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83"/>
  </p:notesMasterIdLst>
  <p:handoutMasterIdLst>
    <p:handoutMasterId r:id="rId84"/>
  </p:handoutMasterIdLst>
  <p:sldIdLst>
    <p:sldId id="466" r:id="rId2"/>
    <p:sldId id="680" r:id="rId3"/>
    <p:sldId id="681" r:id="rId4"/>
    <p:sldId id="682" r:id="rId5"/>
    <p:sldId id="486" r:id="rId6"/>
    <p:sldId id="625" r:id="rId7"/>
    <p:sldId id="602" r:id="rId8"/>
    <p:sldId id="637" r:id="rId9"/>
    <p:sldId id="610" r:id="rId10"/>
    <p:sldId id="639" r:id="rId11"/>
    <p:sldId id="640" r:id="rId12"/>
    <p:sldId id="611" r:id="rId13"/>
    <p:sldId id="612" r:id="rId14"/>
    <p:sldId id="443" r:id="rId15"/>
    <p:sldId id="286" r:id="rId16"/>
    <p:sldId id="351" r:id="rId17"/>
    <p:sldId id="352" r:id="rId18"/>
    <p:sldId id="581" r:id="rId19"/>
    <p:sldId id="582" r:id="rId20"/>
    <p:sldId id="583" r:id="rId21"/>
    <p:sldId id="584" r:id="rId22"/>
    <p:sldId id="532" r:id="rId23"/>
    <p:sldId id="546" r:id="rId24"/>
    <p:sldId id="562" r:id="rId25"/>
    <p:sldId id="563" r:id="rId26"/>
    <p:sldId id="641" r:id="rId27"/>
    <p:sldId id="636" r:id="rId28"/>
    <p:sldId id="468" r:id="rId29"/>
    <p:sldId id="626" r:id="rId30"/>
    <p:sldId id="659" r:id="rId31"/>
    <p:sldId id="579" r:id="rId32"/>
    <p:sldId id="613" r:id="rId33"/>
    <p:sldId id="614" r:id="rId34"/>
    <p:sldId id="591" r:id="rId35"/>
    <p:sldId id="594" r:id="rId36"/>
    <p:sldId id="605" r:id="rId37"/>
    <p:sldId id="650" r:id="rId38"/>
    <p:sldId id="642" r:id="rId39"/>
    <p:sldId id="643" r:id="rId40"/>
    <p:sldId id="644" r:id="rId41"/>
    <p:sldId id="645" r:id="rId42"/>
    <p:sldId id="646" r:id="rId43"/>
    <p:sldId id="647" r:id="rId44"/>
    <p:sldId id="648" r:id="rId45"/>
    <p:sldId id="649" r:id="rId46"/>
    <p:sldId id="651" r:id="rId47"/>
    <p:sldId id="661" r:id="rId48"/>
    <p:sldId id="660" r:id="rId49"/>
    <p:sldId id="662" r:id="rId50"/>
    <p:sldId id="663" r:id="rId51"/>
    <p:sldId id="665" r:id="rId52"/>
    <p:sldId id="668" r:id="rId53"/>
    <p:sldId id="669" r:id="rId54"/>
    <p:sldId id="619" r:id="rId55"/>
    <p:sldId id="598" r:id="rId56"/>
    <p:sldId id="464" r:id="rId57"/>
    <p:sldId id="672" r:id="rId58"/>
    <p:sldId id="671" r:id="rId59"/>
    <p:sldId id="595" r:id="rId60"/>
    <p:sldId id="596" r:id="rId61"/>
    <p:sldId id="670" r:id="rId62"/>
    <p:sldId id="658" r:id="rId63"/>
    <p:sldId id="656" r:id="rId64"/>
    <p:sldId id="657" r:id="rId65"/>
    <p:sldId id="571" r:id="rId66"/>
    <p:sldId id="400" r:id="rId67"/>
    <p:sldId id="402" r:id="rId68"/>
    <p:sldId id="634" r:id="rId69"/>
    <p:sldId id="621" r:id="rId70"/>
    <p:sldId id="622" r:id="rId71"/>
    <p:sldId id="678" r:id="rId72"/>
    <p:sldId id="679" r:id="rId73"/>
    <p:sldId id="629" r:id="rId74"/>
    <p:sldId id="623" r:id="rId75"/>
    <p:sldId id="280" r:id="rId76"/>
    <p:sldId id="652" r:id="rId77"/>
    <p:sldId id="653" r:id="rId78"/>
    <p:sldId id="654" r:id="rId79"/>
    <p:sldId id="655" r:id="rId80"/>
    <p:sldId id="673" r:id="rId81"/>
    <p:sldId id="674" r:id="rId82"/>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ather Simmonsen" initials="H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9CC99"/>
    <a:srgbClr val="000000"/>
    <a:srgbClr val="CCFFCC"/>
    <a:srgbClr val="CCCCCC"/>
    <a:srgbClr val="F6AE1E"/>
    <a:srgbClr val="FFFFFF"/>
    <a:srgbClr val="FF0066"/>
    <a:srgbClr val="F3AF35"/>
    <a:srgbClr val="9C42E6"/>
    <a:srgbClr val="D194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03" autoAdjust="0"/>
    <p:restoredTop sz="96105" autoAdjust="0"/>
  </p:normalViewPr>
  <p:slideViewPr>
    <p:cSldViewPr snapToGrid="0">
      <p:cViewPr varScale="1">
        <p:scale>
          <a:sx n="66" d="100"/>
          <a:sy n="66" d="100"/>
        </p:scale>
        <p:origin x="-816" y="-96"/>
      </p:cViewPr>
      <p:guideLst>
        <p:guide orient="horz" pos="144"/>
        <p:guide orient="horz" pos="895"/>
        <p:guide orient="horz" pos="1484"/>
        <p:guide orient="horz" pos="1200"/>
        <p:guide orient="horz" pos="2736"/>
        <p:guide orient="horz" pos="3897"/>
        <p:guide pos="2880"/>
        <p:guide pos="240"/>
        <p:guide pos="460"/>
        <p:guide pos="5520"/>
        <p:guide pos="863"/>
        <p:guide pos="5299"/>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64" d="100"/>
          <a:sy n="64" d="100"/>
        </p:scale>
        <p:origin x="-2814"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handoutMaster" Target="handoutMasters/handout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53CFCF-4F60-4381-849F-791013009488}" type="doc">
      <dgm:prSet loTypeId="urn:microsoft.com/office/officeart/2005/8/layout/default" loCatId="list" qsTypeId="urn:microsoft.com/office/officeart/2005/8/quickstyle/simple5" qsCatId="simple" csTypeId="urn:microsoft.com/office/officeart/2005/8/colors/accent1_2" csCatId="accent1" phldr="1"/>
      <dgm:spPr/>
      <dgm:t>
        <a:bodyPr/>
        <a:lstStyle/>
        <a:p>
          <a:endParaRPr lang="en-GB"/>
        </a:p>
      </dgm:t>
    </dgm:pt>
    <dgm:pt modelId="{96723B55-FF55-47FD-B449-4AA8FA2BAB31}">
      <dgm:prSet/>
      <dgm:spPr/>
      <dgm:t>
        <a:bodyPr/>
        <a:lstStyle/>
        <a:p>
          <a:pPr rtl="0"/>
          <a:r>
            <a:rPr lang="en-GB" dirty="0" smtClean="0"/>
            <a:t>F# </a:t>
          </a:r>
          <a:br>
            <a:rPr lang="en-GB" dirty="0" smtClean="0"/>
          </a:br>
          <a:r>
            <a:rPr lang="en-GB" dirty="0" smtClean="0"/>
            <a:t>Today?</a:t>
          </a:r>
          <a:endParaRPr lang="en-GB" dirty="0"/>
        </a:p>
      </dgm:t>
    </dgm:pt>
    <dgm:pt modelId="{D593ADA1-9F70-486D-A61E-448F67C7754A}" type="parTrans" cxnId="{8F272F22-71A7-4303-9F73-E3FF21DA1A33}">
      <dgm:prSet/>
      <dgm:spPr/>
      <dgm:t>
        <a:bodyPr/>
        <a:lstStyle/>
        <a:p>
          <a:endParaRPr lang="en-GB">
            <a:solidFill>
              <a:schemeClr val="bg1"/>
            </a:solidFill>
          </a:endParaRPr>
        </a:p>
      </dgm:t>
    </dgm:pt>
    <dgm:pt modelId="{F56B31CB-81EA-4F83-B8B6-072177CC32AC}" type="sibTrans" cxnId="{8F272F22-71A7-4303-9F73-E3FF21DA1A33}">
      <dgm:prSet/>
      <dgm:spPr/>
      <dgm:t>
        <a:bodyPr/>
        <a:lstStyle/>
        <a:p>
          <a:endParaRPr lang="en-GB">
            <a:solidFill>
              <a:schemeClr val="bg1"/>
            </a:solidFill>
          </a:endParaRPr>
        </a:p>
      </dgm:t>
    </dgm:pt>
    <dgm:pt modelId="{1DBC060E-790A-4CDD-8E2E-45F579CE0C62}">
      <dgm:prSet/>
      <dgm:spPr/>
      <dgm:t>
        <a:bodyPr/>
        <a:lstStyle/>
        <a:p>
          <a:pPr rtl="0"/>
          <a:r>
            <a:rPr lang="en-GB" dirty="0" smtClean="0"/>
            <a:t>F# Advanced?</a:t>
          </a:r>
          <a:endParaRPr lang="en-GB" dirty="0"/>
        </a:p>
      </dgm:t>
    </dgm:pt>
    <dgm:pt modelId="{6CD5EC2B-98D5-4A28-9628-DCA8D26275CE}" type="parTrans" cxnId="{6A041C25-66DF-4A0C-AA34-DEB2711DE254}">
      <dgm:prSet/>
      <dgm:spPr/>
      <dgm:t>
        <a:bodyPr/>
        <a:lstStyle/>
        <a:p>
          <a:endParaRPr lang="en-GB">
            <a:solidFill>
              <a:schemeClr val="bg1"/>
            </a:solidFill>
          </a:endParaRPr>
        </a:p>
      </dgm:t>
    </dgm:pt>
    <dgm:pt modelId="{445975CB-D497-44FB-8442-A695F9EAD0C5}" type="sibTrans" cxnId="{6A041C25-66DF-4A0C-AA34-DEB2711DE254}">
      <dgm:prSet/>
      <dgm:spPr/>
      <dgm:t>
        <a:bodyPr/>
        <a:lstStyle/>
        <a:p>
          <a:endParaRPr lang="en-GB">
            <a:solidFill>
              <a:schemeClr val="bg1"/>
            </a:solidFill>
          </a:endParaRPr>
        </a:p>
      </dgm:t>
    </dgm:pt>
    <dgm:pt modelId="{8A139703-F290-4B8B-BD3D-DB10C1F5669C}">
      <dgm:prSet/>
      <dgm:spPr/>
      <dgm:t>
        <a:bodyPr/>
        <a:lstStyle/>
        <a:p>
          <a:pPr rtl="0"/>
          <a:r>
            <a:rPr lang="en-GB" dirty="0" smtClean="0"/>
            <a:t>F# Tomorrow?</a:t>
          </a:r>
          <a:endParaRPr lang="en-GB" dirty="0"/>
        </a:p>
      </dgm:t>
    </dgm:pt>
    <dgm:pt modelId="{DAD979BF-8FAF-4D8E-BC38-F0E15C6E4A90}" type="parTrans" cxnId="{C1C21024-1C14-4128-B8BA-4A262FF2D6E2}">
      <dgm:prSet/>
      <dgm:spPr/>
      <dgm:t>
        <a:bodyPr/>
        <a:lstStyle/>
        <a:p>
          <a:endParaRPr lang="en-GB">
            <a:solidFill>
              <a:schemeClr val="bg1"/>
            </a:solidFill>
          </a:endParaRPr>
        </a:p>
      </dgm:t>
    </dgm:pt>
    <dgm:pt modelId="{8757BD28-D72B-4045-B4AB-0BBE76E54482}" type="sibTrans" cxnId="{C1C21024-1C14-4128-B8BA-4A262FF2D6E2}">
      <dgm:prSet/>
      <dgm:spPr/>
      <dgm:t>
        <a:bodyPr/>
        <a:lstStyle/>
        <a:p>
          <a:endParaRPr lang="en-GB">
            <a:solidFill>
              <a:schemeClr val="bg1"/>
            </a:solidFill>
          </a:endParaRPr>
        </a:p>
      </dgm:t>
    </dgm:pt>
    <dgm:pt modelId="{8B52217E-9618-4D72-9320-CE2C0A858468}" type="pres">
      <dgm:prSet presAssocID="{1B53CFCF-4F60-4381-849F-791013009488}" presName="diagram" presStyleCnt="0">
        <dgm:presLayoutVars>
          <dgm:dir/>
          <dgm:resizeHandles val="exact"/>
        </dgm:presLayoutVars>
      </dgm:prSet>
      <dgm:spPr/>
    </dgm:pt>
    <dgm:pt modelId="{56BFC3DA-A95C-4316-B5C1-1D964B4B0F23}" type="pres">
      <dgm:prSet presAssocID="{96723B55-FF55-47FD-B449-4AA8FA2BAB31}" presName="node" presStyleLbl="node1" presStyleIdx="0" presStyleCnt="3">
        <dgm:presLayoutVars>
          <dgm:bulletEnabled val="1"/>
        </dgm:presLayoutVars>
      </dgm:prSet>
      <dgm:spPr/>
      <dgm:t>
        <a:bodyPr/>
        <a:lstStyle/>
        <a:p>
          <a:endParaRPr lang="en-GB"/>
        </a:p>
      </dgm:t>
    </dgm:pt>
    <dgm:pt modelId="{3427721A-487C-4186-8C98-4EAC2E7A1907}" type="pres">
      <dgm:prSet presAssocID="{F56B31CB-81EA-4F83-B8B6-072177CC32AC}" presName="sibTrans" presStyleCnt="0"/>
      <dgm:spPr/>
    </dgm:pt>
    <dgm:pt modelId="{EAC128E0-B124-45FB-8D3C-3545493916D3}" type="pres">
      <dgm:prSet presAssocID="{1DBC060E-790A-4CDD-8E2E-45F579CE0C62}" presName="node" presStyleLbl="node1" presStyleIdx="1" presStyleCnt="3">
        <dgm:presLayoutVars>
          <dgm:bulletEnabled val="1"/>
        </dgm:presLayoutVars>
      </dgm:prSet>
      <dgm:spPr/>
    </dgm:pt>
    <dgm:pt modelId="{85462E2A-53BA-4EE3-BE53-7BEFD6DD9817}" type="pres">
      <dgm:prSet presAssocID="{445975CB-D497-44FB-8442-A695F9EAD0C5}" presName="sibTrans" presStyleCnt="0"/>
      <dgm:spPr/>
    </dgm:pt>
    <dgm:pt modelId="{8D6C514E-5F0B-4031-86ED-B4F24281469C}" type="pres">
      <dgm:prSet presAssocID="{8A139703-F290-4B8B-BD3D-DB10C1F5669C}" presName="node" presStyleLbl="node1" presStyleIdx="2" presStyleCnt="3">
        <dgm:presLayoutVars>
          <dgm:bulletEnabled val="1"/>
        </dgm:presLayoutVars>
      </dgm:prSet>
      <dgm:spPr/>
    </dgm:pt>
  </dgm:ptLst>
  <dgm:cxnLst>
    <dgm:cxn modelId="{6A041C25-66DF-4A0C-AA34-DEB2711DE254}" srcId="{1B53CFCF-4F60-4381-849F-791013009488}" destId="{1DBC060E-790A-4CDD-8E2E-45F579CE0C62}" srcOrd="1" destOrd="0" parTransId="{6CD5EC2B-98D5-4A28-9628-DCA8D26275CE}" sibTransId="{445975CB-D497-44FB-8442-A695F9EAD0C5}"/>
    <dgm:cxn modelId="{8F272F22-71A7-4303-9F73-E3FF21DA1A33}" srcId="{1B53CFCF-4F60-4381-849F-791013009488}" destId="{96723B55-FF55-47FD-B449-4AA8FA2BAB31}" srcOrd="0" destOrd="0" parTransId="{D593ADA1-9F70-486D-A61E-448F67C7754A}" sibTransId="{F56B31CB-81EA-4F83-B8B6-072177CC32AC}"/>
    <dgm:cxn modelId="{92C95CF2-3683-4780-959A-8FE6B37DDAFA}" type="presOf" srcId="{96723B55-FF55-47FD-B449-4AA8FA2BAB31}" destId="{56BFC3DA-A95C-4316-B5C1-1D964B4B0F23}" srcOrd="0" destOrd="0" presId="urn:microsoft.com/office/officeart/2005/8/layout/default"/>
    <dgm:cxn modelId="{226E84CD-44BF-434D-9FA9-CC9141D45C65}" type="presOf" srcId="{1B53CFCF-4F60-4381-849F-791013009488}" destId="{8B52217E-9618-4D72-9320-CE2C0A858468}" srcOrd="0" destOrd="0" presId="urn:microsoft.com/office/officeart/2005/8/layout/default"/>
    <dgm:cxn modelId="{43551968-08D9-4D60-B9C8-C4E388D8EB16}" type="presOf" srcId="{1DBC060E-790A-4CDD-8E2E-45F579CE0C62}" destId="{EAC128E0-B124-45FB-8D3C-3545493916D3}" srcOrd="0" destOrd="0" presId="urn:microsoft.com/office/officeart/2005/8/layout/default"/>
    <dgm:cxn modelId="{C1C21024-1C14-4128-B8BA-4A262FF2D6E2}" srcId="{1B53CFCF-4F60-4381-849F-791013009488}" destId="{8A139703-F290-4B8B-BD3D-DB10C1F5669C}" srcOrd="2" destOrd="0" parTransId="{DAD979BF-8FAF-4D8E-BC38-F0E15C6E4A90}" sibTransId="{8757BD28-D72B-4045-B4AB-0BBE76E54482}"/>
    <dgm:cxn modelId="{052446BC-B81E-47C7-BF43-BC9248D6FFAA}" type="presOf" srcId="{8A139703-F290-4B8B-BD3D-DB10C1F5669C}" destId="{8D6C514E-5F0B-4031-86ED-B4F24281469C}" srcOrd="0" destOrd="0" presId="urn:microsoft.com/office/officeart/2005/8/layout/default"/>
    <dgm:cxn modelId="{9F230D42-A222-40FE-B67E-722E889A7DC8}" type="presParOf" srcId="{8B52217E-9618-4D72-9320-CE2C0A858468}" destId="{56BFC3DA-A95C-4316-B5C1-1D964B4B0F23}" srcOrd="0" destOrd="0" presId="urn:microsoft.com/office/officeart/2005/8/layout/default"/>
    <dgm:cxn modelId="{82555652-7725-4FA1-AD1B-A0EF3285F745}" type="presParOf" srcId="{8B52217E-9618-4D72-9320-CE2C0A858468}" destId="{3427721A-487C-4186-8C98-4EAC2E7A1907}" srcOrd="1" destOrd="0" presId="urn:microsoft.com/office/officeart/2005/8/layout/default"/>
    <dgm:cxn modelId="{79FF57BA-15B2-4A2E-A6FE-250DCA0BE14A}" type="presParOf" srcId="{8B52217E-9618-4D72-9320-CE2C0A858468}" destId="{EAC128E0-B124-45FB-8D3C-3545493916D3}" srcOrd="2" destOrd="0" presId="urn:microsoft.com/office/officeart/2005/8/layout/default"/>
    <dgm:cxn modelId="{3938D003-4000-4F4F-8BC5-320430B1963B}" type="presParOf" srcId="{8B52217E-9618-4D72-9320-CE2C0A858468}" destId="{85462E2A-53BA-4EE3-BE53-7BEFD6DD9817}" srcOrd="3" destOrd="0" presId="urn:microsoft.com/office/officeart/2005/8/layout/default"/>
    <dgm:cxn modelId="{A09B5449-F2C4-456C-BAB6-999C8519D98D}" type="presParOf" srcId="{8B52217E-9618-4D72-9320-CE2C0A858468}" destId="{8D6C514E-5F0B-4031-86ED-B4F24281469C}"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B193C47-7400-4DD4-9359-558A64BC170A}" type="doc">
      <dgm:prSet loTypeId="urn:microsoft.com/office/officeart/2005/8/layout/process1" loCatId="process" qsTypeId="urn:microsoft.com/office/officeart/2005/8/quickstyle/simple1" qsCatId="simple" csTypeId="urn:microsoft.com/office/officeart/2005/8/colors/accent3_5" csCatId="accent3" phldr="1"/>
      <dgm:spPr/>
      <dgm:t>
        <a:bodyPr/>
        <a:lstStyle/>
        <a:p>
          <a:endParaRPr lang="en-GB"/>
        </a:p>
      </dgm:t>
    </dgm:pt>
    <dgm:pt modelId="{D8059176-ACF7-486F-9A68-525D2BC3FADC}">
      <dgm:prSet custT="1"/>
      <dgm:spPr/>
      <dgm:t>
        <a:bodyPr/>
        <a:lstStyle/>
        <a:p>
          <a:pPr rtl="0"/>
          <a:r>
            <a:rPr lang="en-GB" sz="3200" dirty="0" smtClean="0"/>
            <a:t>F# async + immutable</a:t>
          </a:r>
          <a:endParaRPr lang="en-GB" sz="3200" dirty="0"/>
        </a:p>
      </dgm:t>
    </dgm:pt>
    <dgm:pt modelId="{CB1FFEBE-7DD0-4D5D-95EB-30F953435118}" type="parTrans" cxnId="{19D0EE08-19EA-4B7A-8951-9B2F96597A31}">
      <dgm:prSet/>
      <dgm:spPr/>
      <dgm:t>
        <a:bodyPr/>
        <a:lstStyle/>
        <a:p>
          <a:endParaRPr lang="en-GB"/>
        </a:p>
      </dgm:t>
    </dgm:pt>
    <dgm:pt modelId="{8646B798-76B5-4119-8E51-D0312466090F}" type="sibTrans" cxnId="{19D0EE08-19EA-4B7A-8951-9B2F96597A31}">
      <dgm:prSet/>
      <dgm:spPr/>
      <dgm:t>
        <a:bodyPr/>
        <a:lstStyle/>
        <a:p>
          <a:endParaRPr lang="en-GB"/>
        </a:p>
      </dgm:t>
    </dgm:pt>
    <dgm:pt modelId="{B8E33EC4-2EFA-4BD4-8CBD-36C1F055A483}">
      <dgm:prSet custT="1"/>
      <dgm:spPr/>
      <dgm:t>
        <a:bodyPr/>
        <a:lstStyle/>
        <a:p>
          <a:pPr rtl="0"/>
          <a:r>
            <a:rPr lang="en-GB" sz="3200" dirty="0" smtClean="0"/>
            <a:t>Parallel</a:t>
          </a:r>
          <a:endParaRPr lang="en-GB" sz="3200" dirty="0"/>
        </a:p>
      </dgm:t>
    </dgm:pt>
    <dgm:pt modelId="{DB4B4BB2-C8B0-40EF-9CC5-658F48C4C517}" type="parTrans" cxnId="{DE7E92C2-C94E-43F7-A108-0A4581394F66}">
      <dgm:prSet/>
      <dgm:spPr/>
      <dgm:t>
        <a:bodyPr/>
        <a:lstStyle/>
        <a:p>
          <a:endParaRPr lang="en-GB"/>
        </a:p>
      </dgm:t>
    </dgm:pt>
    <dgm:pt modelId="{73138345-E58C-4152-BEB4-54D1BFE572B9}" type="sibTrans" cxnId="{DE7E92C2-C94E-43F7-A108-0A4581394F66}">
      <dgm:prSet/>
      <dgm:spPr/>
      <dgm:t>
        <a:bodyPr/>
        <a:lstStyle/>
        <a:p>
          <a:endParaRPr lang="en-GB"/>
        </a:p>
      </dgm:t>
    </dgm:pt>
    <dgm:pt modelId="{141FA1FE-9859-40E8-B9F3-868239BA63F6}">
      <dgm:prSet custT="1"/>
      <dgm:spPr/>
      <dgm:t>
        <a:bodyPr/>
        <a:lstStyle/>
        <a:p>
          <a:pPr rtl="0"/>
          <a:r>
            <a:rPr lang="en-GB" sz="3200" dirty="0" smtClean="0"/>
            <a:t>Server</a:t>
          </a:r>
          <a:endParaRPr lang="en-GB" sz="3200" dirty="0"/>
        </a:p>
      </dgm:t>
    </dgm:pt>
    <dgm:pt modelId="{01116C18-383F-45A7-B69E-594CB9A286D3}" type="parTrans" cxnId="{C55B575B-09A0-401F-9982-C564BD154EC4}">
      <dgm:prSet/>
      <dgm:spPr/>
      <dgm:t>
        <a:bodyPr/>
        <a:lstStyle/>
        <a:p>
          <a:endParaRPr lang="en-GB"/>
        </a:p>
      </dgm:t>
    </dgm:pt>
    <dgm:pt modelId="{93F0D563-2A9F-46FB-A963-EFDE7A526731}" type="sibTrans" cxnId="{C55B575B-09A0-401F-9982-C564BD154EC4}">
      <dgm:prSet/>
      <dgm:spPr/>
      <dgm:t>
        <a:bodyPr/>
        <a:lstStyle/>
        <a:p>
          <a:endParaRPr lang="en-GB"/>
        </a:p>
      </dgm:t>
    </dgm:pt>
    <dgm:pt modelId="{F47D1EAE-2B3B-4DCD-B084-FE7211F0CA2F}">
      <dgm:prSet/>
      <dgm:spPr/>
      <dgm:t>
        <a:bodyPr/>
        <a:lstStyle/>
        <a:p>
          <a:pPr rtl="0"/>
          <a:r>
            <a:rPr lang="en-GB" dirty="0" smtClean="0"/>
            <a:t>Agents</a:t>
          </a:r>
          <a:endParaRPr lang="en-GB" dirty="0"/>
        </a:p>
      </dgm:t>
    </dgm:pt>
    <dgm:pt modelId="{E849E0AE-9FFD-4C65-B331-554BF92B0BC2}" type="parTrans" cxnId="{87B4CA5D-8D4C-448E-9C82-B16A11FBC8A5}">
      <dgm:prSet/>
      <dgm:spPr/>
      <dgm:t>
        <a:bodyPr/>
        <a:lstStyle/>
        <a:p>
          <a:endParaRPr lang="en-GB"/>
        </a:p>
      </dgm:t>
    </dgm:pt>
    <dgm:pt modelId="{27BA3C9B-03A3-4B62-B581-F259959650DE}" type="sibTrans" cxnId="{87B4CA5D-8D4C-448E-9C82-B16A11FBC8A5}">
      <dgm:prSet/>
      <dgm:spPr/>
      <dgm:t>
        <a:bodyPr/>
        <a:lstStyle/>
        <a:p>
          <a:endParaRPr lang="en-GB"/>
        </a:p>
      </dgm:t>
    </dgm:pt>
    <dgm:pt modelId="{2D1F42B0-8635-4E88-8B87-EECA87E2CA97}" type="pres">
      <dgm:prSet presAssocID="{9B193C47-7400-4DD4-9359-558A64BC170A}" presName="Name0" presStyleCnt="0">
        <dgm:presLayoutVars>
          <dgm:dir/>
          <dgm:resizeHandles val="exact"/>
        </dgm:presLayoutVars>
      </dgm:prSet>
      <dgm:spPr/>
      <dgm:t>
        <a:bodyPr/>
        <a:lstStyle/>
        <a:p>
          <a:endParaRPr lang="en-GB"/>
        </a:p>
      </dgm:t>
    </dgm:pt>
    <dgm:pt modelId="{9A1BFA8D-3F24-4EAD-8E72-D9F1E57F82DD}" type="pres">
      <dgm:prSet presAssocID="{D8059176-ACF7-486F-9A68-525D2BC3FADC}" presName="node" presStyleLbl="node1" presStyleIdx="0" presStyleCnt="4" custScaleX="161653">
        <dgm:presLayoutVars>
          <dgm:bulletEnabled val="1"/>
        </dgm:presLayoutVars>
      </dgm:prSet>
      <dgm:spPr/>
      <dgm:t>
        <a:bodyPr/>
        <a:lstStyle/>
        <a:p>
          <a:endParaRPr lang="en-GB"/>
        </a:p>
      </dgm:t>
    </dgm:pt>
    <dgm:pt modelId="{2E32B71F-E584-41FC-943D-AB77CE5D2E23}" type="pres">
      <dgm:prSet presAssocID="{8646B798-76B5-4119-8E51-D0312466090F}" presName="sibTrans" presStyleLbl="sibTrans2D1" presStyleIdx="0" presStyleCnt="3"/>
      <dgm:spPr/>
      <dgm:t>
        <a:bodyPr/>
        <a:lstStyle/>
        <a:p>
          <a:endParaRPr lang="en-GB"/>
        </a:p>
      </dgm:t>
    </dgm:pt>
    <dgm:pt modelId="{01ECC769-E5B2-4E48-B9BE-1914ACD6365D}" type="pres">
      <dgm:prSet presAssocID="{8646B798-76B5-4119-8E51-D0312466090F}" presName="connectorText" presStyleLbl="sibTrans2D1" presStyleIdx="0" presStyleCnt="3"/>
      <dgm:spPr/>
      <dgm:t>
        <a:bodyPr/>
        <a:lstStyle/>
        <a:p>
          <a:endParaRPr lang="en-GB"/>
        </a:p>
      </dgm:t>
    </dgm:pt>
    <dgm:pt modelId="{A7576EB5-77C0-4967-A421-CE4132E51FA1}" type="pres">
      <dgm:prSet presAssocID="{B8E33EC4-2EFA-4BD4-8CBD-36C1F055A483}" presName="node" presStyleLbl="node1" presStyleIdx="1" presStyleCnt="4" custLinFactY="-81402" custLinFactNeighborY="-100000">
        <dgm:presLayoutVars>
          <dgm:bulletEnabled val="1"/>
        </dgm:presLayoutVars>
      </dgm:prSet>
      <dgm:spPr/>
      <dgm:t>
        <a:bodyPr/>
        <a:lstStyle/>
        <a:p>
          <a:endParaRPr lang="en-GB"/>
        </a:p>
      </dgm:t>
    </dgm:pt>
    <dgm:pt modelId="{CF940D06-359E-4251-A747-14B95905EF32}" type="pres">
      <dgm:prSet presAssocID="{73138345-E58C-4152-BEB4-54D1BFE572B9}" presName="sibTrans" presStyleLbl="sibTrans2D1" presStyleIdx="1" presStyleCnt="3" custAng="18364389" custScaleX="184871" custLinFactX="-100000" custLinFactY="100000" custLinFactNeighborX="-187789" custLinFactNeighborY="120952"/>
      <dgm:spPr/>
      <dgm:t>
        <a:bodyPr/>
        <a:lstStyle/>
        <a:p>
          <a:endParaRPr lang="en-GB"/>
        </a:p>
      </dgm:t>
    </dgm:pt>
    <dgm:pt modelId="{67C52102-9AC9-4B16-85A7-65A6EB4FB437}" type="pres">
      <dgm:prSet presAssocID="{73138345-E58C-4152-BEB4-54D1BFE572B9}" presName="connectorText" presStyleLbl="sibTrans2D1" presStyleIdx="1" presStyleCnt="3"/>
      <dgm:spPr/>
      <dgm:t>
        <a:bodyPr/>
        <a:lstStyle/>
        <a:p>
          <a:endParaRPr lang="en-GB"/>
        </a:p>
      </dgm:t>
    </dgm:pt>
    <dgm:pt modelId="{EE2E5D40-36D7-4CBF-95BC-A19B96D9D7EE}" type="pres">
      <dgm:prSet presAssocID="{141FA1FE-9859-40E8-B9F3-868239BA63F6}" presName="node" presStyleLbl="node1" presStyleIdx="2" presStyleCnt="4" custLinFactX="-40317" custLinFactNeighborX="-100000" custLinFactNeighborY="-10008">
        <dgm:presLayoutVars>
          <dgm:bulletEnabled val="1"/>
        </dgm:presLayoutVars>
      </dgm:prSet>
      <dgm:spPr/>
      <dgm:t>
        <a:bodyPr/>
        <a:lstStyle/>
        <a:p>
          <a:endParaRPr lang="en-GB"/>
        </a:p>
      </dgm:t>
    </dgm:pt>
    <dgm:pt modelId="{0A60A79A-6FA3-454B-A50B-7152EAF4185A}" type="pres">
      <dgm:prSet presAssocID="{93F0D563-2A9F-46FB-A963-EFDE7A526731}" presName="sibTrans" presStyleLbl="sibTrans2D1" presStyleIdx="2" presStyleCnt="3" custAng="17227738" custScaleX="161504" custLinFactX="-140219" custLinFactNeighborX="-200000" custLinFactNeighborY="39347"/>
      <dgm:spPr/>
      <dgm:t>
        <a:bodyPr/>
        <a:lstStyle/>
        <a:p>
          <a:endParaRPr lang="en-GB"/>
        </a:p>
      </dgm:t>
    </dgm:pt>
    <dgm:pt modelId="{0FF6796D-3D69-467F-A047-299B93D5B69A}" type="pres">
      <dgm:prSet presAssocID="{93F0D563-2A9F-46FB-A963-EFDE7A526731}" presName="connectorText" presStyleLbl="sibTrans2D1" presStyleIdx="2" presStyleCnt="3"/>
      <dgm:spPr/>
      <dgm:t>
        <a:bodyPr/>
        <a:lstStyle/>
        <a:p>
          <a:endParaRPr lang="en-GB"/>
        </a:p>
      </dgm:t>
    </dgm:pt>
    <dgm:pt modelId="{FA332C85-6D89-4F14-8668-01CDD4F1EC5E}" type="pres">
      <dgm:prSet presAssocID="{F47D1EAE-2B3B-4DCD-B084-FE7211F0CA2F}" presName="node" presStyleLbl="node1" presStyleIdx="3" presStyleCnt="4" custLinFactX="-190977" custLinFactY="81402" custLinFactNeighborX="-200000" custLinFactNeighborY="100000">
        <dgm:presLayoutVars>
          <dgm:bulletEnabled val="1"/>
        </dgm:presLayoutVars>
      </dgm:prSet>
      <dgm:spPr/>
      <dgm:t>
        <a:bodyPr/>
        <a:lstStyle/>
        <a:p>
          <a:endParaRPr lang="en-GB"/>
        </a:p>
      </dgm:t>
    </dgm:pt>
  </dgm:ptLst>
  <dgm:cxnLst>
    <dgm:cxn modelId="{69E36E6A-185B-4570-9AF3-5C4C1FB4F781}" type="presOf" srcId="{F47D1EAE-2B3B-4DCD-B084-FE7211F0CA2F}" destId="{FA332C85-6D89-4F14-8668-01CDD4F1EC5E}" srcOrd="0" destOrd="0" presId="urn:microsoft.com/office/officeart/2005/8/layout/process1"/>
    <dgm:cxn modelId="{579BC6EA-6F80-4791-9ADF-ADF92493A8F6}" type="presOf" srcId="{D8059176-ACF7-486F-9A68-525D2BC3FADC}" destId="{9A1BFA8D-3F24-4EAD-8E72-D9F1E57F82DD}" srcOrd="0" destOrd="0" presId="urn:microsoft.com/office/officeart/2005/8/layout/process1"/>
    <dgm:cxn modelId="{E9C0F21E-6FE9-48AF-831D-F698EA45076E}" type="presOf" srcId="{8646B798-76B5-4119-8E51-D0312466090F}" destId="{2E32B71F-E584-41FC-943D-AB77CE5D2E23}" srcOrd="0" destOrd="0" presId="urn:microsoft.com/office/officeart/2005/8/layout/process1"/>
    <dgm:cxn modelId="{A10A29AD-A79A-48D5-859B-ADBDCA871632}" type="presOf" srcId="{93F0D563-2A9F-46FB-A963-EFDE7A526731}" destId="{0A60A79A-6FA3-454B-A50B-7152EAF4185A}" srcOrd="0" destOrd="0" presId="urn:microsoft.com/office/officeart/2005/8/layout/process1"/>
    <dgm:cxn modelId="{C1D4A2AD-7640-4D70-B3AD-82A3A763C6A6}" type="presOf" srcId="{9B193C47-7400-4DD4-9359-558A64BC170A}" destId="{2D1F42B0-8635-4E88-8B87-EECA87E2CA97}" srcOrd="0" destOrd="0" presId="urn:microsoft.com/office/officeart/2005/8/layout/process1"/>
    <dgm:cxn modelId="{3EACFAC3-42D7-4847-A572-B00EE6A7294C}" type="presOf" srcId="{B8E33EC4-2EFA-4BD4-8CBD-36C1F055A483}" destId="{A7576EB5-77C0-4967-A421-CE4132E51FA1}" srcOrd="0" destOrd="0" presId="urn:microsoft.com/office/officeart/2005/8/layout/process1"/>
    <dgm:cxn modelId="{C55B575B-09A0-401F-9982-C564BD154EC4}" srcId="{9B193C47-7400-4DD4-9359-558A64BC170A}" destId="{141FA1FE-9859-40E8-B9F3-868239BA63F6}" srcOrd="2" destOrd="0" parTransId="{01116C18-383F-45A7-B69E-594CB9A286D3}" sibTransId="{93F0D563-2A9F-46FB-A963-EFDE7A526731}"/>
    <dgm:cxn modelId="{468B05FC-6BF5-462D-AAFF-22F577EE8468}" type="presOf" srcId="{8646B798-76B5-4119-8E51-D0312466090F}" destId="{01ECC769-E5B2-4E48-B9BE-1914ACD6365D}" srcOrd="1" destOrd="0" presId="urn:microsoft.com/office/officeart/2005/8/layout/process1"/>
    <dgm:cxn modelId="{97C0CB86-29D5-448D-B91B-EEF435B22402}" type="presOf" srcId="{73138345-E58C-4152-BEB4-54D1BFE572B9}" destId="{67C52102-9AC9-4B16-85A7-65A6EB4FB437}" srcOrd="1" destOrd="0" presId="urn:microsoft.com/office/officeart/2005/8/layout/process1"/>
    <dgm:cxn modelId="{EA3720F0-575C-4A3D-B01F-A929A3E7F1EC}" type="presOf" srcId="{93F0D563-2A9F-46FB-A963-EFDE7A526731}" destId="{0FF6796D-3D69-467F-A047-299B93D5B69A}" srcOrd="1" destOrd="0" presId="urn:microsoft.com/office/officeart/2005/8/layout/process1"/>
    <dgm:cxn modelId="{17DAAFF0-D929-45B4-88F7-1D97914BC836}" type="presOf" srcId="{73138345-E58C-4152-BEB4-54D1BFE572B9}" destId="{CF940D06-359E-4251-A747-14B95905EF32}" srcOrd="0" destOrd="0" presId="urn:microsoft.com/office/officeart/2005/8/layout/process1"/>
    <dgm:cxn modelId="{87B4CA5D-8D4C-448E-9C82-B16A11FBC8A5}" srcId="{9B193C47-7400-4DD4-9359-558A64BC170A}" destId="{F47D1EAE-2B3B-4DCD-B084-FE7211F0CA2F}" srcOrd="3" destOrd="0" parTransId="{E849E0AE-9FFD-4C65-B331-554BF92B0BC2}" sibTransId="{27BA3C9B-03A3-4B62-B581-F259959650DE}"/>
    <dgm:cxn modelId="{19D0EE08-19EA-4B7A-8951-9B2F96597A31}" srcId="{9B193C47-7400-4DD4-9359-558A64BC170A}" destId="{D8059176-ACF7-486F-9A68-525D2BC3FADC}" srcOrd="0" destOrd="0" parTransId="{CB1FFEBE-7DD0-4D5D-95EB-30F953435118}" sibTransId="{8646B798-76B5-4119-8E51-D0312466090F}"/>
    <dgm:cxn modelId="{DE7E92C2-C94E-43F7-A108-0A4581394F66}" srcId="{9B193C47-7400-4DD4-9359-558A64BC170A}" destId="{B8E33EC4-2EFA-4BD4-8CBD-36C1F055A483}" srcOrd="1" destOrd="0" parTransId="{DB4B4BB2-C8B0-40EF-9CC5-658F48C4C517}" sibTransId="{73138345-E58C-4152-BEB4-54D1BFE572B9}"/>
    <dgm:cxn modelId="{C7D718C1-83DB-460D-A3C1-2EF9DF93CB74}" type="presOf" srcId="{141FA1FE-9859-40E8-B9F3-868239BA63F6}" destId="{EE2E5D40-36D7-4CBF-95BC-A19B96D9D7EE}" srcOrd="0" destOrd="0" presId="urn:microsoft.com/office/officeart/2005/8/layout/process1"/>
    <dgm:cxn modelId="{FC22CE1C-CEA5-4D06-8A2C-2F0F17DC1EC8}" type="presParOf" srcId="{2D1F42B0-8635-4E88-8B87-EECA87E2CA97}" destId="{9A1BFA8D-3F24-4EAD-8E72-D9F1E57F82DD}" srcOrd="0" destOrd="0" presId="urn:microsoft.com/office/officeart/2005/8/layout/process1"/>
    <dgm:cxn modelId="{1E5F1733-08B5-4D37-9D4D-E8C2B5CD7751}" type="presParOf" srcId="{2D1F42B0-8635-4E88-8B87-EECA87E2CA97}" destId="{2E32B71F-E584-41FC-943D-AB77CE5D2E23}" srcOrd="1" destOrd="0" presId="urn:microsoft.com/office/officeart/2005/8/layout/process1"/>
    <dgm:cxn modelId="{CFC4DC21-5F31-40FB-BC82-647E6819A9F3}" type="presParOf" srcId="{2E32B71F-E584-41FC-943D-AB77CE5D2E23}" destId="{01ECC769-E5B2-4E48-B9BE-1914ACD6365D}" srcOrd="0" destOrd="0" presId="urn:microsoft.com/office/officeart/2005/8/layout/process1"/>
    <dgm:cxn modelId="{16FE22B0-65ED-456F-8CB5-9CCD99DEE6C1}" type="presParOf" srcId="{2D1F42B0-8635-4E88-8B87-EECA87E2CA97}" destId="{A7576EB5-77C0-4967-A421-CE4132E51FA1}" srcOrd="2" destOrd="0" presId="urn:microsoft.com/office/officeart/2005/8/layout/process1"/>
    <dgm:cxn modelId="{ED52F3CF-B2E9-475A-AF0D-540B89FEC984}" type="presParOf" srcId="{2D1F42B0-8635-4E88-8B87-EECA87E2CA97}" destId="{CF940D06-359E-4251-A747-14B95905EF32}" srcOrd="3" destOrd="0" presId="urn:microsoft.com/office/officeart/2005/8/layout/process1"/>
    <dgm:cxn modelId="{2A9DD87A-1895-4509-9B4E-5F3B0192C55D}" type="presParOf" srcId="{CF940D06-359E-4251-A747-14B95905EF32}" destId="{67C52102-9AC9-4B16-85A7-65A6EB4FB437}" srcOrd="0" destOrd="0" presId="urn:microsoft.com/office/officeart/2005/8/layout/process1"/>
    <dgm:cxn modelId="{56EA3262-DDF7-4138-90F0-063824FC4D5C}" type="presParOf" srcId="{2D1F42B0-8635-4E88-8B87-EECA87E2CA97}" destId="{EE2E5D40-36D7-4CBF-95BC-A19B96D9D7EE}" srcOrd="4" destOrd="0" presId="urn:microsoft.com/office/officeart/2005/8/layout/process1"/>
    <dgm:cxn modelId="{B823961B-C934-40BE-ABB1-2BE19336A7E1}" type="presParOf" srcId="{2D1F42B0-8635-4E88-8B87-EECA87E2CA97}" destId="{0A60A79A-6FA3-454B-A50B-7152EAF4185A}" srcOrd="5" destOrd="0" presId="urn:microsoft.com/office/officeart/2005/8/layout/process1"/>
    <dgm:cxn modelId="{6CEDD99F-1C02-43C0-9982-9BFB1B318C20}" type="presParOf" srcId="{0A60A79A-6FA3-454B-A50B-7152EAF4185A}" destId="{0FF6796D-3D69-467F-A047-299B93D5B69A}" srcOrd="0" destOrd="0" presId="urn:microsoft.com/office/officeart/2005/8/layout/process1"/>
    <dgm:cxn modelId="{4506E556-9470-4A95-B99C-CB931CE24723}" type="presParOf" srcId="{2D1F42B0-8635-4E88-8B87-EECA87E2CA97}" destId="{FA332C85-6D89-4F14-8668-01CDD4F1EC5E}"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F290243-9586-4FD8-9268-FFC159A95363}"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A6B25E8E-3AD5-476E-AE79-19EE4887E230}">
      <dgm:prSet custT="1"/>
      <dgm:spPr/>
      <dgm:t>
        <a:bodyPr/>
        <a:lstStyle/>
        <a:p>
          <a:pPr rtl="0"/>
          <a:r>
            <a:rPr lang="en-US" sz="5400" b="1" dirty="0" smtClean="0"/>
            <a:t>F#</a:t>
          </a:r>
          <a:endParaRPr lang="en-US" sz="2500" b="1" dirty="0"/>
        </a:p>
      </dgm:t>
    </dgm:pt>
    <dgm:pt modelId="{F2965A2F-5969-4BEE-816D-3851E58EC2F4}" type="parTrans" cxnId="{5878124E-315D-420E-A1E9-A7CC79A6320B}">
      <dgm:prSet/>
      <dgm:spPr/>
      <dgm:t>
        <a:bodyPr/>
        <a:lstStyle/>
        <a:p>
          <a:endParaRPr lang="en-US" b="1"/>
        </a:p>
      </dgm:t>
    </dgm:pt>
    <dgm:pt modelId="{4495C953-E758-40B5-96E6-91E656D25076}" type="sibTrans" cxnId="{5878124E-315D-420E-A1E9-A7CC79A6320B}">
      <dgm:prSet/>
      <dgm:spPr/>
      <dgm:t>
        <a:bodyPr/>
        <a:lstStyle/>
        <a:p>
          <a:endParaRPr lang="en-US" b="1"/>
        </a:p>
      </dgm:t>
    </dgm:pt>
    <dgm:pt modelId="{B6DA48CD-B6A1-40DF-B1B2-298D0352C4AA}">
      <dgm:prSet/>
      <dgm:spPr/>
      <dgm:t>
        <a:bodyPr/>
        <a:lstStyle/>
        <a:p>
          <a:pPr rtl="0"/>
          <a:r>
            <a:rPr lang="en-US" b="1" dirty="0" smtClean="0">
              <a:solidFill>
                <a:schemeClr val="bg1"/>
              </a:solidFill>
            </a:rPr>
            <a:t>A powerful addition to </a:t>
          </a:r>
          <a:r>
            <a:rPr lang="en-US" b="1" dirty="0" smtClean="0">
              <a:solidFill>
                <a:schemeClr val="bg1"/>
              </a:solidFill>
            </a:rPr>
            <a:t>base .NET tools</a:t>
          </a:r>
          <a:endParaRPr lang="en-US" b="1" dirty="0">
            <a:solidFill>
              <a:schemeClr val="bg1"/>
            </a:solidFill>
          </a:endParaRPr>
        </a:p>
      </dgm:t>
    </dgm:pt>
    <dgm:pt modelId="{1E1D15BA-B465-4B32-88A9-5EC3A54AFD7E}" type="parTrans" cxnId="{0A4FF1E7-E933-4C60-BCA1-B3784330DCD2}">
      <dgm:prSet/>
      <dgm:spPr/>
      <dgm:t>
        <a:bodyPr/>
        <a:lstStyle/>
        <a:p>
          <a:endParaRPr lang="en-US" b="1"/>
        </a:p>
      </dgm:t>
    </dgm:pt>
    <dgm:pt modelId="{AB616020-4390-47C6-943E-87A53E0DC69B}" type="sibTrans" cxnId="{0A4FF1E7-E933-4C60-BCA1-B3784330DCD2}">
      <dgm:prSet/>
      <dgm:spPr/>
      <dgm:t>
        <a:bodyPr/>
        <a:lstStyle/>
        <a:p>
          <a:endParaRPr lang="en-US" b="1"/>
        </a:p>
      </dgm:t>
    </dgm:pt>
    <dgm:pt modelId="{8379D34F-D2EB-44C7-A6BA-B404EF2D892C}">
      <dgm:prSet/>
      <dgm:spPr/>
      <dgm:t>
        <a:bodyPr/>
        <a:lstStyle/>
        <a:p>
          <a:pPr rtl="0"/>
          <a:r>
            <a:rPr lang="en-US" b="1" dirty="0" smtClean="0">
              <a:solidFill>
                <a:schemeClr val="bg1"/>
              </a:solidFill>
            </a:rPr>
            <a:t>F# greatly simplifies parallelism </a:t>
          </a:r>
          <a:endParaRPr lang="en-US" b="1" dirty="0">
            <a:solidFill>
              <a:schemeClr val="bg1"/>
            </a:solidFill>
          </a:endParaRPr>
        </a:p>
      </dgm:t>
    </dgm:pt>
    <dgm:pt modelId="{784C2F39-8EE2-4C1A-8502-BA28A769CF6F}" type="parTrans" cxnId="{48DCABCC-9DD7-488F-8A2E-2A88D8BE32F0}">
      <dgm:prSet/>
      <dgm:spPr/>
      <dgm:t>
        <a:bodyPr/>
        <a:lstStyle/>
        <a:p>
          <a:endParaRPr lang="en-US" b="1"/>
        </a:p>
      </dgm:t>
    </dgm:pt>
    <dgm:pt modelId="{565F2C0E-B1E4-41FA-8DCE-D03CDE3DB36D}" type="sibTrans" cxnId="{48DCABCC-9DD7-488F-8A2E-2A88D8BE32F0}">
      <dgm:prSet/>
      <dgm:spPr/>
      <dgm:t>
        <a:bodyPr/>
        <a:lstStyle/>
        <a:p>
          <a:endParaRPr lang="en-US" b="1"/>
        </a:p>
      </dgm:t>
    </dgm:pt>
    <dgm:pt modelId="{7D6988BB-C65B-4E09-813B-7747FFB5A8A2}">
      <dgm:prSet/>
      <dgm:spPr/>
      <dgm:t>
        <a:bodyPr/>
        <a:lstStyle/>
        <a:p>
          <a:pPr rtl="0"/>
          <a:r>
            <a:rPr lang="en-US" b="1" dirty="0" smtClean="0">
              <a:solidFill>
                <a:schemeClr val="bg1"/>
              </a:solidFill>
            </a:rPr>
            <a:t>F# is </a:t>
          </a:r>
          <a:r>
            <a:rPr lang="en-US" b="1" dirty="0" smtClean="0">
              <a:solidFill>
                <a:schemeClr val="bg1"/>
              </a:solidFill>
            </a:rPr>
            <a:t>cross-platform, and ready </a:t>
          </a:r>
          <a:r>
            <a:rPr lang="en-US" b="1" dirty="0" smtClean="0">
              <a:solidFill>
                <a:schemeClr val="bg1"/>
              </a:solidFill>
            </a:rPr>
            <a:t>for </a:t>
          </a:r>
          <a:r>
            <a:rPr lang="en-US" b="1" dirty="0" smtClean="0">
              <a:solidFill>
                <a:schemeClr val="bg1"/>
              </a:solidFill>
            </a:rPr>
            <a:t>supported use in VS2010</a:t>
          </a:r>
          <a:endParaRPr lang="en-US" b="1" dirty="0">
            <a:solidFill>
              <a:schemeClr val="bg1"/>
            </a:solidFill>
          </a:endParaRPr>
        </a:p>
      </dgm:t>
    </dgm:pt>
    <dgm:pt modelId="{71D039FD-D047-44D4-9296-81F6D5279051}" type="parTrans" cxnId="{E2016309-E145-43C6-8FC9-F006FC5FC1F1}">
      <dgm:prSet/>
      <dgm:spPr/>
      <dgm:t>
        <a:bodyPr/>
        <a:lstStyle/>
        <a:p>
          <a:endParaRPr lang="en-US" b="1"/>
        </a:p>
      </dgm:t>
    </dgm:pt>
    <dgm:pt modelId="{97966A1B-3566-43CC-877A-F65EBB3C1A0D}" type="sibTrans" cxnId="{E2016309-E145-43C6-8FC9-F006FC5FC1F1}">
      <dgm:prSet/>
      <dgm:spPr/>
      <dgm:t>
        <a:bodyPr/>
        <a:lstStyle/>
        <a:p>
          <a:endParaRPr lang="en-US" b="1"/>
        </a:p>
      </dgm:t>
    </dgm:pt>
    <dgm:pt modelId="{0027F459-B446-46B1-8201-A37991051222}">
      <dgm:prSet/>
      <dgm:spPr/>
      <dgm:t>
        <a:bodyPr/>
        <a:lstStyle/>
        <a:p>
          <a:pPr rtl="0"/>
          <a:r>
            <a:rPr lang="en-US" b="1" dirty="0" smtClean="0">
              <a:solidFill>
                <a:schemeClr val="bg1"/>
              </a:solidFill>
            </a:rPr>
            <a:t>Simple, powerful, and productive</a:t>
          </a:r>
          <a:endParaRPr lang="en-US" b="1" dirty="0">
            <a:solidFill>
              <a:schemeClr val="bg1"/>
            </a:solidFill>
          </a:endParaRPr>
        </a:p>
      </dgm:t>
    </dgm:pt>
    <dgm:pt modelId="{7FF8C639-B210-4124-A577-D463CD290EA6}" type="parTrans" cxnId="{EC78E062-EA3B-43A4-A0B5-9B30C61EC779}">
      <dgm:prSet/>
      <dgm:spPr/>
      <dgm:t>
        <a:bodyPr/>
        <a:lstStyle/>
        <a:p>
          <a:endParaRPr lang="en-GB" b="1"/>
        </a:p>
      </dgm:t>
    </dgm:pt>
    <dgm:pt modelId="{401F4873-09FD-4618-AC1C-F6AC07B1AE63}" type="sibTrans" cxnId="{EC78E062-EA3B-43A4-A0B5-9B30C61EC779}">
      <dgm:prSet/>
      <dgm:spPr/>
      <dgm:t>
        <a:bodyPr/>
        <a:lstStyle/>
        <a:p>
          <a:endParaRPr lang="en-GB" b="1"/>
        </a:p>
      </dgm:t>
    </dgm:pt>
    <dgm:pt modelId="{A2BDDE09-967E-4575-B702-D3388ABBADC8}" type="pres">
      <dgm:prSet presAssocID="{9F290243-9586-4FD8-9268-FFC159A95363}" presName="diagram" presStyleCnt="0">
        <dgm:presLayoutVars>
          <dgm:chMax val="1"/>
          <dgm:dir/>
          <dgm:animLvl val="ctr"/>
          <dgm:resizeHandles val="exact"/>
        </dgm:presLayoutVars>
      </dgm:prSet>
      <dgm:spPr/>
      <dgm:t>
        <a:bodyPr/>
        <a:lstStyle/>
        <a:p>
          <a:endParaRPr lang="en-GB"/>
        </a:p>
      </dgm:t>
    </dgm:pt>
    <dgm:pt modelId="{C75D8A5F-F48F-4013-9E99-B76AF4C4D7AF}" type="pres">
      <dgm:prSet presAssocID="{9F290243-9586-4FD8-9268-FFC159A95363}" presName="matrix" presStyleCnt="0"/>
      <dgm:spPr/>
    </dgm:pt>
    <dgm:pt modelId="{504ADB60-2DEB-48D0-8123-CA7933E4971B}" type="pres">
      <dgm:prSet presAssocID="{9F290243-9586-4FD8-9268-FFC159A95363}" presName="tile1" presStyleLbl="node1" presStyleIdx="0" presStyleCnt="4"/>
      <dgm:spPr/>
      <dgm:t>
        <a:bodyPr/>
        <a:lstStyle/>
        <a:p>
          <a:endParaRPr lang="en-GB"/>
        </a:p>
      </dgm:t>
    </dgm:pt>
    <dgm:pt modelId="{3BF692F9-897A-4426-BC45-0235699D63BA}" type="pres">
      <dgm:prSet presAssocID="{9F290243-9586-4FD8-9268-FFC159A95363}" presName="tile1text" presStyleLbl="node1" presStyleIdx="0" presStyleCnt="4">
        <dgm:presLayoutVars>
          <dgm:chMax val="0"/>
          <dgm:chPref val="0"/>
          <dgm:bulletEnabled val="1"/>
        </dgm:presLayoutVars>
      </dgm:prSet>
      <dgm:spPr/>
      <dgm:t>
        <a:bodyPr/>
        <a:lstStyle/>
        <a:p>
          <a:endParaRPr lang="en-GB"/>
        </a:p>
      </dgm:t>
    </dgm:pt>
    <dgm:pt modelId="{51DBD211-C134-41AD-AD57-176244304372}" type="pres">
      <dgm:prSet presAssocID="{9F290243-9586-4FD8-9268-FFC159A95363}" presName="tile2" presStyleLbl="node1" presStyleIdx="1" presStyleCnt="4"/>
      <dgm:spPr/>
      <dgm:t>
        <a:bodyPr/>
        <a:lstStyle/>
        <a:p>
          <a:endParaRPr lang="en-GB"/>
        </a:p>
      </dgm:t>
    </dgm:pt>
    <dgm:pt modelId="{31D08910-A6AB-452C-B3EB-93BCBD6544C8}" type="pres">
      <dgm:prSet presAssocID="{9F290243-9586-4FD8-9268-FFC159A95363}" presName="tile2text" presStyleLbl="node1" presStyleIdx="1" presStyleCnt="4">
        <dgm:presLayoutVars>
          <dgm:chMax val="0"/>
          <dgm:chPref val="0"/>
          <dgm:bulletEnabled val="1"/>
        </dgm:presLayoutVars>
      </dgm:prSet>
      <dgm:spPr/>
      <dgm:t>
        <a:bodyPr/>
        <a:lstStyle/>
        <a:p>
          <a:endParaRPr lang="en-GB"/>
        </a:p>
      </dgm:t>
    </dgm:pt>
    <dgm:pt modelId="{6341D0F4-C184-47C1-B6FD-93C52A30A16E}" type="pres">
      <dgm:prSet presAssocID="{9F290243-9586-4FD8-9268-FFC159A95363}" presName="tile3" presStyleLbl="node1" presStyleIdx="2" presStyleCnt="4"/>
      <dgm:spPr/>
      <dgm:t>
        <a:bodyPr/>
        <a:lstStyle/>
        <a:p>
          <a:endParaRPr lang="en-GB"/>
        </a:p>
      </dgm:t>
    </dgm:pt>
    <dgm:pt modelId="{BE121AA7-A037-43CD-8CC7-33C1B387C247}" type="pres">
      <dgm:prSet presAssocID="{9F290243-9586-4FD8-9268-FFC159A95363}" presName="tile3text" presStyleLbl="node1" presStyleIdx="2" presStyleCnt="4">
        <dgm:presLayoutVars>
          <dgm:chMax val="0"/>
          <dgm:chPref val="0"/>
          <dgm:bulletEnabled val="1"/>
        </dgm:presLayoutVars>
      </dgm:prSet>
      <dgm:spPr/>
      <dgm:t>
        <a:bodyPr/>
        <a:lstStyle/>
        <a:p>
          <a:endParaRPr lang="en-GB"/>
        </a:p>
      </dgm:t>
    </dgm:pt>
    <dgm:pt modelId="{06F7728C-5299-4235-8017-DBD5BC2DB36C}" type="pres">
      <dgm:prSet presAssocID="{9F290243-9586-4FD8-9268-FFC159A95363}" presName="tile4" presStyleLbl="node1" presStyleIdx="3" presStyleCnt="4"/>
      <dgm:spPr/>
      <dgm:t>
        <a:bodyPr/>
        <a:lstStyle/>
        <a:p>
          <a:endParaRPr lang="en-GB"/>
        </a:p>
      </dgm:t>
    </dgm:pt>
    <dgm:pt modelId="{ECFA074D-691D-42C6-A6A7-C04D755BBC44}" type="pres">
      <dgm:prSet presAssocID="{9F290243-9586-4FD8-9268-FFC159A95363}" presName="tile4text" presStyleLbl="node1" presStyleIdx="3" presStyleCnt="4">
        <dgm:presLayoutVars>
          <dgm:chMax val="0"/>
          <dgm:chPref val="0"/>
          <dgm:bulletEnabled val="1"/>
        </dgm:presLayoutVars>
      </dgm:prSet>
      <dgm:spPr/>
      <dgm:t>
        <a:bodyPr/>
        <a:lstStyle/>
        <a:p>
          <a:endParaRPr lang="en-GB"/>
        </a:p>
      </dgm:t>
    </dgm:pt>
    <dgm:pt modelId="{62CD59B7-0D31-4CEC-A61C-C239FA1C3946}" type="pres">
      <dgm:prSet presAssocID="{9F290243-9586-4FD8-9268-FFC159A95363}" presName="centerTile" presStyleLbl="fgShp" presStyleIdx="0" presStyleCnt="1">
        <dgm:presLayoutVars>
          <dgm:chMax val="0"/>
          <dgm:chPref val="0"/>
        </dgm:presLayoutVars>
      </dgm:prSet>
      <dgm:spPr/>
      <dgm:t>
        <a:bodyPr/>
        <a:lstStyle/>
        <a:p>
          <a:endParaRPr lang="en-US"/>
        </a:p>
      </dgm:t>
    </dgm:pt>
  </dgm:ptLst>
  <dgm:cxnLst>
    <dgm:cxn modelId="{193BAB86-8F5E-4A18-AF44-64205D2B427F}" type="presOf" srcId="{0027F459-B446-46B1-8201-A37991051222}" destId="{3BF692F9-897A-4426-BC45-0235699D63BA}" srcOrd="1" destOrd="0" presId="urn:microsoft.com/office/officeart/2005/8/layout/matrix1"/>
    <dgm:cxn modelId="{EC78E062-EA3B-43A4-A0B5-9B30C61EC779}" srcId="{A6B25E8E-3AD5-476E-AE79-19EE4887E230}" destId="{0027F459-B446-46B1-8201-A37991051222}" srcOrd="0" destOrd="0" parTransId="{7FF8C639-B210-4124-A577-D463CD290EA6}" sibTransId="{401F4873-09FD-4618-AC1C-F6AC07B1AE63}"/>
    <dgm:cxn modelId="{5A6EB32C-DB04-48AB-AB62-39E71AB8D7AD}" type="presOf" srcId="{9F290243-9586-4FD8-9268-FFC159A95363}" destId="{A2BDDE09-967E-4575-B702-D3388ABBADC8}" srcOrd="0" destOrd="0" presId="urn:microsoft.com/office/officeart/2005/8/layout/matrix1"/>
    <dgm:cxn modelId="{4A7789BA-966B-4A8F-9979-0DF4B1C2A7FD}" type="presOf" srcId="{A6B25E8E-3AD5-476E-AE79-19EE4887E230}" destId="{62CD59B7-0D31-4CEC-A61C-C239FA1C3946}" srcOrd="0" destOrd="0" presId="urn:microsoft.com/office/officeart/2005/8/layout/matrix1"/>
    <dgm:cxn modelId="{B08A64D6-3FD8-42DB-AECE-C0E39AA15D20}" type="presOf" srcId="{7D6988BB-C65B-4E09-813B-7747FFB5A8A2}" destId="{ECFA074D-691D-42C6-A6A7-C04D755BBC44}" srcOrd="1" destOrd="0" presId="urn:microsoft.com/office/officeart/2005/8/layout/matrix1"/>
    <dgm:cxn modelId="{0A4FF1E7-E933-4C60-BCA1-B3784330DCD2}" srcId="{A6B25E8E-3AD5-476E-AE79-19EE4887E230}" destId="{B6DA48CD-B6A1-40DF-B1B2-298D0352C4AA}" srcOrd="1" destOrd="0" parTransId="{1E1D15BA-B465-4B32-88A9-5EC3A54AFD7E}" sibTransId="{AB616020-4390-47C6-943E-87A53E0DC69B}"/>
    <dgm:cxn modelId="{E2016309-E145-43C6-8FC9-F006FC5FC1F1}" srcId="{A6B25E8E-3AD5-476E-AE79-19EE4887E230}" destId="{7D6988BB-C65B-4E09-813B-7747FFB5A8A2}" srcOrd="3" destOrd="0" parTransId="{71D039FD-D047-44D4-9296-81F6D5279051}" sibTransId="{97966A1B-3566-43CC-877A-F65EBB3C1A0D}"/>
    <dgm:cxn modelId="{95092E1E-E7DD-449F-9AB5-22B565F03A0B}" type="presOf" srcId="{B6DA48CD-B6A1-40DF-B1B2-298D0352C4AA}" destId="{51DBD211-C134-41AD-AD57-176244304372}" srcOrd="0" destOrd="0" presId="urn:microsoft.com/office/officeart/2005/8/layout/matrix1"/>
    <dgm:cxn modelId="{558E8A20-5B09-4349-866D-27ED8DB14DDB}" type="presOf" srcId="{B6DA48CD-B6A1-40DF-B1B2-298D0352C4AA}" destId="{31D08910-A6AB-452C-B3EB-93BCBD6544C8}" srcOrd="1" destOrd="0" presId="urn:microsoft.com/office/officeart/2005/8/layout/matrix1"/>
    <dgm:cxn modelId="{5878124E-315D-420E-A1E9-A7CC79A6320B}" srcId="{9F290243-9586-4FD8-9268-FFC159A95363}" destId="{A6B25E8E-3AD5-476E-AE79-19EE4887E230}" srcOrd="0" destOrd="0" parTransId="{F2965A2F-5969-4BEE-816D-3851E58EC2F4}" sibTransId="{4495C953-E758-40B5-96E6-91E656D25076}"/>
    <dgm:cxn modelId="{48DCABCC-9DD7-488F-8A2E-2A88D8BE32F0}" srcId="{A6B25E8E-3AD5-476E-AE79-19EE4887E230}" destId="{8379D34F-D2EB-44C7-A6BA-B404EF2D892C}" srcOrd="2" destOrd="0" parTransId="{784C2F39-8EE2-4C1A-8502-BA28A769CF6F}" sibTransId="{565F2C0E-B1E4-41FA-8DCE-D03CDE3DB36D}"/>
    <dgm:cxn modelId="{ABFA5FD1-561B-40A8-9C3E-91794ED33A78}" type="presOf" srcId="{0027F459-B446-46B1-8201-A37991051222}" destId="{504ADB60-2DEB-48D0-8123-CA7933E4971B}" srcOrd="0" destOrd="0" presId="urn:microsoft.com/office/officeart/2005/8/layout/matrix1"/>
    <dgm:cxn modelId="{2703CCBB-9BDA-4041-8C7F-A0D282C954C9}" type="presOf" srcId="{8379D34F-D2EB-44C7-A6BA-B404EF2D892C}" destId="{BE121AA7-A037-43CD-8CC7-33C1B387C247}" srcOrd="1" destOrd="0" presId="urn:microsoft.com/office/officeart/2005/8/layout/matrix1"/>
    <dgm:cxn modelId="{68D2DBA9-7152-4CA6-87AE-CFCE889DE19D}" type="presOf" srcId="{8379D34F-D2EB-44C7-A6BA-B404EF2D892C}" destId="{6341D0F4-C184-47C1-B6FD-93C52A30A16E}" srcOrd="0" destOrd="0" presId="urn:microsoft.com/office/officeart/2005/8/layout/matrix1"/>
    <dgm:cxn modelId="{9A9FD347-7D64-4D8E-95C6-03567D45E0F2}" type="presOf" srcId="{7D6988BB-C65B-4E09-813B-7747FFB5A8A2}" destId="{06F7728C-5299-4235-8017-DBD5BC2DB36C}" srcOrd="0" destOrd="0" presId="urn:microsoft.com/office/officeart/2005/8/layout/matrix1"/>
    <dgm:cxn modelId="{F10886E0-8CB4-4B42-A892-BACDA8D9F4EF}" type="presParOf" srcId="{A2BDDE09-967E-4575-B702-D3388ABBADC8}" destId="{C75D8A5F-F48F-4013-9E99-B76AF4C4D7AF}" srcOrd="0" destOrd="0" presId="urn:microsoft.com/office/officeart/2005/8/layout/matrix1"/>
    <dgm:cxn modelId="{FFA970C3-78CF-45BF-B665-3ED7F4B0210C}" type="presParOf" srcId="{C75D8A5F-F48F-4013-9E99-B76AF4C4D7AF}" destId="{504ADB60-2DEB-48D0-8123-CA7933E4971B}" srcOrd="0" destOrd="0" presId="urn:microsoft.com/office/officeart/2005/8/layout/matrix1"/>
    <dgm:cxn modelId="{FC6CACC8-2E0D-488B-815A-6832A2271BA1}" type="presParOf" srcId="{C75D8A5F-F48F-4013-9E99-B76AF4C4D7AF}" destId="{3BF692F9-897A-4426-BC45-0235699D63BA}" srcOrd="1" destOrd="0" presId="urn:microsoft.com/office/officeart/2005/8/layout/matrix1"/>
    <dgm:cxn modelId="{F5000E9D-5201-4AC2-B955-A66A75AE45A2}" type="presParOf" srcId="{C75D8A5F-F48F-4013-9E99-B76AF4C4D7AF}" destId="{51DBD211-C134-41AD-AD57-176244304372}" srcOrd="2" destOrd="0" presId="urn:microsoft.com/office/officeart/2005/8/layout/matrix1"/>
    <dgm:cxn modelId="{A77D77ED-5830-4308-A884-A66C8797045D}" type="presParOf" srcId="{C75D8A5F-F48F-4013-9E99-B76AF4C4D7AF}" destId="{31D08910-A6AB-452C-B3EB-93BCBD6544C8}" srcOrd="3" destOrd="0" presId="urn:microsoft.com/office/officeart/2005/8/layout/matrix1"/>
    <dgm:cxn modelId="{A5EEC599-4252-45B3-AF32-47380592419D}" type="presParOf" srcId="{C75D8A5F-F48F-4013-9E99-B76AF4C4D7AF}" destId="{6341D0F4-C184-47C1-B6FD-93C52A30A16E}" srcOrd="4" destOrd="0" presId="urn:microsoft.com/office/officeart/2005/8/layout/matrix1"/>
    <dgm:cxn modelId="{0ABA883D-392C-4DC7-8ECA-09925515C104}" type="presParOf" srcId="{C75D8A5F-F48F-4013-9E99-B76AF4C4D7AF}" destId="{BE121AA7-A037-43CD-8CC7-33C1B387C247}" srcOrd="5" destOrd="0" presId="urn:microsoft.com/office/officeart/2005/8/layout/matrix1"/>
    <dgm:cxn modelId="{6AF4E3DB-7420-450E-93AA-C321694A8A20}" type="presParOf" srcId="{C75D8A5F-F48F-4013-9E99-B76AF4C4D7AF}" destId="{06F7728C-5299-4235-8017-DBD5BC2DB36C}" srcOrd="6" destOrd="0" presId="urn:microsoft.com/office/officeart/2005/8/layout/matrix1"/>
    <dgm:cxn modelId="{549E0E93-AE2E-48E7-BD46-836D43121A3C}" type="presParOf" srcId="{C75D8A5F-F48F-4013-9E99-B76AF4C4D7AF}" destId="{ECFA074D-691D-42C6-A6A7-C04D755BBC44}" srcOrd="7" destOrd="0" presId="urn:microsoft.com/office/officeart/2005/8/layout/matrix1"/>
    <dgm:cxn modelId="{5F839FC1-6F25-4220-B8B4-19D820DCDE48}" type="presParOf" srcId="{A2BDDE09-967E-4575-B702-D3388ABBADC8}" destId="{62CD59B7-0D31-4CEC-A61C-C239FA1C3946}"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53CFCF-4F60-4381-849F-791013009488}" type="doc">
      <dgm:prSet loTypeId="urn:microsoft.com/office/officeart/2005/8/layout/default" loCatId="list" qsTypeId="urn:microsoft.com/office/officeart/2005/8/quickstyle/simple5" qsCatId="simple" csTypeId="urn:microsoft.com/office/officeart/2005/8/colors/accent1_2" csCatId="accent1" phldr="1"/>
      <dgm:spPr/>
      <dgm:t>
        <a:bodyPr/>
        <a:lstStyle/>
        <a:p>
          <a:endParaRPr lang="en-GB"/>
        </a:p>
      </dgm:t>
    </dgm:pt>
    <dgm:pt modelId="{96723B55-FF55-47FD-B449-4AA8FA2BAB31}">
      <dgm:prSet/>
      <dgm:spPr/>
      <dgm:t>
        <a:bodyPr/>
        <a:lstStyle/>
        <a:p>
          <a:pPr rtl="0"/>
          <a:r>
            <a:rPr lang="en-GB" dirty="0" smtClean="0"/>
            <a:t>F# </a:t>
          </a:r>
          <a:br>
            <a:rPr lang="en-GB" dirty="0" smtClean="0"/>
          </a:br>
          <a:r>
            <a:rPr lang="en-GB" dirty="0" smtClean="0"/>
            <a:t>Today!</a:t>
          </a:r>
          <a:endParaRPr lang="en-GB" dirty="0"/>
        </a:p>
      </dgm:t>
    </dgm:pt>
    <dgm:pt modelId="{D593ADA1-9F70-486D-A61E-448F67C7754A}" type="parTrans" cxnId="{8F272F22-71A7-4303-9F73-E3FF21DA1A33}">
      <dgm:prSet/>
      <dgm:spPr/>
      <dgm:t>
        <a:bodyPr/>
        <a:lstStyle/>
        <a:p>
          <a:endParaRPr lang="en-GB">
            <a:solidFill>
              <a:schemeClr val="bg1"/>
            </a:solidFill>
          </a:endParaRPr>
        </a:p>
      </dgm:t>
    </dgm:pt>
    <dgm:pt modelId="{F56B31CB-81EA-4F83-B8B6-072177CC32AC}" type="sibTrans" cxnId="{8F272F22-71A7-4303-9F73-E3FF21DA1A33}">
      <dgm:prSet/>
      <dgm:spPr/>
      <dgm:t>
        <a:bodyPr/>
        <a:lstStyle/>
        <a:p>
          <a:endParaRPr lang="en-GB">
            <a:solidFill>
              <a:schemeClr val="bg1"/>
            </a:solidFill>
          </a:endParaRPr>
        </a:p>
      </dgm:t>
    </dgm:pt>
    <dgm:pt modelId="{1DBC060E-790A-4CDD-8E2E-45F579CE0C62}">
      <dgm:prSet/>
      <dgm:spPr>
        <a:solidFill>
          <a:schemeClr val="tx1">
            <a:lumMod val="50000"/>
          </a:schemeClr>
        </a:solidFill>
      </dgm:spPr>
      <dgm:t>
        <a:bodyPr/>
        <a:lstStyle/>
        <a:p>
          <a:pPr rtl="0"/>
          <a:r>
            <a:rPr lang="en-GB" dirty="0" smtClean="0"/>
            <a:t>F# Advanced?</a:t>
          </a:r>
          <a:endParaRPr lang="en-GB" dirty="0"/>
        </a:p>
      </dgm:t>
    </dgm:pt>
    <dgm:pt modelId="{6CD5EC2B-98D5-4A28-9628-DCA8D26275CE}" type="parTrans" cxnId="{6A041C25-66DF-4A0C-AA34-DEB2711DE254}">
      <dgm:prSet/>
      <dgm:spPr/>
      <dgm:t>
        <a:bodyPr/>
        <a:lstStyle/>
        <a:p>
          <a:endParaRPr lang="en-GB">
            <a:solidFill>
              <a:schemeClr val="bg1"/>
            </a:solidFill>
          </a:endParaRPr>
        </a:p>
      </dgm:t>
    </dgm:pt>
    <dgm:pt modelId="{445975CB-D497-44FB-8442-A695F9EAD0C5}" type="sibTrans" cxnId="{6A041C25-66DF-4A0C-AA34-DEB2711DE254}">
      <dgm:prSet/>
      <dgm:spPr/>
      <dgm:t>
        <a:bodyPr/>
        <a:lstStyle/>
        <a:p>
          <a:endParaRPr lang="en-GB">
            <a:solidFill>
              <a:schemeClr val="bg1"/>
            </a:solidFill>
          </a:endParaRPr>
        </a:p>
      </dgm:t>
    </dgm:pt>
    <dgm:pt modelId="{8A139703-F290-4B8B-BD3D-DB10C1F5669C}">
      <dgm:prSet/>
      <dgm:spPr>
        <a:solidFill>
          <a:schemeClr val="tx1">
            <a:lumMod val="50000"/>
          </a:schemeClr>
        </a:solidFill>
      </dgm:spPr>
      <dgm:t>
        <a:bodyPr/>
        <a:lstStyle/>
        <a:p>
          <a:pPr rtl="0"/>
          <a:r>
            <a:rPr lang="en-GB" dirty="0" smtClean="0"/>
            <a:t>F# Tomorrow?</a:t>
          </a:r>
          <a:endParaRPr lang="en-GB" dirty="0"/>
        </a:p>
      </dgm:t>
    </dgm:pt>
    <dgm:pt modelId="{DAD979BF-8FAF-4D8E-BC38-F0E15C6E4A90}" type="parTrans" cxnId="{C1C21024-1C14-4128-B8BA-4A262FF2D6E2}">
      <dgm:prSet/>
      <dgm:spPr/>
      <dgm:t>
        <a:bodyPr/>
        <a:lstStyle/>
        <a:p>
          <a:endParaRPr lang="en-GB">
            <a:solidFill>
              <a:schemeClr val="bg1"/>
            </a:solidFill>
          </a:endParaRPr>
        </a:p>
      </dgm:t>
    </dgm:pt>
    <dgm:pt modelId="{8757BD28-D72B-4045-B4AB-0BBE76E54482}" type="sibTrans" cxnId="{C1C21024-1C14-4128-B8BA-4A262FF2D6E2}">
      <dgm:prSet/>
      <dgm:spPr/>
      <dgm:t>
        <a:bodyPr/>
        <a:lstStyle/>
        <a:p>
          <a:endParaRPr lang="en-GB">
            <a:solidFill>
              <a:schemeClr val="bg1"/>
            </a:solidFill>
          </a:endParaRPr>
        </a:p>
      </dgm:t>
    </dgm:pt>
    <dgm:pt modelId="{8B52217E-9618-4D72-9320-CE2C0A858468}" type="pres">
      <dgm:prSet presAssocID="{1B53CFCF-4F60-4381-849F-791013009488}" presName="diagram" presStyleCnt="0">
        <dgm:presLayoutVars>
          <dgm:dir/>
          <dgm:resizeHandles val="exact"/>
        </dgm:presLayoutVars>
      </dgm:prSet>
      <dgm:spPr/>
    </dgm:pt>
    <dgm:pt modelId="{56BFC3DA-A95C-4316-B5C1-1D964B4B0F23}" type="pres">
      <dgm:prSet presAssocID="{96723B55-FF55-47FD-B449-4AA8FA2BAB31}" presName="node" presStyleLbl="node1" presStyleIdx="0" presStyleCnt="3">
        <dgm:presLayoutVars>
          <dgm:bulletEnabled val="1"/>
        </dgm:presLayoutVars>
      </dgm:prSet>
      <dgm:spPr/>
      <dgm:t>
        <a:bodyPr/>
        <a:lstStyle/>
        <a:p>
          <a:endParaRPr lang="en-GB"/>
        </a:p>
      </dgm:t>
    </dgm:pt>
    <dgm:pt modelId="{3427721A-487C-4186-8C98-4EAC2E7A1907}" type="pres">
      <dgm:prSet presAssocID="{F56B31CB-81EA-4F83-B8B6-072177CC32AC}" presName="sibTrans" presStyleCnt="0"/>
      <dgm:spPr/>
    </dgm:pt>
    <dgm:pt modelId="{EAC128E0-B124-45FB-8D3C-3545493916D3}" type="pres">
      <dgm:prSet presAssocID="{1DBC060E-790A-4CDD-8E2E-45F579CE0C62}" presName="node" presStyleLbl="node1" presStyleIdx="1" presStyleCnt="3">
        <dgm:presLayoutVars>
          <dgm:bulletEnabled val="1"/>
        </dgm:presLayoutVars>
      </dgm:prSet>
      <dgm:spPr/>
    </dgm:pt>
    <dgm:pt modelId="{85462E2A-53BA-4EE3-BE53-7BEFD6DD9817}" type="pres">
      <dgm:prSet presAssocID="{445975CB-D497-44FB-8442-A695F9EAD0C5}" presName="sibTrans" presStyleCnt="0"/>
      <dgm:spPr/>
    </dgm:pt>
    <dgm:pt modelId="{8D6C514E-5F0B-4031-86ED-B4F24281469C}" type="pres">
      <dgm:prSet presAssocID="{8A139703-F290-4B8B-BD3D-DB10C1F5669C}" presName="node" presStyleLbl="node1" presStyleIdx="2" presStyleCnt="3">
        <dgm:presLayoutVars>
          <dgm:bulletEnabled val="1"/>
        </dgm:presLayoutVars>
      </dgm:prSet>
      <dgm:spPr/>
    </dgm:pt>
  </dgm:ptLst>
  <dgm:cxnLst>
    <dgm:cxn modelId="{6A041C25-66DF-4A0C-AA34-DEB2711DE254}" srcId="{1B53CFCF-4F60-4381-849F-791013009488}" destId="{1DBC060E-790A-4CDD-8E2E-45F579CE0C62}" srcOrd="1" destOrd="0" parTransId="{6CD5EC2B-98D5-4A28-9628-DCA8D26275CE}" sibTransId="{445975CB-D497-44FB-8442-A695F9EAD0C5}"/>
    <dgm:cxn modelId="{D9B70857-56C1-4547-9E86-E378785C7FC0}" type="presOf" srcId="{8A139703-F290-4B8B-BD3D-DB10C1F5669C}" destId="{8D6C514E-5F0B-4031-86ED-B4F24281469C}" srcOrd="0" destOrd="0" presId="urn:microsoft.com/office/officeart/2005/8/layout/default"/>
    <dgm:cxn modelId="{00441BB6-934D-4A5D-9DC7-3C3398A857F8}" type="presOf" srcId="{96723B55-FF55-47FD-B449-4AA8FA2BAB31}" destId="{56BFC3DA-A95C-4316-B5C1-1D964B4B0F23}" srcOrd="0" destOrd="0" presId="urn:microsoft.com/office/officeart/2005/8/layout/default"/>
    <dgm:cxn modelId="{8F272F22-71A7-4303-9F73-E3FF21DA1A33}" srcId="{1B53CFCF-4F60-4381-849F-791013009488}" destId="{96723B55-FF55-47FD-B449-4AA8FA2BAB31}" srcOrd="0" destOrd="0" parTransId="{D593ADA1-9F70-486D-A61E-448F67C7754A}" sibTransId="{F56B31CB-81EA-4F83-B8B6-072177CC32AC}"/>
    <dgm:cxn modelId="{70532B1B-5C25-41CA-AF8B-5DFF185AA58B}" type="presOf" srcId="{1B53CFCF-4F60-4381-849F-791013009488}" destId="{8B52217E-9618-4D72-9320-CE2C0A858468}" srcOrd="0" destOrd="0" presId="urn:microsoft.com/office/officeart/2005/8/layout/default"/>
    <dgm:cxn modelId="{87507D79-BA88-4496-BAA3-AC3929ECC120}" type="presOf" srcId="{1DBC060E-790A-4CDD-8E2E-45F579CE0C62}" destId="{EAC128E0-B124-45FB-8D3C-3545493916D3}" srcOrd="0" destOrd="0" presId="urn:microsoft.com/office/officeart/2005/8/layout/default"/>
    <dgm:cxn modelId="{C1C21024-1C14-4128-B8BA-4A262FF2D6E2}" srcId="{1B53CFCF-4F60-4381-849F-791013009488}" destId="{8A139703-F290-4B8B-BD3D-DB10C1F5669C}" srcOrd="2" destOrd="0" parTransId="{DAD979BF-8FAF-4D8E-BC38-F0E15C6E4A90}" sibTransId="{8757BD28-D72B-4045-B4AB-0BBE76E54482}"/>
    <dgm:cxn modelId="{6D106A81-5075-4417-B9D3-D261B6BD8BA0}" type="presParOf" srcId="{8B52217E-9618-4D72-9320-CE2C0A858468}" destId="{56BFC3DA-A95C-4316-B5C1-1D964B4B0F23}" srcOrd="0" destOrd="0" presId="urn:microsoft.com/office/officeart/2005/8/layout/default"/>
    <dgm:cxn modelId="{CA6CB468-4F43-476C-8D7C-90DE6D31C739}" type="presParOf" srcId="{8B52217E-9618-4D72-9320-CE2C0A858468}" destId="{3427721A-487C-4186-8C98-4EAC2E7A1907}" srcOrd="1" destOrd="0" presId="urn:microsoft.com/office/officeart/2005/8/layout/default"/>
    <dgm:cxn modelId="{6985CD58-6375-40DE-874B-4D476812F9CE}" type="presParOf" srcId="{8B52217E-9618-4D72-9320-CE2C0A858468}" destId="{EAC128E0-B124-45FB-8D3C-3545493916D3}" srcOrd="2" destOrd="0" presId="urn:microsoft.com/office/officeart/2005/8/layout/default"/>
    <dgm:cxn modelId="{FD1C4F70-C70F-4D60-85D6-AB7DE6D77265}" type="presParOf" srcId="{8B52217E-9618-4D72-9320-CE2C0A858468}" destId="{85462E2A-53BA-4EE3-BE53-7BEFD6DD9817}" srcOrd="3" destOrd="0" presId="urn:microsoft.com/office/officeart/2005/8/layout/default"/>
    <dgm:cxn modelId="{8EF9A7D8-B00D-40A4-BF7D-9051C8615C0F}" type="presParOf" srcId="{8B52217E-9618-4D72-9320-CE2C0A858468}" destId="{8D6C514E-5F0B-4031-86ED-B4F24281469C}"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53CFCF-4F60-4381-849F-791013009488}" type="doc">
      <dgm:prSet loTypeId="urn:microsoft.com/office/officeart/2005/8/layout/default" loCatId="list" qsTypeId="urn:microsoft.com/office/officeart/2005/8/quickstyle/simple5" qsCatId="simple" csTypeId="urn:microsoft.com/office/officeart/2005/8/colors/accent1_2" csCatId="accent1" phldr="1"/>
      <dgm:spPr/>
      <dgm:t>
        <a:bodyPr/>
        <a:lstStyle/>
        <a:p>
          <a:endParaRPr lang="en-GB"/>
        </a:p>
      </dgm:t>
    </dgm:pt>
    <dgm:pt modelId="{96723B55-FF55-47FD-B449-4AA8FA2BAB31}">
      <dgm:prSet/>
      <dgm:spPr/>
      <dgm:t>
        <a:bodyPr/>
        <a:lstStyle/>
        <a:p>
          <a:pPr rtl="0"/>
          <a:r>
            <a:rPr lang="en-GB" dirty="0" smtClean="0"/>
            <a:t>F# </a:t>
          </a:r>
          <a:br>
            <a:rPr lang="en-GB" dirty="0" smtClean="0"/>
          </a:br>
          <a:r>
            <a:rPr lang="en-GB" dirty="0" smtClean="0"/>
            <a:t>Today!</a:t>
          </a:r>
          <a:endParaRPr lang="en-GB" dirty="0"/>
        </a:p>
      </dgm:t>
    </dgm:pt>
    <dgm:pt modelId="{D593ADA1-9F70-486D-A61E-448F67C7754A}" type="parTrans" cxnId="{8F272F22-71A7-4303-9F73-E3FF21DA1A33}">
      <dgm:prSet/>
      <dgm:spPr/>
      <dgm:t>
        <a:bodyPr/>
        <a:lstStyle/>
        <a:p>
          <a:endParaRPr lang="en-GB">
            <a:solidFill>
              <a:schemeClr val="bg1"/>
            </a:solidFill>
          </a:endParaRPr>
        </a:p>
      </dgm:t>
    </dgm:pt>
    <dgm:pt modelId="{F56B31CB-81EA-4F83-B8B6-072177CC32AC}" type="sibTrans" cxnId="{8F272F22-71A7-4303-9F73-E3FF21DA1A33}">
      <dgm:prSet/>
      <dgm:spPr/>
      <dgm:t>
        <a:bodyPr/>
        <a:lstStyle/>
        <a:p>
          <a:endParaRPr lang="en-GB">
            <a:solidFill>
              <a:schemeClr val="bg1"/>
            </a:solidFill>
          </a:endParaRPr>
        </a:p>
      </dgm:t>
    </dgm:pt>
    <dgm:pt modelId="{8B52217E-9618-4D72-9320-CE2C0A858468}" type="pres">
      <dgm:prSet presAssocID="{1B53CFCF-4F60-4381-849F-791013009488}" presName="diagram" presStyleCnt="0">
        <dgm:presLayoutVars>
          <dgm:dir/>
          <dgm:resizeHandles val="exact"/>
        </dgm:presLayoutVars>
      </dgm:prSet>
      <dgm:spPr/>
    </dgm:pt>
    <dgm:pt modelId="{56BFC3DA-A95C-4316-B5C1-1D964B4B0F23}" type="pres">
      <dgm:prSet presAssocID="{96723B55-FF55-47FD-B449-4AA8FA2BAB31}" presName="node" presStyleLbl="node1" presStyleIdx="0" presStyleCnt="1">
        <dgm:presLayoutVars>
          <dgm:bulletEnabled val="1"/>
        </dgm:presLayoutVars>
      </dgm:prSet>
      <dgm:spPr/>
      <dgm:t>
        <a:bodyPr/>
        <a:lstStyle/>
        <a:p>
          <a:endParaRPr lang="en-GB"/>
        </a:p>
      </dgm:t>
    </dgm:pt>
  </dgm:ptLst>
  <dgm:cxnLst>
    <dgm:cxn modelId="{8F272F22-71A7-4303-9F73-E3FF21DA1A33}" srcId="{1B53CFCF-4F60-4381-849F-791013009488}" destId="{96723B55-FF55-47FD-B449-4AA8FA2BAB31}" srcOrd="0" destOrd="0" parTransId="{D593ADA1-9F70-486D-A61E-448F67C7754A}" sibTransId="{F56B31CB-81EA-4F83-B8B6-072177CC32AC}"/>
    <dgm:cxn modelId="{99138983-A6A6-4CDA-BAB7-6B888FAB1C56}" type="presOf" srcId="{96723B55-FF55-47FD-B449-4AA8FA2BAB31}" destId="{56BFC3DA-A95C-4316-B5C1-1D964B4B0F23}" srcOrd="0" destOrd="0" presId="urn:microsoft.com/office/officeart/2005/8/layout/default"/>
    <dgm:cxn modelId="{9FA2284A-983F-494D-BC28-571420073367}" type="presOf" srcId="{1B53CFCF-4F60-4381-849F-791013009488}" destId="{8B52217E-9618-4D72-9320-CE2C0A858468}" srcOrd="0" destOrd="0" presId="urn:microsoft.com/office/officeart/2005/8/layout/default"/>
    <dgm:cxn modelId="{23627825-3D3E-4C3E-B15E-15877006C53F}" type="presParOf" srcId="{8B52217E-9618-4D72-9320-CE2C0A858468}" destId="{56BFC3DA-A95C-4316-B5C1-1D964B4B0F23}"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000457-A103-4411-AFBA-DAEC91335238}"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GB"/>
        </a:p>
      </dgm:t>
    </dgm:pt>
    <dgm:pt modelId="{07445173-896B-454B-87C9-44F6EBD0088B}">
      <dgm:prSet/>
      <dgm:spPr/>
      <dgm:t>
        <a:bodyPr/>
        <a:lstStyle/>
        <a:p>
          <a:pPr rtl="0"/>
          <a:r>
            <a:rPr lang="en-GB" dirty="0" smtClean="0">
              <a:solidFill>
                <a:schemeClr val="bg1"/>
              </a:solidFill>
            </a:rPr>
            <a:t>F# Intro</a:t>
          </a:r>
          <a:endParaRPr lang="en-GB" dirty="0">
            <a:solidFill>
              <a:schemeClr val="bg1"/>
            </a:solidFill>
          </a:endParaRPr>
        </a:p>
      </dgm:t>
    </dgm:pt>
    <dgm:pt modelId="{67708A27-0958-4F8F-9CDC-CDDB383FD4C2}" type="parTrans" cxnId="{42D63F8C-605F-47CD-8D82-EA84891D582F}">
      <dgm:prSet/>
      <dgm:spPr/>
      <dgm:t>
        <a:bodyPr/>
        <a:lstStyle/>
        <a:p>
          <a:endParaRPr lang="en-GB">
            <a:solidFill>
              <a:schemeClr val="bg1"/>
            </a:solidFill>
          </a:endParaRPr>
        </a:p>
      </dgm:t>
    </dgm:pt>
    <dgm:pt modelId="{B30331BF-65C8-4510-BD09-C21AC8A82D9D}" type="sibTrans" cxnId="{42D63F8C-605F-47CD-8D82-EA84891D582F}">
      <dgm:prSet/>
      <dgm:spPr/>
      <dgm:t>
        <a:bodyPr/>
        <a:lstStyle/>
        <a:p>
          <a:endParaRPr lang="en-GB">
            <a:solidFill>
              <a:schemeClr val="bg1"/>
            </a:solidFill>
          </a:endParaRPr>
        </a:p>
      </dgm:t>
    </dgm:pt>
    <dgm:pt modelId="{F712B8A4-EED0-4C93-B090-2BB5B84A326A}">
      <dgm:prSet/>
      <dgm:spPr/>
      <dgm:t>
        <a:bodyPr/>
        <a:lstStyle/>
        <a:p>
          <a:pPr rtl="0"/>
          <a:r>
            <a:rPr lang="en-GB" dirty="0" smtClean="0">
              <a:solidFill>
                <a:schemeClr val="bg1"/>
              </a:solidFill>
            </a:rPr>
            <a:t>Some F# Case Studies</a:t>
          </a:r>
          <a:endParaRPr lang="en-GB" dirty="0">
            <a:solidFill>
              <a:schemeClr val="bg1"/>
            </a:solidFill>
          </a:endParaRPr>
        </a:p>
      </dgm:t>
    </dgm:pt>
    <dgm:pt modelId="{3F2D7D4F-4B09-4DA6-A364-6157CF958995}" type="parTrans" cxnId="{E645B216-7712-43FB-95B3-CAD4E6B0335D}">
      <dgm:prSet/>
      <dgm:spPr/>
      <dgm:t>
        <a:bodyPr/>
        <a:lstStyle/>
        <a:p>
          <a:endParaRPr lang="en-GB">
            <a:solidFill>
              <a:schemeClr val="bg1"/>
            </a:solidFill>
          </a:endParaRPr>
        </a:p>
      </dgm:t>
    </dgm:pt>
    <dgm:pt modelId="{E1CA7F48-BAED-4E65-A227-E860BA235A3F}" type="sibTrans" cxnId="{E645B216-7712-43FB-95B3-CAD4E6B0335D}">
      <dgm:prSet/>
      <dgm:spPr/>
      <dgm:t>
        <a:bodyPr/>
        <a:lstStyle/>
        <a:p>
          <a:endParaRPr lang="en-GB">
            <a:solidFill>
              <a:schemeClr val="bg1"/>
            </a:solidFill>
          </a:endParaRPr>
        </a:p>
      </dgm:t>
    </dgm:pt>
    <dgm:pt modelId="{5421C125-F4D4-4EDA-AD15-CA16E3E2B7AF}">
      <dgm:prSet/>
      <dgm:spPr/>
      <dgm:t>
        <a:bodyPr/>
        <a:lstStyle/>
        <a:p>
          <a:pPr rtl="0"/>
          <a:r>
            <a:rPr lang="en-GB" dirty="0" smtClean="0">
              <a:solidFill>
                <a:schemeClr val="bg1"/>
              </a:solidFill>
            </a:rPr>
            <a:t>Some F# </a:t>
          </a:r>
          <a:r>
            <a:rPr lang="en-GB" dirty="0" smtClean="0">
              <a:solidFill>
                <a:schemeClr val="bg1"/>
              </a:solidFill>
            </a:rPr>
            <a:t>Features + Resources</a:t>
          </a:r>
          <a:endParaRPr lang="en-GB" dirty="0">
            <a:solidFill>
              <a:schemeClr val="bg1"/>
            </a:solidFill>
          </a:endParaRPr>
        </a:p>
      </dgm:t>
    </dgm:pt>
    <dgm:pt modelId="{AD073FB2-C840-473F-9B8D-27726DD0574E}" type="parTrans" cxnId="{04FD8416-8C2E-4D49-BF00-B6C51F88E69F}">
      <dgm:prSet/>
      <dgm:spPr/>
      <dgm:t>
        <a:bodyPr/>
        <a:lstStyle/>
        <a:p>
          <a:endParaRPr lang="en-GB">
            <a:solidFill>
              <a:schemeClr val="bg1"/>
            </a:solidFill>
          </a:endParaRPr>
        </a:p>
      </dgm:t>
    </dgm:pt>
    <dgm:pt modelId="{EA80ED2B-71A2-484E-B154-D7A75086F8E2}" type="sibTrans" cxnId="{04FD8416-8C2E-4D49-BF00-B6C51F88E69F}">
      <dgm:prSet/>
      <dgm:spPr/>
      <dgm:t>
        <a:bodyPr/>
        <a:lstStyle/>
        <a:p>
          <a:endParaRPr lang="en-GB">
            <a:solidFill>
              <a:schemeClr val="bg1"/>
            </a:solidFill>
          </a:endParaRPr>
        </a:p>
      </dgm:t>
    </dgm:pt>
    <dgm:pt modelId="{A9703931-D8A8-40C5-93A4-57C7FDB450EF}" type="pres">
      <dgm:prSet presAssocID="{C5000457-A103-4411-AFBA-DAEC91335238}" presName="CompostProcess" presStyleCnt="0">
        <dgm:presLayoutVars>
          <dgm:dir/>
          <dgm:resizeHandles val="exact"/>
        </dgm:presLayoutVars>
      </dgm:prSet>
      <dgm:spPr/>
      <dgm:t>
        <a:bodyPr/>
        <a:lstStyle/>
        <a:p>
          <a:endParaRPr lang="en-GB"/>
        </a:p>
      </dgm:t>
    </dgm:pt>
    <dgm:pt modelId="{33E59426-6EE7-4456-BD4E-B1F27E3F192A}" type="pres">
      <dgm:prSet presAssocID="{C5000457-A103-4411-AFBA-DAEC91335238}" presName="arrow" presStyleLbl="bgShp" presStyleIdx="0" presStyleCnt="1"/>
      <dgm:spPr/>
    </dgm:pt>
    <dgm:pt modelId="{9A2BA50D-AC19-4521-9A3E-0F8777EF13C2}" type="pres">
      <dgm:prSet presAssocID="{C5000457-A103-4411-AFBA-DAEC91335238}" presName="linearProcess" presStyleCnt="0"/>
      <dgm:spPr/>
    </dgm:pt>
    <dgm:pt modelId="{612B4514-3E23-46E3-95C5-2E0E51FFEA7A}" type="pres">
      <dgm:prSet presAssocID="{07445173-896B-454B-87C9-44F6EBD0088B}" presName="textNode" presStyleLbl="node1" presStyleIdx="0" presStyleCnt="3">
        <dgm:presLayoutVars>
          <dgm:bulletEnabled val="1"/>
        </dgm:presLayoutVars>
      </dgm:prSet>
      <dgm:spPr/>
      <dgm:t>
        <a:bodyPr/>
        <a:lstStyle/>
        <a:p>
          <a:endParaRPr lang="en-GB"/>
        </a:p>
      </dgm:t>
    </dgm:pt>
    <dgm:pt modelId="{35882054-478C-48B9-A0FF-94C88BFA5CAB}" type="pres">
      <dgm:prSet presAssocID="{B30331BF-65C8-4510-BD09-C21AC8A82D9D}" presName="sibTrans" presStyleCnt="0"/>
      <dgm:spPr/>
    </dgm:pt>
    <dgm:pt modelId="{E0413F42-40D4-4F62-A0ED-661855005248}" type="pres">
      <dgm:prSet presAssocID="{F712B8A4-EED0-4C93-B090-2BB5B84A326A}" presName="textNode" presStyleLbl="node1" presStyleIdx="1" presStyleCnt="3">
        <dgm:presLayoutVars>
          <dgm:bulletEnabled val="1"/>
        </dgm:presLayoutVars>
      </dgm:prSet>
      <dgm:spPr/>
      <dgm:t>
        <a:bodyPr/>
        <a:lstStyle/>
        <a:p>
          <a:endParaRPr lang="en-GB"/>
        </a:p>
      </dgm:t>
    </dgm:pt>
    <dgm:pt modelId="{37D95115-62E8-4D78-AF75-6BB3C882220E}" type="pres">
      <dgm:prSet presAssocID="{E1CA7F48-BAED-4E65-A227-E860BA235A3F}" presName="sibTrans" presStyleCnt="0"/>
      <dgm:spPr/>
    </dgm:pt>
    <dgm:pt modelId="{3579FA4E-3BD6-4BDC-8449-D8FB5561DDCD}" type="pres">
      <dgm:prSet presAssocID="{5421C125-F4D4-4EDA-AD15-CA16E3E2B7AF}" presName="textNode" presStyleLbl="node1" presStyleIdx="2" presStyleCnt="3">
        <dgm:presLayoutVars>
          <dgm:bulletEnabled val="1"/>
        </dgm:presLayoutVars>
      </dgm:prSet>
      <dgm:spPr/>
      <dgm:t>
        <a:bodyPr/>
        <a:lstStyle/>
        <a:p>
          <a:endParaRPr lang="en-GB"/>
        </a:p>
      </dgm:t>
    </dgm:pt>
  </dgm:ptLst>
  <dgm:cxnLst>
    <dgm:cxn modelId="{E645B216-7712-43FB-95B3-CAD4E6B0335D}" srcId="{C5000457-A103-4411-AFBA-DAEC91335238}" destId="{F712B8A4-EED0-4C93-B090-2BB5B84A326A}" srcOrd="1" destOrd="0" parTransId="{3F2D7D4F-4B09-4DA6-A364-6157CF958995}" sibTransId="{E1CA7F48-BAED-4E65-A227-E860BA235A3F}"/>
    <dgm:cxn modelId="{801A10BC-653E-454A-873C-207FC2BE89BD}" type="presOf" srcId="{F712B8A4-EED0-4C93-B090-2BB5B84A326A}" destId="{E0413F42-40D4-4F62-A0ED-661855005248}" srcOrd="0" destOrd="0" presId="urn:microsoft.com/office/officeart/2005/8/layout/hProcess9"/>
    <dgm:cxn modelId="{43867C94-D245-42E1-A3E6-5CCE2D7F2FF8}" type="presOf" srcId="{5421C125-F4D4-4EDA-AD15-CA16E3E2B7AF}" destId="{3579FA4E-3BD6-4BDC-8449-D8FB5561DDCD}" srcOrd="0" destOrd="0" presId="urn:microsoft.com/office/officeart/2005/8/layout/hProcess9"/>
    <dgm:cxn modelId="{35DB11ED-DBFE-41EE-94D4-6C28559DABCB}" type="presOf" srcId="{07445173-896B-454B-87C9-44F6EBD0088B}" destId="{612B4514-3E23-46E3-95C5-2E0E51FFEA7A}" srcOrd="0" destOrd="0" presId="urn:microsoft.com/office/officeart/2005/8/layout/hProcess9"/>
    <dgm:cxn modelId="{5E5526F0-FF9E-4075-A54E-B0B1E72360A7}" type="presOf" srcId="{C5000457-A103-4411-AFBA-DAEC91335238}" destId="{A9703931-D8A8-40C5-93A4-57C7FDB450EF}" srcOrd="0" destOrd="0" presId="urn:microsoft.com/office/officeart/2005/8/layout/hProcess9"/>
    <dgm:cxn modelId="{04FD8416-8C2E-4D49-BF00-B6C51F88E69F}" srcId="{C5000457-A103-4411-AFBA-DAEC91335238}" destId="{5421C125-F4D4-4EDA-AD15-CA16E3E2B7AF}" srcOrd="2" destOrd="0" parTransId="{AD073FB2-C840-473F-9B8D-27726DD0574E}" sibTransId="{EA80ED2B-71A2-484E-B154-D7A75086F8E2}"/>
    <dgm:cxn modelId="{42D63F8C-605F-47CD-8D82-EA84891D582F}" srcId="{C5000457-A103-4411-AFBA-DAEC91335238}" destId="{07445173-896B-454B-87C9-44F6EBD0088B}" srcOrd="0" destOrd="0" parTransId="{67708A27-0958-4F8F-9CDC-CDDB383FD4C2}" sibTransId="{B30331BF-65C8-4510-BD09-C21AC8A82D9D}"/>
    <dgm:cxn modelId="{D311B2F8-073F-4F47-963D-45EE3AD85A80}" type="presParOf" srcId="{A9703931-D8A8-40C5-93A4-57C7FDB450EF}" destId="{33E59426-6EE7-4456-BD4E-B1F27E3F192A}" srcOrd="0" destOrd="0" presId="urn:microsoft.com/office/officeart/2005/8/layout/hProcess9"/>
    <dgm:cxn modelId="{4EE0C0C1-A8B2-4F9B-A583-AE64C24E851B}" type="presParOf" srcId="{A9703931-D8A8-40C5-93A4-57C7FDB450EF}" destId="{9A2BA50D-AC19-4521-9A3E-0F8777EF13C2}" srcOrd="1" destOrd="0" presId="urn:microsoft.com/office/officeart/2005/8/layout/hProcess9"/>
    <dgm:cxn modelId="{A6A4DED2-225C-4C72-AD5A-07FDFAE2500F}" type="presParOf" srcId="{9A2BA50D-AC19-4521-9A3E-0F8777EF13C2}" destId="{612B4514-3E23-46E3-95C5-2E0E51FFEA7A}" srcOrd="0" destOrd="0" presId="urn:microsoft.com/office/officeart/2005/8/layout/hProcess9"/>
    <dgm:cxn modelId="{0D70ADD8-9526-4BD3-BA1A-817FFB21846F}" type="presParOf" srcId="{9A2BA50D-AC19-4521-9A3E-0F8777EF13C2}" destId="{35882054-478C-48B9-A0FF-94C88BFA5CAB}" srcOrd="1" destOrd="0" presId="urn:microsoft.com/office/officeart/2005/8/layout/hProcess9"/>
    <dgm:cxn modelId="{8DA22BA7-E2C4-4D4D-9A60-433AA5FD3CEA}" type="presParOf" srcId="{9A2BA50D-AC19-4521-9A3E-0F8777EF13C2}" destId="{E0413F42-40D4-4F62-A0ED-661855005248}" srcOrd="2" destOrd="0" presId="urn:microsoft.com/office/officeart/2005/8/layout/hProcess9"/>
    <dgm:cxn modelId="{FD4D5B58-0760-45B0-9AA3-F98D1964C905}" type="presParOf" srcId="{9A2BA50D-AC19-4521-9A3E-0F8777EF13C2}" destId="{37D95115-62E8-4D78-AF75-6BB3C882220E}" srcOrd="3" destOrd="0" presId="urn:microsoft.com/office/officeart/2005/8/layout/hProcess9"/>
    <dgm:cxn modelId="{5C99682F-7C4A-4209-BA8D-941036679BDC}" type="presParOf" srcId="{9A2BA50D-AC19-4521-9A3E-0F8777EF13C2}" destId="{3579FA4E-3BD6-4BDC-8449-D8FB5561DDCD}"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D7835CE-1BE1-4A04-BE2A-3B99D265ACDD}"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en-GB"/>
        </a:p>
      </dgm:t>
    </dgm:pt>
    <dgm:pt modelId="{20F9648A-07FE-49CA-8945-9ECA77F1781E}">
      <dgm:prSet phldrT="[Text]">
        <dgm:style>
          <a:lnRef idx="1">
            <a:schemeClr val="accent6"/>
          </a:lnRef>
          <a:fillRef idx="3">
            <a:schemeClr val="accent6"/>
          </a:fillRef>
          <a:effectRef idx="2">
            <a:schemeClr val="accent6"/>
          </a:effectRef>
          <a:fontRef idx="minor">
            <a:schemeClr val="lt1"/>
          </a:fontRef>
        </dgm:style>
      </dgm:prSet>
      <dgm:spPr>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0" scaled="1"/>
          <a:tileRect/>
        </a:gradFill>
        <a:ln>
          <a:solidFill>
            <a:schemeClr val="tx1"/>
          </a:solidFill>
        </a:ln>
      </dgm:spPr>
      <dgm:t>
        <a:bodyPr/>
        <a:lstStyle/>
        <a:p>
          <a:r>
            <a:rPr lang="en-GB" dirty="0" smtClean="0">
              <a:solidFill>
                <a:schemeClr val="tx1"/>
              </a:solidFill>
            </a:rPr>
            <a:t>OCaml</a:t>
          </a:r>
          <a:endParaRPr lang="en-GB" dirty="0">
            <a:solidFill>
              <a:schemeClr val="tx1"/>
            </a:solidFill>
          </a:endParaRPr>
        </a:p>
      </dgm:t>
    </dgm:pt>
    <dgm:pt modelId="{2510AB78-CD66-44D3-AFB1-13FEFAC0F5D7}" type="parTrans" cxnId="{FFB7330F-9F15-47B7-8289-1B0A2EC29656}">
      <dgm:prSet/>
      <dgm:spPr/>
      <dgm:t>
        <a:bodyPr/>
        <a:lstStyle/>
        <a:p>
          <a:endParaRPr lang="en-GB"/>
        </a:p>
      </dgm:t>
    </dgm:pt>
    <dgm:pt modelId="{31F21FAB-B9F4-4A2F-B30F-21D9ED973B92}" type="sibTrans" cxnId="{FFB7330F-9F15-47B7-8289-1B0A2EC29656}">
      <dgm:prSet/>
      <dgm:spPr/>
      <dgm:t>
        <a:bodyPr/>
        <a:lstStyle/>
        <a:p>
          <a:endParaRPr lang="en-GB"/>
        </a:p>
      </dgm:t>
    </dgm:pt>
    <dgm:pt modelId="{B3929F1D-153B-450C-99EA-6E8BC8DBE9F4}">
      <dgm:prSet phldrT="[Text]">
        <dgm:style>
          <a:lnRef idx="1">
            <a:schemeClr val="accent6"/>
          </a:lnRef>
          <a:fillRef idx="3">
            <a:schemeClr val="accent6"/>
          </a:fillRef>
          <a:effectRef idx="2">
            <a:schemeClr val="accent6"/>
          </a:effectRef>
          <a:fontRef idx="minor">
            <a:schemeClr val="lt1"/>
          </a:fontRef>
        </dgm:style>
      </dgm:prSet>
      <dgm:spPr>
        <a:gradFill flip="none" rotWithShape="0">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0800000" scaled="1"/>
          <a:tileRect/>
        </a:gradFill>
        <a:ln>
          <a:solidFill>
            <a:schemeClr val="tx1"/>
          </a:solidFill>
        </a:ln>
      </dgm:spPr>
      <dgm:t>
        <a:bodyPr/>
        <a:lstStyle/>
        <a:p>
          <a:r>
            <a:rPr lang="en-GB" dirty="0" smtClean="0">
              <a:solidFill>
                <a:schemeClr val="tx1"/>
              </a:solidFill>
            </a:rPr>
            <a:t>C#/.NET</a:t>
          </a:r>
          <a:endParaRPr lang="en-GB" dirty="0">
            <a:solidFill>
              <a:schemeClr val="tx1"/>
            </a:solidFill>
          </a:endParaRPr>
        </a:p>
      </dgm:t>
    </dgm:pt>
    <dgm:pt modelId="{220AAC19-E5A3-47E3-BB91-6BDEF09711E3}" type="parTrans" cxnId="{552B9BD3-715A-4AE5-AE37-F7D8095C7ED8}">
      <dgm:prSet/>
      <dgm:spPr/>
      <dgm:t>
        <a:bodyPr/>
        <a:lstStyle/>
        <a:p>
          <a:endParaRPr lang="en-GB"/>
        </a:p>
      </dgm:t>
    </dgm:pt>
    <dgm:pt modelId="{1ABFF025-BD37-4FB7-8816-9E54B23B71CD}" type="sibTrans" cxnId="{552B9BD3-715A-4AE5-AE37-F7D8095C7ED8}">
      <dgm:prSet/>
      <dgm:spPr/>
      <dgm:t>
        <a:bodyPr/>
        <a:lstStyle/>
        <a:p>
          <a:endParaRPr lang="en-GB"/>
        </a:p>
      </dgm:t>
    </dgm:pt>
    <dgm:pt modelId="{F46DFFE8-954F-4BDC-9232-DB8F826D64D9}" type="pres">
      <dgm:prSet presAssocID="{0D7835CE-1BE1-4A04-BE2A-3B99D265ACDD}" presName="diagram" presStyleCnt="0">
        <dgm:presLayoutVars>
          <dgm:dir/>
          <dgm:resizeHandles val="exact"/>
        </dgm:presLayoutVars>
      </dgm:prSet>
      <dgm:spPr/>
      <dgm:t>
        <a:bodyPr/>
        <a:lstStyle/>
        <a:p>
          <a:endParaRPr lang="en-GB"/>
        </a:p>
      </dgm:t>
    </dgm:pt>
    <dgm:pt modelId="{C45D112E-F679-4F2C-BB3E-32C985B93210}" type="pres">
      <dgm:prSet presAssocID="{20F9648A-07FE-49CA-8945-9ECA77F1781E}" presName="arrow" presStyleLbl="node1" presStyleIdx="0" presStyleCnt="2">
        <dgm:presLayoutVars>
          <dgm:bulletEnabled val="1"/>
        </dgm:presLayoutVars>
      </dgm:prSet>
      <dgm:spPr/>
      <dgm:t>
        <a:bodyPr/>
        <a:lstStyle/>
        <a:p>
          <a:endParaRPr lang="en-GB"/>
        </a:p>
      </dgm:t>
    </dgm:pt>
    <dgm:pt modelId="{26085288-8BBD-4A18-B782-013657CD3B38}" type="pres">
      <dgm:prSet presAssocID="{B3929F1D-153B-450C-99EA-6E8BC8DBE9F4}" presName="arrow" presStyleLbl="node1" presStyleIdx="1" presStyleCnt="2">
        <dgm:presLayoutVars>
          <dgm:bulletEnabled val="1"/>
        </dgm:presLayoutVars>
      </dgm:prSet>
      <dgm:spPr/>
      <dgm:t>
        <a:bodyPr/>
        <a:lstStyle/>
        <a:p>
          <a:endParaRPr lang="en-GB"/>
        </a:p>
      </dgm:t>
    </dgm:pt>
  </dgm:ptLst>
  <dgm:cxnLst>
    <dgm:cxn modelId="{FFB7330F-9F15-47B7-8289-1B0A2EC29656}" srcId="{0D7835CE-1BE1-4A04-BE2A-3B99D265ACDD}" destId="{20F9648A-07FE-49CA-8945-9ECA77F1781E}" srcOrd="0" destOrd="0" parTransId="{2510AB78-CD66-44D3-AFB1-13FEFAC0F5D7}" sibTransId="{31F21FAB-B9F4-4A2F-B30F-21D9ED973B92}"/>
    <dgm:cxn modelId="{D380CE74-D350-43DF-85B5-336300558C73}" type="presOf" srcId="{0D7835CE-1BE1-4A04-BE2A-3B99D265ACDD}" destId="{F46DFFE8-954F-4BDC-9232-DB8F826D64D9}" srcOrd="0" destOrd="0" presId="urn:microsoft.com/office/officeart/2005/8/layout/arrow5"/>
    <dgm:cxn modelId="{552B9BD3-715A-4AE5-AE37-F7D8095C7ED8}" srcId="{0D7835CE-1BE1-4A04-BE2A-3B99D265ACDD}" destId="{B3929F1D-153B-450C-99EA-6E8BC8DBE9F4}" srcOrd="1" destOrd="0" parTransId="{220AAC19-E5A3-47E3-BB91-6BDEF09711E3}" sibTransId="{1ABFF025-BD37-4FB7-8816-9E54B23B71CD}"/>
    <dgm:cxn modelId="{D016BAED-48C0-4894-B5A6-8F84DC945175}" type="presOf" srcId="{B3929F1D-153B-450C-99EA-6E8BC8DBE9F4}" destId="{26085288-8BBD-4A18-B782-013657CD3B38}" srcOrd="0" destOrd="0" presId="urn:microsoft.com/office/officeart/2005/8/layout/arrow5"/>
    <dgm:cxn modelId="{B624A70F-5D3A-4304-9A45-FC9696AA79BD}" type="presOf" srcId="{20F9648A-07FE-49CA-8945-9ECA77F1781E}" destId="{C45D112E-F679-4F2C-BB3E-32C985B93210}" srcOrd="0" destOrd="0" presId="urn:microsoft.com/office/officeart/2005/8/layout/arrow5"/>
    <dgm:cxn modelId="{B2FEC49B-9120-4E30-B29B-78736CD7082D}" type="presParOf" srcId="{F46DFFE8-954F-4BDC-9232-DB8F826D64D9}" destId="{C45D112E-F679-4F2C-BB3E-32C985B93210}" srcOrd="0" destOrd="0" presId="urn:microsoft.com/office/officeart/2005/8/layout/arrow5"/>
    <dgm:cxn modelId="{FFF069BD-D5BB-4D3E-BFDA-E9F1B59C05C9}" type="presParOf" srcId="{F46DFFE8-954F-4BDC-9232-DB8F826D64D9}" destId="{26085288-8BBD-4A18-B782-013657CD3B38}" srcOrd="1"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B193C47-7400-4DD4-9359-558A64BC170A}" type="doc">
      <dgm:prSet loTypeId="urn:microsoft.com/office/officeart/2005/8/layout/process1" loCatId="process" qsTypeId="urn:microsoft.com/office/officeart/2005/8/quickstyle/simple1" qsCatId="simple" csTypeId="urn:microsoft.com/office/officeart/2005/8/colors/accent3_5" csCatId="accent3" phldr="1"/>
      <dgm:spPr/>
      <dgm:t>
        <a:bodyPr/>
        <a:lstStyle/>
        <a:p>
          <a:endParaRPr lang="en-GB"/>
        </a:p>
      </dgm:t>
    </dgm:pt>
    <dgm:pt modelId="{D8059176-ACF7-486F-9A68-525D2BC3FADC}">
      <dgm:prSet custT="1"/>
      <dgm:spPr/>
      <dgm:t>
        <a:bodyPr/>
        <a:lstStyle/>
        <a:p>
          <a:pPr rtl="0"/>
          <a:r>
            <a:rPr lang="en-GB" sz="3200" dirty="0" smtClean="0"/>
            <a:t>F# async + immutable</a:t>
          </a:r>
          <a:endParaRPr lang="en-GB" sz="3200" dirty="0"/>
        </a:p>
      </dgm:t>
    </dgm:pt>
    <dgm:pt modelId="{CB1FFEBE-7DD0-4D5D-95EB-30F953435118}" type="parTrans" cxnId="{19D0EE08-19EA-4B7A-8951-9B2F96597A31}">
      <dgm:prSet/>
      <dgm:spPr/>
      <dgm:t>
        <a:bodyPr/>
        <a:lstStyle/>
        <a:p>
          <a:endParaRPr lang="en-GB"/>
        </a:p>
      </dgm:t>
    </dgm:pt>
    <dgm:pt modelId="{8646B798-76B5-4119-8E51-D0312466090F}" type="sibTrans" cxnId="{19D0EE08-19EA-4B7A-8951-9B2F96597A31}">
      <dgm:prSet/>
      <dgm:spPr/>
      <dgm:t>
        <a:bodyPr/>
        <a:lstStyle/>
        <a:p>
          <a:endParaRPr lang="en-GB"/>
        </a:p>
      </dgm:t>
    </dgm:pt>
    <dgm:pt modelId="{B8E33EC4-2EFA-4BD4-8CBD-36C1F055A483}">
      <dgm:prSet custT="1"/>
      <dgm:spPr/>
      <dgm:t>
        <a:bodyPr/>
        <a:lstStyle/>
        <a:p>
          <a:pPr rtl="0"/>
          <a:r>
            <a:rPr lang="en-GB" sz="3200" dirty="0" smtClean="0"/>
            <a:t>Parallel</a:t>
          </a:r>
          <a:endParaRPr lang="en-GB" sz="3200" dirty="0"/>
        </a:p>
      </dgm:t>
    </dgm:pt>
    <dgm:pt modelId="{DB4B4BB2-C8B0-40EF-9CC5-658F48C4C517}" type="parTrans" cxnId="{DE7E92C2-C94E-43F7-A108-0A4581394F66}">
      <dgm:prSet/>
      <dgm:spPr/>
      <dgm:t>
        <a:bodyPr/>
        <a:lstStyle/>
        <a:p>
          <a:endParaRPr lang="en-GB"/>
        </a:p>
      </dgm:t>
    </dgm:pt>
    <dgm:pt modelId="{73138345-E58C-4152-BEB4-54D1BFE572B9}" type="sibTrans" cxnId="{DE7E92C2-C94E-43F7-A108-0A4581394F66}">
      <dgm:prSet/>
      <dgm:spPr/>
      <dgm:t>
        <a:bodyPr/>
        <a:lstStyle/>
        <a:p>
          <a:endParaRPr lang="en-GB"/>
        </a:p>
      </dgm:t>
    </dgm:pt>
    <dgm:pt modelId="{141FA1FE-9859-40E8-B9F3-868239BA63F6}">
      <dgm:prSet custT="1"/>
      <dgm:spPr/>
      <dgm:t>
        <a:bodyPr/>
        <a:lstStyle/>
        <a:p>
          <a:pPr rtl="0"/>
          <a:r>
            <a:rPr lang="en-GB" sz="3200" dirty="0" smtClean="0"/>
            <a:t>Server</a:t>
          </a:r>
          <a:endParaRPr lang="en-GB" sz="3200" dirty="0"/>
        </a:p>
      </dgm:t>
    </dgm:pt>
    <dgm:pt modelId="{01116C18-383F-45A7-B69E-594CB9A286D3}" type="parTrans" cxnId="{C55B575B-09A0-401F-9982-C564BD154EC4}">
      <dgm:prSet/>
      <dgm:spPr/>
      <dgm:t>
        <a:bodyPr/>
        <a:lstStyle/>
        <a:p>
          <a:endParaRPr lang="en-GB"/>
        </a:p>
      </dgm:t>
    </dgm:pt>
    <dgm:pt modelId="{93F0D563-2A9F-46FB-A963-EFDE7A526731}" type="sibTrans" cxnId="{C55B575B-09A0-401F-9982-C564BD154EC4}">
      <dgm:prSet/>
      <dgm:spPr/>
      <dgm:t>
        <a:bodyPr/>
        <a:lstStyle/>
        <a:p>
          <a:endParaRPr lang="en-GB"/>
        </a:p>
      </dgm:t>
    </dgm:pt>
    <dgm:pt modelId="{F47D1EAE-2B3B-4DCD-B084-FE7211F0CA2F}">
      <dgm:prSet/>
      <dgm:spPr/>
      <dgm:t>
        <a:bodyPr/>
        <a:lstStyle/>
        <a:p>
          <a:pPr rtl="0"/>
          <a:r>
            <a:rPr lang="en-GB" dirty="0" smtClean="0"/>
            <a:t>Agents</a:t>
          </a:r>
          <a:endParaRPr lang="en-GB" dirty="0"/>
        </a:p>
      </dgm:t>
    </dgm:pt>
    <dgm:pt modelId="{27BA3C9B-03A3-4B62-B581-F259959650DE}" type="sibTrans" cxnId="{87B4CA5D-8D4C-448E-9C82-B16A11FBC8A5}">
      <dgm:prSet/>
      <dgm:spPr/>
      <dgm:t>
        <a:bodyPr/>
        <a:lstStyle/>
        <a:p>
          <a:endParaRPr lang="en-GB"/>
        </a:p>
      </dgm:t>
    </dgm:pt>
    <dgm:pt modelId="{E849E0AE-9FFD-4C65-B331-554BF92B0BC2}" type="parTrans" cxnId="{87B4CA5D-8D4C-448E-9C82-B16A11FBC8A5}">
      <dgm:prSet/>
      <dgm:spPr/>
      <dgm:t>
        <a:bodyPr/>
        <a:lstStyle/>
        <a:p>
          <a:endParaRPr lang="en-GB"/>
        </a:p>
      </dgm:t>
    </dgm:pt>
    <dgm:pt modelId="{2D1F42B0-8635-4E88-8B87-EECA87E2CA97}" type="pres">
      <dgm:prSet presAssocID="{9B193C47-7400-4DD4-9359-558A64BC170A}" presName="Name0" presStyleCnt="0">
        <dgm:presLayoutVars>
          <dgm:dir/>
          <dgm:resizeHandles val="exact"/>
        </dgm:presLayoutVars>
      </dgm:prSet>
      <dgm:spPr/>
      <dgm:t>
        <a:bodyPr/>
        <a:lstStyle/>
        <a:p>
          <a:endParaRPr lang="en-GB"/>
        </a:p>
      </dgm:t>
    </dgm:pt>
    <dgm:pt modelId="{9A1BFA8D-3F24-4EAD-8E72-D9F1E57F82DD}" type="pres">
      <dgm:prSet presAssocID="{D8059176-ACF7-486F-9A68-525D2BC3FADC}" presName="node" presStyleLbl="node1" presStyleIdx="0" presStyleCnt="4" custScaleX="161653">
        <dgm:presLayoutVars>
          <dgm:bulletEnabled val="1"/>
        </dgm:presLayoutVars>
      </dgm:prSet>
      <dgm:spPr/>
      <dgm:t>
        <a:bodyPr/>
        <a:lstStyle/>
        <a:p>
          <a:endParaRPr lang="en-GB"/>
        </a:p>
      </dgm:t>
    </dgm:pt>
    <dgm:pt modelId="{2E32B71F-E584-41FC-943D-AB77CE5D2E23}" type="pres">
      <dgm:prSet presAssocID="{8646B798-76B5-4119-8E51-D0312466090F}" presName="sibTrans" presStyleLbl="sibTrans2D1" presStyleIdx="0" presStyleCnt="3"/>
      <dgm:spPr/>
      <dgm:t>
        <a:bodyPr/>
        <a:lstStyle/>
        <a:p>
          <a:endParaRPr lang="en-GB"/>
        </a:p>
      </dgm:t>
    </dgm:pt>
    <dgm:pt modelId="{01ECC769-E5B2-4E48-B9BE-1914ACD6365D}" type="pres">
      <dgm:prSet presAssocID="{8646B798-76B5-4119-8E51-D0312466090F}" presName="connectorText" presStyleLbl="sibTrans2D1" presStyleIdx="0" presStyleCnt="3"/>
      <dgm:spPr/>
      <dgm:t>
        <a:bodyPr/>
        <a:lstStyle/>
        <a:p>
          <a:endParaRPr lang="en-GB"/>
        </a:p>
      </dgm:t>
    </dgm:pt>
    <dgm:pt modelId="{A7576EB5-77C0-4967-A421-CE4132E51FA1}" type="pres">
      <dgm:prSet presAssocID="{B8E33EC4-2EFA-4BD4-8CBD-36C1F055A483}" presName="node" presStyleLbl="node1" presStyleIdx="1" presStyleCnt="4" custLinFactY="-81402" custLinFactNeighborY="-100000">
        <dgm:presLayoutVars>
          <dgm:bulletEnabled val="1"/>
        </dgm:presLayoutVars>
      </dgm:prSet>
      <dgm:spPr/>
      <dgm:t>
        <a:bodyPr/>
        <a:lstStyle/>
        <a:p>
          <a:endParaRPr lang="en-GB"/>
        </a:p>
      </dgm:t>
    </dgm:pt>
    <dgm:pt modelId="{CF940D06-359E-4251-A747-14B95905EF32}" type="pres">
      <dgm:prSet presAssocID="{73138345-E58C-4152-BEB4-54D1BFE572B9}" presName="sibTrans" presStyleLbl="sibTrans2D1" presStyleIdx="1" presStyleCnt="3" custAng="18364389" custScaleX="184871" custLinFactX="-100000" custLinFactY="100000" custLinFactNeighborX="-187789" custLinFactNeighborY="120952"/>
      <dgm:spPr/>
      <dgm:t>
        <a:bodyPr/>
        <a:lstStyle/>
        <a:p>
          <a:endParaRPr lang="en-GB"/>
        </a:p>
      </dgm:t>
    </dgm:pt>
    <dgm:pt modelId="{67C52102-9AC9-4B16-85A7-65A6EB4FB437}" type="pres">
      <dgm:prSet presAssocID="{73138345-E58C-4152-BEB4-54D1BFE572B9}" presName="connectorText" presStyleLbl="sibTrans2D1" presStyleIdx="1" presStyleCnt="3"/>
      <dgm:spPr/>
      <dgm:t>
        <a:bodyPr/>
        <a:lstStyle/>
        <a:p>
          <a:endParaRPr lang="en-GB"/>
        </a:p>
      </dgm:t>
    </dgm:pt>
    <dgm:pt modelId="{EE2E5D40-36D7-4CBF-95BC-A19B96D9D7EE}" type="pres">
      <dgm:prSet presAssocID="{141FA1FE-9859-40E8-B9F3-868239BA63F6}" presName="node" presStyleLbl="node1" presStyleIdx="2" presStyleCnt="4" custLinFactX="-40317" custLinFactNeighborX="-100000" custLinFactNeighborY="-10008">
        <dgm:presLayoutVars>
          <dgm:bulletEnabled val="1"/>
        </dgm:presLayoutVars>
      </dgm:prSet>
      <dgm:spPr/>
      <dgm:t>
        <a:bodyPr/>
        <a:lstStyle/>
        <a:p>
          <a:endParaRPr lang="en-GB"/>
        </a:p>
      </dgm:t>
    </dgm:pt>
    <dgm:pt modelId="{0A60A79A-6FA3-454B-A50B-7152EAF4185A}" type="pres">
      <dgm:prSet presAssocID="{93F0D563-2A9F-46FB-A963-EFDE7A526731}" presName="sibTrans" presStyleLbl="sibTrans2D1" presStyleIdx="2" presStyleCnt="3" custAng="17227738" custScaleX="161504" custLinFactX="-140219" custLinFactNeighborX="-200000" custLinFactNeighborY="39347"/>
      <dgm:spPr/>
      <dgm:t>
        <a:bodyPr/>
        <a:lstStyle/>
        <a:p>
          <a:endParaRPr lang="en-GB"/>
        </a:p>
      </dgm:t>
    </dgm:pt>
    <dgm:pt modelId="{0FF6796D-3D69-467F-A047-299B93D5B69A}" type="pres">
      <dgm:prSet presAssocID="{93F0D563-2A9F-46FB-A963-EFDE7A526731}" presName="connectorText" presStyleLbl="sibTrans2D1" presStyleIdx="2" presStyleCnt="3"/>
      <dgm:spPr/>
      <dgm:t>
        <a:bodyPr/>
        <a:lstStyle/>
        <a:p>
          <a:endParaRPr lang="en-GB"/>
        </a:p>
      </dgm:t>
    </dgm:pt>
    <dgm:pt modelId="{FA332C85-6D89-4F14-8668-01CDD4F1EC5E}" type="pres">
      <dgm:prSet presAssocID="{F47D1EAE-2B3B-4DCD-B084-FE7211F0CA2F}" presName="node" presStyleLbl="node1" presStyleIdx="3" presStyleCnt="4" custLinFactX="-190977" custLinFactY="81402" custLinFactNeighborX="-200000" custLinFactNeighborY="100000">
        <dgm:presLayoutVars>
          <dgm:bulletEnabled val="1"/>
        </dgm:presLayoutVars>
      </dgm:prSet>
      <dgm:spPr/>
      <dgm:t>
        <a:bodyPr/>
        <a:lstStyle/>
        <a:p>
          <a:endParaRPr lang="en-GB"/>
        </a:p>
      </dgm:t>
    </dgm:pt>
  </dgm:ptLst>
  <dgm:cxnLst>
    <dgm:cxn modelId="{FCCA81DD-1A82-4F1E-A5B0-D98916EBD62E}" type="presOf" srcId="{B8E33EC4-2EFA-4BD4-8CBD-36C1F055A483}" destId="{A7576EB5-77C0-4967-A421-CE4132E51FA1}" srcOrd="0" destOrd="0" presId="urn:microsoft.com/office/officeart/2005/8/layout/process1"/>
    <dgm:cxn modelId="{DE7E92C2-C94E-43F7-A108-0A4581394F66}" srcId="{9B193C47-7400-4DD4-9359-558A64BC170A}" destId="{B8E33EC4-2EFA-4BD4-8CBD-36C1F055A483}" srcOrd="1" destOrd="0" parTransId="{DB4B4BB2-C8B0-40EF-9CC5-658F48C4C517}" sibTransId="{73138345-E58C-4152-BEB4-54D1BFE572B9}"/>
    <dgm:cxn modelId="{FD7768AB-E97C-497E-9B3A-5C439A50EA2E}" type="presOf" srcId="{9B193C47-7400-4DD4-9359-558A64BC170A}" destId="{2D1F42B0-8635-4E88-8B87-EECA87E2CA97}" srcOrd="0" destOrd="0" presId="urn:microsoft.com/office/officeart/2005/8/layout/process1"/>
    <dgm:cxn modelId="{EE7E2743-2962-4395-9074-07E12F17D108}" type="presOf" srcId="{8646B798-76B5-4119-8E51-D0312466090F}" destId="{01ECC769-E5B2-4E48-B9BE-1914ACD6365D}" srcOrd="1" destOrd="0" presId="urn:microsoft.com/office/officeart/2005/8/layout/process1"/>
    <dgm:cxn modelId="{B4ABFD18-EE74-478D-BFAE-0D21EEA7B73C}" type="presOf" srcId="{8646B798-76B5-4119-8E51-D0312466090F}" destId="{2E32B71F-E584-41FC-943D-AB77CE5D2E23}" srcOrd="0" destOrd="0" presId="urn:microsoft.com/office/officeart/2005/8/layout/process1"/>
    <dgm:cxn modelId="{11D2B8C1-3DEE-4D70-9FBB-B0EB6DA21F7F}" type="presOf" srcId="{73138345-E58C-4152-BEB4-54D1BFE572B9}" destId="{CF940D06-359E-4251-A747-14B95905EF32}" srcOrd="0" destOrd="0" presId="urn:microsoft.com/office/officeart/2005/8/layout/process1"/>
    <dgm:cxn modelId="{87B4CA5D-8D4C-448E-9C82-B16A11FBC8A5}" srcId="{9B193C47-7400-4DD4-9359-558A64BC170A}" destId="{F47D1EAE-2B3B-4DCD-B084-FE7211F0CA2F}" srcOrd="3" destOrd="0" parTransId="{E849E0AE-9FFD-4C65-B331-554BF92B0BC2}" sibTransId="{27BA3C9B-03A3-4B62-B581-F259959650DE}"/>
    <dgm:cxn modelId="{986CD9A3-C90B-4FAA-AA2D-0D0ABEA6758B}" type="presOf" srcId="{73138345-E58C-4152-BEB4-54D1BFE572B9}" destId="{67C52102-9AC9-4B16-85A7-65A6EB4FB437}" srcOrd="1" destOrd="0" presId="urn:microsoft.com/office/officeart/2005/8/layout/process1"/>
    <dgm:cxn modelId="{6542E754-EE6B-47DA-A5A1-17B77F9DFC15}" type="presOf" srcId="{93F0D563-2A9F-46FB-A963-EFDE7A526731}" destId="{0A60A79A-6FA3-454B-A50B-7152EAF4185A}" srcOrd="0" destOrd="0" presId="urn:microsoft.com/office/officeart/2005/8/layout/process1"/>
    <dgm:cxn modelId="{EB71B816-FDE4-4265-994C-61B646E068AD}" type="presOf" srcId="{141FA1FE-9859-40E8-B9F3-868239BA63F6}" destId="{EE2E5D40-36D7-4CBF-95BC-A19B96D9D7EE}" srcOrd="0" destOrd="0" presId="urn:microsoft.com/office/officeart/2005/8/layout/process1"/>
    <dgm:cxn modelId="{3462158D-14E6-47E1-91A3-71105EC68258}" type="presOf" srcId="{93F0D563-2A9F-46FB-A963-EFDE7A526731}" destId="{0FF6796D-3D69-467F-A047-299B93D5B69A}" srcOrd="1" destOrd="0" presId="urn:microsoft.com/office/officeart/2005/8/layout/process1"/>
    <dgm:cxn modelId="{48C39657-818D-4CB8-8E86-2345534B5EB5}" type="presOf" srcId="{F47D1EAE-2B3B-4DCD-B084-FE7211F0CA2F}" destId="{FA332C85-6D89-4F14-8668-01CDD4F1EC5E}" srcOrd="0" destOrd="0" presId="urn:microsoft.com/office/officeart/2005/8/layout/process1"/>
    <dgm:cxn modelId="{19D0EE08-19EA-4B7A-8951-9B2F96597A31}" srcId="{9B193C47-7400-4DD4-9359-558A64BC170A}" destId="{D8059176-ACF7-486F-9A68-525D2BC3FADC}" srcOrd="0" destOrd="0" parTransId="{CB1FFEBE-7DD0-4D5D-95EB-30F953435118}" sibTransId="{8646B798-76B5-4119-8E51-D0312466090F}"/>
    <dgm:cxn modelId="{3BC70369-6336-46D0-8C00-00C3BBBAC19C}" type="presOf" srcId="{D8059176-ACF7-486F-9A68-525D2BC3FADC}" destId="{9A1BFA8D-3F24-4EAD-8E72-D9F1E57F82DD}" srcOrd="0" destOrd="0" presId="urn:microsoft.com/office/officeart/2005/8/layout/process1"/>
    <dgm:cxn modelId="{C55B575B-09A0-401F-9982-C564BD154EC4}" srcId="{9B193C47-7400-4DD4-9359-558A64BC170A}" destId="{141FA1FE-9859-40E8-B9F3-868239BA63F6}" srcOrd="2" destOrd="0" parTransId="{01116C18-383F-45A7-B69E-594CB9A286D3}" sibTransId="{93F0D563-2A9F-46FB-A963-EFDE7A526731}"/>
    <dgm:cxn modelId="{A6227421-8774-496B-8F83-D8D61FDB047F}" type="presParOf" srcId="{2D1F42B0-8635-4E88-8B87-EECA87E2CA97}" destId="{9A1BFA8D-3F24-4EAD-8E72-D9F1E57F82DD}" srcOrd="0" destOrd="0" presId="urn:microsoft.com/office/officeart/2005/8/layout/process1"/>
    <dgm:cxn modelId="{F6AD4D01-8E7D-44C2-9019-4AE2066C04A1}" type="presParOf" srcId="{2D1F42B0-8635-4E88-8B87-EECA87E2CA97}" destId="{2E32B71F-E584-41FC-943D-AB77CE5D2E23}" srcOrd="1" destOrd="0" presId="urn:microsoft.com/office/officeart/2005/8/layout/process1"/>
    <dgm:cxn modelId="{01C601BD-D042-4D0C-90D9-4678FAAAFBBA}" type="presParOf" srcId="{2E32B71F-E584-41FC-943D-AB77CE5D2E23}" destId="{01ECC769-E5B2-4E48-B9BE-1914ACD6365D}" srcOrd="0" destOrd="0" presId="urn:microsoft.com/office/officeart/2005/8/layout/process1"/>
    <dgm:cxn modelId="{9A9EACE4-B85F-48C9-8A3E-A2600E213C53}" type="presParOf" srcId="{2D1F42B0-8635-4E88-8B87-EECA87E2CA97}" destId="{A7576EB5-77C0-4967-A421-CE4132E51FA1}" srcOrd="2" destOrd="0" presId="urn:microsoft.com/office/officeart/2005/8/layout/process1"/>
    <dgm:cxn modelId="{CB07E582-3A87-4725-9AAB-EFC9A70DF1AF}" type="presParOf" srcId="{2D1F42B0-8635-4E88-8B87-EECA87E2CA97}" destId="{CF940D06-359E-4251-A747-14B95905EF32}" srcOrd="3" destOrd="0" presId="urn:microsoft.com/office/officeart/2005/8/layout/process1"/>
    <dgm:cxn modelId="{A786101D-D3F3-4CB7-AA3F-F4A1AACF7862}" type="presParOf" srcId="{CF940D06-359E-4251-A747-14B95905EF32}" destId="{67C52102-9AC9-4B16-85A7-65A6EB4FB437}" srcOrd="0" destOrd="0" presId="urn:microsoft.com/office/officeart/2005/8/layout/process1"/>
    <dgm:cxn modelId="{6679D9A7-4B87-4869-8B6B-87B6E2D7515D}" type="presParOf" srcId="{2D1F42B0-8635-4E88-8B87-EECA87E2CA97}" destId="{EE2E5D40-36D7-4CBF-95BC-A19B96D9D7EE}" srcOrd="4" destOrd="0" presId="urn:microsoft.com/office/officeart/2005/8/layout/process1"/>
    <dgm:cxn modelId="{3360A632-F0DC-45B2-BA35-DB835858DE72}" type="presParOf" srcId="{2D1F42B0-8635-4E88-8B87-EECA87E2CA97}" destId="{0A60A79A-6FA3-454B-A50B-7152EAF4185A}" srcOrd="5" destOrd="0" presId="urn:microsoft.com/office/officeart/2005/8/layout/process1"/>
    <dgm:cxn modelId="{3F995519-9536-4F5F-B6B5-DB40CF7014A7}" type="presParOf" srcId="{0A60A79A-6FA3-454B-A50B-7152EAF4185A}" destId="{0FF6796D-3D69-467F-A047-299B93D5B69A}" srcOrd="0" destOrd="0" presId="urn:microsoft.com/office/officeart/2005/8/layout/process1"/>
    <dgm:cxn modelId="{361B4F66-619A-4CF5-A24A-7E1FA4EA74B1}" type="presParOf" srcId="{2D1F42B0-8635-4E88-8B87-EECA87E2CA97}" destId="{FA332C85-6D89-4F14-8668-01CDD4F1EC5E}"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B193C47-7400-4DD4-9359-558A64BC170A}" type="doc">
      <dgm:prSet loTypeId="urn:microsoft.com/office/officeart/2005/8/layout/process1" loCatId="process" qsTypeId="urn:microsoft.com/office/officeart/2005/8/quickstyle/simple1" qsCatId="simple" csTypeId="urn:microsoft.com/office/officeart/2005/8/colors/accent3_5" csCatId="accent3" phldr="1"/>
      <dgm:spPr/>
      <dgm:t>
        <a:bodyPr/>
        <a:lstStyle/>
        <a:p>
          <a:endParaRPr lang="en-GB"/>
        </a:p>
      </dgm:t>
    </dgm:pt>
    <dgm:pt modelId="{D8059176-ACF7-486F-9A68-525D2BC3FADC}">
      <dgm:prSet custT="1"/>
      <dgm:spPr/>
      <dgm:t>
        <a:bodyPr/>
        <a:lstStyle/>
        <a:p>
          <a:pPr rtl="0"/>
          <a:r>
            <a:rPr lang="en-GB" sz="3200" dirty="0" smtClean="0"/>
            <a:t>F# async + immutable</a:t>
          </a:r>
          <a:endParaRPr lang="en-GB" sz="3200" dirty="0"/>
        </a:p>
      </dgm:t>
    </dgm:pt>
    <dgm:pt modelId="{CB1FFEBE-7DD0-4D5D-95EB-30F953435118}" type="parTrans" cxnId="{19D0EE08-19EA-4B7A-8951-9B2F96597A31}">
      <dgm:prSet/>
      <dgm:spPr/>
      <dgm:t>
        <a:bodyPr/>
        <a:lstStyle/>
        <a:p>
          <a:endParaRPr lang="en-GB"/>
        </a:p>
      </dgm:t>
    </dgm:pt>
    <dgm:pt modelId="{8646B798-76B5-4119-8E51-D0312466090F}" type="sibTrans" cxnId="{19D0EE08-19EA-4B7A-8951-9B2F96597A31}">
      <dgm:prSet/>
      <dgm:spPr/>
      <dgm:t>
        <a:bodyPr/>
        <a:lstStyle/>
        <a:p>
          <a:endParaRPr lang="en-GB"/>
        </a:p>
      </dgm:t>
    </dgm:pt>
    <dgm:pt modelId="{B8E33EC4-2EFA-4BD4-8CBD-36C1F055A483}">
      <dgm:prSet custT="1"/>
      <dgm:spPr/>
      <dgm:t>
        <a:bodyPr/>
        <a:lstStyle/>
        <a:p>
          <a:pPr rtl="0"/>
          <a:r>
            <a:rPr lang="en-GB" sz="3200" dirty="0" smtClean="0"/>
            <a:t>Parallel</a:t>
          </a:r>
          <a:endParaRPr lang="en-GB" sz="3200" dirty="0"/>
        </a:p>
      </dgm:t>
    </dgm:pt>
    <dgm:pt modelId="{DB4B4BB2-C8B0-40EF-9CC5-658F48C4C517}" type="parTrans" cxnId="{DE7E92C2-C94E-43F7-A108-0A4581394F66}">
      <dgm:prSet/>
      <dgm:spPr/>
      <dgm:t>
        <a:bodyPr/>
        <a:lstStyle/>
        <a:p>
          <a:endParaRPr lang="en-GB"/>
        </a:p>
      </dgm:t>
    </dgm:pt>
    <dgm:pt modelId="{73138345-E58C-4152-BEB4-54D1BFE572B9}" type="sibTrans" cxnId="{DE7E92C2-C94E-43F7-A108-0A4581394F66}">
      <dgm:prSet/>
      <dgm:spPr/>
      <dgm:t>
        <a:bodyPr/>
        <a:lstStyle/>
        <a:p>
          <a:endParaRPr lang="en-GB"/>
        </a:p>
      </dgm:t>
    </dgm:pt>
    <dgm:pt modelId="{141FA1FE-9859-40E8-B9F3-868239BA63F6}">
      <dgm:prSet custT="1"/>
      <dgm:spPr/>
      <dgm:t>
        <a:bodyPr/>
        <a:lstStyle/>
        <a:p>
          <a:pPr rtl="0"/>
          <a:r>
            <a:rPr lang="en-GB" sz="3200" dirty="0" smtClean="0"/>
            <a:t>Server</a:t>
          </a:r>
          <a:endParaRPr lang="en-GB" sz="3200" dirty="0"/>
        </a:p>
      </dgm:t>
    </dgm:pt>
    <dgm:pt modelId="{01116C18-383F-45A7-B69E-594CB9A286D3}" type="parTrans" cxnId="{C55B575B-09A0-401F-9982-C564BD154EC4}">
      <dgm:prSet/>
      <dgm:spPr/>
      <dgm:t>
        <a:bodyPr/>
        <a:lstStyle/>
        <a:p>
          <a:endParaRPr lang="en-GB"/>
        </a:p>
      </dgm:t>
    </dgm:pt>
    <dgm:pt modelId="{93F0D563-2A9F-46FB-A963-EFDE7A526731}" type="sibTrans" cxnId="{C55B575B-09A0-401F-9982-C564BD154EC4}">
      <dgm:prSet/>
      <dgm:spPr/>
      <dgm:t>
        <a:bodyPr/>
        <a:lstStyle/>
        <a:p>
          <a:endParaRPr lang="en-GB"/>
        </a:p>
      </dgm:t>
    </dgm:pt>
    <dgm:pt modelId="{F47D1EAE-2B3B-4DCD-B084-FE7211F0CA2F}">
      <dgm:prSet/>
      <dgm:spPr/>
      <dgm:t>
        <a:bodyPr/>
        <a:lstStyle/>
        <a:p>
          <a:pPr rtl="0"/>
          <a:r>
            <a:rPr lang="en-GB" dirty="0" smtClean="0"/>
            <a:t>Agents</a:t>
          </a:r>
          <a:endParaRPr lang="en-GB" dirty="0"/>
        </a:p>
      </dgm:t>
    </dgm:pt>
    <dgm:pt modelId="{27BA3C9B-03A3-4B62-B581-F259959650DE}" type="sibTrans" cxnId="{87B4CA5D-8D4C-448E-9C82-B16A11FBC8A5}">
      <dgm:prSet/>
      <dgm:spPr/>
      <dgm:t>
        <a:bodyPr/>
        <a:lstStyle/>
        <a:p>
          <a:endParaRPr lang="en-GB"/>
        </a:p>
      </dgm:t>
    </dgm:pt>
    <dgm:pt modelId="{E849E0AE-9FFD-4C65-B331-554BF92B0BC2}" type="parTrans" cxnId="{87B4CA5D-8D4C-448E-9C82-B16A11FBC8A5}">
      <dgm:prSet/>
      <dgm:spPr/>
      <dgm:t>
        <a:bodyPr/>
        <a:lstStyle/>
        <a:p>
          <a:endParaRPr lang="en-GB"/>
        </a:p>
      </dgm:t>
    </dgm:pt>
    <dgm:pt modelId="{2D1F42B0-8635-4E88-8B87-EECA87E2CA97}" type="pres">
      <dgm:prSet presAssocID="{9B193C47-7400-4DD4-9359-558A64BC170A}" presName="Name0" presStyleCnt="0">
        <dgm:presLayoutVars>
          <dgm:dir/>
          <dgm:resizeHandles val="exact"/>
        </dgm:presLayoutVars>
      </dgm:prSet>
      <dgm:spPr/>
      <dgm:t>
        <a:bodyPr/>
        <a:lstStyle/>
        <a:p>
          <a:endParaRPr lang="en-GB"/>
        </a:p>
      </dgm:t>
    </dgm:pt>
    <dgm:pt modelId="{9A1BFA8D-3F24-4EAD-8E72-D9F1E57F82DD}" type="pres">
      <dgm:prSet presAssocID="{D8059176-ACF7-486F-9A68-525D2BC3FADC}" presName="node" presStyleLbl="node1" presStyleIdx="0" presStyleCnt="4" custScaleX="161653">
        <dgm:presLayoutVars>
          <dgm:bulletEnabled val="1"/>
        </dgm:presLayoutVars>
      </dgm:prSet>
      <dgm:spPr/>
      <dgm:t>
        <a:bodyPr/>
        <a:lstStyle/>
        <a:p>
          <a:endParaRPr lang="en-GB"/>
        </a:p>
      </dgm:t>
    </dgm:pt>
    <dgm:pt modelId="{2E32B71F-E584-41FC-943D-AB77CE5D2E23}" type="pres">
      <dgm:prSet presAssocID="{8646B798-76B5-4119-8E51-D0312466090F}" presName="sibTrans" presStyleLbl="sibTrans2D1" presStyleIdx="0" presStyleCnt="3"/>
      <dgm:spPr/>
      <dgm:t>
        <a:bodyPr/>
        <a:lstStyle/>
        <a:p>
          <a:endParaRPr lang="en-GB"/>
        </a:p>
      </dgm:t>
    </dgm:pt>
    <dgm:pt modelId="{01ECC769-E5B2-4E48-B9BE-1914ACD6365D}" type="pres">
      <dgm:prSet presAssocID="{8646B798-76B5-4119-8E51-D0312466090F}" presName="connectorText" presStyleLbl="sibTrans2D1" presStyleIdx="0" presStyleCnt="3"/>
      <dgm:spPr/>
      <dgm:t>
        <a:bodyPr/>
        <a:lstStyle/>
        <a:p>
          <a:endParaRPr lang="en-GB"/>
        </a:p>
      </dgm:t>
    </dgm:pt>
    <dgm:pt modelId="{A7576EB5-77C0-4967-A421-CE4132E51FA1}" type="pres">
      <dgm:prSet presAssocID="{B8E33EC4-2EFA-4BD4-8CBD-36C1F055A483}" presName="node" presStyleLbl="node1" presStyleIdx="1" presStyleCnt="4" custLinFactY="-81402" custLinFactNeighborY="-100000">
        <dgm:presLayoutVars>
          <dgm:bulletEnabled val="1"/>
        </dgm:presLayoutVars>
      </dgm:prSet>
      <dgm:spPr/>
      <dgm:t>
        <a:bodyPr/>
        <a:lstStyle/>
        <a:p>
          <a:endParaRPr lang="en-GB"/>
        </a:p>
      </dgm:t>
    </dgm:pt>
    <dgm:pt modelId="{CF940D06-359E-4251-A747-14B95905EF32}" type="pres">
      <dgm:prSet presAssocID="{73138345-E58C-4152-BEB4-54D1BFE572B9}" presName="sibTrans" presStyleLbl="sibTrans2D1" presStyleIdx="1" presStyleCnt="3" custAng="18364389" custScaleX="184871" custLinFactX="-100000" custLinFactY="100000" custLinFactNeighborX="-187789" custLinFactNeighborY="120952"/>
      <dgm:spPr/>
      <dgm:t>
        <a:bodyPr/>
        <a:lstStyle/>
        <a:p>
          <a:endParaRPr lang="en-GB"/>
        </a:p>
      </dgm:t>
    </dgm:pt>
    <dgm:pt modelId="{67C52102-9AC9-4B16-85A7-65A6EB4FB437}" type="pres">
      <dgm:prSet presAssocID="{73138345-E58C-4152-BEB4-54D1BFE572B9}" presName="connectorText" presStyleLbl="sibTrans2D1" presStyleIdx="1" presStyleCnt="3"/>
      <dgm:spPr/>
      <dgm:t>
        <a:bodyPr/>
        <a:lstStyle/>
        <a:p>
          <a:endParaRPr lang="en-GB"/>
        </a:p>
      </dgm:t>
    </dgm:pt>
    <dgm:pt modelId="{EE2E5D40-36D7-4CBF-95BC-A19B96D9D7EE}" type="pres">
      <dgm:prSet presAssocID="{141FA1FE-9859-40E8-B9F3-868239BA63F6}" presName="node" presStyleLbl="node1" presStyleIdx="2" presStyleCnt="4" custLinFactX="-40317" custLinFactNeighborX="-100000" custLinFactNeighborY="-10008">
        <dgm:presLayoutVars>
          <dgm:bulletEnabled val="1"/>
        </dgm:presLayoutVars>
      </dgm:prSet>
      <dgm:spPr/>
      <dgm:t>
        <a:bodyPr/>
        <a:lstStyle/>
        <a:p>
          <a:endParaRPr lang="en-GB"/>
        </a:p>
      </dgm:t>
    </dgm:pt>
    <dgm:pt modelId="{0A60A79A-6FA3-454B-A50B-7152EAF4185A}" type="pres">
      <dgm:prSet presAssocID="{93F0D563-2A9F-46FB-A963-EFDE7A526731}" presName="sibTrans" presStyleLbl="sibTrans2D1" presStyleIdx="2" presStyleCnt="3" custAng="17227738" custScaleX="161504" custLinFactX="-140219" custLinFactNeighborX="-200000" custLinFactNeighborY="39347"/>
      <dgm:spPr/>
      <dgm:t>
        <a:bodyPr/>
        <a:lstStyle/>
        <a:p>
          <a:endParaRPr lang="en-GB"/>
        </a:p>
      </dgm:t>
    </dgm:pt>
    <dgm:pt modelId="{0FF6796D-3D69-467F-A047-299B93D5B69A}" type="pres">
      <dgm:prSet presAssocID="{93F0D563-2A9F-46FB-A963-EFDE7A526731}" presName="connectorText" presStyleLbl="sibTrans2D1" presStyleIdx="2" presStyleCnt="3"/>
      <dgm:spPr/>
      <dgm:t>
        <a:bodyPr/>
        <a:lstStyle/>
        <a:p>
          <a:endParaRPr lang="en-GB"/>
        </a:p>
      </dgm:t>
    </dgm:pt>
    <dgm:pt modelId="{FA332C85-6D89-4F14-8668-01CDD4F1EC5E}" type="pres">
      <dgm:prSet presAssocID="{F47D1EAE-2B3B-4DCD-B084-FE7211F0CA2F}" presName="node" presStyleLbl="node1" presStyleIdx="3" presStyleCnt="4" custLinFactX="-190977" custLinFactY="81402" custLinFactNeighborX="-200000" custLinFactNeighborY="100000">
        <dgm:presLayoutVars>
          <dgm:bulletEnabled val="1"/>
        </dgm:presLayoutVars>
      </dgm:prSet>
      <dgm:spPr/>
      <dgm:t>
        <a:bodyPr/>
        <a:lstStyle/>
        <a:p>
          <a:endParaRPr lang="en-GB"/>
        </a:p>
      </dgm:t>
    </dgm:pt>
  </dgm:ptLst>
  <dgm:cxnLst>
    <dgm:cxn modelId="{C873C751-0C6C-4654-AFC5-02CAB070507B}" type="presOf" srcId="{B8E33EC4-2EFA-4BD4-8CBD-36C1F055A483}" destId="{A7576EB5-77C0-4967-A421-CE4132E51FA1}" srcOrd="0" destOrd="0" presId="urn:microsoft.com/office/officeart/2005/8/layout/process1"/>
    <dgm:cxn modelId="{DE7E92C2-C94E-43F7-A108-0A4581394F66}" srcId="{9B193C47-7400-4DD4-9359-558A64BC170A}" destId="{B8E33EC4-2EFA-4BD4-8CBD-36C1F055A483}" srcOrd="1" destOrd="0" parTransId="{DB4B4BB2-C8B0-40EF-9CC5-658F48C4C517}" sibTransId="{73138345-E58C-4152-BEB4-54D1BFE572B9}"/>
    <dgm:cxn modelId="{64CC340A-764A-4D47-8020-90A8FB1B47E2}" type="presOf" srcId="{9B193C47-7400-4DD4-9359-558A64BC170A}" destId="{2D1F42B0-8635-4E88-8B87-EECA87E2CA97}" srcOrd="0" destOrd="0" presId="urn:microsoft.com/office/officeart/2005/8/layout/process1"/>
    <dgm:cxn modelId="{87B4CA5D-8D4C-448E-9C82-B16A11FBC8A5}" srcId="{9B193C47-7400-4DD4-9359-558A64BC170A}" destId="{F47D1EAE-2B3B-4DCD-B084-FE7211F0CA2F}" srcOrd="3" destOrd="0" parTransId="{E849E0AE-9FFD-4C65-B331-554BF92B0BC2}" sibTransId="{27BA3C9B-03A3-4B62-B581-F259959650DE}"/>
    <dgm:cxn modelId="{49B43E31-1A81-4E6C-A283-EE3214B55521}" type="presOf" srcId="{93F0D563-2A9F-46FB-A963-EFDE7A526731}" destId="{0A60A79A-6FA3-454B-A50B-7152EAF4185A}" srcOrd="0" destOrd="0" presId="urn:microsoft.com/office/officeart/2005/8/layout/process1"/>
    <dgm:cxn modelId="{4C4BBE6B-EE9E-4FB6-BA88-DBA106D8A425}" type="presOf" srcId="{141FA1FE-9859-40E8-B9F3-868239BA63F6}" destId="{EE2E5D40-36D7-4CBF-95BC-A19B96D9D7EE}" srcOrd="0" destOrd="0" presId="urn:microsoft.com/office/officeart/2005/8/layout/process1"/>
    <dgm:cxn modelId="{920B6540-585A-4931-AD15-04444B2BBCAC}" type="presOf" srcId="{8646B798-76B5-4119-8E51-D0312466090F}" destId="{01ECC769-E5B2-4E48-B9BE-1914ACD6365D}" srcOrd="1" destOrd="0" presId="urn:microsoft.com/office/officeart/2005/8/layout/process1"/>
    <dgm:cxn modelId="{D4E03D33-3B36-4B22-AE35-3D6129672338}" type="presOf" srcId="{73138345-E58C-4152-BEB4-54D1BFE572B9}" destId="{67C52102-9AC9-4B16-85A7-65A6EB4FB437}" srcOrd="1" destOrd="0" presId="urn:microsoft.com/office/officeart/2005/8/layout/process1"/>
    <dgm:cxn modelId="{E23A9005-F4AB-4B06-AE49-FE2F4741AA92}" type="presOf" srcId="{73138345-E58C-4152-BEB4-54D1BFE572B9}" destId="{CF940D06-359E-4251-A747-14B95905EF32}" srcOrd="0" destOrd="0" presId="urn:microsoft.com/office/officeart/2005/8/layout/process1"/>
    <dgm:cxn modelId="{14222356-70DC-4FE5-B749-7F77D76570DE}" type="presOf" srcId="{D8059176-ACF7-486F-9A68-525D2BC3FADC}" destId="{9A1BFA8D-3F24-4EAD-8E72-D9F1E57F82DD}" srcOrd="0" destOrd="0" presId="urn:microsoft.com/office/officeart/2005/8/layout/process1"/>
    <dgm:cxn modelId="{19D0EE08-19EA-4B7A-8951-9B2F96597A31}" srcId="{9B193C47-7400-4DD4-9359-558A64BC170A}" destId="{D8059176-ACF7-486F-9A68-525D2BC3FADC}" srcOrd="0" destOrd="0" parTransId="{CB1FFEBE-7DD0-4D5D-95EB-30F953435118}" sibTransId="{8646B798-76B5-4119-8E51-D0312466090F}"/>
    <dgm:cxn modelId="{B9A0C8C9-9774-492B-B0EB-9728E1951D49}" type="presOf" srcId="{F47D1EAE-2B3B-4DCD-B084-FE7211F0CA2F}" destId="{FA332C85-6D89-4F14-8668-01CDD4F1EC5E}" srcOrd="0" destOrd="0" presId="urn:microsoft.com/office/officeart/2005/8/layout/process1"/>
    <dgm:cxn modelId="{F61BB1E7-3B43-4FCB-AE28-E7493758C087}" type="presOf" srcId="{8646B798-76B5-4119-8E51-D0312466090F}" destId="{2E32B71F-E584-41FC-943D-AB77CE5D2E23}" srcOrd="0" destOrd="0" presId="urn:microsoft.com/office/officeart/2005/8/layout/process1"/>
    <dgm:cxn modelId="{C55B575B-09A0-401F-9982-C564BD154EC4}" srcId="{9B193C47-7400-4DD4-9359-558A64BC170A}" destId="{141FA1FE-9859-40E8-B9F3-868239BA63F6}" srcOrd="2" destOrd="0" parTransId="{01116C18-383F-45A7-B69E-594CB9A286D3}" sibTransId="{93F0D563-2A9F-46FB-A963-EFDE7A526731}"/>
    <dgm:cxn modelId="{4ED910AE-D4AF-420B-9514-BA3451F9D69F}" type="presOf" srcId="{93F0D563-2A9F-46FB-A963-EFDE7A526731}" destId="{0FF6796D-3D69-467F-A047-299B93D5B69A}" srcOrd="1" destOrd="0" presId="urn:microsoft.com/office/officeart/2005/8/layout/process1"/>
    <dgm:cxn modelId="{D1D07FDF-8B85-4CF6-9E7D-67AEDB9DD65A}" type="presParOf" srcId="{2D1F42B0-8635-4E88-8B87-EECA87E2CA97}" destId="{9A1BFA8D-3F24-4EAD-8E72-D9F1E57F82DD}" srcOrd="0" destOrd="0" presId="urn:microsoft.com/office/officeart/2005/8/layout/process1"/>
    <dgm:cxn modelId="{B8F3F72E-F010-47A0-9C62-D262DE65FEFF}" type="presParOf" srcId="{2D1F42B0-8635-4E88-8B87-EECA87E2CA97}" destId="{2E32B71F-E584-41FC-943D-AB77CE5D2E23}" srcOrd="1" destOrd="0" presId="urn:microsoft.com/office/officeart/2005/8/layout/process1"/>
    <dgm:cxn modelId="{1CC0AF65-EA42-4F8E-9F17-5049D21F5254}" type="presParOf" srcId="{2E32B71F-E584-41FC-943D-AB77CE5D2E23}" destId="{01ECC769-E5B2-4E48-B9BE-1914ACD6365D}" srcOrd="0" destOrd="0" presId="urn:microsoft.com/office/officeart/2005/8/layout/process1"/>
    <dgm:cxn modelId="{9F4188FC-D75A-478C-99A4-51747AA942D7}" type="presParOf" srcId="{2D1F42B0-8635-4E88-8B87-EECA87E2CA97}" destId="{A7576EB5-77C0-4967-A421-CE4132E51FA1}" srcOrd="2" destOrd="0" presId="urn:microsoft.com/office/officeart/2005/8/layout/process1"/>
    <dgm:cxn modelId="{5D6C58FE-ABD9-4239-98E7-C56922C567EA}" type="presParOf" srcId="{2D1F42B0-8635-4E88-8B87-EECA87E2CA97}" destId="{CF940D06-359E-4251-A747-14B95905EF32}" srcOrd="3" destOrd="0" presId="urn:microsoft.com/office/officeart/2005/8/layout/process1"/>
    <dgm:cxn modelId="{624EC3C4-BFD4-46DB-8295-0C4ED771F965}" type="presParOf" srcId="{CF940D06-359E-4251-A747-14B95905EF32}" destId="{67C52102-9AC9-4B16-85A7-65A6EB4FB437}" srcOrd="0" destOrd="0" presId="urn:microsoft.com/office/officeart/2005/8/layout/process1"/>
    <dgm:cxn modelId="{B82FE433-F83C-4E89-BC9B-01B1194D240A}" type="presParOf" srcId="{2D1F42B0-8635-4E88-8B87-EECA87E2CA97}" destId="{EE2E5D40-36D7-4CBF-95BC-A19B96D9D7EE}" srcOrd="4" destOrd="0" presId="urn:microsoft.com/office/officeart/2005/8/layout/process1"/>
    <dgm:cxn modelId="{A8A57A54-9863-493B-9933-B8DA2FBEF56B}" type="presParOf" srcId="{2D1F42B0-8635-4E88-8B87-EECA87E2CA97}" destId="{0A60A79A-6FA3-454B-A50B-7152EAF4185A}" srcOrd="5" destOrd="0" presId="urn:microsoft.com/office/officeart/2005/8/layout/process1"/>
    <dgm:cxn modelId="{5115F289-2899-466B-8BEB-A5885EC129E6}" type="presParOf" srcId="{0A60A79A-6FA3-454B-A50B-7152EAF4185A}" destId="{0FF6796D-3D69-467F-A047-299B93D5B69A}" srcOrd="0" destOrd="0" presId="urn:microsoft.com/office/officeart/2005/8/layout/process1"/>
    <dgm:cxn modelId="{88A68A0C-A6B1-446C-BC79-EA321D10079F}" type="presParOf" srcId="{2D1F42B0-8635-4E88-8B87-EECA87E2CA97}" destId="{FA332C85-6D89-4F14-8668-01CDD4F1EC5E}"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B193C47-7400-4DD4-9359-558A64BC170A}" type="doc">
      <dgm:prSet loTypeId="urn:microsoft.com/office/officeart/2005/8/layout/process1" loCatId="process" qsTypeId="urn:microsoft.com/office/officeart/2005/8/quickstyle/simple1" qsCatId="simple" csTypeId="urn:microsoft.com/office/officeart/2005/8/colors/accent3_5" csCatId="accent3" phldr="1"/>
      <dgm:spPr/>
      <dgm:t>
        <a:bodyPr/>
        <a:lstStyle/>
        <a:p>
          <a:endParaRPr lang="en-GB"/>
        </a:p>
      </dgm:t>
    </dgm:pt>
    <dgm:pt modelId="{D8059176-ACF7-486F-9A68-525D2BC3FADC}">
      <dgm:prSet custT="1"/>
      <dgm:spPr/>
      <dgm:t>
        <a:bodyPr/>
        <a:lstStyle/>
        <a:p>
          <a:pPr rtl="0"/>
          <a:r>
            <a:rPr lang="en-GB" sz="3200" dirty="0" smtClean="0"/>
            <a:t>F# async + immutable</a:t>
          </a:r>
          <a:endParaRPr lang="en-GB" sz="3200" dirty="0"/>
        </a:p>
      </dgm:t>
    </dgm:pt>
    <dgm:pt modelId="{CB1FFEBE-7DD0-4D5D-95EB-30F953435118}" type="parTrans" cxnId="{19D0EE08-19EA-4B7A-8951-9B2F96597A31}">
      <dgm:prSet/>
      <dgm:spPr/>
      <dgm:t>
        <a:bodyPr/>
        <a:lstStyle/>
        <a:p>
          <a:endParaRPr lang="en-GB"/>
        </a:p>
      </dgm:t>
    </dgm:pt>
    <dgm:pt modelId="{8646B798-76B5-4119-8E51-D0312466090F}" type="sibTrans" cxnId="{19D0EE08-19EA-4B7A-8951-9B2F96597A31}">
      <dgm:prSet/>
      <dgm:spPr/>
      <dgm:t>
        <a:bodyPr/>
        <a:lstStyle/>
        <a:p>
          <a:endParaRPr lang="en-GB"/>
        </a:p>
      </dgm:t>
    </dgm:pt>
    <dgm:pt modelId="{B8E33EC4-2EFA-4BD4-8CBD-36C1F055A483}">
      <dgm:prSet custT="1"/>
      <dgm:spPr/>
      <dgm:t>
        <a:bodyPr/>
        <a:lstStyle/>
        <a:p>
          <a:pPr rtl="0"/>
          <a:r>
            <a:rPr lang="en-GB" sz="3200" dirty="0" smtClean="0"/>
            <a:t>Parallel</a:t>
          </a:r>
          <a:endParaRPr lang="en-GB" sz="3200" dirty="0"/>
        </a:p>
      </dgm:t>
    </dgm:pt>
    <dgm:pt modelId="{DB4B4BB2-C8B0-40EF-9CC5-658F48C4C517}" type="parTrans" cxnId="{DE7E92C2-C94E-43F7-A108-0A4581394F66}">
      <dgm:prSet/>
      <dgm:spPr/>
      <dgm:t>
        <a:bodyPr/>
        <a:lstStyle/>
        <a:p>
          <a:endParaRPr lang="en-GB"/>
        </a:p>
      </dgm:t>
    </dgm:pt>
    <dgm:pt modelId="{73138345-E58C-4152-BEB4-54D1BFE572B9}" type="sibTrans" cxnId="{DE7E92C2-C94E-43F7-A108-0A4581394F66}">
      <dgm:prSet/>
      <dgm:spPr/>
      <dgm:t>
        <a:bodyPr/>
        <a:lstStyle/>
        <a:p>
          <a:endParaRPr lang="en-GB"/>
        </a:p>
      </dgm:t>
    </dgm:pt>
    <dgm:pt modelId="{141FA1FE-9859-40E8-B9F3-868239BA63F6}">
      <dgm:prSet custT="1"/>
      <dgm:spPr/>
      <dgm:t>
        <a:bodyPr/>
        <a:lstStyle/>
        <a:p>
          <a:pPr rtl="0"/>
          <a:r>
            <a:rPr lang="en-GB" sz="3200" dirty="0" smtClean="0"/>
            <a:t>Server</a:t>
          </a:r>
          <a:endParaRPr lang="en-GB" sz="3200" dirty="0"/>
        </a:p>
      </dgm:t>
    </dgm:pt>
    <dgm:pt modelId="{01116C18-383F-45A7-B69E-594CB9A286D3}" type="parTrans" cxnId="{C55B575B-09A0-401F-9982-C564BD154EC4}">
      <dgm:prSet/>
      <dgm:spPr/>
      <dgm:t>
        <a:bodyPr/>
        <a:lstStyle/>
        <a:p>
          <a:endParaRPr lang="en-GB"/>
        </a:p>
      </dgm:t>
    </dgm:pt>
    <dgm:pt modelId="{93F0D563-2A9F-46FB-A963-EFDE7A526731}" type="sibTrans" cxnId="{C55B575B-09A0-401F-9982-C564BD154EC4}">
      <dgm:prSet/>
      <dgm:spPr/>
      <dgm:t>
        <a:bodyPr/>
        <a:lstStyle/>
        <a:p>
          <a:endParaRPr lang="en-GB"/>
        </a:p>
      </dgm:t>
    </dgm:pt>
    <dgm:pt modelId="{F47D1EAE-2B3B-4DCD-B084-FE7211F0CA2F}">
      <dgm:prSet/>
      <dgm:spPr/>
      <dgm:t>
        <a:bodyPr/>
        <a:lstStyle/>
        <a:p>
          <a:pPr rtl="0"/>
          <a:r>
            <a:rPr lang="en-GB" dirty="0" smtClean="0"/>
            <a:t>Agents</a:t>
          </a:r>
          <a:endParaRPr lang="en-GB" dirty="0"/>
        </a:p>
      </dgm:t>
    </dgm:pt>
    <dgm:pt modelId="{27BA3C9B-03A3-4B62-B581-F259959650DE}" type="sibTrans" cxnId="{87B4CA5D-8D4C-448E-9C82-B16A11FBC8A5}">
      <dgm:prSet/>
      <dgm:spPr/>
      <dgm:t>
        <a:bodyPr/>
        <a:lstStyle/>
        <a:p>
          <a:endParaRPr lang="en-GB"/>
        </a:p>
      </dgm:t>
    </dgm:pt>
    <dgm:pt modelId="{E849E0AE-9FFD-4C65-B331-554BF92B0BC2}" type="parTrans" cxnId="{87B4CA5D-8D4C-448E-9C82-B16A11FBC8A5}">
      <dgm:prSet/>
      <dgm:spPr/>
      <dgm:t>
        <a:bodyPr/>
        <a:lstStyle/>
        <a:p>
          <a:endParaRPr lang="en-GB"/>
        </a:p>
      </dgm:t>
    </dgm:pt>
    <dgm:pt modelId="{2D1F42B0-8635-4E88-8B87-EECA87E2CA97}" type="pres">
      <dgm:prSet presAssocID="{9B193C47-7400-4DD4-9359-558A64BC170A}" presName="Name0" presStyleCnt="0">
        <dgm:presLayoutVars>
          <dgm:dir/>
          <dgm:resizeHandles val="exact"/>
        </dgm:presLayoutVars>
      </dgm:prSet>
      <dgm:spPr/>
      <dgm:t>
        <a:bodyPr/>
        <a:lstStyle/>
        <a:p>
          <a:endParaRPr lang="en-GB"/>
        </a:p>
      </dgm:t>
    </dgm:pt>
    <dgm:pt modelId="{9A1BFA8D-3F24-4EAD-8E72-D9F1E57F82DD}" type="pres">
      <dgm:prSet presAssocID="{D8059176-ACF7-486F-9A68-525D2BC3FADC}" presName="node" presStyleLbl="node1" presStyleIdx="0" presStyleCnt="4" custScaleX="161653">
        <dgm:presLayoutVars>
          <dgm:bulletEnabled val="1"/>
        </dgm:presLayoutVars>
      </dgm:prSet>
      <dgm:spPr/>
      <dgm:t>
        <a:bodyPr/>
        <a:lstStyle/>
        <a:p>
          <a:endParaRPr lang="en-GB"/>
        </a:p>
      </dgm:t>
    </dgm:pt>
    <dgm:pt modelId="{2E32B71F-E584-41FC-943D-AB77CE5D2E23}" type="pres">
      <dgm:prSet presAssocID="{8646B798-76B5-4119-8E51-D0312466090F}" presName="sibTrans" presStyleLbl="sibTrans2D1" presStyleIdx="0" presStyleCnt="3"/>
      <dgm:spPr/>
      <dgm:t>
        <a:bodyPr/>
        <a:lstStyle/>
        <a:p>
          <a:endParaRPr lang="en-GB"/>
        </a:p>
      </dgm:t>
    </dgm:pt>
    <dgm:pt modelId="{01ECC769-E5B2-4E48-B9BE-1914ACD6365D}" type="pres">
      <dgm:prSet presAssocID="{8646B798-76B5-4119-8E51-D0312466090F}" presName="connectorText" presStyleLbl="sibTrans2D1" presStyleIdx="0" presStyleCnt="3"/>
      <dgm:spPr/>
      <dgm:t>
        <a:bodyPr/>
        <a:lstStyle/>
        <a:p>
          <a:endParaRPr lang="en-GB"/>
        </a:p>
      </dgm:t>
    </dgm:pt>
    <dgm:pt modelId="{A7576EB5-77C0-4967-A421-CE4132E51FA1}" type="pres">
      <dgm:prSet presAssocID="{B8E33EC4-2EFA-4BD4-8CBD-36C1F055A483}" presName="node" presStyleLbl="node1" presStyleIdx="1" presStyleCnt="4" custLinFactY="-81402" custLinFactNeighborY="-100000">
        <dgm:presLayoutVars>
          <dgm:bulletEnabled val="1"/>
        </dgm:presLayoutVars>
      </dgm:prSet>
      <dgm:spPr/>
      <dgm:t>
        <a:bodyPr/>
        <a:lstStyle/>
        <a:p>
          <a:endParaRPr lang="en-GB"/>
        </a:p>
      </dgm:t>
    </dgm:pt>
    <dgm:pt modelId="{CF940D06-359E-4251-A747-14B95905EF32}" type="pres">
      <dgm:prSet presAssocID="{73138345-E58C-4152-BEB4-54D1BFE572B9}" presName="sibTrans" presStyleLbl="sibTrans2D1" presStyleIdx="1" presStyleCnt="3" custAng="18364389" custScaleX="184871" custLinFactX="-100000" custLinFactY="100000" custLinFactNeighborX="-187789" custLinFactNeighborY="120952"/>
      <dgm:spPr/>
      <dgm:t>
        <a:bodyPr/>
        <a:lstStyle/>
        <a:p>
          <a:endParaRPr lang="en-GB"/>
        </a:p>
      </dgm:t>
    </dgm:pt>
    <dgm:pt modelId="{67C52102-9AC9-4B16-85A7-65A6EB4FB437}" type="pres">
      <dgm:prSet presAssocID="{73138345-E58C-4152-BEB4-54D1BFE572B9}" presName="connectorText" presStyleLbl="sibTrans2D1" presStyleIdx="1" presStyleCnt="3"/>
      <dgm:spPr/>
      <dgm:t>
        <a:bodyPr/>
        <a:lstStyle/>
        <a:p>
          <a:endParaRPr lang="en-GB"/>
        </a:p>
      </dgm:t>
    </dgm:pt>
    <dgm:pt modelId="{EE2E5D40-36D7-4CBF-95BC-A19B96D9D7EE}" type="pres">
      <dgm:prSet presAssocID="{141FA1FE-9859-40E8-B9F3-868239BA63F6}" presName="node" presStyleLbl="node1" presStyleIdx="2" presStyleCnt="4" custLinFactX="-40317" custLinFactNeighborX="-100000" custLinFactNeighborY="-10008">
        <dgm:presLayoutVars>
          <dgm:bulletEnabled val="1"/>
        </dgm:presLayoutVars>
      </dgm:prSet>
      <dgm:spPr/>
      <dgm:t>
        <a:bodyPr/>
        <a:lstStyle/>
        <a:p>
          <a:endParaRPr lang="en-GB"/>
        </a:p>
      </dgm:t>
    </dgm:pt>
    <dgm:pt modelId="{0A60A79A-6FA3-454B-A50B-7152EAF4185A}" type="pres">
      <dgm:prSet presAssocID="{93F0D563-2A9F-46FB-A963-EFDE7A526731}" presName="sibTrans" presStyleLbl="sibTrans2D1" presStyleIdx="2" presStyleCnt="3" custAng="17227738" custScaleX="161504" custLinFactX="-140219" custLinFactNeighborX="-200000" custLinFactNeighborY="39347"/>
      <dgm:spPr/>
      <dgm:t>
        <a:bodyPr/>
        <a:lstStyle/>
        <a:p>
          <a:endParaRPr lang="en-GB"/>
        </a:p>
      </dgm:t>
    </dgm:pt>
    <dgm:pt modelId="{0FF6796D-3D69-467F-A047-299B93D5B69A}" type="pres">
      <dgm:prSet presAssocID="{93F0D563-2A9F-46FB-A963-EFDE7A526731}" presName="connectorText" presStyleLbl="sibTrans2D1" presStyleIdx="2" presStyleCnt="3"/>
      <dgm:spPr/>
      <dgm:t>
        <a:bodyPr/>
        <a:lstStyle/>
        <a:p>
          <a:endParaRPr lang="en-GB"/>
        </a:p>
      </dgm:t>
    </dgm:pt>
    <dgm:pt modelId="{FA332C85-6D89-4F14-8668-01CDD4F1EC5E}" type="pres">
      <dgm:prSet presAssocID="{F47D1EAE-2B3B-4DCD-B084-FE7211F0CA2F}" presName="node" presStyleLbl="node1" presStyleIdx="3" presStyleCnt="4" custLinFactX="-190977" custLinFactY="81402" custLinFactNeighborX="-200000" custLinFactNeighborY="100000">
        <dgm:presLayoutVars>
          <dgm:bulletEnabled val="1"/>
        </dgm:presLayoutVars>
      </dgm:prSet>
      <dgm:spPr/>
      <dgm:t>
        <a:bodyPr/>
        <a:lstStyle/>
        <a:p>
          <a:endParaRPr lang="en-GB"/>
        </a:p>
      </dgm:t>
    </dgm:pt>
  </dgm:ptLst>
  <dgm:cxnLst>
    <dgm:cxn modelId="{5AF0EF42-0370-4EA3-95A8-916C0506F0CF}" type="presOf" srcId="{D8059176-ACF7-486F-9A68-525D2BC3FADC}" destId="{9A1BFA8D-3F24-4EAD-8E72-D9F1E57F82DD}" srcOrd="0" destOrd="0" presId="urn:microsoft.com/office/officeart/2005/8/layout/process1"/>
    <dgm:cxn modelId="{DE7E92C2-C94E-43F7-A108-0A4581394F66}" srcId="{9B193C47-7400-4DD4-9359-558A64BC170A}" destId="{B8E33EC4-2EFA-4BD4-8CBD-36C1F055A483}" srcOrd="1" destOrd="0" parTransId="{DB4B4BB2-C8B0-40EF-9CC5-658F48C4C517}" sibTransId="{73138345-E58C-4152-BEB4-54D1BFE572B9}"/>
    <dgm:cxn modelId="{1D708B9A-F1A0-4757-B4F7-595A92C5C70A}" type="presOf" srcId="{141FA1FE-9859-40E8-B9F3-868239BA63F6}" destId="{EE2E5D40-36D7-4CBF-95BC-A19B96D9D7EE}" srcOrd="0" destOrd="0" presId="urn:microsoft.com/office/officeart/2005/8/layout/process1"/>
    <dgm:cxn modelId="{7724F43E-9C2D-43B1-A96F-2371BDC30527}" type="presOf" srcId="{B8E33EC4-2EFA-4BD4-8CBD-36C1F055A483}" destId="{A7576EB5-77C0-4967-A421-CE4132E51FA1}" srcOrd="0" destOrd="0" presId="urn:microsoft.com/office/officeart/2005/8/layout/process1"/>
    <dgm:cxn modelId="{764CB0E9-0CF2-4602-A28E-68FC07B3683C}" type="presOf" srcId="{93F0D563-2A9F-46FB-A963-EFDE7A526731}" destId="{0FF6796D-3D69-467F-A047-299B93D5B69A}" srcOrd="1" destOrd="0" presId="urn:microsoft.com/office/officeart/2005/8/layout/process1"/>
    <dgm:cxn modelId="{87B4CA5D-8D4C-448E-9C82-B16A11FBC8A5}" srcId="{9B193C47-7400-4DD4-9359-558A64BC170A}" destId="{F47D1EAE-2B3B-4DCD-B084-FE7211F0CA2F}" srcOrd="3" destOrd="0" parTransId="{E849E0AE-9FFD-4C65-B331-554BF92B0BC2}" sibTransId="{27BA3C9B-03A3-4B62-B581-F259959650DE}"/>
    <dgm:cxn modelId="{13105BCD-AA9E-4AA8-BFF8-0953DC0F3BF3}" type="presOf" srcId="{F47D1EAE-2B3B-4DCD-B084-FE7211F0CA2F}" destId="{FA332C85-6D89-4F14-8668-01CDD4F1EC5E}" srcOrd="0" destOrd="0" presId="urn:microsoft.com/office/officeart/2005/8/layout/process1"/>
    <dgm:cxn modelId="{49786E83-2942-469F-AECD-B6D2499CE71B}" type="presOf" srcId="{9B193C47-7400-4DD4-9359-558A64BC170A}" destId="{2D1F42B0-8635-4E88-8B87-EECA87E2CA97}" srcOrd="0" destOrd="0" presId="urn:microsoft.com/office/officeart/2005/8/layout/process1"/>
    <dgm:cxn modelId="{5F4522E7-7AD5-4DC5-A5F0-40406E496803}" type="presOf" srcId="{8646B798-76B5-4119-8E51-D0312466090F}" destId="{01ECC769-E5B2-4E48-B9BE-1914ACD6365D}" srcOrd="1" destOrd="0" presId="urn:microsoft.com/office/officeart/2005/8/layout/process1"/>
    <dgm:cxn modelId="{F1D3C223-4808-4582-87EF-AE4F7DB0A217}" type="presOf" srcId="{73138345-E58C-4152-BEB4-54D1BFE572B9}" destId="{CF940D06-359E-4251-A747-14B95905EF32}" srcOrd="0" destOrd="0" presId="urn:microsoft.com/office/officeart/2005/8/layout/process1"/>
    <dgm:cxn modelId="{CD6D6973-4E90-48DA-9EF0-3C7FCAD44CE2}" type="presOf" srcId="{93F0D563-2A9F-46FB-A963-EFDE7A526731}" destId="{0A60A79A-6FA3-454B-A50B-7152EAF4185A}" srcOrd="0" destOrd="0" presId="urn:microsoft.com/office/officeart/2005/8/layout/process1"/>
    <dgm:cxn modelId="{19D0EE08-19EA-4B7A-8951-9B2F96597A31}" srcId="{9B193C47-7400-4DD4-9359-558A64BC170A}" destId="{D8059176-ACF7-486F-9A68-525D2BC3FADC}" srcOrd="0" destOrd="0" parTransId="{CB1FFEBE-7DD0-4D5D-95EB-30F953435118}" sibTransId="{8646B798-76B5-4119-8E51-D0312466090F}"/>
    <dgm:cxn modelId="{C55B575B-09A0-401F-9982-C564BD154EC4}" srcId="{9B193C47-7400-4DD4-9359-558A64BC170A}" destId="{141FA1FE-9859-40E8-B9F3-868239BA63F6}" srcOrd="2" destOrd="0" parTransId="{01116C18-383F-45A7-B69E-594CB9A286D3}" sibTransId="{93F0D563-2A9F-46FB-A963-EFDE7A526731}"/>
    <dgm:cxn modelId="{55116FE6-AE9A-4263-B7D7-65AA5ED0430B}" type="presOf" srcId="{8646B798-76B5-4119-8E51-D0312466090F}" destId="{2E32B71F-E584-41FC-943D-AB77CE5D2E23}" srcOrd="0" destOrd="0" presId="urn:microsoft.com/office/officeart/2005/8/layout/process1"/>
    <dgm:cxn modelId="{7CF8AF5A-A38B-4653-8D00-E6A51F81FCBF}" type="presOf" srcId="{73138345-E58C-4152-BEB4-54D1BFE572B9}" destId="{67C52102-9AC9-4B16-85A7-65A6EB4FB437}" srcOrd="1" destOrd="0" presId="urn:microsoft.com/office/officeart/2005/8/layout/process1"/>
    <dgm:cxn modelId="{6B59FA37-A769-40AC-8B96-0FD90A4B0236}" type="presParOf" srcId="{2D1F42B0-8635-4E88-8B87-EECA87E2CA97}" destId="{9A1BFA8D-3F24-4EAD-8E72-D9F1E57F82DD}" srcOrd="0" destOrd="0" presId="urn:microsoft.com/office/officeart/2005/8/layout/process1"/>
    <dgm:cxn modelId="{F3730D37-2FAD-46F8-8C47-6C8582652AFF}" type="presParOf" srcId="{2D1F42B0-8635-4E88-8B87-EECA87E2CA97}" destId="{2E32B71F-E584-41FC-943D-AB77CE5D2E23}" srcOrd="1" destOrd="0" presId="urn:microsoft.com/office/officeart/2005/8/layout/process1"/>
    <dgm:cxn modelId="{0EE94C8D-DC1E-4210-ABA6-7D9D391F7436}" type="presParOf" srcId="{2E32B71F-E584-41FC-943D-AB77CE5D2E23}" destId="{01ECC769-E5B2-4E48-B9BE-1914ACD6365D}" srcOrd="0" destOrd="0" presId="urn:microsoft.com/office/officeart/2005/8/layout/process1"/>
    <dgm:cxn modelId="{1203B1E8-561D-490C-8770-723F80079144}" type="presParOf" srcId="{2D1F42B0-8635-4E88-8B87-EECA87E2CA97}" destId="{A7576EB5-77C0-4967-A421-CE4132E51FA1}" srcOrd="2" destOrd="0" presId="urn:microsoft.com/office/officeart/2005/8/layout/process1"/>
    <dgm:cxn modelId="{79A3CABE-3638-46FA-8BBD-5A125809A990}" type="presParOf" srcId="{2D1F42B0-8635-4E88-8B87-EECA87E2CA97}" destId="{CF940D06-359E-4251-A747-14B95905EF32}" srcOrd="3" destOrd="0" presId="urn:microsoft.com/office/officeart/2005/8/layout/process1"/>
    <dgm:cxn modelId="{8EBB2ACF-3ECD-4743-9431-109E3FB864CA}" type="presParOf" srcId="{CF940D06-359E-4251-A747-14B95905EF32}" destId="{67C52102-9AC9-4B16-85A7-65A6EB4FB437}" srcOrd="0" destOrd="0" presId="urn:microsoft.com/office/officeart/2005/8/layout/process1"/>
    <dgm:cxn modelId="{A1B7F5C8-2EEB-4FEF-B74B-832EC5EE1250}" type="presParOf" srcId="{2D1F42B0-8635-4E88-8B87-EECA87E2CA97}" destId="{EE2E5D40-36D7-4CBF-95BC-A19B96D9D7EE}" srcOrd="4" destOrd="0" presId="urn:microsoft.com/office/officeart/2005/8/layout/process1"/>
    <dgm:cxn modelId="{C215562A-AEB5-45BD-A3CD-0453D1966EF7}" type="presParOf" srcId="{2D1F42B0-8635-4E88-8B87-EECA87E2CA97}" destId="{0A60A79A-6FA3-454B-A50B-7152EAF4185A}" srcOrd="5" destOrd="0" presId="urn:microsoft.com/office/officeart/2005/8/layout/process1"/>
    <dgm:cxn modelId="{4226260E-37FF-4796-A2FE-AEF00104DFE6}" type="presParOf" srcId="{0A60A79A-6FA3-454B-A50B-7152EAF4185A}" destId="{0FF6796D-3D69-467F-A047-299B93D5B69A}" srcOrd="0" destOrd="0" presId="urn:microsoft.com/office/officeart/2005/8/layout/process1"/>
    <dgm:cxn modelId="{C722E2B3-6EAF-4230-B570-C5CBDDCF00DB}" type="presParOf" srcId="{2D1F42B0-8635-4E88-8B87-EECA87E2CA97}" destId="{FA332C85-6D89-4F14-8668-01CDD4F1EC5E}"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B193C47-7400-4DD4-9359-558A64BC170A}" type="doc">
      <dgm:prSet loTypeId="urn:microsoft.com/office/officeart/2005/8/layout/process1" loCatId="process" qsTypeId="urn:microsoft.com/office/officeart/2005/8/quickstyle/simple1" qsCatId="simple" csTypeId="urn:microsoft.com/office/officeart/2005/8/colors/accent3_5" csCatId="accent3" phldr="1"/>
      <dgm:spPr/>
      <dgm:t>
        <a:bodyPr/>
        <a:lstStyle/>
        <a:p>
          <a:endParaRPr lang="en-GB"/>
        </a:p>
      </dgm:t>
    </dgm:pt>
    <dgm:pt modelId="{D8059176-ACF7-486F-9A68-525D2BC3FADC}">
      <dgm:prSet custT="1"/>
      <dgm:spPr/>
      <dgm:t>
        <a:bodyPr/>
        <a:lstStyle/>
        <a:p>
          <a:pPr rtl="0"/>
          <a:r>
            <a:rPr lang="en-GB" sz="3200" dirty="0" smtClean="0"/>
            <a:t>F# async + immutable</a:t>
          </a:r>
          <a:endParaRPr lang="en-GB" sz="3200" dirty="0"/>
        </a:p>
      </dgm:t>
    </dgm:pt>
    <dgm:pt modelId="{CB1FFEBE-7DD0-4D5D-95EB-30F953435118}" type="parTrans" cxnId="{19D0EE08-19EA-4B7A-8951-9B2F96597A31}">
      <dgm:prSet/>
      <dgm:spPr/>
      <dgm:t>
        <a:bodyPr/>
        <a:lstStyle/>
        <a:p>
          <a:endParaRPr lang="en-GB"/>
        </a:p>
      </dgm:t>
    </dgm:pt>
    <dgm:pt modelId="{8646B798-76B5-4119-8E51-D0312466090F}" type="sibTrans" cxnId="{19D0EE08-19EA-4B7A-8951-9B2F96597A31}">
      <dgm:prSet/>
      <dgm:spPr/>
      <dgm:t>
        <a:bodyPr/>
        <a:lstStyle/>
        <a:p>
          <a:endParaRPr lang="en-GB"/>
        </a:p>
      </dgm:t>
    </dgm:pt>
    <dgm:pt modelId="{B8E33EC4-2EFA-4BD4-8CBD-36C1F055A483}">
      <dgm:prSet custT="1"/>
      <dgm:spPr/>
      <dgm:t>
        <a:bodyPr/>
        <a:lstStyle/>
        <a:p>
          <a:pPr rtl="0"/>
          <a:r>
            <a:rPr lang="en-GB" sz="3200" dirty="0" smtClean="0"/>
            <a:t>Parallel</a:t>
          </a:r>
          <a:endParaRPr lang="en-GB" sz="3200" dirty="0"/>
        </a:p>
      </dgm:t>
    </dgm:pt>
    <dgm:pt modelId="{DB4B4BB2-C8B0-40EF-9CC5-658F48C4C517}" type="parTrans" cxnId="{DE7E92C2-C94E-43F7-A108-0A4581394F66}">
      <dgm:prSet/>
      <dgm:spPr/>
      <dgm:t>
        <a:bodyPr/>
        <a:lstStyle/>
        <a:p>
          <a:endParaRPr lang="en-GB"/>
        </a:p>
      </dgm:t>
    </dgm:pt>
    <dgm:pt modelId="{73138345-E58C-4152-BEB4-54D1BFE572B9}" type="sibTrans" cxnId="{DE7E92C2-C94E-43F7-A108-0A4581394F66}">
      <dgm:prSet/>
      <dgm:spPr/>
      <dgm:t>
        <a:bodyPr/>
        <a:lstStyle/>
        <a:p>
          <a:endParaRPr lang="en-GB"/>
        </a:p>
      </dgm:t>
    </dgm:pt>
    <dgm:pt modelId="{141FA1FE-9859-40E8-B9F3-868239BA63F6}">
      <dgm:prSet custT="1"/>
      <dgm:spPr/>
      <dgm:t>
        <a:bodyPr/>
        <a:lstStyle/>
        <a:p>
          <a:pPr rtl="0"/>
          <a:r>
            <a:rPr lang="en-GB" sz="3200" dirty="0" smtClean="0"/>
            <a:t>Server</a:t>
          </a:r>
          <a:endParaRPr lang="en-GB" sz="3200" dirty="0"/>
        </a:p>
      </dgm:t>
    </dgm:pt>
    <dgm:pt modelId="{01116C18-383F-45A7-B69E-594CB9A286D3}" type="parTrans" cxnId="{C55B575B-09A0-401F-9982-C564BD154EC4}">
      <dgm:prSet/>
      <dgm:spPr/>
      <dgm:t>
        <a:bodyPr/>
        <a:lstStyle/>
        <a:p>
          <a:endParaRPr lang="en-GB"/>
        </a:p>
      </dgm:t>
    </dgm:pt>
    <dgm:pt modelId="{93F0D563-2A9F-46FB-A963-EFDE7A526731}" type="sibTrans" cxnId="{C55B575B-09A0-401F-9982-C564BD154EC4}">
      <dgm:prSet/>
      <dgm:spPr/>
      <dgm:t>
        <a:bodyPr/>
        <a:lstStyle/>
        <a:p>
          <a:endParaRPr lang="en-GB"/>
        </a:p>
      </dgm:t>
    </dgm:pt>
    <dgm:pt modelId="{F47D1EAE-2B3B-4DCD-B084-FE7211F0CA2F}">
      <dgm:prSet/>
      <dgm:spPr/>
      <dgm:t>
        <a:bodyPr/>
        <a:lstStyle/>
        <a:p>
          <a:pPr rtl="0"/>
          <a:r>
            <a:rPr lang="en-GB" dirty="0" smtClean="0"/>
            <a:t>Agents</a:t>
          </a:r>
          <a:endParaRPr lang="en-GB" dirty="0"/>
        </a:p>
      </dgm:t>
    </dgm:pt>
    <dgm:pt modelId="{27BA3C9B-03A3-4B62-B581-F259959650DE}" type="sibTrans" cxnId="{87B4CA5D-8D4C-448E-9C82-B16A11FBC8A5}">
      <dgm:prSet/>
      <dgm:spPr/>
      <dgm:t>
        <a:bodyPr/>
        <a:lstStyle/>
        <a:p>
          <a:endParaRPr lang="en-GB"/>
        </a:p>
      </dgm:t>
    </dgm:pt>
    <dgm:pt modelId="{E849E0AE-9FFD-4C65-B331-554BF92B0BC2}" type="parTrans" cxnId="{87B4CA5D-8D4C-448E-9C82-B16A11FBC8A5}">
      <dgm:prSet/>
      <dgm:spPr/>
      <dgm:t>
        <a:bodyPr/>
        <a:lstStyle/>
        <a:p>
          <a:endParaRPr lang="en-GB"/>
        </a:p>
      </dgm:t>
    </dgm:pt>
    <dgm:pt modelId="{2D1F42B0-8635-4E88-8B87-EECA87E2CA97}" type="pres">
      <dgm:prSet presAssocID="{9B193C47-7400-4DD4-9359-558A64BC170A}" presName="Name0" presStyleCnt="0">
        <dgm:presLayoutVars>
          <dgm:dir/>
          <dgm:resizeHandles val="exact"/>
        </dgm:presLayoutVars>
      </dgm:prSet>
      <dgm:spPr/>
      <dgm:t>
        <a:bodyPr/>
        <a:lstStyle/>
        <a:p>
          <a:endParaRPr lang="en-GB"/>
        </a:p>
      </dgm:t>
    </dgm:pt>
    <dgm:pt modelId="{9A1BFA8D-3F24-4EAD-8E72-D9F1E57F82DD}" type="pres">
      <dgm:prSet presAssocID="{D8059176-ACF7-486F-9A68-525D2BC3FADC}" presName="node" presStyleLbl="node1" presStyleIdx="0" presStyleCnt="4" custScaleX="161653">
        <dgm:presLayoutVars>
          <dgm:bulletEnabled val="1"/>
        </dgm:presLayoutVars>
      </dgm:prSet>
      <dgm:spPr/>
      <dgm:t>
        <a:bodyPr/>
        <a:lstStyle/>
        <a:p>
          <a:endParaRPr lang="en-GB"/>
        </a:p>
      </dgm:t>
    </dgm:pt>
    <dgm:pt modelId="{2E32B71F-E584-41FC-943D-AB77CE5D2E23}" type="pres">
      <dgm:prSet presAssocID="{8646B798-76B5-4119-8E51-D0312466090F}" presName="sibTrans" presStyleLbl="sibTrans2D1" presStyleIdx="0" presStyleCnt="3"/>
      <dgm:spPr/>
      <dgm:t>
        <a:bodyPr/>
        <a:lstStyle/>
        <a:p>
          <a:endParaRPr lang="en-GB"/>
        </a:p>
      </dgm:t>
    </dgm:pt>
    <dgm:pt modelId="{01ECC769-E5B2-4E48-B9BE-1914ACD6365D}" type="pres">
      <dgm:prSet presAssocID="{8646B798-76B5-4119-8E51-D0312466090F}" presName="connectorText" presStyleLbl="sibTrans2D1" presStyleIdx="0" presStyleCnt="3"/>
      <dgm:spPr/>
      <dgm:t>
        <a:bodyPr/>
        <a:lstStyle/>
        <a:p>
          <a:endParaRPr lang="en-GB"/>
        </a:p>
      </dgm:t>
    </dgm:pt>
    <dgm:pt modelId="{A7576EB5-77C0-4967-A421-CE4132E51FA1}" type="pres">
      <dgm:prSet presAssocID="{B8E33EC4-2EFA-4BD4-8CBD-36C1F055A483}" presName="node" presStyleLbl="node1" presStyleIdx="1" presStyleCnt="4" custLinFactY="-81402" custLinFactNeighborY="-100000">
        <dgm:presLayoutVars>
          <dgm:bulletEnabled val="1"/>
        </dgm:presLayoutVars>
      </dgm:prSet>
      <dgm:spPr/>
      <dgm:t>
        <a:bodyPr/>
        <a:lstStyle/>
        <a:p>
          <a:endParaRPr lang="en-GB"/>
        </a:p>
      </dgm:t>
    </dgm:pt>
    <dgm:pt modelId="{CF940D06-359E-4251-A747-14B95905EF32}" type="pres">
      <dgm:prSet presAssocID="{73138345-E58C-4152-BEB4-54D1BFE572B9}" presName="sibTrans" presStyleLbl="sibTrans2D1" presStyleIdx="1" presStyleCnt="3" custAng="18364389" custScaleX="184871" custLinFactX="-100000" custLinFactY="100000" custLinFactNeighborX="-187789" custLinFactNeighborY="120952"/>
      <dgm:spPr/>
      <dgm:t>
        <a:bodyPr/>
        <a:lstStyle/>
        <a:p>
          <a:endParaRPr lang="en-GB"/>
        </a:p>
      </dgm:t>
    </dgm:pt>
    <dgm:pt modelId="{67C52102-9AC9-4B16-85A7-65A6EB4FB437}" type="pres">
      <dgm:prSet presAssocID="{73138345-E58C-4152-BEB4-54D1BFE572B9}" presName="connectorText" presStyleLbl="sibTrans2D1" presStyleIdx="1" presStyleCnt="3"/>
      <dgm:spPr/>
      <dgm:t>
        <a:bodyPr/>
        <a:lstStyle/>
        <a:p>
          <a:endParaRPr lang="en-GB"/>
        </a:p>
      </dgm:t>
    </dgm:pt>
    <dgm:pt modelId="{EE2E5D40-36D7-4CBF-95BC-A19B96D9D7EE}" type="pres">
      <dgm:prSet presAssocID="{141FA1FE-9859-40E8-B9F3-868239BA63F6}" presName="node" presStyleLbl="node1" presStyleIdx="2" presStyleCnt="4" custLinFactX="-40317" custLinFactNeighborX="-100000" custLinFactNeighborY="-10008">
        <dgm:presLayoutVars>
          <dgm:bulletEnabled val="1"/>
        </dgm:presLayoutVars>
      </dgm:prSet>
      <dgm:spPr/>
      <dgm:t>
        <a:bodyPr/>
        <a:lstStyle/>
        <a:p>
          <a:endParaRPr lang="en-GB"/>
        </a:p>
      </dgm:t>
    </dgm:pt>
    <dgm:pt modelId="{0A60A79A-6FA3-454B-A50B-7152EAF4185A}" type="pres">
      <dgm:prSet presAssocID="{93F0D563-2A9F-46FB-A963-EFDE7A526731}" presName="sibTrans" presStyleLbl="sibTrans2D1" presStyleIdx="2" presStyleCnt="3" custAng="17227738" custScaleX="161504" custLinFactX="-140219" custLinFactNeighborX="-200000" custLinFactNeighborY="39347"/>
      <dgm:spPr/>
      <dgm:t>
        <a:bodyPr/>
        <a:lstStyle/>
        <a:p>
          <a:endParaRPr lang="en-GB"/>
        </a:p>
      </dgm:t>
    </dgm:pt>
    <dgm:pt modelId="{0FF6796D-3D69-467F-A047-299B93D5B69A}" type="pres">
      <dgm:prSet presAssocID="{93F0D563-2A9F-46FB-A963-EFDE7A526731}" presName="connectorText" presStyleLbl="sibTrans2D1" presStyleIdx="2" presStyleCnt="3"/>
      <dgm:spPr/>
      <dgm:t>
        <a:bodyPr/>
        <a:lstStyle/>
        <a:p>
          <a:endParaRPr lang="en-GB"/>
        </a:p>
      </dgm:t>
    </dgm:pt>
    <dgm:pt modelId="{FA332C85-6D89-4F14-8668-01CDD4F1EC5E}" type="pres">
      <dgm:prSet presAssocID="{F47D1EAE-2B3B-4DCD-B084-FE7211F0CA2F}" presName="node" presStyleLbl="node1" presStyleIdx="3" presStyleCnt="4" custLinFactX="-190977" custLinFactY="81402" custLinFactNeighborX="-200000" custLinFactNeighborY="100000">
        <dgm:presLayoutVars>
          <dgm:bulletEnabled val="1"/>
        </dgm:presLayoutVars>
      </dgm:prSet>
      <dgm:spPr/>
      <dgm:t>
        <a:bodyPr/>
        <a:lstStyle/>
        <a:p>
          <a:endParaRPr lang="en-GB"/>
        </a:p>
      </dgm:t>
    </dgm:pt>
  </dgm:ptLst>
  <dgm:cxnLst>
    <dgm:cxn modelId="{457BDCD3-8769-41F1-A0EF-E9951681B507}" type="presOf" srcId="{73138345-E58C-4152-BEB4-54D1BFE572B9}" destId="{67C52102-9AC9-4B16-85A7-65A6EB4FB437}" srcOrd="1" destOrd="0" presId="urn:microsoft.com/office/officeart/2005/8/layout/process1"/>
    <dgm:cxn modelId="{228F5617-D3EF-44F5-96E7-56FC8ABBACD6}" type="presOf" srcId="{93F0D563-2A9F-46FB-A963-EFDE7A526731}" destId="{0A60A79A-6FA3-454B-A50B-7152EAF4185A}" srcOrd="0" destOrd="0" presId="urn:microsoft.com/office/officeart/2005/8/layout/process1"/>
    <dgm:cxn modelId="{5318793A-F328-4F1B-9F85-012292037127}" type="presOf" srcId="{8646B798-76B5-4119-8E51-D0312466090F}" destId="{01ECC769-E5B2-4E48-B9BE-1914ACD6365D}" srcOrd="1" destOrd="0" presId="urn:microsoft.com/office/officeart/2005/8/layout/process1"/>
    <dgm:cxn modelId="{19D0EE08-19EA-4B7A-8951-9B2F96597A31}" srcId="{9B193C47-7400-4DD4-9359-558A64BC170A}" destId="{D8059176-ACF7-486F-9A68-525D2BC3FADC}" srcOrd="0" destOrd="0" parTransId="{CB1FFEBE-7DD0-4D5D-95EB-30F953435118}" sibTransId="{8646B798-76B5-4119-8E51-D0312466090F}"/>
    <dgm:cxn modelId="{283BF251-B60D-4CC0-AF1F-5DD908D36AF0}" type="presOf" srcId="{D8059176-ACF7-486F-9A68-525D2BC3FADC}" destId="{9A1BFA8D-3F24-4EAD-8E72-D9F1E57F82DD}" srcOrd="0" destOrd="0" presId="urn:microsoft.com/office/officeart/2005/8/layout/process1"/>
    <dgm:cxn modelId="{C55B575B-09A0-401F-9982-C564BD154EC4}" srcId="{9B193C47-7400-4DD4-9359-558A64BC170A}" destId="{141FA1FE-9859-40E8-B9F3-868239BA63F6}" srcOrd="2" destOrd="0" parTransId="{01116C18-383F-45A7-B69E-594CB9A286D3}" sibTransId="{93F0D563-2A9F-46FB-A963-EFDE7A526731}"/>
    <dgm:cxn modelId="{02027A05-0D2D-4904-B9EC-D83AFCBF85B0}" type="presOf" srcId="{9B193C47-7400-4DD4-9359-558A64BC170A}" destId="{2D1F42B0-8635-4E88-8B87-EECA87E2CA97}" srcOrd="0" destOrd="0" presId="urn:microsoft.com/office/officeart/2005/8/layout/process1"/>
    <dgm:cxn modelId="{87B4CA5D-8D4C-448E-9C82-B16A11FBC8A5}" srcId="{9B193C47-7400-4DD4-9359-558A64BC170A}" destId="{F47D1EAE-2B3B-4DCD-B084-FE7211F0CA2F}" srcOrd="3" destOrd="0" parTransId="{E849E0AE-9FFD-4C65-B331-554BF92B0BC2}" sibTransId="{27BA3C9B-03A3-4B62-B581-F259959650DE}"/>
    <dgm:cxn modelId="{80937701-D442-4E3B-BB71-733FAD81D1ED}" type="presOf" srcId="{93F0D563-2A9F-46FB-A963-EFDE7A526731}" destId="{0FF6796D-3D69-467F-A047-299B93D5B69A}" srcOrd="1" destOrd="0" presId="urn:microsoft.com/office/officeart/2005/8/layout/process1"/>
    <dgm:cxn modelId="{DE7E92C2-C94E-43F7-A108-0A4581394F66}" srcId="{9B193C47-7400-4DD4-9359-558A64BC170A}" destId="{B8E33EC4-2EFA-4BD4-8CBD-36C1F055A483}" srcOrd="1" destOrd="0" parTransId="{DB4B4BB2-C8B0-40EF-9CC5-658F48C4C517}" sibTransId="{73138345-E58C-4152-BEB4-54D1BFE572B9}"/>
    <dgm:cxn modelId="{155E9119-1C36-4105-B373-31ECD61AE372}" type="presOf" srcId="{F47D1EAE-2B3B-4DCD-B084-FE7211F0CA2F}" destId="{FA332C85-6D89-4F14-8668-01CDD4F1EC5E}" srcOrd="0" destOrd="0" presId="urn:microsoft.com/office/officeart/2005/8/layout/process1"/>
    <dgm:cxn modelId="{50E42878-224A-4317-85B1-A55CBA4AA9F9}" type="presOf" srcId="{141FA1FE-9859-40E8-B9F3-868239BA63F6}" destId="{EE2E5D40-36D7-4CBF-95BC-A19B96D9D7EE}" srcOrd="0" destOrd="0" presId="urn:microsoft.com/office/officeart/2005/8/layout/process1"/>
    <dgm:cxn modelId="{D7922534-A87E-42E9-AF9D-37E0E3BC710C}" type="presOf" srcId="{73138345-E58C-4152-BEB4-54D1BFE572B9}" destId="{CF940D06-359E-4251-A747-14B95905EF32}" srcOrd="0" destOrd="0" presId="urn:microsoft.com/office/officeart/2005/8/layout/process1"/>
    <dgm:cxn modelId="{842063D7-2A95-4CD3-AE9D-3C040EACAFB0}" type="presOf" srcId="{8646B798-76B5-4119-8E51-D0312466090F}" destId="{2E32B71F-E584-41FC-943D-AB77CE5D2E23}" srcOrd="0" destOrd="0" presId="urn:microsoft.com/office/officeart/2005/8/layout/process1"/>
    <dgm:cxn modelId="{780A852A-8383-419D-977E-D788F7E588AC}" type="presOf" srcId="{B8E33EC4-2EFA-4BD4-8CBD-36C1F055A483}" destId="{A7576EB5-77C0-4967-A421-CE4132E51FA1}" srcOrd="0" destOrd="0" presId="urn:microsoft.com/office/officeart/2005/8/layout/process1"/>
    <dgm:cxn modelId="{17679F01-8301-41CA-93F5-86716756063F}" type="presParOf" srcId="{2D1F42B0-8635-4E88-8B87-EECA87E2CA97}" destId="{9A1BFA8D-3F24-4EAD-8E72-D9F1E57F82DD}" srcOrd="0" destOrd="0" presId="urn:microsoft.com/office/officeart/2005/8/layout/process1"/>
    <dgm:cxn modelId="{39172696-8D27-46BE-8926-79451C4C36D3}" type="presParOf" srcId="{2D1F42B0-8635-4E88-8B87-EECA87E2CA97}" destId="{2E32B71F-E584-41FC-943D-AB77CE5D2E23}" srcOrd="1" destOrd="0" presId="urn:microsoft.com/office/officeart/2005/8/layout/process1"/>
    <dgm:cxn modelId="{7345CA24-5E7A-4A5E-A9BD-EC177CB5A149}" type="presParOf" srcId="{2E32B71F-E584-41FC-943D-AB77CE5D2E23}" destId="{01ECC769-E5B2-4E48-B9BE-1914ACD6365D}" srcOrd="0" destOrd="0" presId="urn:microsoft.com/office/officeart/2005/8/layout/process1"/>
    <dgm:cxn modelId="{5A3F8CB2-6840-4C80-8EE0-D979631D2D62}" type="presParOf" srcId="{2D1F42B0-8635-4E88-8B87-EECA87E2CA97}" destId="{A7576EB5-77C0-4967-A421-CE4132E51FA1}" srcOrd="2" destOrd="0" presId="urn:microsoft.com/office/officeart/2005/8/layout/process1"/>
    <dgm:cxn modelId="{411A420E-C172-4F89-B9D8-648C781CDB4A}" type="presParOf" srcId="{2D1F42B0-8635-4E88-8B87-EECA87E2CA97}" destId="{CF940D06-359E-4251-A747-14B95905EF32}" srcOrd="3" destOrd="0" presId="urn:microsoft.com/office/officeart/2005/8/layout/process1"/>
    <dgm:cxn modelId="{228B03B6-95A4-4A54-9CD6-D466A100D460}" type="presParOf" srcId="{CF940D06-359E-4251-A747-14B95905EF32}" destId="{67C52102-9AC9-4B16-85A7-65A6EB4FB437}" srcOrd="0" destOrd="0" presId="urn:microsoft.com/office/officeart/2005/8/layout/process1"/>
    <dgm:cxn modelId="{6D8E4FD2-6275-4EAC-AEAA-418136812D55}" type="presParOf" srcId="{2D1F42B0-8635-4E88-8B87-EECA87E2CA97}" destId="{EE2E5D40-36D7-4CBF-95BC-A19B96D9D7EE}" srcOrd="4" destOrd="0" presId="urn:microsoft.com/office/officeart/2005/8/layout/process1"/>
    <dgm:cxn modelId="{29A90067-C717-4A6B-97C5-C382C19222C2}" type="presParOf" srcId="{2D1F42B0-8635-4E88-8B87-EECA87E2CA97}" destId="{0A60A79A-6FA3-454B-A50B-7152EAF4185A}" srcOrd="5" destOrd="0" presId="urn:microsoft.com/office/officeart/2005/8/layout/process1"/>
    <dgm:cxn modelId="{780E479C-3436-4DE3-A6F9-3985FD6F256C}" type="presParOf" srcId="{0A60A79A-6FA3-454B-A50B-7152EAF4185A}" destId="{0FF6796D-3D69-467F-A047-299B93D5B69A}" srcOrd="0" destOrd="0" presId="urn:microsoft.com/office/officeart/2005/8/layout/process1"/>
    <dgm:cxn modelId="{B48F7CC6-1524-4251-A26B-199E34DCB8B5}" type="presParOf" srcId="{2D1F42B0-8635-4E88-8B87-EECA87E2CA97}" destId="{FA332C85-6D89-4F14-8668-01CDD4F1EC5E}"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FC3DA-A95C-4316-B5C1-1D964B4B0F23}">
      <dsp:nvSpPr>
        <dsp:cNvPr id="0" name=""/>
        <dsp:cNvSpPr/>
      </dsp:nvSpPr>
      <dsp:spPr>
        <a:xfrm>
          <a:off x="0" y="850778"/>
          <a:ext cx="2619374" cy="1571624"/>
        </a:xfrm>
        <a:prstGeom prst="rect">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1">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rtl="0">
            <a:lnSpc>
              <a:spcPct val="90000"/>
            </a:lnSpc>
            <a:spcBef>
              <a:spcPct val="0"/>
            </a:spcBef>
            <a:spcAft>
              <a:spcPct val="35000"/>
            </a:spcAft>
          </a:pPr>
          <a:r>
            <a:rPr lang="en-GB" sz="3900" kern="1200" dirty="0" smtClean="0"/>
            <a:t>F# </a:t>
          </a:r>
          <a:br>
            <a:rPr lang="en-GB" sz="3900" kern="1200" dirty="0" smtClean="0"/>
          </a:br>
          <a:r>
            <a:rPr lang="en-GB" sz="3900" kern="1200" dirty="0" smtClean="0"/>
            <a:t>Today?</a:t>
          </a:r>
          <a:endParaRPr lang="en-GB" sz="3900" kern="1200" dirty="0"/>
        </a:p>
      </dsp:txBody>
      <dsp:txXfrm>
        <a:off x="0" y="850778"/>
        <a:ext cx="2619374" cy="1571624"/>
      </dsp:txXfrm>
    </dsp:sp>
    <dsp:sp modelId="{EAC128E0-B124-45FB-8D3C-3545493916D3}">
      <dsp:nvSpPr>
        <dsp:cNvPr id="0" name=""/>
        <dsp:cNvSpPr/>
      </dsp:nvSpPr>
      <dsp:spPr>
        <a:xfrm>
          <a:off x="2881312" y="850778"/>
          <a:ext cx="2619374" cy="1571624"/>
        </a:xfrm>
        <a:prstGeom prst="rect">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1">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rtl="0">
            <a:lnSpc>
              <a:spcPct val="90000"/>
            </a:lnSpc>
            <a:spcBef>
              <a:spcPct val="0"/>
            </a:spcBef>
            <a:spcAft>
              <a:spcPct val="35000"/>
            </a:spcAft>
          </a:pPr>
          <a:r>
            <a:rPr lang="en-GB" sz="3900" kern="1200" dirty="0" smtClean="0"/>
            <a:t>F# Advanced?</a:t>
          </a:r>
          <a:endParaRPr lang="en-GB" sz="3900" kern="1200" dirty="0"/>
        </a:p>
      </dsp:txBody>
      <dsp:txXfrm>
        <a:off x="2881312" y="850778"/>
        <a:ext cx="2619374" cy="1571624"/>
      </dsp:txXfrm>
    </dsp:sp>
    <dsp:sp modelId="{8D6C514E-5F0B-4031-86ED-B4F24281469C}">
      <dsp:nvSpPr>
        <dsp:cNvPr id="0" name=""/>
        <dsp:cNvSpPr/>
      </dsp:nvSpPr>
      <dsp:spPr>
        <a:xfrm>
          <a:off x="5762625" y="850778"/>
          <a:ext cx="2619374" cy="1571624"/>
        </a:xfrm>
        <a:prstGeom prst="rect">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1">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rtl="0">
            <a:lnSpc>
              <a:spcPct val="90000"/>
            </a:lnSpc>
            <a:spcBef>
              <a:spcPct val="0"/>
            </a:spcBef>
            <a:spcAft>
              <a:spcPct val="35000"/>
            </a:spcAft>
          </a:pPr>
          <a:r>
            <a:rPr lang="en-GB" sz="3900" kern="1200" dirty="0" smtClean="0"/>
            <a:t>F# Tomorrow?</a:t>
          </a:r>
          <a:endParaRPr lang="en-GB" sz="3900" kern="1200" dirty="0"/>
        </a:p>
      </dsp:txBody>
      <dsp:txXfrm>
        <a:off x="5762625" y="850778"/>
        <a:ext cx="2619374" cy="157162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1BFA8D-3F24-4EAD-8E72-D9F1E57F82DD}">
      <dsp:nvSpPr>
        <dsp:cNvPr id="0" name=""/>
        <dsp:cNvSpPr/>
      </dsp:nvSpPr>
      <dsp:spPr>
        <a:xfrm>
          <a:off x="5626" y="2051402"/>
          <a:ext cx="2478619" cy="1237563"/>
        </a:xfrm>
        <a:prstGeom prst="roundRect">
          <a:avLst>
            <a:gd name="adj" fmla="val 10000"/>
          </a:avLst>
        </a:prstGeom>
        <a:solidFill>
          <a:schemeClr val="accent3">
            <a:alpha val="9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GB" sz="3200" kern="1200" dirty="0" smtClean="0"/>
            <a:t>F# async + immutable</a:t>
          </a:r>
          <a:endParaRPr lang="en-GB" sz="3200" kern="1200" dirty="0"/>
        </a:p>
      </dsp:txBody>
      <dsp:txXfrm>
        <a:off x="41873" y="2087649"/>
        <a:ext cx="2406125" cy="1165069"/>
      </dsp:txXfrm>
    </dsp:sp>
    <dsp:sp modelId="{2E32B71F-E584-41FC-943D-AB77CE5D2E23}">
      <dsp:nvSpPr>
        <dsp:cNvPr id="0" name=""/>
        <dsp:cNvSpPr/>
      </dsp:nvSpPr>
      <dsp:spPr>
        <a:xfrm rot="19315929">
          <a:off x="2224568" y="1432697"/>
          <a:ext cx="715314" cy="380257"/>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GB" sz="1600" kern="1200"/>
        </a:p>
      </dsp:txBody>
      <dsp:txXfrm>
        <a:off x="2236701" y="1543918"/>
        <a:ext cx="601237" cy="228155"/>
      </dsp:txXfrm>
    </dsp:sp>
    <dsp:sp modelId="{A7576EB5-77C0-4967-A421-CE4132E51FA1}">
      <dsp:nvSpPr>
        <dsp:cNvPr id="0" name=""/>
        <dsp:cNvSpPr/>
      </dsp:nvSpPr>
      <dsp:spPr>
        <a:xfrm>
          <a:off x="3097564" y="0"/>
          <a:ext cx="1533296" cy="1237563"/>
        </a:xfrm>
        <a:prstGeom prst="roundRect">
          <a:avLst>
            <a:gd name="adj" fmla="val 10000"/>
          </a:avLst>
        </a:prstGeom>
        <a:solidFill>
          <a:schemeClr val="accent3">
            <a:alpha val="90000"/>
            <a:hueOff val="0"/>
            <a:satOff val="0"/>
            <a:lumOff val="0"/>
            <a:alphaOff val="-13333"/>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GB" sz="3200" kern="1200" dirty="0" smtClean="0"/>
            <a:t>Parallel</a:t>
          </a:r>
          <a:endParaRPr lang="en-GB" sz="3200" kern="1200" dirty="0"/>
        </a:p>
      </dsp:txBody>
      <dsp:txXfrm>
        <a:off x="3133811" y="36247"/>
        <a:ext cx="1460802" cy="1165069"/>
      </dsp:txXfrm>
    </dsp:sp>
    <dsp:sp modelId="{CF940D06-359E-4251-A747-14B95905EF32}">
      <dsp:nvSpPr>
        <dsp:cNvPr id="0" name=""/>
        <dsp:cNvSpPr/>
      </dsp:nvSpPr>
      <dsp:spPr>
        <a:xfrm rot="316872">
          <a:off x="2826099" y="2242963"/>
          <a:ext cx="786999" cy="380257"/>
        </a:xfrm>
        <a:prstGeom prst="rightArrow">
          <a:avLst>
            <a:gd name="adj1" fmla="val 60000"/>
            <a:gd name="adj2" fmla="val 50000"/>
          </a:avLst>
        </a:prstGeom>
        <a:solidFill>
          <a:schemeClr val="accent3">
            <a:shade val="90000"/>
            <a:hueOff val="330831"/>
            <a:satOff val="-18353"/>
            <a:lumOff val="2036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GB" sz="1600" kern="1200"/>
        </a:p>
      </dsp:txBody>
      <dsp:txXfrm>
        <a:off x="2826341" y="2313764"/>
        <a:ext cx="672922" cy="228155"/>
      </dsp:txXfrm>
    </dsp:sp>
    <dsp:sp modelId="{EE2E5D40-36D7-4CBF-95BC-A19B96D9D7EE}">
      <dsp:nvSpPr>
        <dsp:cNvPr id="0" name=""/>
        <dsp:cNvSpPr/>
      </dsp:nvSpPr>
      <dsp:spPr>
        <a:xfrm>
          <a:off x="4246246" y="1927547"/>
          <a:ext cx="1533296" cy="1237563"/>
        </a:xfrm>
        <a:prstGeom prst="roundRect">
          <a:avLst>
            <a:gd name="adj" fmla="val 10000"/>
          </a:avLst>
        </a:prstGeom>
        <a:solidFill>
          <a:schemeClr val="accent3">
            <a:alpha val="90000"/>
            <a:hueOff val="0"/>
            <a:satOff val="0"/>
            <a:lumOff val="0"/>
            <a:alphaOff val="-26667"/>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GB" sz="3200" kern="1200" dirty="0" smtClean="0"/>
            <a:t>Server</a:t>
          </a:r>
          <a:endParaRPr lang="en-GB" sz="3200" kern="1200" dirty="0"/>
        </a:p>
      </dsp:txBody>
      <dsp:txXfrm>
        <a:off x="4282493" y="1963794"/>
        <a:ext cx="1460802" cy="1165069"/>
      </dsp:txXfrm>
    </dsp:sp>
    <dsp:sp modelId="{0A60A79A-6FA3-454B-A50B-7152EAF4185A}">
      <dsp:nvSpPr>
        <dsp:cNvPr id="0" name=""/>
        <dsp:cNvSpPr/>
      </dsp:nvSpPr>
      <dsp:spPr>
        <a:xfrm rot="1869004">
          <a:off x="2581400" y="3607514"/>
          <a:ext cx="827287" cy="380257"/>
        </a:xfrm>
        <a:prstGeom prst="rightArrow">
          <a:avLst>
            <a:gd name="adj1" fmla="val 60000"/>
            <a:gd name="adj2" fmla="val 50000"/>
          </a:avLst>
        </a:prstGeom>
        <a:solidFill>
          <a:schemeClr val="accent3">
            <a:shade val="90000"/>
            <a:hueOff val="661662"/>
            <a:satOff val="-36706"/>
            <a:lumOff val="4072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GB" sz="1600" kern="1200"/>
        </a:p>
      </dsp:txBody>
      <dsp:txXfrm rot="10800000">
        <a:off x="2589624" y="3654060"/>
        <a:ext cx="713210" cy="228155"/>
      </dsp:txXfrm>
    </dsp:sp>
    <dsp:sp modelId="{FA332C85-6D89-4F14-8668-01CDD4F1EC5E}">
      <dsp:nvSpPr>
        <dsp:cNvPr id="0" name=""/>
        <dsp:cNvSpPr/>
      </dsp:nvSpPr>
      <dsp:spPr>
        <a:xfrm>
          <a:off x="3703042" y="4102805"/>
          <a:ext cx="1533296" cy="1237563"/>
        </a:xfrm>
        <a:prstGeom prst="roundRect">
          <a:avLst>
            <a:gd name="adj" fmla="val 10000"/>
          </a:avLst>
        </a:prstGeom>
        <a:solidFill>
          <a:schemeClr val="accent3">
            <a:alpha val="90000"/>
            <a:hueOff val="0"/>
            <a:satOff val="0"/>
            <a:lumOff val="0"/>
            <a:alphaOff val="-4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en-GB" sz="3400" kern="1200" dirty="0" smtClean="0"/>
            <a:t>Agents</a:t>
          </a:r>
          <a:endParaRPr lang="en-GB" sz="3400" kern="1200" dirty="0"/>
        </a:p>
      </dsp:txBody>
      <dsp:txXfrm>
        <a:off x="3739289" y="4139052"/>
        <a:ext cx="1460802" cy="116506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ADB60-2DEB-48D0-8123-CA7933E4971B}">
      <dsp:nvSpPr>
        <dsp:cNvPr id="0" name=""/>
        <dsp:cNvSpPr/>
      </dsp:nvSpPr>
      <dsp:spPr>
        <a:xfrm rot="16200000">
          <a:off x="1110615" y="-1110615"/>
          <a:ext cx="1969770" cy="4191000"/>
        </a:xfrm>
        <a:prstGeom prst="round1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rtl="0">
            <a:lnSpc>
              <a:spcPct val="90000"/>
            </a:lnSpc>
            <a:spcBef>
              <a:spcPct val="0"/>
            </a:spcBef>
            <a:spcAft>
              <a:spcPct val="35000"/>
            </a:spcAft>
          </a:pPr>
          <a:r>
            <a:rPr lang="en-US" sz="2600" b="1" kern="1200" dirty="0" smtClean="0">
              <a:solidFill>
                <a:schemeClr val="bg1"/>
              </a:solidFill>
            </a:rPr>
            <a:t>Simple, powerful, and productive</a:t>
          </a:r>
          <a:endParaRPr lang="en-US" sz="2600" b="1" kern="1200" dirty="0">
            <a:solidFill>
              <a:schemeClr val="bg1"/>
            </a:solidFill>
          </a:endParaRPr>
        </a:p>
      </dsp:txBody>
      <dsp:txXfrm rot="5400000">
        <a:off x="0" y="0"/>
        <a:ext cx="4191000" cy="1477327"/>
      </dsp:txXfrm>
    </dsp:sp>
    <dsp:sp modelId="{51DBD211-C134-41AD-AD57-176244304372}">
      <dsp:nvSpPr>
        <dsp:cNvPr id="0" name=""/>
        <dsp:cNvSpPr/>
      </dsp:nvSpPr>
      <dsp:spPr>
        <a:xfrm>
          <a:off x="4191000" y="0"/>
          <a:ext cx="4191000" cy="1969770"/>
        </a:xfrm>
        <a:prstGeom prst="round1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rtl="0">
            <a:lnSpc>
              <a:spcPct val="90000"/>
            </a:lnSpc>
            <a:spcBef>
              <a:spcPct val="0"/>
            </a:spcBef>
            <a:spcAft>
              <a:spcPct val="35000"/>
            </a:spcAft>
          </a:pPr>
          <a:r>
            <a:rPr lang="en-US" sz="2600" b="1" kern="1200" dirty="0" smtClean="0">
              <a:solidFill>
                <a:schemeClr val="bg1"/>
              </a:solidFill>
            </a:rPr>
            <a:t>A powerful addition to </a:t>
          </a:r>
          <a:r>
            <a:rPr lang="en-US" sz="2600" b="1" kern="1200" dirty="0" smtClean="0">
              <a:solidFill>
                <a:schemeClr val="bg1"/>
              </a:solidFill>
            </a:rPr>
            <a:t>base .NET tools</a:t>
          </a:r>
          <a:endParaRPr lang="en-US" sz="2600" b="1" kern="1200" dirty="0">
            <a:solidFill>
              <a:schemeClr val="bg1"/>
            </a:solidFill>
          </a:endParaRPr>
        </a:p>
      </dsp:txBody>
      <dsp:txXfrm>
        <a:off x="4191000" y="0"/>
        <a:ext cx="4191000" cy="1477327"/>
      </dsp:txXfrm>
    </dsp:sp>
    <dsp:sp modelId="{6341D0F4-C184-47C1-B6FD-93C52A30A16E}">
      <dsp:nvSpPr>
        <dsp:cNvPr id="0" name=""/>
        <dsp:cNvSpPr/>
      </dsp:nvSpPr>
      <dsp:spPr>
        <a:xfrm rot="10800000">
          <a:off x="0" y="1969770"/>
          <a:ext cx="4191000" cy="1969770"/>
        </a:xfrm>
        <a:prstGeom prst="round1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rtl="0">
            <a:lnSpc>
              <a:spcPct val="90000"/>
            </a:lnSpc>
            <a:spcBef>
              <a:spcPct val="0"/>
            </a:spcBef>
            <a:spcAft>
              <a:spcPct val="35000"/>
            </a:spcAft>
          </a:pPr>
          <a:r>
            <a:rPr lang="en-US" sz="2600" b="1" kern="1200" dirty="0" smtClean="0">
              <a:solidFill>
                <a:schemeClr val="bg1"/>
              </a:solidFill>
            </a:rPr>
            <a:t>F# greatly simplifies parallelism </a:t>
          </a:r>
          <a:endParaRPr lang="en-US" sz="2600" b="1" kern="1200" dirty="0">
            <a:solidFill>
              <a:schemeClr val="bg1"/>
            </a:solidFill>
          </a:endParaRPr>
        </a:p>
      </dsp:txBody>
      <dsp:txXfrm rot="10800000">
        <a:off x="0" y="2462212"/>
        <a:ext cx="4191000" cy="1477327"/>
      </dsp:txXfrm>
    </dsp:sp>
    <dsp:sp modelId="{06F7728C-5299-4235-8017-DBD5BC2DB36C}">
      <dsp:nvSpPr>
        <dsp:cNvPr id="0" name=""/>
        <dsp:cNvSpPr/>
      </dsp:nvSpPr>
      <dsp:spPr>
        <a:xfrm rot="5400000">
          <a:off x="5301615" y="859155"/>
          <a:ext cx="1969770" cy="4191000"/>
        </a:xfrm>
        <a:prstGeom prst="round1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rtl="0">
            <a:lnSpc>
              <a:spcPct val="90000"/>
            </a:lnSpc>
            <a:spcBef>
              <a:spcPct val="0"/>
            </a:spcBef>
            <a:spcAft>
              <a:spcPct val="35000"/>
            </a:spcAft>
          </a:pPr>
          <a:r>
            <a:rPr lang="en-US" sz="2600" b="1" kern="1200" dirty="0" smtClean="0">
              <a:solidFill>
                <a:schemeClr val="bg1"/>
              </a:solidFill>
            </a:rPr>
            <a:t>F# is </a:t>
          </a:r>
          <a:r>
            <a:rPr lang="en-US" sz="2600" b="1" kern="1200" dirty="0" smtClean="0">
              <a:solidFill>
                <a:schemeClr val="bg1"/>
              </a:solidFill>
            </a:rPr>
            <a:t>cross-platform, and ready </a:t>
          </a:r>
          <a:r>
            <a:rPr lang="en-US" sz="2600" b="1" kern="1200" dirty="0" smtClean="0">
              <a:solidFill>
                <a:schemeClr val="bg1"/>
              </a:solidFill>
            </a:rPr>
            <a:t>for </a:t>
          </a:r>
          <a:r>
            <a:rPr lang="en-US" sz="2600" b="1" kern="1200" dirty="0" smtClean="0">
              <a:solidFill>
                <a:schemeClr val="bg1"/>
              </a:solidFill>
            </a:rPr>
            <a:t>supported use in VS2010</a:t>
          </a:r>
          <a:endParaRPr lang="en-US" sz="2600" b="1" kern="1200" dirty="0">
            <a:solidFill>
              <a:schemeClr val="bg1"/>
            </a:solidFill>
          </a:endParaRPr>
        </a:p>
      </dsp:txBody>
      <dsp:txXfrm rot="-5400000">
        <a:off x="4191000" y="2462212"/>
        <a:ext cx="4191000" cy="1477327"/>
      </dsp:txXfrm>
    </dsp:sp>
    <dsp:sp modelId="{62CD59B7-0D31-4CEC-A61C-C239FA1C3946}">
      <dsp:nvSpPr>
        <dsp:cNvPr id="0" name=""/>
        <dsp:cNvSpPr/>
      </dsp:nvSpPr>
      <dsp:spPr>
        <a:xfrm>
          <a:off x="2933700" y="1477327"/>
          <a:ext cx="2514600" cy="984885"/>
        </a:xfrm>
        <a:prstGeom prst="roundRect">
          <a:avLst/>
        </a:prstGeom>
        <a:solidFill>
          <a:schemeClr val="accent1">
            <a:tint val="6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5740" tIns="205740" rIns="205740" bIns="205740" numCol="1" spcCol="1270" anchor="ctr" anchorCtr="0">
          <a:noAutofit/>
        </a:bodyPr>
        <a:lstStyle/>
        <a:p>
          <a:pPr lvl="0" algn="ctr" defTabSz="2400300" rtl="0">
            <a:lnSpc>
              <a:spcPct val="90000"/>
            </a:lnSpc>
            <a:spcBef>
              <a:spcPct val="0"/>
            </a:spcBef>
            <a:spcAft>
              <a:spcPct val="35000"/>
            </a:spcAft>
          </a:pPr>
          <a:r>
            <a:rPr lang="en-US" sz="5400" b="1" kern="1200" dirty="0" smtClean="0"/>
            <a:t>F#</a:t>
          </a:r>
          <a:endParaRPr lang="en-US" sz="2500" b="1" kern="1200" dirty="0"/>
        </a:p>
      </dsp:txBody>
      <dsp:txXfrm>
        <a:off x="2981778" y="1525405"/>
        <a:ext cx="2418444" cy="8887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FC3DA-A95C-4316-B5C1-1D964B4B0F23}">
      <dsp:nvSpPr>
        <dsp:cNvPr id="0" name=""/>
        <dsp:cNvSpPr/>
      </dsp:nvSpPr>
      <dsp:spPr>
        <a:xfrm>
          <a:off x="0" y="850778"/>
          <a:ext cx="2619374" cy="1571624"/>
        </a:xfrm>
        <a:prstGeom prst="rect">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1">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rtl="0">
            <a:lnSpc>
              <a:spcPct val="90000"/>
            </a:lnSpc>
            <a:spcBef>
              <a:spcPct val="0"/>
            </a:spcBef>
            <a:spcAft>
              <a:spcPct val="35000"/>
            </a:spcAft>
          </a:pPr>
          <a:r>
            <a:rPr lang="en-GB" sz="3900" kern="1200" dirty="0" smtClean="0"/>
            <a:t>F# </a:t>
          </a:r>
          <a:br>
            <a:rPr lang="en-GB" sz="3900" kern="1200" dirty="0" smtClean="0"/>
          </a:br>
          <a:r>
            <a:rPr lang="en-GB" sz="3900" kern="1200" dirty="0" smtClean="0"/>
            <a:t>Today!</a:t>
          </a:r>
          <a:endParaRPr lang="en-GB" sz="3900" kern="1200" dirty="0"/>
        </a:p>
      </dsp:txBody>
      <dsp:txXfrm>
        <a:off x="0" y="850778"/>
        <a:ext cx="2619374" cy="1571624"/>
      </dsp:txXfrm>
    </dsp:sp>
    <dsp:sp modelId="{EAC128E0-B124-45FB-8D3C-3545493916D3}">
      <dsp:nvSpPr>
        <dsp:cNvPr id="0" name=""/>
        <dsp:cNvSpPr/>
      </dsp:nvSpPr>
      <dsp:spPr>
        <a:xfrm>
          <a:off x="2881312" y="850778"/>
          <a:ext cx="2619374" cy="1571624"/>
        </a:xfrm>
        <a:prstGeom prst="rect">
          <a:avLst/>
        </a:prstGeom>
        <a:solidFill>
          <a:schemeClr val="tx1">
            <a:lumMod val="50000"/>
          </a:schemeClr>
        </a:soli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1">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rtl="0">
            <a:lnSpc>
              <a:spcPct val="90000"/>
            </a:lnSpc>
            <a:spcBef>
              <a:spcPct val="0"/>
            </a:spcBef>
            <a:spcAft>
              <a:spcPct val="35000"/>
            </a:spcAft>
          </a:pPr>
          <a:r>
            <a:rPr lang="en-GB" sz="3900" kern="1200" dirty="0" smtClean="0"/>
            <a:t>F# Advanced?</a:t>
          </a:r>
          <a:endParaRPr lang="en-GB" sz="3900" kern="1200" dirty="0"/>
        </a:p>
      </dsp:txBody>
      <dsp:txXfrm>
        <a:off x="2881312" y="850778"/>
        <a:ext cx="2619374" cy="1571624"/>
      </dsp:txXfrm>
    </dsp:sp>
    <dsp:sp modelId="{8D6C514E-5F0B-4031-86ED-B4F24281469C}">
      <dsp:nvSpPr>
        <dsp:cNvPr id="0" name=""/>
        <dsp:cNvSpPr/>
      </dsp:nvSpPr>
      <dsp:spPr>
        <a:xfrm>
          <a:off x="5762625" y="850778"/>
          <a:ext cx="2619374" cy="1571624"/>
        </a:xfrm>
        <a:prstGeom prst="rect">
          <a:avLst/>
        </a:prstGeom>
        <a:solidFill>
          <a:schemeClr val="tx1">
            <a:lumMod val="50000"/>
          </a:schemeClr>
        </a:soli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1">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rtl="0">
            <a:lnSpc>
              <a:spcPct val="90000"/>
            </a:lnSpc>
            <a:spcBef>
              <a:spcPct val="0"/>
            </a:spcBef>
            <a:spcAft>
              <a:spcPct val="35000"/>
            </a:spcAft>
          </a:pPr>
          <a:r>
            <a:rPr lang="en-GB" sz="3900" kern="1200" dirty="0" smtClean="0"/>
            <a:t>F# Tomorrow?</a:t>
          </a:r>
          <a:endParaRPr lang="en-GB" sz="3900" kern="1200" dirty="0"/>
        </a:p>
      </dsp:txBody>
      <dsp:txXfrm>
        <a:off x="5762625" y="850778"/>
        <a:ext cx="2619374" cy="15716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FC3DA-A95C-4316-B5C1-1D964B4B0F23}">
      <dsp:nvSpPr>
        <dsp:cNvPr id="0" name=""/>
        <dsp:cNvSpPr/>
      </dsp:nvSpPr>
      <dsp:spPr>
        <a:xfrm>
          <a:off x="1465212" y="1118"/>
          <a:ext cx="5451574" cy="3270944"/>
        </a:xfrm>
        <a:prstGeom prst="rect">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1">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rtl="0">
            <a:lnSpc>
              <a:spcPct val="90000"/>
            </a:lnSpc>
            <a:spcBef>
              <a:spcPct val="0"/>
            </a:spcBef>
            <a:spcAft>
              <a:spcPct val="35000"/>
            </a:spcAft>
          </a:pPr>
          <a:r>
            <a:rPr lang="en-GB" sz="6500" kern="1200" dirty="0" smtClean="0"/>
            <a:t>F# </a:t>
          </a:r>
          <a:br>
            <a:rPr lang="en-GB" sz="6500" kern="1200" dirty="0" smtClean="0"/>
          </a:br>
          <a:r>
            <a:rPr lang="en-GB" sz="6500" kern="1200" dirty="0" smtClean="0"/>
            <a:t>Today!</a:t>
          </a:r>
          <a:endParaRPr lang="en-GB" sz="6500" kern="1200" dirty="0"/>
        </a:p>
      </dsp:txBody>
      <dsp:txXfrm>
        <a:off x="1465212" y="1118"/>
        <a:ext cx="5451574" cy="32709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E59426-6EE7-4456-BD4E-B1F27E3F192A}">
      <dsp:nvSpPr>
        <dsp:cNvPr id="0" name=""/>
        <dsp:cNvSpPr/>
      </dsp:nvSpPr>
      <dsp:spPr>
        <a:xfrm>
          <a:off x="628649" y="0"/>
          <a:ext cx="7124700" cy="456120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2B4514-3E23-46E3-95C5-2E0E51FFEA7A}">
      <dsp:nvSpPr>
        <dsp:cNvPr id="0" name=""/>
        <dsp:cNvSpPr/>
      </dsp:nvSpPr>
      <dsp:spPr>
        <a:xfrm>
          <a:off x="281787" y="1368361"/>
          <a:ext cx="2514600" cy="182448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GB" sz="3300" kern="1200" dirty="0" smtClean="0">
              <a:solidFill>
                <a:schemeClr val="bg1"/>
              </a:solidFill>
            </a:rPr>
            <a:t>F# Intro</a:t>
          </a:r>
          <a:endParaRPr lang="en-GB" sz="3300" kern="1200" dirty="0">
            <a:solidFill>
              <a:schemeClr val="bg1"/>
            </a:solidFill>
          </a:endParaRPr>
        </a:p>
      </dsp:txBody>
      <dsp:txXfrm>
        <a:off x="370851" y="1457425"/>
        <a:ext cx="2336472" cy="1646354"/>
      </dsp:txXfrm>
    </dsp:sp>
    <dsp:sp modelId="{E0413F42-40D4-4F62-A0ED-661855005248}">
      <dsp:nvSpPr>
        <dsp:cNvPr id="0" name=""/>
        <dsp:cNvSpPr/>
      </dsp:nvSpPr>
      <dsp:spPr>
        <a:xfrm>
          <a:off x="2933700" y="1368361"/>
          <a:ext cx="2514600" cy="182448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GB" sz="3300" kern="1200" dirty="0" smtClean="0">
              <a:solidFill>
                <a:schemeClr val="bg1"/>
              </a:solidFill>
            </a:rPr>
            <a:t>Some F# Case Studies</a:t>
          </a:r>
          <a:endParaRPr lang="en-GB" sz="3300" kern="1200" dirty="0">
            <a:solidFill>
              <a:schemeClr val="bg1"/>
            </a:solidFill>
          </a:endParaRPr>
        </a:p>
      </dsp:txBody>
      <dsp:txXfrm>
        <a:off x="3022764" y="1457425"/>
        <a:ext cx="2336472" cy="1646354"/>
      </dsp:txXfrm>
    </dsp:sp>
    <dsp:sp modelId="{3579FA4E-3BD6-4BDC-8449-D8FB5561DDCD}">
      <dsp:nvSpPr>
        <dsp:cNvPr id="0" name=""/>
        <dsp:cNvSpPr/>
      </dsp:nvSpPr>
      <dsp:spPr>
        <a:xfrm>
          <a:off x="5585612" y="1368361"/>
          <a:ext cx="2514600" cy="182448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GB" sz="3300" kern="1200" dirty="0" smtClean="0">
              <a:solidFill>
                <a:schemeClr val="bg1"/>
              </a:solidFill>
            </a:rPr>
            <a:t>Some F# </a:t>
          </a:r>
          <a:r>
            <a:rPr lang="en-GB" sz="3300" kern="1200" dirty="0" smtClean="0">
              <a:solidFill>
                <a:schemeClr val="bg1"/>
              </a:solidFill>
            </a:rPr>
            <a:t>Features + Resources</a:t>
          </a:r>
          <a:endParaRPr lang="en-GB" sz="3300" kern="1200" dirty="0">
            <a:solidFill>
              <a:schemeClr val="bg1"/>
            </a:solidFill>
          </a:endParaRPr>
        </a:p>
      </dsp:txBody>
      <dsp:txXfrm>
        <a:off x="5674676" y="1457425"/>
        <a:ext cx="2336472" cy="16463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5D112E-F679-4F2C-BB3E-32C985B93210}">
      <dsp:nvSpPr>
        <dsp:cNvPr id="0" name=""/>
        <dsp:cNvSpPr/>
      </dsp:nvSpPr>
      <dsp:spPr>
        <a:xfrm rot="16200000">
          <a:off x="1862" y="360"/>
          <a:ext cx="2578447" cy="2578447"/>
        </a:xfrm>
        <a:prstGeom prst="downArrow">
          <a:avLst>
            <a:gd name="adj1" fmla="val 50000"/>
            <a:gd name="adj2" fmla="val 35000"/>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0" scaled="1"/>
          <a:tileRect/>
        </a:gradFill>
        <a:ln w="9525" cap="flat" cmpd="sng" algn="ctr">
          <a:solidFill>
            <a:schemeClr val="tx1"/>
          </a:solidFill>
          <a:prstDash val="solid"/>
        </a:ln>
        <a:effectLst>
          <a:outerShdw blurRad="50800" dist="381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263144" tIns="263144" rIns="263144" bIns="263144" numCol="1" spcCol="1270" anchor="ctr" anchorCtr="0">
          <a:noAutofit/>
        </a:bodyPr>
        <a:lstStyle/>
        <a:p>
          <a:pPr lvl="0" algn="ctr" defTabSz="1644650">
            <a:lnSpc>
              <a:spcPct val="90000"/>
            </a:lnSpc>
            <a:spcBef>
              <a:spcPct val="0"/>
            </a:spcBef>
            <a:spcAft>
              <a:spcPct val="35000"/>
            </a:spcAft>
          </a:pPr>
          <a:r>
            <a:rPr lang="en-GB" sz="3700" kern="1200" dirty="0" smtClean="0">
              <a:solidFill>
                <a:schemeClr val="tx1"/>
              </a:solidFill>
            </a:rPr>
            <a:t>OCaml</a:t>
          </a:r>
          <a:endParaRPr lang="en-GB" sz="3700" kern="1200" dirty="0">
            <a:solidFill>
              <a:schemeClr val="tx1"/>
            </a:solidFill>
          </a:endParaRPr>
        </a:p>
      </dsp:txBody>
      <dsp:txXfrm rot="5400000">
        <a:off x="1862" y="644972"/>
        <a:ext cx="2127219" cy="1289223"/>
      </dsp:txXfrm>
    </dsp:sp>
    <dsp:sp modelId="{26085288-8BBD-4A18-B782-013657CD3B38}">
      <dsp:nvSpPr>
        <dsp:cNvPr id="0" name=""/>
        <dsp:cNvSpPr/>
      </dsp:nvSpPr>
      <dsp:spPr>
        <a:xfrm rot="5400000">
          <a:off x="5801689" y="360"/>
          <a:ext cx="2578447" cy="2578447"/>
        </a:xfrm>
        <a:prstGeom prst="downArrow">
          <a:avLst>
            <a:gd name="adj1" fmla="val 50000"/>
            <a:gd name="adj2" fmla="val 35000"/>
          </a:avLst>
        </a:prstGeom>
        <a:gradFill flip="none" rotWithShape="0">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0800000" scaled="1"/>
          <a:tileRect/>
        </a:gradFill>
        <a:ln w="9525" cap="flat" cmpd="sng" algn="ctr">
          <a:solidFill>
            <a:schemeClr val="tx1"/>
          </a:solidFill>
          <a:prstDash val="solid"/>
        </a:ln>
        <a:effectLst>
          <a:outerShdw blurRad="50800" dist="381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263144" tIns="263144" rIns="263144" bIns="263144" numCol="1" spcCol="1270" anchor="ctr" anchorCtr="0">
          <a:noAutofit/>
        </a:bodyPr>
        <a:lstStyle/>
        <a:p>
          <a:pPr lvl="0" algn="ctr" defTabSz="1644650">
            <a:lnSpc>
              <a:spcPct val="90000"/>
            </a:lnSpc>
            <a:spcBef>
              <a:spcPct val="0"/>
            </a:spcBef>
            <a:spcAft>
              <a:spcPct val="35000"/>
            </a:spcAft>
          </a:pPr>
          <a:r>
            <a:rPr lang="en-GB" sz="3700" kern="1200" dirty="0" smtClean="0">
              <a:solidFill>
                <a:schemeClr val="tx1"/>
              </a:solidFill>
            </a:rPr>
            <a:t>C#/.NET</a:t>
          </a:r>
          <a:endParaRPr lang="en-GB" sz="3700" kern="1200" dirty="0">
            <a:solidFill>
              <a:schemeClr val="tx1"/>
            </a:solidFill>
          </a:endParaRPr>
        </a:p>
      </dsp:txBody>
      <dsp:txXfrm rot="-5400000">
        <a:off x="6252917" y="644972"/>
        <a:ext cx="2127219" cy="128922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1BFA8D-3F24-4EAD-8E72-D9F1E57F82DD}">
      <dsp:nvSpPr>
        <dsp:cNvPr id="0" name=""/>
        <dsp:cNvSpPr/>
      </dsp:nvSpPr>
      <dsp:spPr>
        <a:xfrm>
          <a:off x="5626" y="2051402"/>
          <a:ext cx="2478619" cy="1237563"/>
        </a:xfrm>
        <a:prstGeom prst="roundRect">
          <a:avLst>
            <a:gd name="adj" fmla="val 10000"/>
          </a:avLst>
        </a:prstGeom>
        <a:solidFill>
          <a:schemeClr val="accent3">
            <a:alpha val="9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GB" sz="3200" kern="1200" dirty="0" smtClean="0"/>
            <a:t>F# async + immutable</a:t>
          </a:r>
          <a:endParaRPr lang="en-GB" sz="3200" kern="1200" dirty="0"/>
        </a:p>
      </dsp:txBody>
      <dsp:txXfrm>
        <a:off x="41873" y="2087649"/>
        <a:ext cx="2406125" cy="1165069"/>
      </dsp:txXfrm>
    </dsp:sp>
    <dsp:sp modelId="{2E32B71F-E584-41FC-943D-AB77CE5D2E23}">
      <dsp:nvSpPr>
        <dsp:cNvPr id="0" name=""/>
        <dsp:cNvSpPr/>
      </dsp:nvSpPr>
      <dsp:spPr>
        <a:xfrm rot="19315929">
          <a:off x="2224568" y="1432697"/>
          <a:ext cx="715314" cy="380257"/>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GB" sz="1600" kern="1200"/>
        </a:p>
      </dsp:txBody>
      <dsp:txXfrm>
        <a:off x="2236701" y="1543918"/>
        <a:ext cx="601237" cy="228155"/>
      </dsp:txXfrm>
    </dsp:sp>
    <dsp:sp modelId="{A7576EB5-77C0-4967-A421-CE4132E51FA1}">
      <dsp:nvSpPr>
        <dsp:cNvPr id="0" name=""/>
        <dsp:cNvSpPr/>
      </dsp:nvSpPr>
      <dsp:spPr>
        <a:xfrm>
          <a:off x="3097564" y="0"/>
          <a:ext cx="1533296" cy="1237563"/>
        </a:xfrm>
        <a:prstGeom prst="roundRect">
          <a:avLst>
            <a:gd name="adj" fmla="val 10000"/>
          </a:avLst>
        </a:prstGeom>
        <a:solidFill>
          <a:schemeClr val="accent3">
            <a:alpha val="90000"/>
            <a:hueOff val="0"/>
            <a:satOff val="0"/>
            <a:lumOff val="0"/>
            <a:alphaOff val="-13333"/>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GB" sz="3200" kern="1200" dirty="0" smtClean="0"/>
            <a:t>Parallel</a:t>
          </a:r>
          <a:endParaRPr lang="en-GB" sz="3200" kern="1200" dirty="0"/>
        </a:p>
      </dsp:txBody>
      <dsp:txXfrm>
        <a:off x="3133811" y="36247"/>
        <a:ext cx="1460802" cy="1165069"/>
      </dsp:txXfrm>
    </dsp:sp>
    <dsp:sp modelId="{CF940D06-359E-4251-A747-14B95905EF32}">
      <dsp:nvSpPr>
        <dsp:cNvPr id="0" name=""/>
        <dsp:cNvSpPr/>
      </dsp:nvSpPr>
      <dsp:spPr>
        <a:xfrm rot="316872">
          <a:off x="2826099" y="2242963"/>
          <a:ext cx="786999" cy="380257"/>
        </a:xfrm>
        <a:prstGeom prst="rightArrow">
          <a:avLst>
            <a:gd name="adj1" fmla="val 60000"/>
            <a:gd name="adj2" fmla="val 50000"/>
          </a:avLst>
        </a:prstGeom>
        <a:solidFill>
          <a:schemeClr val="accent3">
            <a:shade val="90000"/>
            <a:hueOff val="330831"/>
            <a:satOff val="-18353"/>
            <a:lumOff val="2036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GB" sz="1600" kern="1200"/>
        </a:p>
      </dsp:txBody>
      <dsp:txXfrm>
        <a:off x="2826341" y="2313764"/>
        <a:ext cx="672922" cy="228155"/>
      </dsp:txXfrm>
    </dsp:sp>
    <dsp:sp modelId="{EE2E5D40-36D7-4CBF-95BC-A19B96D9D7EE}">
      <dsp:nvSpPr>
        <dsp:cNvPr id="0" name=""/>
        <dsp:cNvSpPr/>
      </dsp:nvSpPr>
      <dsp:spPr>
        <a:xfrm>
          <a:off x="4246246" y="1927547"/>
          <a:ext cx="1533296" cy="1237563"/>
        </a:xfrm>
        <a:prstGeom prst="roundRect">
          <a:avLst>
            <a:gd name="adj" fmla="val 10000"/>
          </a:avLst>
        </a:prstGeom>
        <a:solidFill>
          <a:schemeClr val="accent3">
            <a:alpha val="90000"/>
            <a:hueOff val="0"/>
            <a:satOff val="0"/>
            <a:lumOff val="0"/>
            <a:alphaOff val="-26667"/>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GB" sz="3200" kern="1200" dirty="0" smtClean="0"/>
            <a:t>Server</a:t>
          </a:r>
          <a:endParaRPr lang="en-GB" sz="3200" kern="1200" dirty="0"/>
        </a:p>
      </dsp:txBody>
      <dsp:txXfrm>
        <a:off x="4282493" y="1963794"/>
        <a:ext cx="1460802" cy="1165069"/>
      </dsp:txXfrm>
    </dsp:sp>
    <dsp:sp modelId="{0A60A79A-6FA3-454B-A50B-7152EAF4185A}">
      <dsp:nvSpPr>
        <dsp:cNvPr id="0" name=""/>
        <dsp:cNvSpPr/>
      </dsp:nvSpPr>
      <dsp:spPr>
        <a:xfrm rot="1869004">
          <a:off x="2581400" y="3607514"/>
          <a:ext cx="827287" cy="380257"/>
        </a:xfrm>
        <a:prstGeom prst="rightArrow">
          <a:avLst>
            <a:gd name="adj1" fmla="val 60000"/>
            <a:gd name="adj2" fmla="val 50000"/>
          </a:avLst>
        </a:prstGeom>
        <a:solidFill>
          <a:schemeClr val="accent3">
            <a:shade val="90000"/>
            <a:hueOff val="661662"/>
            <a:satOff val="-36706"/>
            <a:lumOff val="4072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GB" sz="1600" kern="1200"/>
        </a:p>
      </dsp:txBody>
      <dsp:txXfrm rot="10800000">
        <a:off x="2589624" y="3654060"/>
        <a:ext cx="713210" cy="228155"/>
      </dsp:txXfrm>
    </dsp:sp>
    <dsp:sp modelId="{FA332C85-6D89-4F14-8668-01CDD4F1EC5E}">
      <dsp:nvSpPr>
        <dsp:cNvPr id="0" name=""/>
        <dsp:cNvSpPr/>
      </dsp:nvSpPr>
      <dsp:spPr>
        <a:xfrm>
          <a:off x="3703042" y="4102805"/>
          <a:ext cx="1533296" cy="1237563"/>
        </a:xfrm>
        <a:prstGeom prst="roundRect">
          <a:avLst>
            <a:gd name="adj" fmla="val 10000"/>
          </a:avLst>
        </a:prstGeom>
        <a:solidFill>
          <a:schemeClr val="accent3">
            <a:alpha val="90000"/>
            <a:hueOff val="0"/>
            <a:satOff val="0"/>
            <a:lumOff val="0"/>
            <a:alphaOff val="-4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en-GB" sz="3400" kern="1200" dirty="0" smtClean="0"/>
            <a:t>Agents</a:t>
          </a:r>
          <a:endParaRPr lang="en-GB" sz="3400" kern="1200" dirty="0"/>
        </a:p>
      </dsp:txBody>
      <dsp:txXfrm>
        <a:off x="3739289" y="4139052"/>
        <a:ext cx="1460802" cy="116506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1BFA8D-3F24-4EAD-8E72-D9F1E57F82DD}">
      <dsp:nvSpPr>
        <dsp:cNvPr id="0" name=""/>
        <dsp:cNvSpPr/>
      </dsp:nvSpPr>
      <dsp:spPr>
        <a:xfrm>
          <a:off x="5626" y="2051402"/>
          <a:ext cx="2478619" cy="1237563"/>
        </a:xfrm>
        <a:prstGeom prst="roundRect">
          <a:avLst>
            <a:gd name="adj" fmla="val 10000"/>
          </a:avLst>
        </a:prstGeom>
        <a:solidFill>
          <a:schemeClr val="accent3">
            <a:alpha val="9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GB" sz="3200" kern="1200" dirty="0" smtClean="0"/>
            <a:t>F# async + immutable</a:t>
          </a:r>
          <a:endParaRPr lang="en-GB" sz="3200" kern="1200" dirty="0"/>
        </a:p>
      </dsp:txBody>
      <dsp:txXfrm>
        <a:off x="41873" y="2087649"/>
        <a:ext cx="2406125" cy="1165069"/>
      </dsp:txXfrm>
    </dsp:sp>
    <dsp:sp modelId="{2E32B71F-E584-41FC-943D-AB77CE5D2E23}">
      <dsp:nvSpPr>
        <dsp:cNvPr id="0" name=""/>
        <dsp:cNvSpPr/>
      </dsp:nvSpPr>
      <dsp:spPr>
        <a:xfrm rot="19315929">
          <a:off x="2224568" y="1432697"/>
          <a:ext cx="715314" cy="380257"/>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GB" sz="1600" kern="1200"/>
        </a:p>
      </dsp:txBody>
      <dsp:txXfrm>
        <a:off x="2236701" y="1543918"/>
        <a:ext cx="601237" cy="228155"/>
      </dsp:txXfrm>
    </dsp:sp>
    <dsp:sp modelId="{A7576EB5-77C0-4967-A421-CE4132E51FA1}">
      <dsp:nvSpPr>
        <dsp:cNvPr id="0" name=""/>
        <dsp:cNvSpPr/>
      </dsp:nvSpPr>
      <dsp:spPr>
        <a:xfrm>
          <a:off x="3097564" y="0"/>
          <a:ext cx="1533296" cy="1237563"/>
        </a:xfrm>
        <a:prstGeom prst="roundRect">
          <a:avLst>
            <a:gd name="adj" fmla="val 10000"/>
          </a:avLst>
        </a:prstGeom>
        <a:solidFill>
          <a:schemeClr val="accent3">
            <a:alpha val="90000"/>
            <a:hueOff val="0"/>
            <a:satOff val="0"/>
            <a:lumOff val="0"/>
            <a:alphaOff val="-13333"/>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GB" sz="3200" kern="1200" dirty="0" smtClean="0"/>
            <a:t>Parallel</a:t>
          </a:r>
          <a:endParaRPr lang="en-GB" sz="3200" kern="1200" dirty="0"/>
        </a:p>
      </dsp:txBody>
      <dsp:txXfrm>
        <a:off x="3133811" y="36247"/>
        <a:ext cx="1460802" cy="1165069"/>
      </dsp:txXfrm>
    </dsp:sp>
    <dsp:sp modelId="{CF940D06-359E-4251-A747-14B95905EF32}">
      <dsp:nvSpPr>
        <dsp:cNvPr id="0" name=""/>
        <dsp:cNvSpPr/>
      </dsp:nvSpPr>
      <dsp:spPr>
        <a:xfrm rot="316872">
          <a:off x="2826099" y="2242963"/>
          <a:ext cx="786999" cy="380257"/>
        </a:xfrm>
        <a:prstGeom prst="rightArrow">
          <a:avLst>
            <a:gd name="adj1" fmla="val 60000"/>
            <a:gd name="adj2" fmla="val 50000"/>
          </a:avLst>
        </a:prstGeom>
        <a:solidFill>
          <a:schemeClr val="accent3">
            <a:shade val="90000"/>
            <a:hueOff val="330831"/>
            <a:satOff val="-18353"/>
            <a:lumOff val="2036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GB" sz="1600" kern="1200"/>
        </a:p>
      </dsp:txBody>
      <dsp:txXfrm>
        <a:off x="2826341" y="2313764"/>
        <a:ext cx="672922" cy="228155"/>
      </dsp:txXfrm>
    </dsp:sp>
    <dsp:sp modelId="{EE2E5D40-36D7-4CBF-95BC-A19B96D9D7EE}">
      <dsp:nvSpPr>
        <dsp:cNvPr id="0" name=""/>
        <dsp:cNvSpPr/>
      </dsp:nvSpPr>
      <dsp:spPr>
        <a:xfrm>
          <a:off x="4246246" y="1927547"/>
          <a:ext cx="1533296" cy="1237563"/>
        </a:xfrm>
        <a:prstGeom prst="roundRect">
          <a:avLst>
            <a:gd name="adj" fmla="val 10000"/>
          </a:avLst>
        </a:prstGeom>
        <a:solidFill>
          <a:schemeClr val="accent3">
            <a:alpha val="90000"/>
            <a:hueOff val="0"/>
            <a:satOff val="0"/>
            <a:lumOff val="0"/>
            <a:alphaOff val="-26667"/>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GB" sz="3200" kern="1200" dirty="0" smtClean="0"/>
            <a:t>Server</a:t>
          </a:r>
          <a:endParaRPr lang="en-GB" sz="3200" kern="1200" dirty="0"/>
        </a:p>
      </dsp:txBody>
      <dsp:txXfrm>
        <a:off x="4282493" y="1963794"/>
        <a:ext cx="1460802" cy="1165069"/>
      </dsp:txXfrm>
    </dsp:sp>
    <dsp:sp modelId="{0A60A79A-6FA3-454B-A50B-7152EAF4185A}">
      <dsp:nvSpPr>
        <dsp:cNvPr id="0" name=""/>
        <dsp:cNvSpPr/>
      </dsp:nvSpPr>
      <dsp:spPr>
        <a:xfrm rot="1869004">
          <a:off x="2581400" y="3607514"/>
          <a:ext cx="827287" cy="380257"/>
        </a:xfrm>
        <a:prstGeom prst="rightArrow">
          <a:avLst>
            <a:gd name="adj1" fmla="val 60000"/>
            <a:gd name="adj2" fmla="val 50000"/>
          </a:avLst>
        </a:prstGeom>
        <a:solidFill>
          <a:schemeClr val="accent3">
            <a:shade val="90000"/>
            <a:hueOff val="661662"/>
            <a:satOff val="-36706"/>
            <a:lumOff val="4072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GB" sz="1600" kern="1200"/>
        </a:p>
      </dsp:txBody>
      <dsp:txXfrm rot="10800000">
        <a:off x="2589624" y="3654060"/>
        <a:ext cx="713210" cy="228155"/>
      </dsp:txXfrm>
    </dsp:sp>
    <dsp:sp modelId="{FA332C85-6D89-4F14-8668-01CDD4F1EC5E}">
      <dsp:nvSpPr>
        <dsp:cNvPr id="0" name=""/>
        <dsp:cNvSpPr/>
      </dsp:nvSpPr>
      <dsp:spPr>
        <a:xfrm>
          <a:off x="3703042" y="4102805"/>
          <a:ext cx="1533296" cy="1237563"/>
        </a:xfrm>
        <a:prstGeom prst="roundRect">
          <a:avLst>
            <a:gd name="adj" fmla="val 10000"/>
          </a:avLst>
        </a:prstGeom>
        <a:solidFill>
          <a:schemeClr val="accent3">
            <a:alpha val="90000"/>
            <a:hueOff val="0"/>
            <a:satOff val="0"/>
            <a:lumOff val="0"/>
            <a:alphaOff val="-4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en-GB" sz="3400" kern="1200" dirty="0" smtClean="0"/>
            <a:t>Agents</a:t>
          </a:r>
          <a:endParaRPr lang="en-GB" sz="3400" kern="1200" dirty="0"/>
        </a:p>
      </dsp:txBody>
      <dsp:txXfrm>
        <a:off x="3739289" y="4139052"/>
        <a:ext cx="1460802" cy="116506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1BFA8D-3F24-4EAD-8E72-D9F1E57F82DD}">
      <dsp:nvSpPr>
        <dsp:cNvPr id="0" name=""/>
        <dsp:cNvSpPr/>
      </dsp:nvSpPr>
      <dsp:spPr>
        <a:xfrm>
          <a:off x="5626" y="2051402"/>
          <a:ext cx="2478619" cy="1237563"/>
        </a:xfrm>
        <a:prstGeom prst="roundRect">
          <a:avLst>
            <a:gd name="adj" fmla="val 10000"/>
          </a:avLst>
        </a:prstGeom>
        <a:solidFill>
          <a:schemeClr val="accent3">
            <a:alpha val="9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GB" sz="3200" kern="1200" dirty="0" smtClean="0"/>
            <a:t>F# async + immutable</a:t>
          </a:r>
          <a:endParaRPr lang="en-GB" sz="3200" kern="1200" dirty="0"/>
        </a:p>
      </dsp:txBody>
      <dsp:txXfrm>
        <a:off x="41873" y="2087649"/>
        <a:ext cx="2406125" cy="1165069"/>
      </dsp:txXfrm>
    </dsp:sp>
    <dsp:sp modelId="{2E32B71F-E584-41FC-943D-AB77CE5D2E23}">
      <dsp:nvSpPr>
        <dsp:cNvPr id="0" name=""/>
        <dsp:cNvSpPr/>
      </dsp:nvSpPr>
      <dsp:spPr>
        <a:xfrm rot="19315929">
          <a:off x="2224568" y="1432697"/>
          <a:ext cx="715314" cy="380257"/>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GB" sz="1600" kern="1200"/>
        </a:p>
      </dsp:txBody>
      <dsp:txXfrm>
        <a:off x="2236701" y="1543918"/>
        <a:ext cx="601237" cy="228155"/>
      </dsp:txXfrm>
    </dsp:sp>
    <dsp:sp modelId="{A7576EB5-77C0-4967-A421-CE4132E51FA1}">
      <dsp:nvSpPr>
        <dsp:cNvPr id="0" name=""/>
        <dsp:cNvSpPr/>
      </dsp:nvSpPr>
      <dsp:spPr>
        <a:xfrm>
          <a:off x="3097564" y="0"/>
          <a:ext cx="1533296" cy="1237563"/>
        </a:xfrm>
        <a:prstGeom prst="roundRect">
          <a:avLst>
            <a:gd name="adj" fmla="val 10000"/>
          </a:avLst>
        </a:prstGeom>
        <a:solidFill>
          <a:schemeClr val="accent3">
            <a:alpha val="90000"/>
            <a:hueOff val="0"/>
            <a:satOff val="0"/>
            <a:lumOff val="0"/>
            <a:alphaOff val="-13333"/>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GB" sz="3200" kern="1200" dirty="0" smtClean="0"/>
            <a:t>Parallel</a:t>
          </a:r>
          <a:endParaRPr lang="en-GB" sz="3200" kern="1200" dirty="0"/>
        </a:p>
      </dsp:txBody>
      <dsp:txXfrm>
        <a:off x="3133811" y="36247"/>
        <a:ext cx="1460802" cy="1165069"/>
      </dsp:txXfrm>
    </dsp:sp>
    <dsp:sp modelId="{CF940D06-359E-4251-A747-14B95905EF32}">
      <dsp:nvSpPr>
        <dsp:cNvPr id="0" name=""/>
        <dsp:cNvSpPr/>
      </dsp:nvSpPr>
      <dsp:spPr>
        <a:xfrm rot="316872">
          <a:off x="2826099" y="2242963"/>
          <a:ext cx="786999" cy="380257"/>
        </a:xfrm>
        <a:prstGeom prst="rightArrow">
          <a:avLst>
            <a:gd name="adj1" fmla="val 60000"/>
            <a:gd name="adj2" fmla="val 50000"/>
          </a:avLst>
        </a:prstGeom>
        <a:solidFill>
          <a:schemeClr val="accent3">
            <a:shade val="90000"/>
            <a:hueOff val="330831"/>
            <a:satOff val="-18353"/>
            <a:lumOff val="2036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GB" sz="1600" kern="1200"/>
        </a:p>
      </dsp:txBody>
      <dsp:txXfrm>
        <a:off x="2826341" y="2313764"/>
        <a:ext cx="672922" cy="228155"/>
      </dsp:txXfrm>
    </dsp:sp>
    <dsp:sp modelId="{EE2E5D40-36D7-4CBF-95BC-A19B96D9D7EE}">
      <dsp:nvSpPr>
        <dsp:cNvPr id="0" name=""/>
        <dsp:cNvSpPr/>
      </dsp:nvSpPr>
      <dsp:spPr>
        <a:xfrm>
          <a:off x="4246246" y="1927547"/>
          <a:ext cx="1533296" cy="1237563"/>
        </a:xfrm>
        <a:prstGeom prst="roundRect">
          <a:avLst>
            <a:gd name="adj" fmla="val 10000"/>
          </a:avLst>
        </a:prstGeom>
        <a:solidFill>
          <a:schemeClr val="accent3">
            <a:alpha val="90000"/>
            <a:hueOff val="0"/>
            <a:satOff val="0"/>
            <a:lumOff val="0"/>
            <a:alphaOff val="-26667"/>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GB" sz="3200" kern="1200" dirty="0" smtClean="0"/>
            <a:t>Server</a:t>
          </a:r>
          <a:endParaRPr lang="en-GB" sz="3200" kern="1200" dirty="0"/>
        </a:p>
      </dsp:txBody>
      <dsp:txXfrm>
        <a:off x="4282493" y="1963794"/>
        <a:ext cx="1460802" cy="1165069"/>
      </dsp:txXfrm>
    </dsp:sp>
    <dsp:sp modelId="{0A60A79A-6FA3-454B-A50B-7152EAF4185A}">
      <dsp:nvSpPr>
        <dsp:cNvPr id="0" name=""/>
        <dsp:cNvSpPr/>
      </dsp:nvSpPr>
      <dsp:spPr>
        <a:xfrm rot="1869004">
          <a:off x="2581400" y="3607514"/>
          <a:ext cx="827287" cy="380257"/>
        </a:xfrm>
        <a:prstGeom prst="rightArrow">
          <a:avLst>
            <a:gd name="adj1" fmla="val 60000"/>
            <a:gd name="adj2" fmla="val 50000"/>
          </a:avLst>
        </a:prstGeom>
        <a:solidFill>
          <a:schemeClr val="accent3">
            <a:shade val="90000"/>
            <a:hueOff val="661662"/>
            <a:satOff val="-36706"/>
            <a:lumOff val="4072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GB" sz="1600" kern="1200"/>
        </a:p>
      </dsp:txBody>
      <dsp:txXfrm rot="10800000">
        <a:off x="2589624" y="3654060"/>
        <a:ext cx="713210" cy="228155"/>
      </dsp:txXfrm>
    </dsp:sp>
    <dsp:sp modelId="{FA332C85-6D89-4F14-8668-01CDD4F1EC5E}">
      <dsp:nvSpPr>
        <dsp:cNvPr id="0" name=""/>
        <dsp:cNvSpPr/>
      </dsp:nvSpPr>
      <dsp:spPr>
        <a:xfrm>
          <a:off x="3703042" y="4102805"/>
          <a:ext cx="1533296" cy="1237563"/>
        </a:xfrm>
        <a:prstGeom prst="roundRect">
          <a:avLst>
            <a:gd name="adj" fmla="val 10000"/>
          </a:avLst>
        </a:prstGeom>
        <a:solidFill>
          <a:schemeClr val="accent3">
            <a:alpha val="90000"/>
            <a:hueOff val="0"/>
            <a:satOff val="0"/>
            <a:lumOff val="0"/>
            <a:alphaOff val="-4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en-GB" sz="3400" kern="1200" dirty="0" smtClean="0"/>
            <a:t>Agents</a:t>
          </a:r>
          <a:endParaRPr lang="en-GB" sz="3400" kern="1200" dirty="0"/>
        </a:p>
      </dsp:txBody>
      <dsp:txXfrm>
        <a:off x="3739289" y="4139052"/>
        <a:ext cx="1460802" cy="116506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1BFA8D-3F24-4EAD-8E72-D9F1E57F82DD}">
      <dsp:nvSpPr>
        <dsp:cNvPr id="0" name=""/>
        <dsp:cNvSpPr/>
      </dsp:nvSpPr>
      <dsp:spPr>
        <a:xfrm>
          <a:off x="5626" y="2051402"/>
          <a:ext cx="2478619" cy="1237563"/>
        </a:xfrm>
        <a:prstGeom prst="roundRect">
          <a:avLst>
            <a:gd name="adj" fmla="val 10000"/>
          </a:avLst>
        </a:prstGeom>
        <a:solidFill>
          <a:schemeClr val="accent3">
            <a:alpha val="9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GB" sz="3200" kern="1200" dirty="0" smtClean="0"/>
            <a:t>F# async + immutable</a:t>
          </a:r>
          <a:endParaRPr lang="en-GB" sz="3200" kern="1200" dirty="0"/>
        </a:p>
      </dsp:txBody>
      <dsp:txXfrm>
        <a:off x="41873" y="2087649"/>
        <a:ext cx="2406125" cy="1165069"/>
      </dsp:txXfrm>
    </dsp:sp>
    <dsp:sp modelId="{2E32B71F-E584-41FC-943D-AB77CE5D2E23}">
      <dsp:nvSpPr>
        <dsp:cNvPr id="0" name=""/>
        <dsp:cNvSpPr/>
      </dsp:nvSpPr>
      <dsp:spPr>
        <a:xfrm rot="19315929">
          <a:off x="2224568" y="1432697"/>
          <a:ext cx="715314" cy="380257"/>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GB" sz="1600" kern="1200"/>
        </a:p>
      </dsp:txBody>
      <dsp:txXfrm>
        <a:off x="2236701" y="1543918"/>
        <a:ext cx="601237" cy="228155"/>
      </dsp:txXfrm>
    </dsp:sp>
    <dsp:sp modelId="{A7576EB5-77C0-4967-A421-CE4132E51FA1}">
      <dsp:nvSpPr>
        <dsp:cNvPr id="0" name=""/>
        <dsp:cNvSpPr/>
      </dsp:nvSpPr>
      <dsp:spPr>
        <a:xfrm>
          <a:off x="3097564" y="0"/>
          <a:ext cx="1533296" cy="1237563"/>
        </a:xfrm>
        <a:prstGeom prst="roundRect">
          <a:avLst>
            <a:gd name="adj" fmla="val 10000"/>
          </a:avLst>
        </a:prstGeom>
        <a:solidFill>
          <a:schemeClr val="accent3">
            <a:alpha val="90000"/>
            <a:hueOff val="0"/>
            <a:satOff val="0"/>
            <a:lumOff val="0"/>
            <a:alphaOff val="-13333"/>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GB" sz="3200" kern="1200" dirty="0" smtClean="0"/>
            <a:t>Parallel</a:t>
          </a:r>
          <a:endParaRPr lang="en-GB" sz="3200" kern="1200" dirty="0"/>
        </a:p>
      </dsp:txBody>
      <dsp:txXfrm>
        <a:off x="3133811" y="36247"/>
        <a:ext cx="1460802" cy="1165069"/>
      </dsp:txXfrm>
    </dsp:sp>
    <dsp:sp modelId="{CF940D06-359E-4251-A747-14B95905EF32}">
      <dsp:nvSpPr>
        <dsp:cNvPr id="0" name=""/>
        <dsp:cNvSpPr/>
      </dsp:nvSpPr>
      <dsp:spPr>
        <a:xfrm rot="316872">
          <a:off x="2826099" y="2242963"/>
          <a:ext cx="786999" cy="380257"/>
        </a:xfrm>
        <a:prstGeom prst="rightArrow">
          <a:avLst>
            <a:gd name="adj1" fmla="val 60000"/>
            <a:gd name="adj2" fmla="val 50000"/>
          </a:avLst>
        </a:prstGeom>
        <a:solidFill>
          <a:schemeClr val="accent3">
            <a:shade val="90000"/>
            <a:hueOff val="330831"/>
            <a:satOff val="-18353"/>
            <a:lumOff val="2036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GB" sz="1600" kern="1200"/>
        </a:p>
      </dsp:txBody>
      <dsp:txXfrm>
        <a:off x="2826341" y="2313764"/>
        <a:ext cx="672922" cy="228155"/>
      </dsp:txXfrm>
    </dsp:sp>
    <dsp:sp modelId="{EE2E5D40-36D7-4CBF-95BC-A19B96D9D7EE}">
      <dsp:nvSpPr>
        <dsp:cNvPr id="0" name=""/>
        <dsp:cNvSpPr/>
      </dsp:nvSpPr>
      <dsp:spPr>
        <a:xfrm>
          <a:off x="4246246" y="1927547"/>
          <a:ext cx="1533296" cy="1237563"/>
        </a:xfrm>
        <a:prstGeom prst="roundRect">
          <a:avLst>
            <a:gd name="adj" fmla="val 10000"/>
          </a:avLst>
        </a:prstGeom>
        <a:solidFill>
          <a:schemeClr val="accent3">
            <a:alpha val="90000"/>
            <a:hueOff val="0"/>
            <a:satOff val="0"/>
            <a:lumOff val="0"/>
            <a:alphaOff val="-26667"/>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GB" sz="3200" kern="1200" dirty="0" smtClean="0"/>
            <a:t>Server</a:t>
          </a:r>
          <a:endParaRPr lang="en-GB" sz="3200" kern="1200" dirty="0"/>
        </a:p>
      </dsp:txBody>
      <dsp:txXfrm>
        <a:off x="4282493" y="1963794"/>
        <a:ext cx="1460802" cy="1165069"/>
      </dsp:txXfrm>
    </dsp:sp>
    <dsp:sp modelId="{0A60A79A-6FA3-454B-A50B-7152EAF4185A}">
      <dsp:nvSpPr>
        <dsp:cNvPr id="0" name=""/>
        <dsp:cNvSpPr/>
      </dsp:nvSpPr>
      <dsp:spPr>
        <a:xfrm rot="1869004">
          <a:off x="2581400" y="3607514"/>
          <a:ext cx="827287" cy="380257"/>
        </a:xfrm>
        <a:prstGeom prst="rightArrow">
          <a:avLst>
            <a:gd name="adj1" fmla="val 60000"/>
            <a:gd name="adj2" fmla="val 50000"/>
          </a:avLst>
        </a:prstGeom>
        <a:solidFill>
          <a:schemeClr val="accent3">
            <a:shade val="90000"/>
            <a:hueOff val="661662"/>
            <a:satOff val="-36706"/>
            <a:lumOff val="4072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GB" sz="1600" kern="1200"/>
        </a:p>
      </dsp:txBody>
      <dsp:txXfrm rot="10800000">
        <a:off x="2589624" y="3654060"/>
        <a:ext cx="713210" cy="228155"/>
      </dsp:txXfrm>
    </dsp:sp>
    <dsp:sp modelId="{FA332C85-6D89-4F14-8668-01CDD4F1EC5E}">
      <dsp:nvSpPr>
        <dsp:cNvPr id="0" name=""/>
        <dsp:cNvSpPr/>
      </dsp:nvSpPr>
      <dsp:spPr>
        <a:xfrm>
          <a:off x="3703042" y="4102805"/>
          <a:ext cx="1533296" cy="1237563"/>
        </a:xfrm>
        <a:prstGeom prst="roundRect">
          <a:avLst>
            <a:gd name="adj" fmla="val 10000"/>
          </a:avLst>
        </a:prstGeom>
        <a:solidFill>
          <a:schemeClr val="accent3">
            <a:alpha val="90000"/>
            <a:hueOff val="0"/>
            <a:satOff val="0"/>
            <a:lumOff val="0"/>
            <a:alphaOff val="-4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en-GB" sz="3400" kern="1200" dirty="0" smtClean="0"/>
            <a:t>Agents</a:t>
          </a:r>
          <a:endParaRPr lang="en-GB" sz="3400" kern="1200" dirty="0"/>
        </a:p>
      </dsp:txBody>
      <dsp:txXfrm>
        <a:off x="3739289" y="4139052"/>
        <a:ext cx="1460802" cy="116506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Tech·Ed</a:t>
            </a:r>
            <a:r>
              <a:rPr lang="en-US" dirty="0" smtClean="0"/>
              <a:t>  North America 2009</a:t>
            </a:r>
            <a:endParaRPr lang="en-US" dirty="0">
              <a:latin typeface="Trebuchet MS"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dirty="0" smtClean="0">
                <a:latin typeface="Trebuchet MS" pitchFamily="34" charset="0"/>
              </a:rPr>
              <a:t>May 11 – 15, 2009</a:t>
            </a:r>
            <a:endParaRPr lang="en-US" dirty="0">
              <a:latin typeface="Trebuchet MS"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Trebuchet MS"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Trebuchet MS" pitchFamily="34" charset="0"/>
              </a:rPr>
              <a:pPr/>
              <a:t>‹#›</a:t>
            </a:fld>
            <a:endParaRPr lang="en-US" dirty="0">
              <a:latin typeface="Trebuchet MS" pitchFamily="34" charset="0"/>
            </a:endParaRPr>
          </a:p>
        </p:txBody>
      </p:sp>
    </p:spTree>
    <p:extLst>
      <p:ext uri="{BB962C8B-B14F-4D97-AF65-F5344CB8AC3E}">
        <p14:creationId xmlns:p14="http://schemas.microsoft.com/office/powerpoint/2010/main" val="342316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rebuchet MS" pitchFamily="34" charset="0"/>
              </a:defRPr>
            </a:lvl1pPr>
          </a:lstStyle>
          <a:p>
            <a:r>
              <a:rPr lang="en-US" dirty="0" err="1" smtClean="0"/>
              <a:t>Tech·Ed</a:t>
            </a:r>
            <a:r>
              <a:rPr lang="en-US" dirty="0" smtClean="0"/>
              <a:t>  North America 2009</a:t>
            </a:r>
            <a:endParaRPr lang="en-US" dirty="0">
              <a:latin typeface="Trebuchet MS" pitchFamily="34" charset="0"/>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rebuchet MS" pitchFamily="34" charset="0"/>
              </a:defRPr>
            </a:lvl1pPr>
          </a:lstStyle>
          <a:p>
            <a:r>
              <a:rPr lang="en-US" dirty="0" smtClean="0"/>
              <a:t>May 11 – 15, 2009</a:t>
            </a:r>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400">
                <a:latin typeface="Segoe" pitchFamily="34" charset="0"/>
              </a:defRPr>
            </a:lvl1pPr>
          </a:lstStyle>
          <a:p>
            <a:r>
              <a:rPr lang="en-US" smtClean="0">
                <a:solidFill>
                  <a:srgbClr val="000000"/>
                </a:solidFill>
                <a:latin typeface="Trebuchet MS" pitchFamily="34" charset="0"/>
              </a:rPr>
              <a:t>© 2009 Microsoft Corporation. All rights reserved. Microsoft, Windows, Windows Vista and other product names are or may be registered trademarks and/or trademarks in the U.S. and/or other countries.</a:t>
            </a:r>
          </a:p>
          <a:p>
            <a:r>
              <a:rPr lang="en-US" sz="50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smtClean="0">
                <a:solidFill>
                  <a:srgbClr val="000000"/>
                </a:solidFill>
                <a:latin typeface="Trebuchet MS" pitchFamily="34" charset="0"/>
              </a:rPr>
            </a:br>
            <a:r>
              <a:rPr lang="en-US" sz="500" smtClean="0">
                <a:solidFill>
                  <a:srgbClr val="000000"/>
                </a:solidFill>
                <a:latin typeface="Trebuchet MS" pitchFamily="34" charset="0"/>
              </a:rPr>
              <a:t>MICROSOFT MAKES NO WARRANTIES, EXPRESS, IMPLIED OR STATUTORY, AS TO THE INFORMATION IN THIS PRESENTATION.</a:t>
            </a:r>
            <a:endParaRPr lang="en-US" sz="500" dirty="0" smtClean="0">
              <a:solidFill>
                <a:srgbClr val="000000"/>
              </a:solidFill>
              <a:latin typeface="Trebuchet MS" pitchFamily="34" charset="0"/>
            </a:endParaRP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Trebuchet MS"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998121"/>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Trebuchet MS"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p:spPr>
        <p:txBody>
          <a:bodyPr/>
          <a:lstStyle/>
          <a:p>
            <a:fld id="{79D3B81C-D83E-4B7D-AC38-990797394911}"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9/9/2010 4:35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46</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latin typeface="Calibri" pitchFamily="34" charset="0"/>
                <a:ea typeface="+mn-ea"/>
                <a:cs typeface="+mn-cs"/>
              </a:rPr>
              <a:t>If</a:t>
            </a:r>
            <a:r>
              <a:rPr lang="en-US" sz="900" kern="1200" baseline="0" dirty="0" smtClean="0">
                <a:solidFill>
                  <a:schemeClr val="tx1"/>
                </a:solidFill>
                <a:latin typeface="Calibri" pitchFamily="34" charset="0"/>
                <a:ea typeface="+mn-ea"/>
                <a:cs typeface="+mn-cs"/>
              </a:rPr>
              <a:t> you would like to host your demo on the Virtual Server, please use the </a:t>
            </a:r>
            <a:r>
              <a:rPr lang="en-US" sz="900" kern="1200" baseline="0" dirty="0" err="1" smtClean="0">
                <a:solidFill>
                  <a:schemeClr val="tx1"/>
                </a:solidFill>
                <a:latin typeface="Calibri" pitchFamily="34" charset="0"/>
                <a:ea typeface="+mn-ea"/>
                <a:cs typeface="+mn-cs"/>
              </a:rPr>
              <a:t>myVPC</a:t>
            </a:r>
            <a:r>
              <a:rPr lang="en-US" sz="900" kern="1200" baseline="0" dirty="0" smtClean="0">
                <a:solidFill>
                  <a:schemeClr val="tx1"/>
                </a:solidFill>
                <a:latin typeface="Calibri" pitchFamily="34" charset="0"/>
                <a:ea typeface="+mn-ea"/>
                <a:cs typeface="+mn-cs"/>
              </a:rPr>
              <a:t> demo slide, not this slide.</a:t>
            </a:r>
            <a:endParaRPr lang="en-US" sz="900" kern="1200" dirty="0" smtClean="0">
              <a:solidFill>
                <a:schemeClr val="tx1"/>
              </a:solidFill>
              <a:latin typeface="Calibri" pitchFamily="34" charset="0"/>
              <a:ea typeface="+mn-ea"/>
              <a:cs typeface="+mn-cs"/>
            </a:endParaRPr>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p:spPr>
        <p:txBody>
          <a:bodyPr/>
          <a:lstStyle/>
          <a:p>
            <a:fld id="{20C89127-6464-4DF9-BE33-1FE52CB6D18D}" type="slidenum">
              <a:rPr lang="en-US" smtClean="0"/>
              <a:pPr/>
              <a:t>47</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p:spPr>
        <p:txBody>
          <a:bodyPr/>
          <a:lstStyle/>
          <a:p>
            <a:fld id="{20C89127-6464-4DF9-BE33-1FE52CB6D18D}" type="slidenum">
              <a:rPr lang="en-US" smtClean="0"/>
              <a:pPr/>
              <a:t>53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9/9/2010 4:30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55</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latin typeface="Calibri" pitchFamily="34" charset="0"/>
                <a:ea typeface="+mn-ea"/>
                <a:cs typeface="+mn-cs"/>
              </a:rPr>
              <a:t>If</a:t>
            </a:r>
            <a:r>
              <a:rPr lang="en-US" sz="900" kern="1200" baseline="0" dirty="0" smtClean="0">
                <a:solidFill>
                  <a:schemeClr val="tx1"/>
                </a:solidFill>
                <a:latin typeface="Calibri" pitchFamily="34" charset="0"/>
                <a:ea typeface="+mn-ea"/>
                <a:cs typeface="+mn-cs"/>
              </a:rPr>
              <a:t> you would like to host your demo on the Virtual Server, please use the </a:t>
            </a:r>
            <a:r>
              <a:rPr lang="en-US" sz="900" kern="1200" baseline="0" dirty="0" err="1" smtClean="0">
                <a:solidFill>
                  <a:schemeClr val="tx1"/>
                </a:solidFill>
                <a:latin typeface="Calibri" pitchFamily="34" charset="0"/>
                <a:ea typeface="+mn-ea"/>
                <a:cs typeface="+mn-cs"/>
              </a:rPr>
              <a:t>myVPC</a:t>
            </a:r>
            <a:r>
              <a:rPr lang="en-US" sz="900" kern="1200" baseline="0" dirty="0" smtClean="0">
                <a:solidFill>
                  <a:schemeClr val="tx1"/>
                </a:solidFill>
                <a:latin typeface="Calibri" pitchFamily="34" charset="0"/>
                <a:ea typeface="+mn-ea"/>
                <a:cs typeface="+mn-cs"/>
              </a:rPr>
              <a:t> demo slide, not this slide.</a:t>
            </a:r>
            <a:endParaRPr lang="en-US" sz="900" kern="1200" dirty="0" smtClean="0">
              <a:solidFill>
                <a:schemeClr val="tx1"/>
              </a:solidFill>
              <a:latin typeface="Calibri" pitchFamily="34" charset="0"/>
              <a:ea typeface="+mn-ea"/>
              <a:cs typeface="+mn-cs"/>
            </a:endParaRPr>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p:spPr>
        <p:txBody>
          <a:bodyPr/>
          <a:lstStyle/>
          <a:p>
            <a:fld id="{20C89127-6464-4DF9-BE33-1FE52CB6D18D}" type="slidenum">
              <a:rPr lang="en-US" smtClean="0"/>
              <a:pPr/>
              <a:t>68</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70</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9/9/2010 4:30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75</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76</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54276" name="Slide Number Placeholder 3"/>
          <p:cNvSpPr>
            <a:spLocks noGrp="1"/>
          </p:cNvSpPr>
          <p:nvPr>
            <p:ph type="sldNum" sz="quarter" idx="5"/>
          </p:nvPr>
        </p:nvSpPr>
        <p:spPr>
          <a:noFill/>
        </p:spPr>
        <p:txBody>
          <a:bodyPr/>
          <a:lstStyle/>
          <a:p>
            <a:fld id="{187A0D14-7CCF-46EE-84E9-338DC34B671A}" type="slidenum">
              <a:rPr lang="en-US" smtClean="0"/>
              <a:pPr/>
              <a:t>6</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D604EDF-A11E-4F0C-BB23-611C4B2B8AD5}" type="slidenum">
              <a:rPr lang="en-GB" smtClean="0"/>
              <a:pPr/>
              <a:t>80</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54276" name="Slide Number Placeholder 3"/>
          <p:cNvSpPr>
            <a:spLocks noGrp="1"/>
          </p:cNvSpPr>
          <p:nvPr>
            <p:ph type="sldNum" sz="quarter" idx="5"/>
          </p:nvPr>
        </p:nvSpPr>
        <p:spPr>
          <a:noFill/>
        </p:spPr>
        <p:txBody>
          <a:bodyPr/>
          <a:lstStyle/>
          <a:p>
            <a:fld id="{187A0D14-7CCF-46EE-84E9-338DC34B671A}" type="slidenum">
              <a:rPr lang="en-US" smtClean="0"/>
              <a:pPr/>
              <a:t>7</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54276" name="Slide Number Placeholder 3"/>
          <p:cNvSpPr>
            <a:spLocks noGrp="1"/>
          </p:cNvSpPr>
          <p:nvPr>
            <p:ph type="sldNum" sz="quarter" idx="5"/>
          </p:nvPr>
        </p:nvSpPr>
        <p:spPr>
          <a:noFill/>
        </p:spPr>
        <p:txBody>
          <a:bodyPr/>
          <a:lstStyle/>
          <a:p>
            <a:fld id="{187A0D14-7CCF-46EE-84E9-338DC34B671A}" type="slidenum">
              <a:rPr lang="en-US" smtClean="0"/>
              <a:pPr/>
              <a:t>8</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AB3A3553-298D-4A58-A747-1CE079C6F531}" type="slidenum">
              <a:rPr lang="en-AU" smtClean="0"/>
              <a:pPr/>
              <a:t>18</a:t>
            </a:fld>
            <a:endParaRPr lang="en-A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9/9/2010 4:30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27</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latin typeface="Calibri" pitchFamily="34" charset="0"/>
                <a:ea typeface="+mn-ea"/>
                <a:cs typeface="+mn-cs"/>
              </a:rPr>
              <a:t>If</a:t>
            </a:r>
            <a:r>
              <a:rPr lang="en-US" sz="900" kern="1200" baseline="0" dirty="0" smtClean="0">
                <a:solidFill>
                  <a:schemeClr val="tx1"/>
                </a:solidFill>
                <a:latin typeface="Calibri" pitchFamily="34" charset="0"/>
                <a:ea typeface="+mn-ea"/>
                <a:cs typeface="+mn-cs"/>
              </a:rPr>
              <a:t> you would like to host your demo on the Virtual Server, please use the </a:t>
            </a:r>
            <a:r>
              <a:rPr lang="en-US" sz="900" kern="1200" baseline="0" dirty="0" err="1" smtClean="0">
                <a:solidFill>
                  <a:schemeClr val="tx1"/>
                </a:solidFill>
                <a:latin typeface="Calibri" pitchFamily="34" charset="0"/>
                <a:ea typeface="+mn-ea"/>
                <a:cs typeface="+mn-cs"/>
              </a:rPr>
              <a:t>myVPC</a:t>
            </a:r>
            <a:r>
              <a:rPr lang="en-US" sz="900" kern="1200" baseline="0" dirty="0" smtClean="0">
                <a:solidFill>
                  <a:schemeClr val="tx1"/>
                </a:solidFill>
                <a:latin typeface="Calibri" pitchFamily="34" charset="0"/>
                <a:ea typeface="+mn-ea"/>
                <a:cs typeface="+mn-cs"/>
              </a:rPr>
              <a:t> demo slide, not this slide.</a:t>
            </a:r>
            <a:endParaRPr lang="en-US" sz="900" kern="1200" dirty="0" smtClean="0">
              <a:solidFill>
                <a:schemeClr val="tx1"/>
              </a:solidFill>
              <a:latin typeface="Calibri" pitchFamily="34" charset="0"/>
              <a:ea typeface="+mn-ea"/>
              <a:cs typeface="+mn-cs"/>
            </a:endParaRPr>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F5F2F6BC-8F5D-4ECC-B339-E8C0B7E8C326}" type="slidenum">
              <a:rPr lang="en-US" smtClean="0"/>
              <a:pPr/>
              <a:t>34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9/9/2010 4:35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37</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latin typeface="Calibri" pitchFamily="34" charset="0"/>
                <a:ea typeface="+mn-ea"/>
                <a:cs typeface="+mn-cs"/>
              </a:rPr>
              <a:t>If</a:t>
            </a:r>
            <a:r>
              <a:rPr lang="en-US" sz="900" kern="1200" baseline="0" dirty="0" smtClean="0">
                <a:solidFill>
                  <a:schemeClr val="tx1"/>
                </a:solidFill>
                <a:latin typeface="Calibri" pitchFamily="34" charset="0"/>
                <a:ea typeface="+mn-ea"/>
                <a:cs typeface="+mn-cs"/>
              </a:rPr>
              <a:t> you would like to host your demo on the Virtual Server, please use the </a:t>
            </a:r>
            <a:r>
              <a:rPr lang="en-US" sz="900" kern="1200" baseline="0" dirty="0" err="1" smtClean="0">
                <a:solidFill>
                  <a:schemeClr val="tx1"/>
                </a:solidFill>
                <a:latin typeface="Calibri" pitchFamily="34" charset="0"/>
                <a:ea typeface="+mn-ea"/>
                <a:cs typeface="+mn-cs"/>
              </a:rPr>
              <a:t>myVPC</a:t>
            </a:r>
            <a:r>
              <a:rPr lang="en-US" sz="900" kern="1200" baseline="0" dirty="0" smtClean="0">
                <a:solidFill>
                  <a:schemeClr val="tx1"/>
                </a:solidFill>
                <a:latin typeface="Calibri" pitchFamily="34" charset="0"/>
                <a:ea typeface="+mn-ea"/>
                <a:cs typeface="+mn-cs"/>
              </a:rPr>
              <a:t> demo slide, not this slide.</a:t>
            </a:r>
            <a:endParaRPr lang="en-US" sz="900" kern="1200" dirty="0" smtClean="0">
              <a:solidFill>
                <a:schemeClr val="tx1"/>
              </a:solidFill>
              <a:latin typeface="Calibri" pitchFamily="34" charset="0"/>
              <a:ea typeface="+mn-ea"/>
              <a:cs typeface="+mn-cs"/>
            </a:endParaRPr>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490251" y="3929349"/>
            <a:ext cx="7921912" cy="1337595"/>
          </a:xfrm>
        </p:spPr>
        <p:txBody>
          <a:bodyPr>
            <a:noAutofit/>
          </a:bodyPr>
          <a:lstStyle>
            <a:lvl1pPr algn="l" defTabSz="914363" rtl="0" eaLnBrk="1" latinLnBrk="0" hangingPunct="1">
              <a:lnSpc>
                <a:spcPct val="90000"/>
              </a:lnSpc>
              <a:spcBef>
                <a:spcPct val="0"/>
              </a:spcBef>
              <a:buNone/>
              <a:defRPr lang="en-US" sz="6000" b="1" kern="1200" cap="none" spc="-15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4475221" y="5341785"/>
            <a:ext cx="3812443" cy="461665"/>
          </a:xfrm>
        </p:spPr>
        <p:txBody>
          <a:bodyPr>
            <a:noAutofit/>
          </a:bodyPr>
          <a:lstStyle>
            <a:lvl1pPr marL="0" indent="0" algn="l">
              <a:lnSpc>
                <a:spcPct val="90000"/>
              </a:lnSpc>
              <a:spcBef>
                <a:spcPts val="0"/>
              </a:spcBef>
              <a:buNone/>
              <a:defRPr sz="2400">
                <a:solidFill>
                  <a:schemeClr val="tx1"/>
                </a:solidFill>
                <a:latin typeface="+mn-l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100000"/>
              <a:buFontTx/>
              <a:buBlip>
                <a:blip r:embed="rId2"/>
              </a:buBlip>
              <a:defRPr/>
            </a:lvl1pPr>
            <a:lvl2pPr>
              <a:buClr>
                <a:schemeClr val="tx1"/>
              </a:buClr>
              <a:buSzPct val="90000"/>
              <a:buFontTx/>
              <a:buBlip>
                <a:blip r:embed="rId3"/>
              </a:buBlip>
              <a:defRPr/>
            </a:lvl2pPr>
            <a:lvl3pPr>
              <a:buClr>
                <a:schemeClr val="tx1"/>
              </a:buClr>
              <a:buSzPct val="90000"/>
              <a:buFontTx/>
              <a:buBlip>
                <a:blip r:embed="rId3"/>
              </a:buBlip>
              <a:defRPr/>
            </a:lvl3pPr>
            <a:lvl4pPr>
              <a:buClr>
                <a:schemeClr val="tx1"/>
              </a:buClr>
              <a:buSzPct val="90000"/>
              <a:buFontTx/>
              <a:buBlip>
                <a:blip r:embed="rId3"/>
              </a:buBlip>
              <a:defRPr/>
            </a:lvl4pPr>
            <a:lvl5pPr>
              <a:buClr>
                <a:schemeClr val="tx1"/>
              </a:buClr>
              <a:buSzPct val="90000"/>
              <a:buFontTx/>
              <a:buBlip>
                <a:blip r:embed="rId3"/>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Light background developer code">
    <p:spTree>
      <p:nvGrpSpPr>
        <p:cNvPr id="1" name=""/>
        <p:cNvGrpSpPr/>
        <p:nvPr/>
      </p:nvGrpSpPr>
      <p:grpSpPr>
        <a:xfrm>
          <a:off x="0" y="0"/>
          <a:ext cx="0" cy="0"/>
          <a:chOff x="0" y="0"/>
          <a:chExt cx="0" cy="0"/>
        </a:xfrm>
      </p:grpSpPr>
      <p:pic>
        <p:nvPicPr>
          <p:cNvPr id="8" name="Picture 7" descr="white-green code shape.png"/>
          <p:cNvPicPr>
            <a:picLocks noChangeAspect="1"/>
          </p:cNvPicPr>
          <p:nvPr userDrawn="1"/>
        </p:nvPicPr>
        <p:blipFill>
          <a:blip r:embed="rId2"/>
          <a:stretch>
            <a:fillRect/>
          </a:stretch>
        </p:blipFill>
        <p:spPr bwMode="white">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646176" y="1304544"/>
            <a:ext cx="8086952" cy="1966747"/>
          </a:xfrm>
        </p:spPr>
        <p:txBody>
          <a:bodyPr/>
          <a:lstStyle>
            <a:lvl1pPr marL="0" indent="0">
              <a:lnSpc>
                <a:spcPct val="80000"/>
              </a:lnSpc>
              <a:buFontTx/>
              <a:buNone/>
              <a:defRPr sz="2400" b="0">
                <a:solidFill>
                  <a:srgbClr val="000000"/>
                </a:solidFill>
                <a:latin typeface="Consolas" pitchFamily="49" charset="0"/>
                <a:cs typeface="Courier New" pitchFamily="49" charset="0"/>
              </a:defRPr>
            </a:lvl1pPr>
            <a:lvl2pPr marL="457200" indent="6350">
              <a:lnSpc>
                <a:spcPct val="80000"/>
              </a:lnSpc>
              <a:buFontTx/>
              <a:buNone/>
              <a:defRPr sz="2000" b="0">
                <a:solidFill>
                  <a:srgbClr val="000000"/>
                </a:solidFill>
                <a:latin typeface="Consolas" pitchFamily="49" charset="0"/>
                <a:cs typeface="Courier New" pitchFamily="49" charset="0"/>
              </a:defRPr>
            </a:lvl2pPr>
            <a:lvl3pPr marL="796925" indent="0">
              <a:lnSpc>
                <a:spcPct val="80000"/>
              </a:lnSpc>
              <a:buFontTx/>
              <a:buNone/>
              <a:defRPr sz="1800" b="0">
                <a:solidFill>
                  <a:srgbClr val="000000"/>
                </a:solidFill>
                <a:latin typeface="Consolas" pitchFamily="49" charset="0"/>
                <a:cs typeface="Courier New" pitchFamily="49" charset="0"/>
              </a:defRPr>
            </a:lvl3pPr>
            <a:lvl4pPr marL="1147763" indent="20638">
              <a:lnSpc>
                <a:spcPct val="80000"/>
              </a:lnSpc>
              <a:buFontTx/>
              <a:buNone/>
              <a:defRPr sz="1800" b="0">
                <a:solidFill>
                  <a:srgbClr val="000000"/>
                </a:solidFill>
                <a:latin typeface="Consolas" pitchFamily="49" charset="0"/>
                <a:cs typeface="Courier New" pitchFamily="49" charset="0"/>
              </a:defRPr>
            </a:lvl4pPr>
            <a:lvl5pPr marL="1489075" indent="0">
              <a:lnSpc>
                <a:spcPct val="80000"/>
              </a:lnSpc>
              <a:buFontTx/>
              <a:buNone/>
              <a:defRPr sz="1800" b="0">
                <a:solidFill>
                  <a:srgbClr val="000000"/>
                </a:solidFill>
                <a:latin typeface="Consolas" pitchFamily="49" charset="0"/>
                <a:cs typeface="Courier New"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dirty="0" smtClean="0"/>
              <a:t>Click to edit Master title style</a:t>
            </a:r>
            <a:endParaRPr lang="en-GB" dirty="0"/>
          </a:p>
        </p:txBody>
      </p:sp>
      <p:sp>
        <p:nvSpPr>
          <p:cNvPr id="3" name="Text Placeholder 2"/>
          <p:cNvSpPr>
            <a:spLocks noGrp="1"/>
          </p:cNvSpPr>
          <p:nvPr>
            <p:ph type="body"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Footer Placeholder 3"/>
          <p:cNvSpPr>
            <a:spLocks noGrp="1"/>
          </p:cNvSpPr>
          <p:nvPr>
            <p:ph type="ftr" sz="quarter" idx="10"/>
          </p:nvPr>
        </p:nvSpPr>
        <p:spPr>
          <a:xfrm>
            <a:off x="609600" y="6248206"/>
            <a:ext cx="5421083" cy="365125"/>
          </a:xfrm>
          <a:prstGeom prst="rect">
            <a:avLst/>
          </a:prstGeom>
        </p:spPr>
        <p:txBody>
          <a:bodyPr/>
          <a:lstStyle>
            <a:lvl1pPr>
              <a:defRPr/>
            </a:lvl1pPr>
          </a:lstStyle>
          <a:p>
            <a:endParaRPr lang="en-GB"/>
          </a:p>
        </p:txBody>
      </p:sp>
      <p:sp>
        <p:nvSpPr>
          <p:cNvPr id="5" name="Slide Number Placeholder 4"/>
          <p:cNvSpPr>
            <a:spLocks noGrp="1"/>
          </p:cNvSpPr>
          <p:nvPr>
            <p:ph type="sldNum" sz="quarter" idx="11"/>
          </p:nvPr>
        </p:nvSpPr>
        <p:spPr>
          <a:xfrm>
            <a:off x="0" y="1272222"/>
            <a:ext cx="533400" cy="244476"/>
          </a:xfrm>
          <a:prstGeom prst="rect">
            <a:avLst/>
          </a:prstGeom>
        </p:spPr>
        <p:txBody>
          <a:bodyPr/>
          <a:lstStyle>
            <a:lvl1pPr>
              <a:defRPr/>
            </a:lvl1pPr>
          </a:lstStyle>
          <a:p>
            <a:fld id="{8BAA82A5-D41F-40B6-864A-06BCCF57D3E7}" type="slidenum">
              <a:rPr lang="en-GB"/>
              <a:pPr/>
              <a:t>‹#›</a:t>
            </a:fld>
            <a:endParaRPr lang="en-GB"/>
          </a:p>
        </p:txBody>
      </p:sp>
      <p:sp>
        <p:nvSpPr>
          <p:cNvPr id="6" name="Date Placeholder 5"/>
          <p:cNvSpPr>
            <a:spLocks noGrp="1"/>
          </p:cNvSpPr>
          <p:nvPr>
            <p:ph type="dt" sz="half" idx="12"/>
          </p:nvPr>
        </p:nvSpPr>
        <p:spPr>
          <a:xfrm>
            <a:off x="6096000" y="6248400"/>
            <a:ext cx="2667000" cy="365125"/>
          </a:xfrm>
          <a:prstGeom prst="rect">
            <a:avLst/>
          </a:prstGeom>
        </p:spPr>
        <p:txBody>
          <a:bodyPr/>
          <a:lstStyle>
            <a:lvl1pPr>
              <a:defRPr/>
            </a:lvl1pPr>
          </a:lstStyle>
          <a:p>
            <a:endParaRPr lang="en-GB"/>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68808" y="3253804"/>
            <a:ext cx="8382000" cy="664797"/>
          </a:xfrm>
        </p:spPr>
        <p:txBody>
          <a:bodyPr/>
          <a:lstStyle>
            <a:lvl1pPr algn="ctr">
              <a:defRPr>
                <a:latin typeface="+mj-lt"/>
              </a:defRPr>
            </a:lvl1pPr>
          </a:lstStyle>
          <a:p>
            <a:r>
              <a:rPr lang="en-US" dirty="0" smtClean="0"/>
              <a:t>Click to edit Master title style</a:t>
            </a:r>
            <a:endParaRPr lang="en-GB"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730249" y="4992403"/>
            <a:ext cx="7651245" cy="752822"/>
          </a:xfrm>
        </p:spPr>
        <p:txBody>
          <a:bodyPr vert="horz" wrap="square" lIns="0" tIns="0" rIns="0" bIns="0" rtlCol="0" anchor="t">
            <a:noAutofit/>
          </a:bodyPr>
          <a:lstStyle>
            <a:lvl1pPr algn="l" defTabSz="914363" rtl="0" eaLnBrk="1" latinLnBrk="0" hangingPunct="1">
              <a:lnSpc>
                <a:spcPct val="90000"/>
              </a:lnSpc>
              <a:spcBef>
                <a:spcPct val="0"/>
              </a:spcBef>
              <a:buNone/>
              <a:defRPr lang="en-US" sz="4000" b="0" kern="1200" cap="none" spc="-150" dirty="0">
                <a:ln w="3175">
                  <a:noFill/>
                </a:ln>
                <a:solidFill>
                  <a:schemeClr val="bg1"/>
                </a:solidFill>
                <a:effectLst/>
                <a:latin typeface="+mn-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730249" y="5746265"/>
            <a:ext cx="6803209" cy="461665"/>
          </a:xfrm>
        </p:spPr>
        <p:txBody>
          <a:bodyPr>
            <a:noAutofit/>
          </a:bodyPr>
          <a:lstStyle>
            <a:lvl1pPr marL="0" indent="0" algn="l">
              <a:lnSpc>
                <a:spcPct val="90000"/>
              </a:lnSpc>
              <a:spcBef>
                <a:spcPts val="0"/>
              </a:spcBef>
              <a:buNone/>
              <a:defRPr sz="2000">
                <a:solidFill>
                  <a:schemeClr val="tx1">
                    <a:tint val="75000"/>
                  </a:schemeClr>
                </a:solidFill>
                <a:latin typeface="+mn-l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510793" y="3813437"/>
            <a:ext cx="7681913" cy="1059925"/>
          </a:xfrm>
        </p:spPr>
        <p:txBody>
          <a:bodyPr anchor="t" anchorCtr="0">
            <a:noAutofit/>
          </a:bodyPr>
          <a:lstStyle>
            <a:lvl1pPr marL="0" indent="0" algn="l">
              <a:buFont typeface="Arial" pitchFamily="34" charset="0"/>
              <a:buNone/>
              <a:defRPr kumimoji="0" lang="en-US" sz="8000" b="1" i="0" u="none" strike="noStrike" kern="1200" cap="none" spc="-560" normalizeH="0" baseline="0" noProof="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uLnTx/>
                <a:uFillTx/>
                <a:latin typeface="+mj-lt"/>
                <a:ea typeface="+mn-ea"/>
                <a:cs typeface="+mn-cs"/>
              </a:defRPr>
            </a:lvl1pPr>
          </a:lstStyle>
          <a:p>
            <a:pPr lvl="0"/>
            <a:r>
              <a:rPr lang="en-US" dirty="0" smtClean="0"/>
              <a:t>click to…</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mn-lt"/>
              </a:defRPr>
            </a:lvl1pPr>
            <a:lvl2pPr>
              <a:lnSpc>
                <a:spcPct val="90000"/>
              </a:lnSpc>
              <a:defRPr>
                <a:latin typeface="+mn-lt"/>
              </a:defRPr>
            </a:lvl2pPr>
            <a:lvl3pPr>
              <a:lnSpc>
                <a:spcPct val="90000"/>
              </a:lnSpc>
              <a:defRPr>
                <a:latin typeface="+mn-lt"/>
              </a:defRPr>
            </a:lvl3pPr>
            <a:lvl4pPr>
              <a:lnSpc>
                <a:spcPct val="90000"/>
              </a:lnSpc>
              <a:defRPr>
                <a:latin typeface="+mn-lt"/>
              </a:defRPr>
            </a:lvl4pPr>
            <a:lvl5pPr>
              <a:lnSpc>
                <a:spcPct val="90000"/>
              </a:lnSpc>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81000" y="1412874"/>
            <a:ext cx="8382000" cy="4561205"/>
          </a:xfrm>
        </p:spPr>
        <p:txBody>
          <a:bodyPr>
            <a:noAutofit/>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1999" cy="2135969"/>
          </a:xfrm>
          <a:prstGeom prst="rect">
            <a:avLst/>
          </a:prstGeom>
        </p:spPr>
        <p:txBody>
          <a:bodyPr vert="horz" wrap="square"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24" r:id="rId11"/>
    <p:sldLayoutId id="2147483728" r:id="rId12"/>
    <p:sldLayoutId id="2147483729" r:id="rId13"/>
  </p:sldLayoutIdLst>
  <p:transition/>
  <p:txStyles>
    <p:titleStyle>
      <a:lvl1pPr algn="l" defTabSz="914363" rtl="0" eaLnBrk="1" latinLnBrk="0" hangingPunct="1">
        <a:lnSpc>
          <a:spcPct val="90000"/>
        </a:lnSpc>
        <a:spcBef>
          <a:spcPct val="0"/>
        </a:spcBef>
        <a:buNone/>
        <a:defRPr lang="en-US" sz="4800" b="0" kern="1200" cap="none" spc="-150" dirty="0" smtClean="0">
          <a:ln w="3175">
            <a:noFill/>
          </a:ln>
          <a:solidFill>
            <a:srgbClr val="CCFFCC"/>
          </a:solidFill>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rgbClr val="99CC99"/>
          </a:solidFill>
          <a:latin typeface="+mn-lt"/>
          <a:ea typeface="+mn-ea"/>
          <a:cs typeface="+mn-cs"/>
        </a:defRPr>
      </a:lvl1pPr>
      <a:lvl2pPr marL="914400" indent="-396875" algn="l" defTabSz="914363" rtl="0" eaLnBrk="1" latinLnBrk="0" hangingPunct="1">
        <a:lnSpc>
          <a:spcPct val="90000"/>
        </a:lnSpc>
        <a:spcBef>
          <a:spcPct val="20000"/>
        </a:spcBef>
        <a:buSzPct val="90000"/>
        <a:buFontTx/>
        <a:buBlip>
          <a:blip r:embed="rId16"/>
        </a:buBlip>
        <a:defRPr sz="2800" kern="1200">
          <a:solidFill>
            <a:srgbClr val="99CC99"/>
          </a:solidFill>
          <a:latin typeface="+mn-lt"/>
          <a:ea typeface="+mn-ea"/>
          <a:cs typeface="+mn-cs"/>
        </a:defRPr>
      </a:lvl2pPr>
      <a:lvl3pPr marL="1258888" indent="-344488" algn="l" defTabSz="914363" rtl="0" eaLnBrk="1" latinLnBrk="0" hangingPunct="1">
        <a:lnSpc>
          <a:spcPct val="90000"/>
        </a:lnSpc>
        <a:spcBef>
          <a:spcPct val="20000"/>
        </a:spcBef>
        <a:buSzPct val="90000"/>
        <a:buFontTx/>
        <a:buBlip>
          <a:blip r:embed="rId16"/>
        </a:buBlip>
        <a:defRPr sz="2400" kern="1200">
          <a:solidFill>
            <a:srgbClr val="99CC99"/>
          </a:soli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6"/>
        </a:buBlip>
        <a:defRPr sz="2400" kern="1200">
          <a:solidFill>
            <a:srgbClr val="99CC99"/>
          </a:soli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6"/>
        </a:buBlip>
        <a:defRPr sz="2400" kern="1200">
          <a:solidFill>
            <a:srgbClr val="99CC9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whitepapers.techrepublic.com/" TargetMode="External"/><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0.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blogs.msdn.com/b/timng/archive/2010/04/05/f-object-oriented-programming-quick-guide.aspx"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microsoft.com/office/2007/relationships/hdphoto" Target="../media/hdphoto3.wdp"/></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6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6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7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jpeg"/><Relationship Id="rId2" Type="http://schemas.openxmlformats.org/officeDocument/2006/relationships/hyperlink" Target="http://fsharp.net/" TargetMode="External"/><Relationship Id="rId1" Type="http://schemas.openxmlformats.org/officeDocument/2006/relationships/slideLayout" Target="../slideLayouts/slideLayout7.xml"/><Relationship Id="rId6" Type="http://schemas.openxmlformats.org/officeDocument/2006/relationships/image" Target="../media/image21.gif"/><Relationship Id="rId5" Type="http://schemas.openxmlformats.org/officeDocument/2006/relationships/image" Target="../media/image20.gif"/><Relationship Id="rId4" Type="http://schemas.openxmlformats.org/officeDocument/2006/relationships/image" Target="../media/image19.jpeg"/></Relationships>
</file>

<file path=ppt/slides/_rels/slide74.xml.rels><?xml version="1.0" encoding="UTF-8" standalone="yes"?>
<Relationships xmlns="http://schemas.openxmlformats.org/package/2006/relationships"><Relationship Id="rId3" Type="http://schemas.openxmlformats.org/officeDocument/2006/relationships/hyperlink" Target="http://trelford.com/blog" TargetMode="External"/><Relationship Id="rId2" Type="http://schemas.openxmlformats.org/officeDocument/2006/relationships/hyperlink" Target="http://fsharp.net/" TargetMode="External"/><Relationship Id="rId1" Type="http://schemas.openxmlformats.org/officeDocument/2006/relationships/slideLayout" Target="../slideLayouts/slideLayout1.xml"/><Relationship Id="rId4" Type="http://schemas.openxmlformats.org/officeDocument/2006/relationships/hyperlink" Target="http://meetup.com/FSharpLondon" TargetMode="External"/></Relationships>
</file>

<file path=ppt/slides/_rels/slide7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538288" y="1431519"/>
            <a:ext cx="7100887" cy="1719262"/>
          </a:xfrm>
        </p:spPr>
        <p:txBody>
          <a:bodyPr/>
          <a:lstStyle/>
          <a:p>
            <a:pPr eaLnBrk="1" hangingPunct="1">
              <a:defRPr/>
            </a:pPr>
            <a:r>
              <a:rPr lang="en-GB" sz="8800" dirty="0" smtClean="0">
                <a:sym typeface="Wingdings" pitchFamily="2" charset="2"/>
              </a:rPr>
              <a:t>A Taste of F# Today</a:t>
            </a:r>
            <a:r>
              <a:rPr lang="en-GB" sz="4800" dirty="0" smtClean="0">
                <a:sym typeface="Wingdings" pitchFamily="2" charset="2"/>
              </a:rPr>
              <a:t/>
            </a:r>
            <a:br>
              <a:rPr lang="en-GB" sz="4800" dirty="0" smtClean="0">
                <a:sym typeface="Wingdings" pitchFamily="2" charset="2"/>
              </a:rPr>
            </a:br>
            <a:endParaRPr lang="en-US" sz="2800" dirty="0" smtClean="0"/>
          </a:p>
        </p:txBody>
      </p:sp>
      <p:sp>
        <p:nvSpPr>
          <p:cNvPr id="27650" name="Rectangle 3"/>
          <p:cNvSpPr>
            <a:spLocks noGrp="1" noChangeArrowheads="1"/>
          </p:cNvSpPr>
          <p:nvPr>
            <p:ph type="subTitle" idx="1"/>
          </p:nvPr>
        </p:nvSpPr>
        <p:spPr>
          <a:xfrm>
            <a:off x="1538288" y="3870325"/>
            <a:ext cx="7100887" cy="1136650"/>
          </a:xfrm>
        </p:spPr>
        <p:txBody>
          <a:bodyPr/>
          <a:lstStyle/>
          <a:p>
            <a:pPr eaLnBrk="1" hangingPunct="1"/>
            <a:endParaRPr lang="en-US" dirty="0" smtClean="0">
              <a:solidFill>
                <a:srgbClr val="A2998A"/>
              </a:solidFill>
            </a:endParaRPr>
          </a:p>
          <a:p>
            <a:pPr eaLnBrk="1" hangingPunct="1"/>
            <a:r>
              <a:rPr lang="en-US" dirty="0" smtClean="0">
                <a:solidFill>
                  <a:srgbClr val="A2998A"/>
                </a:solidFill>
              </a:rPr>
              <a:t>Don Syme, </a:t>
            </a:r>
          </a:p>
          <a:p>
            <a:pPr eaLnBrk="1" hangingPunct="1"/>
            <a:r>
              <a:rPr lang="en-US" dirty="0" smtClean="0">
                <a:solidFill>
                  <a:srgbClr val="A2998A"/>
                </a:solidFill>
              </a:rPr>
              <a:t>Principal Researcher</a:t>
            </a:r>
          </a:p>
          <a:p>
            <a:pPr eaLnBrk="1" hangingPunct="1"/>
            <a:r>
              <a:rPr lang="en-US" dirty="0" smtClean="0">
                <a:solidFill>
                  <a:srgbClr val="A2998A"/>
                </a:solidFill>
              </a:rPr>
              <a:t>Microsoft Research, Cambridge</a:t>
            </a:r>
          </a:p>
          <a:p>
            <a:pPr eaLnBrk="1" hangingPunct="1"/>
            <a:endParaRPr lang="en-US" dirty="0" smtClean="0">
              <a:solidFill>
                <a:srgbClr val="A2998A"/>
              </a:solidFill>
            </a:endParaRPr>
          </a:p>
          <a:p>
            <a:pPr eaLnBrk="1" hangingPunct="1"/>
            <a:endParaRPr lang="en-US" dirty="0" smtClean="0">
              <a:solidFill>
                <a:srgbClr val="A2998A"/>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Why is F# appealing </a:t>
            </a:r>
            <a:r>
              <a:rPr lang="en-GB" dirty="0" smtClean="0"/>
              <a:t>in finance?</a:t>
            </a:r>
            <a:endParaRPr lang="en-GB" dirty="0"/>
          </a:p>
        </p:txBody>
      </p:sp>
      <p:sp>
        <p:nvSpPr>
          <p:cNvPr id="6" name="Content Placeholder 5"/>
          <p:cNvSpPr>
            <a:spLocks noGrp="1"/>
          </p:cNvSpPr>
          <p:nvPr>
            <p:ph type="body" idx="1"/>
          </p:nvPr>
        </p:nvSpPr>
        <p:spPr/>
        <p:txBody>
          <a:bodyPr/>
          <a:lstStyle/>
          <a:p>
            <a:endParaRPr lang="en-GB" sz="2400" dirty="0" smtClean="0"/>
          </a:p>
        </p:txBody>
      </p:sp>
    </p:spTree>
    <p:extLst>
      <p:ext uri="{BB962C8B-B14F-4D97-AF65-F5344CB8AC3E}">
        <p14:creationId xmlns:p14="http://schemas.microsoft.com/office/powerpoint/2010/main" val="414479003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Why is F# appealing in finance?</a:t>
            </a:r>
            <a:endParaRPr lang="en-GB" dirty="0"/>
          </a:p>
        </p:txBody>
      </p:sp>
      <p:sp>
        <p:nvSpPr>
          <p:cNvPr id="6" name="Content Placeholder 5"/>
          <p:cNvSpPr>
            <a:spLocks noGrp="1"/>
          </p:cNvSpPr>
          <p:nvPr>
            <p:ph type="body" idx="1"/>
          </p:nvPr>
        </p:nvSpPr>
        <p:spPr>
          <a:xfrm>
            <a:off x="381000" y="1412875"/>
            <a:ext cx="8625214" cy="2135969"/>
          </a:xfrm>
        </p:spPr>
        <p:txBody>
          <a:bodyPr/>
          <a:lstStyle/>
          <a:p>
            <a:r>
              <a:rPr lang="en-GB" dirty="0" smtClean="0"/>
              <a:t>A great </a:t>
            </a:r>
            <a:r>
              <a:rPr lang="en-GB" dirty="0" smtClean="0"/>
              <a:t>fit </a:t>
            </a:r>
            <a:r>
              <a:rPr lang="en-GB" dirty="0" smtClean="0"/>
              <a:t>for much </a:t>
            </a:r>
            <a:r>
              <a:rPr lang="en-GB" dirty="0" smtClean="0"/>
              <a:t>financial work</a:t>
            </a:r>
          </a:p>
          <a:p>
            <a:pPr lvl="1"/>
            <a:r>
              <a:rPr lang="en-GB" dirty="0" smtClean="0"/>
              <a:t>“Programmatic modelling” </a:t>
            </a:r>
          </a:p>
          <a:p>
            <a:pPr lvl="1"/>
            <a:r>
              <a:rPr lang="en-GB" dirty="0" smtClean="0"/>
              <a:t>A typed, efficient scripting language </a:t>
            </a:r>
            <a:r>
              <a:rPr lang="en-GB" dirty="0"/>
              <a:t>g</a:t>
            </a:r>
            <a:r>
              <a:rPr lang="en-GB" dirty="0" smtClean="0"/>
              <a:t>oes a </a:t>
            </a:r>
            <a:r>
              <a:rPr lang="en-GB" dirty="0" smtClean="0"/>
              <a:t>long way</a:t>
            </a:r>
          </a:p>
          <a:p>
            <a:endParaRPr lang="en-GB" dirty="0" smtClean="0"/>
          </a:p>
          <a:p>
            <a:r>
              <a:rPr lang="en-GB" dirty="0" smtClean="0"/>
              <a:t>Plays differently for different roles:</a:t>
            </a:r>
          </a:p>
          <a:p>
            <a:pPr lvl="1"/>
            <a:r>
              <a:rPr lang="en-GB" dirty="0" smtClean="0"/>
              <a:t>Enables </a:t>
            </a:r>
            <a:r>
              <a:rPr lang="en-GB" b="1" dirty="0" smtClean="0">
                <a:solidFill>
                  <a:schemeClr val="accent5"/>
                </a:solidFill>
              </a:rPr>
              <a:t>quants</a:t>
            </a:r>
            <a:r>
              <a:rPr lang="en-GB" dirty="0" smtClean="0"/>
              <a:t> to contribute </a:t>
            </a:r>
            <a:r>
              <a:rPr lang="en-GB" dirty="0" smtClean="0"/>
              <a:t>components</a:t>
            </a:r>
            <a:endParaRPr lang="en-GB" dirty="0" smtClean="0"/>
          </a:p>
          <a:p>
            <a:pPr lvl="1"/>
            <a:r>
              <a:rPr lang="en-GB" dirty="0" smtClean="0"/>
              <a:t>Enables </a:t>
            </a:r>
            <a:r>
              <a:rPr lang="en-GB" b="1" dirty="0" smtClean="0">
                <a:solidFill>
                  <a:schemeClr val="accent5"/>
                </a:solidFill>
              </a:rPr>
              <a:t>architects</a:t>
            </a:r>
            <a:r>
              <a:rPr lang="en-GB" dirty="0" smtClean="0"/>
              <a:t> to explore hard </a:t>
            </a:r>
            <a:r>
              <a:rPr lang="en-GB" dirty="0" smtClean="0"/>
              <a:t>problems</a:t>
            </a:r>
            <a:endParaRPr lang="en-GB" dirty="0" smtClean="0"/>
          </a:p>
          <a:p>
            <a:pPr lvl="1"/>
            <a:r>
              <a:rPr lang="en-GB" dirty="0" smtClean="0"/>
              <a:t>Enables </a:t>
            </a:r>
            <a:r>
              <a:rPr lang="en-GB" b="1" dirty="0" smtClean="0">
                <a:solidFill>
                  <a:schemeClr val="accent5"/>
                </a:solidFill>
              </a:rPr>
              <a:t>developers</a:t>
            </a:r>
            <a:r>
              <a:rPr lang="en-GB" dirty="0" smtClean="0"/>
              <a:t> to tackle parallel and </a:t>
            </a:r>
            <a:r>
              <a:rPr lang="en-GB" dirty="0" err="1" smtClean="0"/>
              <a:t>async</a:t>
            </a:r>
            <a:endParaRPr lang="en-GB" dirty="0" smtClean="0"/>
          </a:p>
        </p:txBody>
      </p:sp>
    </p:spTree>
    <p:extLst>
      <p:ext uri="{BB962C8B-B14F-4D97-AF65-F5344CB8AC3E}">
        <p14:creationId xmlns:p14="http://schemas.microsoft.com/office/powerpoint/2010/main" val="327365342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Crossing boundaries</a:t>
            </a:r>
            <a:endParaRPr lang="en-GB" dirty="0"/>
          </a:p>
        </p:txBody>
      </p:sp>
      <p:sp>
        <p:nvSpPr>
          <p:cNvPr id="5" name="Right Arrow 4"/>
          <p:cNvSpPr/>
          <p:nvPr/>
        </p:nvSpPr>
        <p:spPr bwMode="auto">
          <a:xfrm>
            <a:off x="1269241" y="5540991"/>
            <a:ext cx="5636526" cy="559558"/>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7" name="TextBox 6"/>
          <p:cNvSpPr txBox="1"/>
          <p:nvPr/>
        </p:nvSpPr>
        <p:spPr>
          <a:xfrm>
            <a:off x="1119117" y="6141492"/>
            <a:ext cx="1448986" cy="369332"/>
          </a:xfrm>
          <a:prstGeom prst="rect">
            <a:avLst/>
          </a:prstGeom>
          <a:noFill/>
        </p:spPr>
        <p:txBody>
          <a:bodyPr wrap="none" rtlCol="0">
            <a:spAutoFit/>
          </a:bodyPr>
          <a:lstStyle/>
          <a:p>
            <a:r>
              <a:rPr lang="en-GB" dirty="0" smtClean="0"/>
              <a:t>Programming</a:t>
            </a:r>
            <a:endParaRPr lang="en-GB" dirty="0"/>
          </a:p>
        </p:txBody>
      </p:sp>
      <p:sp>
        <p:nvSpPr>
          <p:cNvPr id="8" name="TextBox 7"/>
          <p:cNvSpPr txBox="1"/>
          <p:nvPr/>
        </p:nvSpPr>
        <p:spPr>
          <a:xfrm>
            <a:off x="6143768" y="6143767"/>
            <a:ext cx="2005806" cy="646331"/>
          </a:xfrm>
          <a:prstGeom prst="rect">
            <a:avLst/>
          </a:prstGeom>
          <a:noFill/>
        </p:spPr>
        <p:txBody>
          <a:bodyPr wrap="none" rtlCol="0">
            <a:spAutoFit/>
          </a:bodyPr>
          <a:lstStyle/>
          <a:p>
            <a:r>
              <a:rPr lang="en-GB" dirty="0" smtClean="0"/>
              <a:t>Expressivity for </a:t>
            </a:r>
          </a:p>
          <a:p>
            <a:r>
              <a:rPr lang="en-GB" dirty="0" smtClean="0"/>
              <a:t>Mathematical tasks</a:t>
            </a:r>
            <a:endParaRPr lang="en-GB" dirty="0"/>
          </a:p>
        </p:txBody>
      </p:sp>
      <p:sp>
        <p:nvSpPr>
          <p:cNvPr id="9" name="Right Arrow 8"/>
          <p:cNvSpPr/>
          <p:nvPr/>
        </p:nvSpPr>
        <p:spPr bwMode="auto">
          <a:xfrm rot="16200000">
            <a:off x="-614149" y="3625755"/>
            <a:ext cx="2970664" cy="559558"/>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TextBox 10"/>
          <p:cNvSpPr txBox="1"/>
          <p:nvPr/>
        </p:nvSpPr>
        <p:spPr>
          <a:xfrm>
            <a:off x="204717" y="1428465"/>
            <a:ext cx="2694392" cy="646331"/>
          </a:xfrm>
          <a:prstGeom prst="rect">
            <a:avLst/>
          </a:prstGeom>
          <a:noFill/>
        </p:spPr>
        <p:txBody>
          <a:bodyPr wrap="none" rtlCol="0">
            <a:spAutoFit/>
          </a:bodyPr>
          <a:lstStyle/>
          <a:p>
            <a:r>
              <a:rPr lang="en-GB" dirty="0" smtClean="0"/>
              <a:t>Performance +</a:t>
            </a:r>
          </a:p>
          <a:p>
            <a:r>
              <a:rPr lang="en-GB" dirty="0" smtClean="0"/>
              <a:t>Professional  Development</a:t>
            </a:r>
            <a:endParaRPr lang="en-GB" dirty="0"/>
          </a:p>
        </p:txBody>
      </p:sp>
      <p:cxnSp>
        <p:nvCxnSpPr>
          <p:cNvPr id="14" name="Straight Connector 13"/>
          <p:cNvCxnSpPr/>
          <p:nvPr/>
        </p:nvCxnSpPr>
        <p:spPr>
          <a:xfrm rot="16200000" flipH="1">
            <a:off x="2333769" y="3985147"/>
            <a:ext cx="4271749" cy="1364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Oval 14"/>
          <p:cNvSpPr/>
          <p:nvPr/>
        </p:nvSpPr>
        <p:spPr bwMode="auto">
          <a:xfrm>
            <a:off x="4080681" y="2920621"/>
            <a:ext cx="1514901" cy="805218"/>
          </a:xfrm>
          <a:prstGeom prst="ellipse">
            <a:avLst/>
          </a:prstGeom>
          <a:gradFill flip="none" rotWithShape="1">
            <a:gsLst>
              <a:gs pos="0">
                <a:schemeClr val="accent3">
                  <a:tint val="66000"/>
                  <a:satMod val="160000"/>
                </a:schemeClr>
              </a:gs>
              <a:gs pos="50000">
                <a:schemeClr val="accent3">
                  <a:tint val="44500"/>
                  <a:satMod val="160000"/>
                </a:schemeClr>
              </a:gs>
              <a:gs pos="100000">
                <a:schemeClr val="accent3">
                  <a:tint val="23500"/>
                  <a:satMod val="160000"/>
                </a:schemeClr>
              </a:gs>
            </a:gsLst>
            <a:lin ang="10800000" scaled="1"/>
            <a:tileRec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3600" dirty="0" smtClean="0">
                <a:solidFill>
                  <a:schemeClr val="bg1"/>
                </a:solidFill>
                <a:effectLst>
                  <a:outerShdw blurRad="38100" dist="38100" dir="2700000" algn="tl">
                    <a:srgbClr val="000000">
                      <a:alpha val="43137"/>
                    </a:srgbClr>
                  </a:outerShdw>
                </a:effectLst>
                <a:latin typeface="Calibri" pitchFamily="34" charset="0"/>
              </a:rPr>
              <a:t>F#</a:t>
            </a:r>
          </a:p>
        </p:txBody>
      </p:sp>
      <p:sp>
        <p:nvSpPr>
          <p:cNvPr id="18" name="Oval 17"/>
          <p:cNvSpPr/>
          <p:nvPr/>
        </p:nvSpPr>
        <p:spPr bwMode="auto">
          <a:xfrm>
            <a:off x="1216926" y="2390633"/>
            <a:ext cx="1514901" cy="805218"/>
          </a:xfrm>
          <a:prstGeom prst="ellipse">
            <a:avLst/>
          </a:prstGeom>
          <a:gradFill flip="none" rotWithShape="1">
            <a:gsLst>
              <a:gs pos="0">
                <a:schemeClr val="accent3">
                  <a:tint val="66000"/>
                  <a:satMod val="160000"/>
                </a:schemeClr>
              </a:gs>
              <a:gs pos="50000">
                <a:schemeClr val="accent3">
                  <a:tint val="44500"/>
                  <a:satMod val="160000"/>
                </a:schemeClr>
              </a:gs>
              <a:gs pos="100000">
                <a:schemeClr val="accent3">
                  <a:tint val="23500"/>
                  <a:satMod val="160000"/>
                </a:schemeClr>
              </a:gs>
            </a:gsLst>
            <a:lin ang="10800000" scaled="1"/>
            <a:tileRec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3600" dirty="0" smtClean="0">
                <a:solidFill>
                  <a:schemeClr val="bg1"/>
                </a:solidFill>
                <a:effectLst>
                  <a:outerShdw blurRad="38100" dist="38100" dir="2700000" algn="tl">
                    <a:srgbClr val="000000">
                      <a:alpha val="43137"/>
                    </a:srgbClr>
                  </a:outerShdw>
                </a:effectLst>
                <a:latin typeface="Calibri" pitchFamily="34" charset="0"/>
              </a:rPr>
              <a:t>C++</a:t>
            </a:r>
          </a:p>
        </p:txBody>
      </p:sp>
      <p:sp>
        <p:nvSpPr>
          <p:cNvPr id="20" name="Oval 19"/>
          <p:cNvSpPr/>
          <p:nvPr/>
        </p:nvSpPr>
        <p:spPr bwMode="auto">
          <a:xfrm>
            <a:off x="6107375" y="4674357"/>
            <a:ext cx="1514901" cy="805218"/>
          </a:xfrm>
          <a:prstGeom prst="ellipse">
            <a:avLst/>
          </a:prstGeom>
          <a:gradFill flip="none" rotWithShape="1">
            <a:gsLst>
              <a:gs pos="0">
                <a:schemeClr val="accent3">
                  <a:tint val="66000"/>
                  <a:satMod val="160000"/>
                </a:schemeClr>
              </a:gs>
              <a:gs pos="50000">
                <a:schemeClr val="accent3">
                  <a:tint val="44500"/>
                  <a:satMod val="160000"/>
                </a:schemeClr>
              </a:gs>
              <a:gs pos="100000">
                <a:schemeClr val="accent3">
                  <a:tint val="23500"/>
                  <a:satMod val="160000"/>
                </a:schemeClr>
              </a:gs>
            </a:gsLst>
            <a:lin ang="10800000" scaled="1"/>
            <a:tileRec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2000" dirty="0" smtClean="0">
                <a:solidFill>
                  <a:schemeClr val="bg1"/>
                </a:solidFill>
                <a:effectLst>
                  <a:outerShdw blurRad="38100" dist="38100" dir="2700000" algn="tl">
                    <a:srgbClr val="000000">
                      <a:alpha val="43137"/>
                    </a:srgbClr>
                  </a:outerShdw>
                </a:effectLst>
                <a:latin typeface="Calibri" pitchFamily="34" charset="0"/>
              </a:rPr>
              <a:t>Domain Specific</a:t>
            </a:r>
            <a:endParaRPr lang="en-GB" sz="2000" dirty="0" smtClean="0">
              <a:solidFill>
                <a:schemeClr val="bg1"/>
              </a:solidFill>
              <a:effectLst>
                <a:outerShdw blurRad="38100" dist="38100" dir="2700000" algn="tl">
                  <a:srgbClr val="000000">
                    <a:alpha val="43137"/>
                  </a:srgbClr>
                </a:outerShdw>
              </a:effectLst>
              <a:latin typeface="Calibri" pitchFamily="34" charset="0"/>
            </a:endParaRPr>
          </a:p>
        </p:txBody>
      </p:sp>
      <p:sp>
        <p:nvSpPr>
          <p:cNvPr id="21" name="Oval 20"/>
          <p:cNvSpPr/>
          <p:nvPr/>
        </p:nvSpPr>
        <p:spPr bwMode="auto">
          <a:xfrm>
            <a:off x="2474795" y="2815988"/>
            <a:ext cx="1514901" cy="805218"/>
          </a:xfrm>
          <a:prstGeom prst="ellipse">
            <a:avLst/>
          </a:prstGeom>
          <a:gradFill flip="none" rotWithShape="1">
            <a:gsLst>
              <a:gs pos="0">
                <a:schemeClr val="accent3">
                  <a:tint val="66000"/>
                  <a:satMod val="160000"/>
                </a:schemeClr>
              </a:gs>
              <a:gs pos="50000">
                <a:schemeClr val="accent3">
                  <a:tint val="44500"/>
                  <a:satMod val="160000"/>
                </a:schemeClr>
              </a:gs>
              <a:gs pos="100000">
                <a:schemeClr val="accent3">
                  <a:tint val="23500"/>
                  <a:satMod val="160000"/>
                </a:schemeClr>
              </a:gs>
            </a:gsLst>
            <a:lin ang="10800000" scaled="1"/>
            <a:tileRec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2400" dirty="0" smtClean="0">
                <a:solidFill>
                  <a:schemeClr val="bg1"/>
                </a:solidFill>
                <a:effectLst>
                  <a:outerShdw blurRad="38100" dist="38100" dir="2700000" algn="tl">
                    <a:srgbClr val="000000">
                      <a:alpha val="43137"/>
                    </a:srgbClr>
                  </a:outerShdw>
                </a:effectLst>
                <a:latin typeface="Calibri" pitchFamily="34" charset="0"/>
              </a:rPr>
              <a:t>C#</a:t>
            </a:r>
          </a:p>
          <a:p>
            <a:pPr algn="ctr" defTabSz="914099" fontAlgn="base">
              <a:spcBef>
                <a:spcPct val="0"/>
              </a:spcBef>
              <a:spcAft>
                <a:spcPct val="0"/>
              </a:spcAft>
            </a:pPr>
            <a:r>
              <a:rPr lang="en-GB" sz="2400" dirty="0" smtClean="0">
                <a:solidFill>
                  <a:schemeClr val="bg1"/>
                </a:solidFill>
                <a:effectLst>
                  <a:outerShdw blurRad="38100" dist="38100" dir="2700000" algn="tl">
                    <a:srgbClr val="000000">
                      <a:alpha val="43137"/>
                    </a:srgbClr>
                  </a:outerShdw>
                </a:effectLst>
                <a:latin typeface="Calibri" pitchFamily="34" charset="0"/>
              </a:rPr>
              <a:t>Java</a:t>
            </a:r>
          </a:p>
        </p:txBody>
      </p:sp>
      <p:sp>
        <p:nvSpPr>
          <p:cNvPr id="16" name="Oval 15"/>
          <p:cNvSpPr/>
          <p:nvPr/>
        </p:nvSpPr>
        <p:spPr bwMode="auto">
          <a:xfrm>
            <a:off x="4138601" y="4498047"/>
            <a:ext cx="1514901" cy="805218"/>
          </a:xfrm>
          <a:prstGeom prst="ellipse">
            <a:avLst/>
          </a:prstGeom>
          <a:gradFill flip="none" rotWithShape="1">
            <a:gsLst>
              <a:gs pos="0">
                <a:schemeClr val="accent3">
                  <a:tint val="66000"/>
                  <a:satMod val="160000"/>
                </a:schemeClr>
              </a:gs>
              <a:gs pos="50000">
                <a:schemeClr val="accent3">
                  <a:tint val="44500"/>
                  <a:satMod val="160000"/>
                </a:schemeClr>
              </a:gs>
              <a:gs pos="100000">
                <a:schemeClr val="accent3">
                  <a:tint val="23500"/>
                  <a:satMod val="160000"/>
                </a:schemeClr>
              </a:gs>
            </a:gsLst>
            <a:lin ang="10800000" scaled="1"/>
            <a:tileRec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mtClean="0">
                <a:solidFill>
                  <a:schemeClr val="bg1"/>
                </a:solidFill>
                <a:effectLst>
                  <a:outerShdw blurRad="38100" dist="38100" dir="2700000" algn="tl">
                    <a:srgbClr val="000000">
                      <a:alpha val="43137"/>
                    </a:srgbClr>
                  </a:outerShdw>
                </a:effectLst>
                <a:latin typeface="Calibri" pitchFamily="34" charset="0"/>
              </a:rPr>
              <a:t>Dynamic </a:t>
            </a:r>
            <a:endParaRPr lang="en-GB" dirty="0" smtClean="0">
              <a:solidFill>
                <a:schemeClr val="bg1"/>
              </a:solidFill>
              <a:effectLst>
                <a:outerShdw blurRad="38100" dist="38100" dir="2700000" algn="tl">
                  <a:srgbClr val="000000">
                    <a:alpha val="43137"/>
                  </a:srgbClr>
                </a:outerShdw>
              </a:effectLst>
              <a:latin typeface="Calibri" pitchFamily="34" charset="0"/>
            </a:endParaRPr>
          </a:p>
        </p:txBody>
      </p:sp>
      <p:cxnSp>
        <p:nvCxnSpPr>
          <p:cNvPr id="17" name="Straight Connector 16"/>
          <p:cNvCxnSpPr/>
          <p:nvPr/>
        </p:nvCxnSpPr>
        <p:spPr>
          <a:xfrm>
            <a:off x="1132764" y="4285397"/>
            <a:ext cx="6277970" cy="2729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3" name="Rectangular Callout 22"/>
          <p:cNvSpPr/>
          <p:nvPr/>
        </p:nvSpPr>
        <p:spPr>
          <a:xfrm>
            <a:off x="2813935" y="2133575"/>
            <a:ext cx="1853392" cy="400110"/>
          </a:xfrm>
          <a:prstGeom prst="wedgeRectCallout">
            <a:avLst>
              <a:gd name="adj1" fmla="val -50668"/>
              <a:gd name="adj2" fmla="val 16937"/>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000" b="1" dirty="0" smtClean="0">
                <a:solidFill>
                  <a:schemeClr val="tx1"/>
                </a:solidFill>
              </a:rPr>
              <a:t>“Programming”</a:t>
            </a:r>
          </a:p>
        </p:txBody>
      </p:sp>
      <p:sp>
        <p:nvSpPr>
          <p:cNvPr id="24" name="Rectangular Callout 23"/>
          <p:cNvSpPr/>
          <p:nvPr/>
        </p:nvSpPr>
        <p:spPr>
          <a:xfrm>
            <a:off x="6705386" y="4196662"/>
            <a:ext cx="1826975" cy="400110"/>
          </a:xfrm>
          <a:prstGeom prst="wedgeRectCallout">
            <a:avLst>
              <a:gd name="adj1" fmla="val -50668"/>
              <a:gd name="adj2" fmla="val 16937"/>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000" b="1" dirty="0" smtClean="0"/>
              <a:t>“QF modelling”</a:t>
            </a:r>
            <a:endParaRPr lang="en-GB" sz="2000" b="1" dirty="0" smtClean="0">
              <a:solidFill>
                <a:schemeClr val="tx1"/>
              </a:solidFill>
            </a:endParaRPr>
          </a:p>
        </p:txBody>
      </p:sp>
      <p:sp>
        <p:nvSpPr>
          <p:cNvPr id="25" name="Rectangular Callout 24"/>
          <p:cNvSpPr/>
          <p:nvPr/>
        </p:nvSpPr>
        <p:spPr>
          <a:xfrm>
            <a:off x="5653502" y="2151773"/>
            <a:ext cx="2679709" cy="400110"/>
          </a:xfrm>
          <a:prstGeom prst="wedgeRectCallout">
            <a:avLst>
              <a:gd name="adj1" fmla="val -50668"/>
              <a:gd name="adj2" fmla="val 16937"/>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000" b="1" dirty="0" smtClean="0"/>
              <a:t>“Financial engineering”</a:t>
            </a:r>
            <a:endParaRPr lang="en-GB" sz="2000" b="1" dirty="0" smtClean="0">
              <a:solidFill>
                <a:schemeClr val="tx1"/>
              </a:solidFill>
            </a:endParaRPr>
          </a:p>
        </p:txBody>
      </p:sp>
    </p:spTree>
    <p:extLst>
      <p:ext uri="{BB962C8B-B14F-4D97-AF65-F5344CB8AC3E}">
        <p14:creationId xmlns:p14="http://schemas.microsoft.com/office/powerpoint/2010/main" val="27474696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animBg="1"/>
      <p:bldP spid="18" grpId="0" animBg="1"/>
      <p:bldP spid="20" grpId="0" animBg="1"/>
      <p:bldP spid="21" grpId="0" animBg="1"/>
      <p:bldP spid="16" grpId="0" animBg="1"/>
      <p:bldP spid="23" grpId="0" animBg="1"/>
      <p:bldP spid="24" grpId="0" animBg="1"/>
      <p:bldP spid="2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 Fundamentals</a:t>
            </a:r>
            <a:endParaRPr lang="en-US" dirty="0"/>
          </a:p>
        </p:txBody>
      </p:sp>
      <p:sp>
        <p:nvSpPr>
          <p:cNvPr id="3" name="Text Placeholder 2"/>
          <p:cNvSpPr>
            <a:spLocks noGrp="1"/>
          </p:cNvSpPr>
          <p:nvPr>
            <p:ph type="body" idx="1"/>
          </p:nvPr>
        </p:nvSpPr>
        <p:spPr>
          <a:xfrm>
            <a:off x="381000" y="1447800"/>
            <a:ext cx="8382000" cy="4856714"/>
          </a:xfrm>
        </p:spPr>
        <p:txBody>
          <a:bodyPr>
            <a:noAutofit/>
          </a:bodyPr>
          <a:lstStyle/>
          <a:p>
            <a:r>
              <a:rPr lang="en-US" b="1" dirty="0" smtClean="0"/>
              <a:t>Succinct, Expressive, Functional Language </a:t>
            </a:r>
          </a:p>
          <a:p>
            <a:endParaRPr lang="en-US" dirty="0" smtClean="0"/>
          </a:p>
          <a:p>
            <a:r>
              <a:rPr lang="en-US" b="1" dirty="0" smtClean="0"/>
              <a:t>Parallel, Explorative, Data-rich, Algorithmic</a:t>
            </a:r>
          </a:p>
          <a:p>
            <a:endParaRPr lang="en-US" dirty="0" smtClean="0"/>
          </a:p>
          <a:p>
            <a:r>
              <a:rPr lang="en-US" b="1" dirty="0" smtClean="0"/>
              <a:t>Industry/Platform-Leading </a:t>
            </a:r>
          </a:p>
          <a:p>
            <a:endParaRPr lang="en-US" dirty="0" smtClean="0"/>
          </a:p>
          <a:p>
            <a:pPr lvl="1"/>
            <a:r>
              <a:rPr lang="en-US" sz="2400" b="1" dirty="0" smtClean="0"/>
              <a:t>Note: F# is not a replacement for C#/VB/C++ </a:t>
            </a:r>
          </a:p>
          <a:p>
            <a:pPr lvl="1"/>
            <a:r>
              <a:rPr lang="en-US" sz="2400" b="1" dirty="0" smtClean="0"/>
              <a:t>Augments and builds on .NET as multi-</a:t>
            </a:r>
            <a:r>
              <a:rPr lang="en-US" sz="2400" b="1" dirty="0" err="1" smtClean="0"/>
              <a:t>lang</a:t>
            </a:r>
            <a:r>
              <a:rPr lang="en-US" sz="2400" b="1" dirty="0" smtClean="0"/>
              <a:t> platform</a:t>
            </a:r>
          </a:p>
        </p:txBody>
      </p:sp>
    </p:spTree>
    <p:extLst>
      <p:ext uri="{BB962C8B-B14F-4D97-AF65-F5344CB8AC3E}">
        <p14:creationId xmlns:p14="http://schemas.microsoft.com/office/powerpoint/2010/main" val="380207572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a:xfrm>
            <a:off x="316606" y="2973388"/>
            <a:ext cx="8382000" cy="664797"/>
          </a:xfrm>
        </p:spPr>
        <p:txBody>
          <a:bodyPr/>
          <a:lstStyle/>
          <a:p>
            <a:pPr algn="ctr"/>
            <a:r>
              <a:rPr lang="en-GB" dirty="0" smtClean="0"/>
              <a:t>Why Functional?</a:t>
            </a:r>
            <a:endParaRPr lang="en-GB"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a:xfrm>
            <a:off x="316606" y="2973388"/>
            <a:ext cx="8382000" cy="664797"/>
          </a:xfrm>
        </p:spPr>
        <p:txBody>
          <a:bodyPr/>
          <a:lstStyle/>
          <a:p>
            <a:pPr algn="ctr"/>
            <a:r>
              <a:rPr lang="en-GB" dirty="0" smtClean="0"/>
              <a:t>Simplicity</a:t>
            </a:r>
            <a:endParaRPr lang="en-GB"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a:xfrm>
            <a:off x="316606" y="2973388"/>
            <a:ext cx="8382000" cy="664797"/>
          </a:xfrm>
        </p:spPr>
        <p:txBody>
          <a:bodyPr/>
          <a:lstStyle/>
          <a:p>
            <a:pPr algn="ctr"/>
            <a:r>
              <a:rPr lang="en-GB" dirty="0" smtClean="0"/>
              <a:t>Parallel</a:t>
            </a:r>
            <a:endParaRPr lang="en-GB"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a:xfrm>
            <a:off x="316606" y="2973388"/>
            <a:ext cx="8382000" cy="664797"/>
          </a:xfrm>
        </p:spPr>
        <p:txBody>
          <a:bodyPr/>
          <a:lstStyle/>
          <a:p>
            <a:pPr algn="ctr"/>
            <a:r>
              <a:rPr lang="en-GB" dirty="0" smtClean="0"/>
              <a:t>Simplicity</a:t>
            </a:r>
            <a:endParaRPr lang="en-GB"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428736"/>
            <a:ext cx="4000528" cy="4525963"/>
          </a:xfrm>
        </p:spPr>
        <p:txBody>
          <a:bodyPr>
            <a:normAutofit/>
          </a:bodyPr>
          <a:lstStyle/>
          <a:p>
            <a:pPr>
              <a:buNone/>
            </a:pPr>
            <a:r>
              <a:rPr lang="en-GB" sz="1800" b="1" dirty="0" smtClean="0">
                <a:solidFill>
                  <a:srgbClr val="92D050"/>
                </a:solidFill>
                <a:latin typeface="Lucida Console" pitchFamily="49" charset="0"/>
              </a:rPr>
              <a:t>open System</a:t>
            </a:r>
          </a:p>
          <a:p>
            <a:pPr>
              <a:buNone/>
            </a:pPr>
            <a:endParaRPr lang="en-GB" sz="1800" b="1" dirty="0" smtClean="0">
              <a:solidFill>
                <a:srgbClr val="92D050"/>
              </a:solidFill>
              <a:latin typeface="Lucida Console" pitchFamily="49" charset="0"/>
            </a:endParaRPr>
          </a:p>
          <a:p>
            <a:pPr>
              <a:buNone/>
            </a:pPr>
            <a:r>
              <a:rPr lang="en-GB" sz="1800" b="1" dirty="0" smtClean="0">
                <a:solidFill>
                  <a:srgbClr val="92D050"/>
                </a:solidFill>
                <a:latin typeface="Lucida Console" pitchFamily="49" charset="0"/>
              </a:rPr>
              <a:t>let greeting = "hello"</a:t>
            </a:r>
          </a:p>
          <a:p>
            <a:pPr>
              <a:buNone/>
            </a:pPr>
            <a:endParaRPr lang="en-GB" sz="1800" b="1" dirty="0" smtClean="0">
              <a:solidFill>
                <a:srgbClr val="92D050"/>
              </a:solidFill>
              <a:latin typeface="Lucida Console" pitchFamily="49" charset="0"/>
            </a:endParaRPr>
          </a:p>
          <a:p>
            <a:pPr>
              <a:buNone/>
            </a:pPr>
            <a:r>
              <a:rPr lang="en-GB" sz="1800" b="1" dirty="0" err="1" smtClean="0">
                <a:solidFill>
                  <a:srgbClr val="92D050"/>
                </a:solidFill>
                <a:latin typeface="Lucida Console" pitchFamily="49" charset="0"/>
              </a:rPr>
              <a:t>Console.WriteLine</a:t>
            </a:r>
            <a:r>
              <a:rPr lang="en-GB" sz="1800" b="1" dirty="0" smtClean="0">
                <a:solidFill>
                  <a:srgbClr val="92D050"/>
                </a:solidFill>
                <a:latin typeface="Lucida Console" pitchFamily="49" charset="0"/>
              </a:rPr>
              <a:t>(greeting)</a:t>
            </a:r>
          </a:p>
        </p:txBody>
      </p:sp>
      <p:sp>
        <p:nvSpPr>
          <p:cNvPr id="4" name="Content Placeholder 2"/>
          <p:cNvSpPr txBox="1">
            <a:spLocks/>
          </p:cNvSpPr>
          <p:nvPr/>
        </p:nvSpPr>
        <p:spPr>
          <a:xfrm>
            <a:off x="3889612" y="1357298"/>
            <a:ext cx="5254388" cy="4525963"/>
          </a:xfrm>
          <a:prstGeom prst="rect">
            <a:avLst/>
          </a:prstGeom>
        </p:spPr>
        <p:txBody>
          <a:bodyPr vert="horz" lIns="91432" tIns="45715" rIns="91432" bIns="45715" rtlCol="0">
            <a:noAutofit/>
          </a:bodyPr>
          <a:lstStyle/>
          <a:p>
            <a:r>
              <a:rPr lang="en-AU" b="1" dirty="0" smtClean="0">
                <a:solidFill>
                  <a:schemeClr val="accent4">
                    <a:lumMod val="40000"/>
                    <a:lumOff val="60000"/>
                  </a:schemeClr>
                </a:solidFill>
                <a:latin typeface="Lucida Console" pitchFamily="49" charset="0"/>
              </a:rPr>
              <a:t>using </a:t>
            </a:r>
            <a:r>
              <a:rPr lang="en-AU" b="1" dirty="0">
                <a:solidFill>
                  <a:schemeClr val="accent4">
                    <a:lumMod val="40000"/>
                    <a:lumOff val="60000"/>
                  </a:schemeClr>
                </a:solidFill>
                <a:latin typeface="Lucida Console" pitchFamily="49" charset="0"/>
              </a:rPr>
              <a:t>System;</a:t>
            </a:r>
          </a:p>
          <a:p>
            <a:endParaRPr lang="en-AU" b="1" dirty="0">
              <a:solidFill>
                <a:schemeClr val="accent4">
                  <a:lumMod val="40000"/>
                  <a:lumOff val="60000"/>
                </a:schemeClr>
              </a:solidFill>
              <a:latin typeface="Lucida Console" pitchFamily="49" charset="0"/>
            </a:endParaRPr>
          </a:p>
          <a:p>
            <a:r>
              <a:rPr lang="en-AU" b="1" dirty="0">
                <a:solidFill>
                  <a:schemeClr val="accent4">
                    <a:lumMod val="40000"/>
                    <a:lumOff val="60000"/>
                  </a:schemeClr>
                </a:solidFill>
                <a:latin typeface="Lucida Console" pitchFamily="49" charset="0"/>
              </a:rPr>
              <a:t>namespace ConsoleApplication1</a:t>
            </a:r>
          </a:p>
          <a:p>
            <a:r>
              <a:rPr lang="en-AU" b="1" dirty="0">
                <a:solidFill>
                  <a:schemeClr val="accent4">
                    <a:lumMod val="40000"/>
                    <a:lumOff val="60000"/>
                  </a:schemeClr>
                </a:solidFill>
                <a:latin typeface="Lucida Console" pitchFamily="49" charset="0"/>
              </a:rPr>
              <a:t>{</a:t>
            </a:r>
          </a:p>
          <a:p>
            <a:r>
              <a:rPr lang="en-AU" b="1" dirty="0">
                <a:solidFill>
                  <a:schemeClr val="accent4">
                    <a:lumMod val="40000"/>
                    <a:lumOff val="60000"/>
                  </a:schemeClr>
                </a:solidFill>
                <a:latin typeface="Lucida Console" pitchFamily="49" charset="0"/>
              </a:rPr>
              <a:t>  </a:t>
            </a:r>
            <a:r>
              <a:rPr lang="en-AU" b="1" dirty="0" smtClean="0">
                <a:solidFill>
                  <a:schemeClr val="accent4">
                    <a:lumMod val="40000"/>
                    <a:lumOff val="60000"/>
                  </a:schemeClr>
                </a:solidFill>
                <a:latin typeface="Lucida Console" pitchFamily="49" charset="0"/>
              </a:rPr>
              <a:t>class </a:t>
            </a:r>
            <a:r>
              <a:rPr lang="en-AU" b="1" dirty="0">
                <a:solidFill>
                  <a:schemeClr val="accent4">
                    <a:lumMod val="40000"/>
                    <a:lumOff val="60000"/>
                  </a:schemeClr>
                </a:solidFill>
                <a:latin typeface="Lucida Console" pitchFamily="49" charset="0"/>
              </a:rPr>
              <a:t>Program</a:t>
            </a:r>
          </a:p>
          <a:p>
            <a:r>
              <a:rPr lang="en-AU" b="1" dirty="0">
                <a:solidFill>
                  <a:schemeClr val="accent4">
                    <a:lumMod val="40000"/>
                    <a:lumOff val="60000"/>
                  </a:schemeClr>
                </a:solidFill>
                <a:latin typeface="Lucida Console" pitchFamily="49" charset="0"/>
              </a:rPr>
              <a:t>  </a:t>
            </a:r>
            <a:r>
              <a:rPr lang="en-AU" b="1" dirty="0" smtClean="0">
                <a:solidFill>
                  <a:schemeClr val="accent4">
                    <a:lumMod val="40000"/>
                    <a:lumOff val="60000"/>
                  </a:schemeClr>
                </a:solidFill>
                <a:latin typeface="Lucida Console" pitchFamily="49" charset="0"/>
              </a:rPr>
              <a:t>{</a:t>
            </a:r>
            <a:endParaRPr lang="en-AU" b="1" dirty="0">
              <a:solidFill>
                <a:schemeClr val="accent4">
                  <a:lumMod val="40000"/>
                  <a:lumOff val="60000"/>
                </a:schemeClr>
              </a:solidFill>
              <a:latin typeface="Lucida Console" pitchFamily="49" charset="0"/>
            </a:endParaRPr>
          </a:p>
          <a:p>
            <a:r>
              <a:rPr lang="en-AU" b="1" dirty="0">
                <a:solidFill>
                  <a:schemeClr val="accent4">
                    <a:lumMod val="40000"/>
                    <a:lumOff val="60000"/>
                  </a:schemeClr>
                </a:solidFill>
                <a:latin typeface="Lucida Console" pitchFamily="49" charset="0"/>
              </a:rPr>
              <a:t>  </a:t>
            </a:r>
            <a:r>
              <a:rPr lang="en-AU" b="1" dirty="0" smtClean="0">
                <a:solidFill>
                  <a:schemeClr val="accent4">
                    <a:lumMod val="40000"/>
                    <a:lumOff val="60000"/>
                  </a:schemeClr>
                </a:solidFill>
                <a:latin typeface="Lucida Console" pitchFamily="49" charset="0"/>
              </a:rPr>
              <a:t>  </a:t>
            </a:r>
            <a:r>
              <a:rPr lang="en-AU" b="1" dirty="0">
                <a:solidFill>
                  <a:schemeClr val="accent4">
                    <a:lumMod val="40000"/>
                    <a:lumOff val="60000"/>
                  </a:schemeClr>
                </a:solidFill>
                <a:latin typeface="Lucida Console" pitchFamily="49" charset="0"/>
              </a:rPr>
              <a:t>static </a:t>
            </a:r>
            <a:r>
              <a:rPr lang="en-AU" b="1" dirty="0" smtClean="0">
                <a:solidFill>
                  <a:schemeClr val="accent4">
                    <a:lumMod val="40000"/>
                    <a:lumOff val="60000"/>
                  </a:schemeClr>
                </a:solidFill>
                <a:latin typeface="Lucida Console" pitchFamily="49" charset="0"/>
              </a:rPr>
              <a:t>string </a:t>
            </a:r>
            <a:r>
              <a:rPr lang="en-AU" b="1" dirty="0" smtClean="0">
                <a:solidFill>
                  <a:schemeClr val="accent4">
                    <a:lumMod val="40000"/>
                    <a:lumOff val="60000"/>
                  </a:schemeClr>
                </a:solidFill>
                <a:latin typeface="Lucida Console" pitchFamily="49" charset="0"/>
              </a:rPr>
              <a:t>greeting</a:t>
            </a:r>
            <a:r>
              <a:rPr lang="en-AU" b="1" dirty="0">
                <a:solidFill>
                  <a:schemeClr val="accent4">
                    <a:lumMod val="40000"/>
                    <a:lumOff val="60000"/>
                  </a:schemeClr>
                </a:solidFill>
                <a:latin typeface="Lucida Console" pitchFamily="49" charset="0"/>
              </a:rPr>
              <a:t> </a:t>
            </a:r>
            <a:r>
              <a:rPr lang="en-AU" b="1" dirty="0" smtClean="0">
                <a:solidFill>
                  <a:schemeClr val="accent4">
                    <a:lumMod val="40000"/>
                    <a:lumOff val="60000"/>
                  </a:schemeClr>
                </a:solidFill>
                <a:latin typeface="Lucida Console" pitchFamily="49" charset="0"/>
              </a:rPr>
              <a:t>= "hello"</a:t>
            </a:r>
            <a:endParaRPr lang="en-AU" b="1" dirty="0">
              <a:solidFill>
                <a:schemeClr val="accent4">
                  <a:lumMod val="40000"/>
                  <a:lumOff val="60000"/>
                </a:schemeClr>
              </a:solidFill>
              <a:latin typeface="Lucida Console" pitchFamily="49" charset="0"/>
            </a:endParaRPr>
          </a:p>
          <a:p>
            <a:r>
              <a:rPr lang="en-AU" b="1" dirty="0" smtClean="0">
                <a:solidFill>
                  <a:schemeClr val="accent4">
                    <a:lumMod val="40000"/>
                    <a:lumOff val="60000"/>
                  </a:schemeClr>
                </a:solidFill>
                <a:latin typeface="Lucida Console" pitchFamily="49" charset="0"/>
              </a:rPr>
              <a:t>    </a:t>
            </a:r>
          </a:p>
          <a:p>
            <a:r>
              <a:rPr lang="en-AU" b="1" dirty="0">
                <a:solidFill>
                  <a:schemeClr val="accent4">
                    <a:lumMod val="40000"/>
                    <a:lumOff val="60000"/>
                  </a:schemeClr>
                </a:solidFill>
                <a:latin typeface="Lucida Console" pitchFamily="49" charset="0"/>
              </a:rPr>
              <a:t> </a:t>
            </a:r>
            <a:r>
              <a:rPr lang="en-AU" b="1" dirty="0" smtClean="0">
                <a:solidFill>
                  <a:schemeClr val="accent4">
                    <a:lumMod val="40000"/>
                    <a:lumOff val="60000"/>
                  </a:schemeClr>
                </a:solidFill>
                <a:latin typeface="Lucida Console" pitchFamily="49" charset="0"/>
              </a:rPr>
              <a:t>   </a:t>
            </a:r>
            <a:r>
              <a:rPr lang="en-AU" b="1" dirty="0" smtClean="0">
                <a:solidFill>
                  <a:schemeClr val="accent4">
                    <a:lumMod val="40000"/>
                    <a:lumOff val="60000"/>
                  </a:schemeClr>
                </a:solidFill>
                <a:latin typeface="Lucida Console" pitchFamily="49" charset="0"/>
              </a:rPr>
              <a:t>static </a:t>
            </a:r>
            <a:r>
              <a:rPr lang="en-AU" b="1" dirty="0">
                <a:solidFill>
                  <a:schemeClr val="accent4">
                    <a:lumMod val="40000"/>
                    <a:lumOff val="60000"/>
                  </a:schemeClr>
                </a:solidFill>
                <a:latin typeface="Lucida Console" pitchFamily="49" charset="0"/>
              </a:rPr>
              <a:t>void Main(string[] </a:t>
            </a:r>
            <a:r>
              <a:rPr lang="en-AU" b="1" dirty="0" err="1">
                <a:solidFill>
                  <a:schemeClr val="accent4">
                    <a:lumMod val="40000"/>
                    <a:lumOff val="60000"/>
                  </a:schemeClr>
                </a:solidFill>
                <a:latin typeface="Lucida Console" pitchFamily="49" charset="0"/>
              </a:rPr>
              <a:t>args</a:t>
            </a:r>
            <a:r>
              <a:rPr lang="en-AU" b="1" dirty="0">
                <a:solidFill>
                  <a:schemeClr val="accent4">
                    <a:lumMod val="40000"/>
                    <a:lumOff val="60000"/>
                  </a:schemeClr>
                </a:solidFill>
                <a:latin typeface="Lucida Console" pitchFamily="49" charset="0"/>
              </a:rPr>
              <a:t>)</a:t>
            </a:r>
          </a:p>
          <a:p>
            <a:r>
              <a:rPr lang="en-AU" b="1" dirty="0" smtClean="0">
                <a:solidFill>
                  <a:schemeClr val="accent4">
                    <a:lumMod val="40000"/>
                    <a:lumOff val="60000"/>
                  </a:schemeClr>
                </a:solidFill>
                <a:latin typeface="Lucida Console" pitchFamily="49" charset="0"/>
              </a:rPr>
              <a:t>    </a:t>
            </a:r>
            <a:r>
              <a:rPr lang="en-AU" b="1" dirty="0">
                <a:solidFill>
                  <a:schemeClr val="accent4">
                    <a:lumMod val="40000"/>
                    <a:lumOff val="60000"/>
                  </a:schemeClr>
                </a:solidFill>
                <a:latin typeface="Lucida Console" pitchFamily="49" charset="0"/>
              </a:rPr>
              <a:t>{</a:t>
            </a:r>
          </a:p>
          <a:p>
            <a:r>
              <a:rPr lang="en-AU" b="1" dirty="0" smtClean="0">
                <a:solidFill>
                  <a:schemeClr val="accent4">
                    <a:lumMod val="40000"/>
                    <a:lumOff val="60000"/>
                  </a:schemeClr>
                </a:solidFill>
                <a:latin typeface="Lucida Console" pitchFamily="49" charset="0"/>
              </a:rPr>
              <a:t>        </a:t>
            </a:r>
            <a:r>
              <a:rPr lang="en-AU" b="1" dirty="0" err="1" smtClean="0">
                <a:solidFill>
                  <a:schemeClr val="accent4">
                    <a:lumMod val="40000"/>
                    <a:lumOff val="60000"/>
                  </a:schemeClr>
                </a:solidFill>
                <a:latin typeface="Lucida Console" pitchFamily="49" charset="0"/>
              </a:rPr>
              <a:t>Console.WriteLine</a:t>
            </a:r>
            <a:r>
              <a:rPr lang="en-AU" b="1" dirty="0" smtClean="0">
                <a:solidFill>
                  <a:schemeClr val="accent4">
                    <a:lumMod val="40000"/>
                    <a:lumOff val="60000"/>
                  </a:schemeClr>
                </a:solidFill>
                <a:latin typeface="Lucida Console" pitchFamily="49" charset="0"/>
              </a:rPr>
              <a:t>(greeting);            </a:t>
            </a:r>
            <a:endParaRPr lang="en-AU" b="1" dirty="0">
              <a:solidFill>
                <a:schemeClr val="accent4">
                  <a:lumMod val="40000"/>
                  <a:lumOff val="60000"/>
                </a:schemeClr>
              </a:solidFill>
              <a:latin typeface="Lucida Console" pitchFamily="49" charset="0"/>
            </a:endParaRPr>
          </a:p>
          <a:p>
            <a:r>
              <a:rPr lang="en-AU" b="1" dirty="0" smtClean="0">
                <a:solidFill>
                  <a:schemeClr val="accent4">
                    <a:lumMod val="40000"/>
                    <a:lumOff val="60000"/>
                  </a:schemeClr>
                </a:solidFill>
                <a:latin typeface="Lucida Console" pitchFamily="49" charset="0"/>
              </a:rPr>
              <a:t>    </a:t>
            </a:r>
            <a:r>
              <a:rPr lang="en-AU" b="1" dirty="0">
                <a:solidFill>
                  <a:schemeClr val="accent4">
                    <a:lumMod val="40000"/>
                    <a:lumOff val="60000"/>
                  </a:schemeClr>
                </a:solidFill>
                <a:latin typeface="Lucida Console" pitchFamily="49" charset="0"/>
              </a:rPr>
              <a:t>}</a:t>
            </a:r>
          </a:p>
          <a:p>
            <a:r>
              <a:rPr lang="en-AU" b="1" dirty="0" smtClean="0">
                <a:solidFill>
                  <a:schemeClr val="accent4">
                    <a:lumMod val="40000"/>
                    <a:lumOff val="60000"/>
                  </a:schemeClr>
                </a:solidFill>
                <a:latin typeface="Lucida Console" pitchFamily="49" charset="0"/>
              </a:rPr>
              <a:t>  </a:t>
            </a:r>
            <a:r>
              <a:rPr lang="en-AU" b="1" dirty="0">
                <a:solidFill>
                  <a:schemeClr val="accent4">
                    <a:lumMod val="40000"/>
                    <a:lumOff val="60000"/>
                  </a:schemeClr>
                </a:solidFill>
                <a:latin typeface="Lucida Console" pitchFamily="49" charset="0"/>
              </a:rPr>
              <a:t>}</a:t>
            </a:r>
          </a:p>
          <a:p>
            <a:r>
              <a:rPr lang="en-AU" b="1" dirty="0" smtClean="0">
                <a:solidFill>
                  <a:schemeClr val="accent4">
                    <a:lumMod val="40000"/>
                    <a:lumOff val="60000"/>
                  </a:schemeClr>
                </a:solidFill>
                <a:latin typeface="Lucida Console" pitchFamily="49" charset="0"/>
              </a:rPr>
              <a:t>}</a:t>
            </a:r>
            <a:endParaRPr lang="en-AU" b="1" dirty="0">
              <a:solidFill>
                <a:schemeClr val="accent4">
                  <a:lumMod val="40000"/>
                  <a:lumOff val="60000"/>
                </a:schemeClr>
              </a:solidFill>
              <a:latin typeface="Lucida Console" pitchFamily="49" charset="0"/>
            </a:endParaRPr>
          </a:p>
        </p:txBody>
      </p:sp>
      <p:sp>
        <p:nvSpPr>
          <p:cNvPr id="6" name="Title 5"/>
          <p:cNvSpPr>
            <a:spLocks noGrp="1"/>
          </p:cNvSpPr>
          <p:nvPr>
            <p:ph type="title"/>
          </p:nvPr>
        </p:nvSpPr>
        <p:spPr/>
        <p:txBody>
          <a:bodyPr/>
          <a:lstStyle/>
          <a:p>
            <a:r>
              <a:rPr lang="en-GB" dirty="0"/>
              <a:t>Simplicity: </a:t>
            </a:r>
            <a:r>
              <a:rPr lang="en-GB" dirty="0" smtClean="0"/>
              <a:t>Scripting</a:t>
            </a:r>
            <a:endParaRPr lang="en-GB" dirty="0"/>
          </a:p>
        </p:txBody>
      </p:sp>
      <p:sp>
        <p:nvSpPr>
          <p:cNvPr id="5" name="Rounded Rectangular Callout 4"/>
          <p:cNvSpPr/>
          <p:nvPr/>
        </p:nvSpPr>
        <p:spPr bwMode="auto">
          <a:xfrm>
            <a:off x="2232617" y="1091829"/>
            <a:ext cx="525994" cy="510774"/>
          </a:xfrm>
          <a:prstGeom prst="wedgeRoundRectCallout">
            <a:avLst>
              <a:gd name="adj1" fmla="val -14548"/>
              <a:gd name="adj2" fmla="val -506"/>
              <a:gd name="adj3" fmla="val 16667"/>
            </a:avLst>
          </a:prstGeom>
          <a:gradFill>
            <a:gsLst>
              <a:gs pos="0">
                <a:schemeClr val="accent2">
                  <a:lumMod val="50000"/>
                </a:schemeClr>
              </a:gs>
              <a:gs pos="72000">
                <a:schemeClr val="accent2"/>
              </a:gs>
              <a:gs pos="100000">
                <a:schemeClr val="accent2"/>
              </a:gs>
            </a:gsLst>
          </a:gra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rPr>
              <a:t>F#</a:t>
            </a:r>
          </a:p>
        </p:txBody>
      </p:sp>
      <p:sp>
        <p:nvSpPr>
          <p:cNvPr id="7" name="Rounded Rectangular Callout 6"/>
          <p:cNvSpPr/>
          <p:nvPr/>
        </p:nvSpPr>
        <p:spPr bwMode="auto">
          <a:xfrm>
            <a:off x="8332927" y="928670"/>
            <a:ext cx="550607" cy="510774"/>
          </a:xfrm>
          <a:prstGeom prst="wedgeRoundRectCallout">
            <a:avLst>
              <a:gd name="adj1" fmla="val 2383"/>
              <a:gd name="adj2" fmla="val -8521"/>
              <a:gd name="adj3" fmla="val 16667"/>
            </a:avLst>
          </a:prstGeom>
          <a:solidFill>
            <a:schemeClr val="accent4">
              <a:lumMod val="40000"/>
              <a:lumOff val="60000"/>
            </a:schemeClr>
          </a:soli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solidFill>
                  <a:schemeClr val="bg1"/>
                </a:solidFill>
              </a:rPr>
              <a: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168813" y="2105312"/>
            <a:ext cx="5613009" cy="3857652"/>
          </a:xfrm>
        </p:spPr>
        <p:txBody>
          <a:bodyPr>
            <a:normAutofit/>
          </a:bodyPr>
          <a:lstStyle/>
          <a:p>
            <a:pPr>
              <a:buNone/>
            </a:pPr>
            <a:r>
              <a:rPr lang="en-US" sz="1600" b="1" dirty="0">
                <a:solidFill>
                  <a:srgbClr val="92D050"/>
                </a:solidFill>
                <a:latin typeface="Consolas" pitchFamily="49" charset="0"/>
              </a:rPr>
              <a:t> </a:t>
            </a:r>
            <a:endParaRPr lang="en-GB" sz="1600" b="1" dirty="0">
              <a:solidFill>
                <a:srgbClr val="92D050"/>
              </a:solidFill>
              <a:latin typeface="Consolas" pitchFamily="49" charset="0"/>
            </a:endParaRPr>
          </a:p>
          <a:p>
            <a:pPr>
              <a:buNone/>
            </a:pPr>
            <a:r>
              <a:rPr lang="en-US" sz="1600" b="1" dirty="0" smtClean="0">
                <a:solidFill>
                  <a:srgbClr val="92D050"/>
                </a:solidFill>
                <a:latin typeface="Consolas" pitchFamily="49" charset="0"/>
              </a:rPr>
              <a:t>type Command = Command of (Rover -&gt; unit)</a:t>
            </a:r>
          </a:p>
          <a:p>
            <a:pPr>
              <a:buNone/>
            </a:pPr>
            <a:endParaRPr lang="en-US" sz="1600" b="1" dirty="0" smtClean="0">
              <a:solidFill>
                <a:srgbClr val="92D050"/>
              </a:solidFill>
              <a:latin typeface="Consolas" pitchFamily="49" charset="0"/>
            </a:endParaRPr>
          </a:p>
          <a:p>
            <a:pPr>
              <a:buNone/>
            </a:pPr>
            <a:r>
              <a:rPr lang="en-US" sz="1600" b="1" dirty="0" smtClean="0">
                <a:solidFill>
                  <a:srgbClr val="92D050"/>
                </a:solidFill>
                <a:latin typeface="Consolas" pitchFamily="49" charset="0"/>
              </a:rPr>
              <a:t>let </a:t>
            </a:r>
            <a:r>
              <a:rPr lang="en-US" sz="1600" b="1" dirty="0" err="1" smtClean="0">
                <a:solidFill>
                  <a:srgbClr val="92D050"/>
                </a:solidFill>
                <a:latin typeface="Consolas" pitchFamily="49" charset="0"/>
              </a:rPr>
              <a:t>BreakCommand</a:t>
            </a:r>
            <a:r>
              <a:rPr lang="en-US" sz="1600" b="1" dirty="0" smtClean="0">
                <a:solidFill>
                  <a:srgbClr val="92D050"/>
                </a:solidFill>
                <a:latin typeface="Consolas" pitchFamily="49" charset="0"/>
              </a:rPr>
              <a:t> </a:t>
            </a:r>
            <a:r>
              <a:rPr lang="en-US" sz="1600" b="1" dirty="0">
                <a:solidFill>
                  <a:srgbClr val="92D050"/>
                </a:solidFill>
                <a:latin typeface="Consolas" pitchFamily="49" charset="0"/>
              </a:rPr>
              <a:t>= </a:t>
            </a:r>
            <a:endParaRPr lang="en-US" sz="1600" b="1" dirty="0" smtClean="0">
              <a:solidFill>
                <a:srgbClr val="92D050"/>
              </a:solidFill>
              <a:latin typeface="Consolas" pitchFamily="49" charset="0"/>
            </a:endParaRPr>
          </a:p>
          <a:p>
            <a:pPr>
              <a:buNone/>
            </a:pPr>
            <a:r>
              <a:rPr lang="en-US" sz="1600" b="1" dirty="0" smtClean="0">
                <a:solidFill>
                  <a:srgbClr val="92D050"/>
                </a:solidFill>
                <a:latin typeface="Consolas" pitchFamily="49" charset="0"/>
              </a:rPr>
              <a:t>  Command(fun </a:t>
            </a:r>
            <a:r>
              <a:rPr lang="en-US" sz="1600" b="1" dirty="0">
                <a:solidFill>
                  <a:srgbClr val="92D050"/>
                </a:solidFill>
                <a:latin typeface="Consolas" pitchFamily="49" charset="0"/>
              </a:rPr>
              <a:t>rover -&gt; </a:t>
            </a:r>
            <a:r>
              <a:rPr lang="en-US" sz="1600" b="1" dirty="0" err="1">
                <a:solidFill>
                  <a:srgbClr val="92D050"/>
                </a:solidFill>
                <a:latin typeface="Consolas" pitchFamily="49" charset="0"/>
              </a:rPr>
              <a:t>rover.Accelerate</a:t>
            </a:r>
            <a:r>
              <a:rPr lang="en-US" sz="1600" b="1" dirty="0">
                <a:solidFill>
                  <a:srgbClr val="92D050"/>
                </a:solidFill>
                <a:latin typeface="Consolas" pitchFamily="49" charset="0"/>
              </a:rPr>
              <a:t>(-1.0</a:t>
            </a:r>
            <a:r>
              <a:rPr lang="en-US" sz="1600" b="1" dirty="0" smtClean="0">
                <a:solidFill>
                  <a:srgbClr val="92D050"/>
                </a:solidFill>
                <a:latin typeface="Consolas" pitchFamily="49" charset="0"/>
              </a:rPr>
              <a:t>))</a:t>
            </a:r>
            <a:endParaRPr lang="en-GB" sz="1600" b="1" dirty="0">
              <a:solidFill>
                <a:srgbClr val="92D050"/>
              </a:solidFill>
              <a:latin typeface="Consolas" pitchFamily="49" charset="0"/>
            </a:endParaRPr>
          </a:p>
          <a:p>
            <a:pPr>
              <a:buNone/>
            </a:pPr>
            <a:endParaRPr lang="en-US" sz="1600" b="1" dirty="0" smtClean="0">
              <a:solidFill>
                <a:srgbClr val="92D050"/>
              </a:solidFill>
              <a:latin typeface="Consolas" pitchFamily="49" charset="0"/>
            </a:endParaRPr>
          </a:p>
          <a:p>
            <a:pPr>
              <a:buNone/>
            </a:pPr>
            <a:r>
              <a:rPr lang="en-US" sz="1600" b="1" dirty="0" smtClean="0">
                <a:solidFill>
                  <a:srgbClr val="92D050"/>
                </a:solidFill>
                <a:latin typeface="Consolas" pitchFamily="49" charset="0"/>
              </a:rPr>
              <a:t>let </a:t>
            </a:r>
            <a:r>
              <a:rPr lang="en-US" sz="1600" b="1" dirty="0" err="1" smtClean="0">
                <a:solidFill>
                  <a:srgbClr val="92D050"/>
                </a:solidFill>
                <a:latin typeface="Consolas" pitchFamily="49" charset="0"/>
              </a:rPr>
              <a:t>TurnLeftCommand</a:t>
            </a:r>
            <a:r>
              <a:rPr lang="en-US" sz="1600" b="1" dirty="0">
                <a:solidFill>
                  <a:srgbClr val="92D050"/>
                </a:solidFill>
                <a:latin typeface="Consolas" pitchFamily="49" charset="0"/>
              </a:rPr>
              <a:t> </a:t>
            </a:r>
            <a:r>
              <a:rPr lang="en-US" sz="1600" b="1" dirty="0" smtClean="0">
                <a:solidFill>
                  <a:srgbClr val="92D050"/>
                </a:solidFill>
                <a:latin typeface="Consolas" pitchFamily="49" charset="0"/>
              </a:rPr>
              <a:t> </a:t>
            </a:r>
            <a:r>
              <a:rPr lang="en-US" sz="1600" b="1" dirty="0">
                <a:solidFill>
                  <a:srgbClr val="92D050"/>
                </a:solidFill>
                <a:latin typeface="Consolas" pitchFamily="49" charset="0"/>
              </a:rPr>
              <a:t>= </a:t>
            </a:r>
            <a:endParaRPr lang="en-US" sz="1600" b="1" dirty="0" smtClean="0">
              <a:solidFill>
                <a:srgbClr val="92D050"/>
              </a:solidFill>
              <a:latin typeface="Consolas" pitchFamily="49" charset="0"/>
            </a:endParaRPr>
          </a:p>
          <a:p>
            <a:pPr>
              <a:buNone/>
            </a:pPr>
            <a:r>
              <a:rPr lang="en-US" sz="1600" b="1" dirty="0" smtClean="0">
                <a:solidFill>
                  <a:srgbClr val="92D050"/>
                </a:solidFill>
                <a:latin typeface="Consolas" pitchFamily="49" charset="0"/>
              </a:rPr>
              <a:t>  Command(fun </a:t>
            </a:r>
            <a:r>
              <a:rPr lang="en-US" sz="1600" b="1" dirty="0">
                <a:solidFill>
                  <a:srgbClr val="92D050"/>
                </a:solidFill>
                <a:latin typeface="Consolas" pitchFamily="49" charset="0"/>
              </a:rPr>
              <a:t>rover -&gt; </a:t>
            </a:r>
            <a:r>
              <a:rPr lang="en-US" sz="1600" b="1" dirty="0" err="1">
                <a:solidFill>
                  <a:srgbClr val="92D050"/>
                </a:solidFill>
                <a:latin typeface="Consolas" pitchFamily="49" charset="0"/>
              </a:rPr>
              <a:t>rover.Rotate</a:t>
            </a:r>
            <a:r>
              <a:rPr lang="en-US" sz="1600" b="1" dirty="0">
                <a:solidFill>
                  <a:srgbClr val="92D050"/>
                </a:solidFill>
                <a:latin typeface="Consolas" pitchFamily="49" charset="0"/>
              </a:rPr>
              <a:t>(-5.0&lt;</a:t>
            </a:r>
            <a:r>
              <a:rPr lang="en-US" sz="1600" b="1" dirty="0" err="1">
                <a:solidFill>
                  <a:srgbClr val="92D050"/>
                </a:solidFill>
                <a:latin typeface="Consolas" pitchFamily="49" charset="0"/>
              </a:rPr>
              <a:t>degs</a:t>
            </a:r>
            <a:r>
              <a:rPr lang="en-US" sz="1600" b="1" dirty="0" smtClean="0">
                <a:solidFill>
                  <a:srgbClr val="92D050"/>
                </a:solidFill>
                <a:latin typeface="Consolas" pitchFamily="49" charset="0"/>
              </a:rPr>
              <a:t>&gt;))</a:t>
            </a:r>
            <a:endParaRPr lang="en-GB" sz="1600" b="1" dirty="0">
              <a:solidFill>
                <a:srgbClr val="92D050"/>
              </a:solidFill>
              <a:latin typeface="Consolas" pitchFamily="49" charset="0"/>
            </a:endParaRPr>
          </a:p>
          <a:p>
            <a:pPr>
              <a:buNone/>
            </a:pPr>
            <a:r>
              <a:rPr lang="en-US" sz="1600" b="1" dirty="0">
                <a:solidFill>
                  <a:srgbClr val="92D050"/>
                </a:solidFill>
                <a:latin typeface="Consolas" pitchFamily="49" charset="0"/>
              </a:rPr>
              <a:t> </a:t>
            </a:r>
            <a:endParaRPr lang="en-GB" sz="1600" b="1" dirty="0">
              <a:solidFill>
                <a:srgbClr val="92D050"/>
              </a:solidFill>
              <a:latin typeface="Consolas" pitchFamily="49" charset="0"/>
            </a:endParaRPr>
          </a:p>
        </p:txBody>
      </p:sp>
      <p:sp>
        <p:nvSpPr>
          <p:cNvPr id="7" name="Content Placeholder 6"/>
          <p:cNvSpPr>
            <a:spLocks noGrp="1"/>
          </p:cNvSpPr>
          <p:nvPr>
            <p:ph sz="quarter" idx="4"/>
          </p:nvPr>
        </p:nvSpPr>
        <p:spPr>
          <a:xfrm>
            <a:off x="5227910" y="900535"/>
            <a:ext cx="7072362" cy="5500726"/>
          </a:xfrm>
        </p:spPr>
        <p:txBody>
          <a:bodyPr>
            <a:noAutofit/>
          </a:bodyPr>
          <a:lstStyle/>
          <a:p>
            <a:pPr>
              <a:spcBef>
                <a:spcPts val="0"/>
              </a:spcBef>
              <a:buNone/>
            </a:pPr>
            <a:r>
              <a:rPr lang="en-US" sz="1100" b="1" dirty="0">
                <a:solidFill>
                  <a:schemeClr val="accent4">
                    <a:lumMod val="40000"/>
                    <a:lumOff val="60000"/>
                  </a:schemeClr>
                </a:solidFill>
                <a:latin typeface="Consolas" pitchFamily="49" charset="0"/>
              </a:rPr>
              <a:t>   abstract class Command</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public virtual void Execute();</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t>
            </a:r>
            <a:r>
              <a:rPr lang="en-US" sz="1100" b="1" dirty="0" smtClean="0">
                <a:solidFill>
                  <a:schemeClr val="accent4">
                    <a:lumMod val="40000"/>
                    <a:lumOff val="60000"/>
                  </a:schemeClr>
                </a:solidFill>
                <a:latin typeface="Consolas" pitchFamily="49" charset="0"/>
              </a:rPr>
              <a:t>}</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abstract class </a:t>
            </a:r>
            <a:r>
              <a:rPr lang="en-US" sz="1100" b="1" dirty="0" err="1" smtClean="0">
                <a:solidFill>
                  <a:schemeClr val="accent4">
                    <a:lumMod val="40000"/>
                    <a:lumOff val="60000"/>
                  </a:schemeClr>
                </a:solidFill>
                <a:latin typeface="Consolas" pitchFamily="49" charset="0"/>
              </a:rPr>
              <a:t>RoverCommand</a:t>
            </a:r>
            <a:r>
              <a:rPr lang="en-US" sz="1100" b="1" dirty="0" smtClean="0">
                <a:solidFill>
                  <a:schemeClr val="accent4">
                    <a:lumMod val="40000"/>
                    <a:lumOff val="60000"/>
                  </a:schemeClr>
                </a:solidFill>
                <a:latin typeface="Consolas" pitchFamily="49" charset="0"/>
              </a:rPr>
              <a:t> </a:t>
            </a:r>
            <a:r>
              <a:rPr lang="en-US" sz="1100" b="1" dirty="0">
                <a:solidFill>
                  <a:schemeClr val="accent4">
                    <a:lumMod val="40000"/>
                    <a:lumOff val="60000"/>
                  </a:schemeClr>
                </a:solidFill>
                <a:latin typeface="Consolas" pitchFamily="49" charset="0"/>
              </a:rPr>
              <a:t>: Command</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t>
            </a:r>
            <a:r>
              <a:rPr lang="en-US" sz="1100" b="1" dirty="0" smtClean="0">
                <a:solidFill>
                  <a:schemeClr val="accent4">
                    <a:lumMod val="40000"/>
                    <a:lumOff val="60000"/>
                  </a:schemeClr>
                </a:solidFill>
                <a:latin typeface="Consolas" pitchFamily="49" charset="0"/>
              </a:rPr>
              <a:t> </a:t>
            </a:r>
            <a:r>
              <a:rPr lang="en-US" sz="1100" b="1" dirty="0">
                <a:solidFill>
                  <a:schemeClr val="accent4">
                    <a:lumMod val="40000"/>
                    <a:lumOff val="60000"/>
                  </a:schemeClr>
                </a:solidFill>
                <a:latin typeface="Consolas" pitchFamily="49" charset="0"/>
              </a:rPr>
              <a:t>protected </a:t>
            </a:r>
            <a:r>
              <a:rPr lang="en-US" sz="1100" b="1" dirty="0" smtClean="0">
                <a:solidFill>
                  <a:schemeClr val="accent4">
                    <a:lumMod val="40000"/>
                    <a:lumOff val="60000"/>
                  </a:schemeClr>
                </a:solidFill>
                <a:latin typeface="Consolas" pitchFamily="49" charset="0"/>
              </a:rPr>
              <a:t>Rover </a:t>
            </a:r>
            <a:r>
              <a:rPr lang="en-US" sz="1100" b="1" dirty="0">
                <a:solidFill>
                  <a:schemeClr val="accent4">
                    <a:lumMod val="40000"/>
                    <a:lumOff val="60000"/>
                  </a:schemeClr>
                </a:solidFill>
                <a:latin typeface="Consolas" pitchFamily="49" charset="0"/>
              </a:rPr>
              <a:t>Rover { get; private set; }</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t>
            </a:r>
            <a:r>
              <a:rPr lang="en-US" sz="1100" b="1" dirty="0" smtClean="0">
                <a:solidFill>
                  <a:schemeClr val="accent4">
                    <a:lumMod val="40000"/>
                    <a:lumOff val="60000"/>
                  </a:schemeClr>
                </a:solidFill>
                <a:latin typeface="Consolas" pitchFamily="49" charset="0"/>
              </a:rPr>
              <a:t> </a:t>
            </a:r>
            <a:r>
              <a:rPr lang="en-US" sz="1100" b="1" dirty="0">
                <a:solidFill>
                  <a:schemeClr val="accent4">
                    <a:lumMod val="40000"/>
                    <a:lumOff val="60000"/>
                  </a:schemeClr>
                </a:solidFill>
                <a:latin typeface="Consolas" pitchFamily="49" charset="0"/>
              </a:rPr>
              <a:t>public </a:t>
            </a:r>
            <a:r>
              <a:rPr lang="en-US" sz="1100" b="1" dirty="0" err="1" smtClean="0">
                <a:solidFill>
                  <a:schemeClr val="accent4">
                    <a:lumMod val="40000"/>
                    <a:lumOff val="60000"/>
                  </a:schemeClr>
                </a:solidFill>
                <a:latin typeface="Consolas" pitchFamily="49" charset="0"/>
              </a:rPr>
              <a:t>RoverCommand</a:t>
            </a:r>
            <a:r>
              <a:rPr lang="en-US" sz="1100" b="1" dirty="0" smtClean="0">
                <a:solidFill>
                  <a:schemeClr val="accent4">
                    <a:lumMod val="40000"/>
                    <a:lumOff val="60000"/>
                  </a:schemeClr>
                </a:solidFill>
                <a:latin typeface="Consolas" pitchFamily="49" charset="0"/>
              </a:rPr>
              <a:t>(</a:t>
            </a:r>
            <a:r>
              <a:rPr lang="en-US" sz="1100" b="1" dirty="0" err="1" smtClean="0">
                <a:solidFill>
                  <a:schemeClr val="accent4">
                    <a:lumMod val="40000"/>
                    <a:lumOff val="60000"/>
                  </a:schemeClr>
                </a:solidFill>
                <a:latin typeface="Consolas" pitchFamily="49" charset="0"/>
              </a:rPr>
              <a:t>MarsRover</a:t>
            </a:r>
            <a:r>
              <a:rPr lang="en-US" sz="1100" b="1" dirty="0" smtClean="0">
                <a:solidFill>
                  <a:schemeClr val="accent4">
                    <a:lumMod val="40000"/>
                    <a:lumOff val="60000"/>
                  </a:schemeClr>
                </a:solidFill>
                <a:latin typeface="Consolas" pitchFamily="49" charset="0"/>
              </a:rPr>
              <a:t> </a:t>
            </a:r>
            <a:r>
              <a:rPr lang="en-US" sz="1100" b="1" dirty="0">
                <a:solidFill>
                  <a:schemeClr val="accent4">
                    <a:lumMod val="40000"/>
                    <a:lumOff val="60000"/>
                  </a:schemeClr>
                </a:solidFill>
                <a:latin typeface="Consolas" pitchFamily="49" charset="0"/>
              </a:rPr>
              <a:t>rover)</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t>
            </a:r>
            <a:r>
              <a:rPr lang="en-US" sz="1100" b="1" dirty="0" err="1">
                <a:solidFill>
                  <a:schemeClr val="accent4">
                    <a:lumMod val="40000"/>
                    <a:lumOff val="60000"/>
                  </a:schemeClr>
                </a:solidFill>
                <a:latin typeface="Consolas" pitchFamily="49" charset="0"/>
              </a:rPr>
              <a:t>this.Rover</a:t>
            </a:r>
            <a:r>
              <a:rPr lang="en-US" sz="1100" b="1" dirty="0">
                <a:solidFill>
                  <a:schemeClr val="accent4">
                    <a:lumMod val="40000"/>
                    <a:lumOff val="60000"/>
                  </a:schemeClr>
                </a:solidFill>
                <a:latin typeface="Consolas" pitchFamily="49" charset="0"/>
              </a:rPr>
              <a:t> = rover;</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t>
            </a:r>
            <a:r>
              <a:rPr lang="en-US" sz="1100" b="1" dirty="0" smtClean="0">
                <a:solidFill>
                  <a:schemeClr val="accent4">
                    <a:lumMod val="40000"/>
                    <a:lumOff val="60000"/>
                  </a:schemeClr>
                </a:solidFill>
                <a:latin typeface="Consolas" pitchFamily="49" charset="0"/>
              </a:rPr>
              <a:t>}</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class </a:t>
            </a:r>
            <a:r>
              <a:rPr lang="en-US" sz="1100" b="1" dirty="0" err="1" smtClean="0">
                <a:solidFill>
                  <a:schemeClr val="accent4">
                    <a:lumMod val="40000"/>
                    <a:lumOff val="60000"/>
                  </a:schemeClr>
                </a:solidFill>
                <a:latin typeface="Consolas" pitchFamily="49" charset="0"/>
              </a:rPr>
              <a:t>BreakCommand</a:t>
            </a:r>
            <a:r>
              <a:rPr lang="en-US" sz="1100" b="1" dirty="0" smtClean="0">
                <a:solidFill>
                  <a:schemeClr val="accent4">
                    <a:lumMod val="40000"/>
                    <a:lumOff val="60000"/>
                  </a:schemeClr>
                </a:solidFill>
                <a:latin typeface="Consolas" pitchFamily="49" charset="0"/>
              </a:rPr>
              <a:t> </a:t>
            </a:r>
            <a:r>
              <a:rPr lang="en-US" sz="1100" b="1" dirty="0">
                <a:solidFill>
                  <a:schemeClr val="accent4">
                    <a:lumMod val="40000"/>
                    <a:lumOff val="60000"/>
                  </a:schemeClr>
                </a:solidFill>
                <a:latin typeface="Consolas" pitchFamily="49" charset="0"/>
              </a:rPr>
              <a:t>: </a:t>
            </a:r>
            <a:r>
              <a:rPr lang="en-US" sz="1100" b="1" dirty="0" err="1" smtClean="0">
                <a:solidFill>
                  <a:schemeClr val="accent4">
                    <a:lumMod val="40000"/>
                    <a:lumOff val="60000"/>
                  </a:schemeClr>
                </a:solidFill>
                <a:latin typeface="Consolas" pitchFamily="49" charset="0"/>
              </a:rPr>
              <a:t>RoverCommand</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public </a:t>
            </a:r>
            <a:r>
              <a:rPr lang="en-US" sz="1100" b="1" dirty="0" err="1" smtClean="0">
                <a:solidFill>
                  <a:schemeClr val="accent4">
                    <a:lumMod val="40000"/>
                    <a:lumOff val="60000"/>
                  </a:schemeClr>
                </a:solidFill>
                <a:latin typeface="Consolas" pitchFamily="49" charset="0"/>
              </a:rPr>
              <a:t>BreakCommand</a:t>
            </a:r>
            <a:r>
              <a:rPr lang="en-US" sz="1100" b="1" dirty="0" smtClean="0">
                <a:solidFill>
                  <a:schemeClr val="accent4">
                    <a:lumMod val="40000"/>
                    <a:lumOff val="60000"/>
                  </a:schemeClr>
                </a:solidFill>
                <a:latin typeface="Consolas" pitchFamily="49" charset="0"/>
              </a:rPr>
              <a:t>(Rover </a:t>
            </a:r>
            <a:r>
              <a:rPr lang="en-US" sz="1100" b="1" dirty="0">
                <a:solidFill>
                  <a:schemeClr val="accent4">
                    <a:lumMod val="40000"/>
                    <a:lumOff val="60000"/>
                  </a:schemeClr>
                </a:solidFill>
                <a:latin typeface="Consolas" pitchFamily="49" charset="0"/>
              </a:rPr>
              <a:t>rover)</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 base(rover)</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t>
            </a:r>
            <a:r>
              <a:rPr lang="en-US" sz="1100" b="1" dirty="0" smtClean="0">
                <a:solidFill>
                  <a:schemeClr val="accent4">
                    <a:lumMod val="40000"/>
                    <a:lumOff val="60000"/>
                  </a:schemeClr>
                </a:solidFill>
                <a:latin typeface="Consolas" pitchFamily="49" charset="0"/>
              </a:rPr>
              <a:t>}</a:t>
            </a:r>
            <a:r>
              <a:rPr lang="en-US" sz="1100" b="1" dirty="0">
                <a:solidFill>
                  <a:schemeClr val="accent4">
                    <a:lumMod val="40000"/>
                    <a:lumOff val="60000"/>
                  </a:schemeClr>
                </a:solidFill>
                <a:latin typeface="Consolas" pitchFamily="49" charset="0"/>
              </a:rPr>
              <a:t> </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public override void Execute()</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t>
            </a:r>
            <a:r>
              <a:rPr lang="en-US" sz="1100" b="1" dirty="0" err="1">
                <a:solidFill>
                  <a:schemeClr val="accent4">
                    <a:lumMod val="40000"/>
                    <a:lumOff val="60000"/>
                  </a:schemeClr>
                </a:solidFill>
                <a:latin typeface="Consolas" pitchFamily="49" charset="0"/>
              </a:rPr>
              <a:t>Rover.Rotate</a:t>
            </a:r>
            <a:r>
              <a:rPr lang="en-US" sz="1100" b="1" dirty="0">
                <a:solidFill>
                  <a:schemeClr val="accent4">
                    <a:lumMod val="40000"/>
                    <a:lumOff val="60000"/>
                  </a:schemeClr>
                </a:solidFill>
                <a:latin typeface="Consolas" pitchFamily="49" charset="0"/>
              </a:rPr>
              <a:t>(-5.0);</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t>
            </a:r>
            <a:r>
              <a:rPr lang="en-US" sz="1100" b="1" dirty="0" smtClean="0">
                <a:solidFill>
                  <a:schemeClr val="accent4">
                    <a:lumMod val="40000"/>
                    <a:lumOff val="60000"/>
                  </a:schemeClr>
                </a:solidFill>
                <a:latin typeface="Consolas" pitchFamily="49" charset="0"/>
              </a:rPr>
              <a:t>}</a:t>
            </a:r>
          </a:p>
          <a:p>
            <a:pPr>
              <a:spcBef>
                <a:spcPts val="0"/>
              </a:spcBef>
              <a:buNone/>
            </a:pPr>
            <a:r>
              <a:rPr lang="en-US" sz="1100" b="1" dirty="0" smtClean="0">
                <a:solidFill>
                  <a:schemeClr val="accent4">
                    <a:lumMod val="40000"/>
                    <a:lumOff val="60000"/>
                  </a:schemeClr>
                </a:solidFill>
                <a:latin typeface="Consolas" pitchFamily="49" charset="0"/>
              </a:rPr>
              <a:t>  class </a:t>
            </a:r>
            <a:r>
              <a:rPr lang="en-US" sz="1100" b="1" dirty="0" err="1" smtClean="0">
                <a:solidFill>
                  <a:schemeClr val="accent4">
                    <a:lumMod val="40000"/>
                    <a:lumOff val="60000"/>
                  </a:schemeClr>
                </a:solidFill>
                <a:latin typeface="Consolas" pitchFamily="49" charset="0"/>
              </a:rPr>
              <a:t>TurnLeftCommand</a:t>
            </a:r>
            <a:r>
              <a:rPr lang="en-US" sz="1100" b="1" dirty="0" smtClean="0">
                <a:solidFill>
                  <a:schemeClr val="accent4">
                    <a:lumMod val="40000"/>
                    <a:lumOff val="60000"/>
                  </a:schemeClr>
                </a:solidFill>
                <a:latin typeface="Consolas" pitchFamily="49" charset="0"/>
              </a:rPr>
              <a:t> : </a:t>
            </a:r>
            <a:r>
              <a:rPr lang="en-US" sz="1100" b="1" dirty="0" err="1" smtClean="0">
                <a:solidFill>
                  <a:schemeClr val="accent4">
                    <a:lumMod val="40000"/>
                    <a:lumOff val="60000"/>
                  </a:schemeClr>
                </a:solidFill>
                <a:latin typeface="Consolas" pitchFamily="49" charset="0"/>
              </a:rPr>
              <a:t>RoverCommand</a:t>
            </a:r>
            <a:endParaRPr lang="en-GB" sz="1100" b="1" dirty="0" smtClean="0">
              <a:solidFill>
                <a:schemeClr val="accent4">
                  <a:lumMod val="40000"/>
                  <a:lumOff val="60000"/>
                </a:schemeClr>
              </a:solidFill>
              <a:latin typeface="Consolas" pitchFamily="49" charset="0"/>
            </a:endParaRPr>
          </a:p>
          <a:p>
            <a:pPr>
              <a:spcBef>
                <a:spcPts val="0"/>
              </a:spcBef>
              <a:buNone/>
            </a:pPr>
            <a:r>
              <a:rPr lang="en-US" sz="1100" b="1" dirty="0" smtClean="0">
                <a:solidFill>
                  <a:schemeClr val="accent4">
                    <a:lumMod val="40000"/>
                    <a:lumOff val="60000"/>
                  </a:schemeClr>
                </a:solidFill>
                <a:latin typeface="Consolas" pitchFamily="49" charset="0"/>
              </a:rPr>
              <a:t>  {</a:t>
            </a:r>
            <a:endParaRPr lang="en-GB" sz="1100" b="1" dirty="0" smtClean="0">
              <a:solidFill>
                <a:schemeClr val="accent4">
                  <a:lumMod val="40000"/>
                  <a:lumOff val="60000"/>
                </a:schemeClr>
              </a:solidFill>
              <a:latin typeface="Consolas" pitchFamily="49" charset="0"/>
            </a:endParaRPr>
          </a:p>
          <a:p>
            <a:pPr>
              <a:spcBef>
                <a:spcPts val="0"/>
              </a:spcBef>
              <a:buNone/>
            </a:pPr>
            <a:r>
              <a:rPr lang="en-US" sz="1100" b="1" dirty="0" smtClean="0">
                <a:solidFill>
                  <a:schemeClr val="accent4">
                    <a:lumMod val="40000"/>
                    <a:lumOff val="60000"/>
                  </a:schemeClr>
                </a:solidFill>
                <a:latin typeface="Consolas" pitchFamily="49" charset="0"/>
              </a:rPr>
              <a:t>      public </a:t>
            </a:r>
            <a:r>
              <a:rPr lang="en-US" sz="1100" b="1" dirty="0" err="1" smtClean="0">
                <a:solidFill>
                  <a:schemeClr val="accent4">
                    <a:lumMod val="40000"/>
                    <a:lumOff val="60000"/>
                  </a:schemeClr>
                </a:solidFill>
                <a:latin typeface="Consolas" pitchFamily="49" charset="0"/>
              </a:rPr>
              <a:t>TurnLeftCommand</a:t>
            </a:r>
            <a:r>
              <a:rPr lang="en-US" sz="1100" b="1" dirty="0" smtClean="0">
                <a:solidFill>
                  <a:schemeClr val="accent4">
                    <a:lumMod val="40000"/>
                    <a:lumOff val="60000"/>
                  </a:schemeClr>
                </a:solidFill>
                <a:latin typeface="Consolas" pitchFamily="49" charset="0"/>
              </a:rPr>
              <a:t>(Rover rover)</a:t>
            </a:r>
            <a:endParaRPr lang="en-GB" sz="1100" b="1" dirty="0" smtClean="0">
              <a:solidFill>
                <a:schemeClr val="accent4">
                  <a:lumMod val="40000"/>
                  <a:lumOff val="60000"/>
                </a:schemeClr>
              </a:solidFill>
              <a:latin typeface="Consolas" pitchFamily="49" charset="0"/>
            </a:endParaRPr>
          </a:p>
          <a:p>
            <a:pPr>
              <a:spcBef>
                <a:spcPts val="0"/>
              </a:spcBef>
              <a:buNone/>
            </a:pPr>
            <a:r>
              <a:rPr lang="en-US" sz="1100" b="1" dirty="0" smtClean="0">
                <a:solidFill>
                  <a:schemeClr val="accent4">
                    <a:lumMod val="40000"/>
                    <a:lumOff val="60000"/>
                  </a:schemeClr>
                </a:solidFill>
                <a:latin typeface="Consolas" pitchFamily="49" charset="0"/>
              </a:rPr>
              <a:t>          : base(rover)</a:t>
            </a:r>
            <a:endParaRPr lang="en-GB" sz="1100" b="1" dirty="0" smtClean="0">
              <a:solidFill>
                <a:schemeClr val="accent4">
                  <a:lumMod val="40000"/>
                  <a:lumOff val="60000"/>
                </a:schemeClr>
              </a:solidFill>
              <a:latin typeface="Consolas" pitchFamily="49" charset="0"/>
            </a:endParaRPr>
          </a:p>
          <a:p>
            <a:pPr>
              <a:spcBef>
                <a:spcPts val="0"/>
              </a:spcBef>
              <a:buNone/>
            </a:pPr>
            <a:r>
              <a:rPr lang="en-US" sz="1100" b="1" dirty="0" smtClean="0">
                <a:solidFill>
                  <a:schemeClr val="accent4">
                    <a:lumMod val="40000"/>
                    <a:lumOff val="60000"/>
                  </a:schemeClr>
                </a:solidFill>
                <a:latin typeface="Consolas" pitchFamily="49" charset="0"/>
              </a:rPr>
              <a:t>      {</a:t>
            </a:r>
            <a:endParaRPr lang="en-GB" sz="1100" b="1" dirty="0" smtClean="0">
              <a:solidFill>
                <a:schemeClr val="accent4">
                  <a:lumMod val="40000"/>
                  <a:lumOff val="60000"/>
                </a:schemeClr>
              </a:solidFill>
              <a:latin typeface="Consolas" pitchFamily="49" charset="0"/>
            </a:endParaRPr>
          </a:p>
          <a:p>
            <a:pPr>
              <a:spcBef>
                <a:spcPts val="0"/>
              </a:spcBef>
              <a:buNone/>
            </a:pPr>
            <a:r>
              <a:rPr lang="en-US" sz="1100" b="1" dirty="0" smtClean="0">
                <a:solidFill>
                  <a:schemeClr val="accent4">
                    <a:lumMod val="40000"/>
                    <a:lumOff val="60000"/>
                  </a:schemeClr>
                </a:solidFill>
                <a:latin typeface="Consolas" pitchFamily="49" charset="0"/>
              </a:rPr>
              <a:t>      }</a:t>
            </a:r>
            <a:endParaRPr lang="en-GB" sz="1100" b="1" dirty="0" smtClean="0">
              <a:solidFill>
                <a:schemeClr val="accent4">
                  <a:lumMod val="40000"/>
                  <a:lumOff val="60000"/>
                </a:schemeClr>
              </a:solidFill>
              <a:latin typeface="Consolas" pitchFamily="49" charset="0"/>
            </a:endParaRPr>
          </a:p>
          <a:p>
            <a:pPr>
              <a:spcBef>
                <a:spcPts val="0"/>
              </a:spcBef>
              <a:buNone/>
            </a:pPr>
            <a:r>
              <a:rPr lang="en-US" sz="1100" b="1" dirty="0" smtClean="0">
                <a:solidFill>
                  <a:schemeClr val="accent4">
                    <a:lumMod val="40000"/>
                    <a:lumOff val="60000"/>
                  </a:schemeClr>
                </a:solidFill>
                <a:latin typeface="Consolas" pitchFamily="49" charset="0"/>
              </a:rPr>
              <a:t>      public override void Execute()</a:t>
            </a:r>
            <a:endParaRPr lang="en-GB" sz="1100" b="1" dirty="0" smtClean="0">
              <a:solidFill>
                <a:schemeClr val="accent4">
                  <a:lumMod val="40000"/>
                  <a:lumOff val="60000"/>
                </a:schemeClr>
              </a:solidFill>
              <a:latin typeface="Consolas" pitchFamily="49" charset="0"/>
            </a:endParaRPr>
          </a:p>
          <a:p>
            <a:pPr>
              <a:spcBef>
                <a:spcPts val="0"/>
              </a:spcBef>
              <a:buNone/>
            </a:pPr>
            <a:r>
              <a:rPr lang="en-US" sz="1100" b="1" dirty="0" smtClean="0">
                <a:solidFill>
                  <a:schemeClr val="accent4">
                    <a:lumMod val="40000"/>
                    <a:lumOff val="60000"/>
                  </a:schemeClr>
                </a:solidFill>
                <a:latin typeface="Consolas" pitchFamily="49" charset="0"/>
              </a:rPr>
              <a:t>      {</a:t>
            </a:r>
            <a:endParaRPr lang="en-GB" sz="1100" b="1" dirty="0" smtClean="0">
              <a:solidFill>
                <a:schemeClr val="accent4">
                  <a:lumMod val="40000"/>
                  <a:lumOff val="60000"/>
                </a:schemeClr>
              </a:solidFill>
              <a:latin typeface="Consolas" pitchFamily="49" charset="0"/>
            </a:endParaRPr>
          </a:p>
          <a:p>
            <a:pPr>
              <a:spcBef>
                <a:spcPts val="0"/>
              </a:spcBef>
              <a:buNone/>
            </a:pPr>
            <a:r>
              <a:rPr lang="en-US" sz="1100" b="1" dirty="0" smtClean="0">
                <a:solidFill>
                  <a:schemeClr val="accent4">
                    <a:lumMod val="40000"/>
                    <a:lumOff val="60000"/>
                  </a:schemeClr>
                </a:solidFill>
                <a:latin typeface="Consolas" pitchFamily="49" charset="0"/>
              </a:rPr>
              <a:t>          </a:t>
            </a:r>
            <a:r>
              <a:rPr lang="en-US" sz="1100" b="1" dirty="0" err="1" smtClean="0">
                <a:solidFill>
                  <a:schemeClr val="accent4">
                    <a:lumMod val="40000"/>
                    <a:lumOff val="60000"/>
                  </a:schemeClr>
                </a:solidFill>
                <a:latin typeface="Consolas" pitchFamily="49" charset="0"/>
              </a:rPr>
              <a:t>Rover.Rotate</a:t>
            </a:r>
            <a:r>
              <a:rPr lang="en-US" sz="1100" b="1" dirty="0" smtClean="0">
                <a:solidFill>
                  <a:schemeClr val="accent4">
                    <a:lumMod val="40000"/>
                    <a:lumOff val="60000"/>
                  </a:schemeClr>
                </a:solidFill>
                <a:latin typeface="Consolas" pitchFamily="49" charset="0"/>
              </a:rPr>
              <a:t>(-5.0);</a:t>
            </a:r>
            <a:endParaRPr lang="en-GB" sz="1100" b="1" dirty="0" smtClean="0">
              <a:solidFill>
                <a:schemeClr val="accent4">
                  <a:lumMod val="40000"/>
                  <a:lumOff val="60000"/>
                </a:schemeClr>
              </a:solidFill>
              <a:latin typeface="Consolas" pitchFamily="49" charset="0"/>
            </a:endParaRPr>
          </a:p>
          <a:p>
            <a:pPr>
              <a:spcBef>
                <a:spcPts val="0"/>
              </a:spcBef>
              <a:buNone/>
            </a:pPr>
            <a:r>
              <a:rPr lang="en-US" sz="1100" b="1" dirty="0" smtClean="0">
                <a:solidFill>
                  <a:schemeClr val="accent4">
                    <a:lumMod val="40000"/>
                    <a:lumOff val="60000"/>
                  </a:schemeClr>
                </a:solidFill>
                <a:latin typeface="Consolas" pitchFamily="49" charset="0"/>
              </a:rPr>
              <a:t>      }</a:t>
            </a:r>
            <a:endParaRPr lang="en-GB" sz="1100" b="1" dirty="0" smtClean="0">
              <a:solidFill>
                <a:schemeClr val="accent4">
                  <a:lumMod val="40000"/>
                  <a:lumOff val="60000"/>
                </a:schemeClr>
              </a:solidFill>
              <a:latin typeface="Consolas" pitchFamily="49" charset="0"/>
            </a:endParaRPr>
          </a:p>
          <a:p>
            <a:pPr>
              <a:spcBef>
                <a:spcPts val="0"/>
              </a:spcBef>
              <a:buNone/>
            </a:pPr>
            <a:r>
              <a:rPr lang="en-US" sz="1100" b="1" dirty="0" smtClean="0">
                <a:solidFill>
                  <a:schemeClr val="accent4">
                    <a:lumMod val="40000"/>
                    <a:lumOff val="60000"/>
                  </a:schemeClr>
                </a:solidFill>
                <a:latin typeface="Consolas" pitchFamily="49" charset="0"/>
              </a:rPr>
              <a:t>  }</a:t>
            </a:r>
            <a:endParaRPr lang="en-GB" sz="1100" b="1" dirty="0" smtClean="0">
              <a:solidFill>
                <a:schemeClr val="accent4">
                  <a:lumMod val="40000"/>
                  <a:lumOff val="60000"/>
                </a:schemeClr>
              </a:solidFill>
              <a:latin typeface="Consolas" pitchFamily="49" charset="0"/>
            </a:endParaRPr>
          </a:p>
          <a:p>
            <a:pPr>
              <a:spcBef>
                <a:spcPts val="0"/>
              </a:spcBef>
              <a:buNone/>
            </a:pPr>
            <a:endParaRPr lang="en-GB" sz="1100" b="1" dirty="0">
              <a:solidFill>
                <a:schemeClr val="accent4">
                  <a:lumMod val="40000"/>
                  <a:lumOff val="60000"/>
                </a:schemeClr>
              </a:solidFill>
              <a:latin typeface="Consolas" pitchFamily="49" charset="0"/>
            </a:endParaRPr>
          </a:p>
        </p:txBody>
      </p:sp>
      <p:sp>
        <p:nvSpPr>
          <p:cNvPr id="10" name="Title 7"/>
          <p:cNvSpPr>
            <a:spLocks noGrp="1"/>
          </p:cNvSpPr>
          <p:nvPr>
            <p:ph type="title"/>
          </p:nvPr>
        </p:nvSpPr>
        <p:spPr>
          <a:xfrm>
            <a:off x="142844" y="142852"/>
            <a:ext cx="8382000" cy="609398"/>
          </a:xfrm>
        </p:spPr>
        <p:txBody>
          <a:bodyPr/>
          <a:lstStyle/>
          <a:p>
            <a:r>
              <a:rPr lang="en-GB" dirty="0" smtClean="0"/>
              <a:t>Simplicity: Functions as Values</a:t>
            </a:r>
            <a:endParaRPr lang="en-GB" dirty="0"/>
          </a:p>
        </p:txBody>
      </p:sp>
      <p:sp>
        <p:nvSpPr>
          <p:cNvPr id="11" name="Rounded Rectangular Callout 10"/>
          <p:cNvSpPr/>
          <p:nvPr/>
        </p:nvSpPr>
        <p:spPr bwMode="auto">
          <a:xfrm>
            <a:off x="845585" y="1533808"/>
            <a:ext cx="525994" cy="510774"/>
          </a:xfrm>
          <a:prstGeom prst="wedgeRoundRectCallout">
            <a:avLst>
              <a:gd name="adj1" fmla="val -7024"/>
              <a:gd name="adj2" fmla="val -505"/>
              <a:gd name="adj3" fmla="val 16667"/>
            </a:avLst>
          </a:prstGeom>
          <a:gradFill>
            <a:gsLst>
              <a:gs pos="0">
                <a:schemeClr val="accent2">
                  <a:lumMod val="50000"/>
                </a:schemeClr>
              </a:gs>
              <a:gs pos="72000">
                <a:schemeClr val="accent2"/>
              </a:gs>
              <a:gs pos="100000">
                <a:schemeClr val="accent2"/>
              </a:gs>
            </a:gsLst>
          </a:gra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rPr>
              <a:t>F#</a:t>
            </a:r>
          </a:p>
        </p:txBody>
      </p:sp>
      <p:sp>
        <p:nvSpPr>
          <p:cNvPr id="9" name="Rounded Rectangular Callout 8"/>
          <p:cNvSpPr/>
          <p:nvPr/>
        </p:nvSpPr>
        <p:spPr bwMode="auto">
          <a:xfrm>
            <a:off x="8082067" y="928670"/>
            <a:ext cx="1052332" cy="510774"/>
          </a:xfrm>
          <a:prstGeom prst="wedgeRoundRectCallout">
            <a:avLst>
              <a:gd name="adj1" fmla="val 2383"/>
              <a:gd name="adj2" fmla="val -8521"/>
              <a:gd name="adj3" fmla="val 16667"/>
            </a:avLst>
          </a:prstGeom>
          <a:solidFill>
            <a:schemeClr val="accent4">
              <a:lumMod val="40000"/>
              <a:lumOff val="60000"/>
            </a:schemeClr>
          </a:soli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solidFill>
                  <a:schemeClr val="bg1"/>
                </a:solidFill>
              </a:rPr>
              <a:t>C#-OO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Which talk?</a:t>
            </a:r>
            <a:endParaRPr lang="en-GB" dirty="0"/>
          </a:p>
        </p:txBody>
      </p:sp>
      <p:graphicFrame>
        <p:nvGraphicFramePr>
          <p:cNvPr id="7" name="Diagram 6"/>
          <p:cNvGraphicFramePr/>
          <p:nvPr>
            <p:extLst>
              <p:ext uri="{D42A27DB-BD31-4B8C-83A1-F6EECF244321}">
                <p14:modId xmlns:p14="http://schemas.microsoft.com/office/powerpoint/2010/main" val="3132146502"/>
              </p:ext>
            </p:extLst>
          </p:nvPr>
        </p:nvGraphicFramePr>
        <p:xfrm>
          <a:off x="381000" y="1411552"/>
          <a:ext cx="8382000" cy="32731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984709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0" y="1142984"/>
            <a:ext cx="6758006" cy="5429287"/>
          </a:xfrm>
        </p:spPr>
        <p:txBody>
          <a:bodyPr>
            <a:normAutofit/>
          </a:bodyPr>
          <a:lstStyle/>
          <a:p>
            <a:pPr>
              <a:buNone/>
            </a:pPr>
            <a:r>
              <a:rPr lang="en-US" sz="1600" b="1" dirty="0" smtClean="0">
                <a:solidFill>
                  <a:srgbClr val="92D050"/>
                </a:solidFill>
                <a:latin typeface="Consolas" pitchFamily="49" charset="0"/>
              </a:rPr>
              <a:t>let swap (x, y) = (y, x)</a:t>
            </a:r>
          </a:p>
          <a:p>
            <a:pPr>
              <a:buNone/>
            </a:pPr>
            <a:endParaRPr lang="en-US" sz="1600" b="1" dirty="0" smtClean="0">
              <a:solidFill>
                <a:srgbClr val="92D050"/>
              </a:solidFill>
              <a:latin typeface="Consolas" pitchFamily="49" charset="0"/>
            </a:endParaRPr>
          </a:p>
          <a:p>
            <a:pPr>
              <a:buNone/>
            </a:pPr>
            <a:endParaRPr lang="en-US" sz="1600" b="1" dirty="0" smtClean="0">
              <a:solidFill>
                <a:srgbClr val="92D050"/>
              </a:solidFill>
              <a:latin typeface="Consolas" pitchFamily="49" charset="0"/>
            </a:endParaRPr>
          </a:p>
          <a:p>
            <a:pPr>
              <a:buNone/>
            </a:pPr>
            <a:endParaRPr lang="en-US" sz="1600" b="1" dirty="0" smtClean="0">
              <a:solidFill>
                <a:srgbClr val="92D050"/>
              </a:solidFill>
              <a:latin typeface="Consolas" pitchFamily="49" charset="0"/>
            </a:endParaRPr>
          </a:p>
          <a:p>
            <a:pPr>
              <a:buNone/>
            </a:pPr>
            <a:endParaRPr lang="en-US" sz="1600" b="1" dirty="0" smtClean="0">
              <a:solidFill>
                <a:srgbClr val="92D050"/>
              </a:solidFill>
              <a:latin typeface="Consolas" pitchFamily="49" charset="0"/>
            </a:endParaRPr>
          </a:p>
          <a:p>
            <a:pPr>
              <a:buNone/>
            </a:pPr>
            <a:r>
              <a:rPr lang="en-US" sz="1600" b="1" dirty="0" smtClean="0">
                <a:solidFill>
                  <a:srgbClr val="92D050"/>
                </a:solidFill>
                <a:latin typeface="Consolas" pitchFamily="49" charset="0"/>
              </a:rPr>
              <a:t>let rotations (x, y, z) = </a:t>
            </a:r>
          </a:p>
          <a:p>
            <a:pPr>
              <a:buNone/>
            </a:pPr>
            <a:r>
              <a:rPr lang="en-US" sz="1600" b="1" dirty="0" smtClean="0">
                <a:solidFill>
                  <a:srgbClr val="92D050"/>
                </a:solidFill>
                <a:latin typeface="Consolas" pitchFamily="49" charset="0"/>
              </a:rPr>
              <a:t>    [ (x, y, z);</a:t>
            </a:r>
          </a:p>
          <a:p>
            <a:pPr>
              <a:buNone/>
            </a:pPr>
            <a:r>
              <a:rPr lang="en-US" sz="1600" b="1" dirty="0" smtClean="0">
                <a:solidFill>
                  <a:srgbClr val="92D050"/>
                </a:solidFill>
                <a:latin typeface="Consolas" pitchFamily="49" charset="0"/>
              </a:rPr>
              <a:t>      (z, x, y);</a:t>
            </a:r>
          </a:p>
          <a:p>
            <a:pPr>
              <a:buNone/>
            </a:pPr>
            <a:r>
              <a:rPr lang="en-US" sz="1600" b="1" dirty="0" smtClean="0">
                <a:solidFill>
                  <a:srgbClr val="92D050"/>
                </a:solidFill>
                <a:latin typeface="Consolas" pitchFamily="49" charset="0"/>
              </a:rPr>
              <a:t>      (y, z, x) ]</a:t>
            </a:r>
          </a:p>
          <a:p>
            <a:pPr>
              <a:buNone/>
            </a:pPr>
            <a:endParaRPr lang="en-US" sz="1600" b="1" dirty="0">
              <a:solidFill>
                <a:srgbClr val="92D050"/>
              </a:solidFill>
              <a:latin typeface="Consolas" pitchFamily="49" charset="0"/>
            </a:endParaRPr>
          </a:p>
          <a:p>
            <a:pPr>
              <a:buNone/>
            </a:pPr>
            <a:endParaRPr lang="en-US" sz="1600" b="1" dirty="0" smtClean="0">
              <a:solidFill>
                <a:srgbClr val="92D050"/>
              </a:solidFill>
              <a:latin typeface="Consolas" pitchFamily="49" charset="0"/>
            </a:endParaRPr>
          </a:p>
          <a:p>
            <a:pPr>
              <a:buNone/>
            </a:pPr>
            <a:endParaRPr lang="en-US" sz="1600" b="1" dirty="0" smtClean="0">
              <a:solidFill>
                <a:srgbClr val="92D050"/>
              </a:solidFill>
              <a:latin typeface="Consolas" pitchFamily="49" charset="0"/>
            </a:endParaRPr>
          </a:p>
          <a:p>
            <a:pPr>
              <a:buNone/>
            </a:pPr>
            <a:endParaRPr lang="en-US" sz="1600" b="1" dirty="0" smtClean="0">
              <a:solidFill>
                <a:srgbClr val="92D050"/>
              </a:solidFill>
              <a:latin typeface="Consolas" pitchFamily="49" charset="0"/>
            </a:endParaRPr>
          </a:p>
          <a:p>
            <a:pPr>
              <a:buNone/>
            </a:pPr>
            <a:endParaRPr lang="en-US" sz="1600" b="1" dirty="0" smtClean="0">
              <a:solidFill>
                <a:srgbClr val="92D050"/>
              </a:solidFill>
              <a:latin typeface="Consolas" pitchFamily="49" charset="0"/>
            </a:endParaRPr>
          </a:p>
          <a:p>
            <a:pPr>
              <a:buNone/>
            </a:pPr>
            <a:endParaRPr lang="en-US" sz="1600" b="1" dirty="0" smtClean="0">
              <a:solidFill>
                <a:srgbClr val="92D050"/>
              </a:solidFill>
              <a:latin typeface="Consolas" pitchFamily="49" charset="0"/>
            </a:endParaRPr>
          </a:p>
          <a:p>
            <a:pPr>
              <a:buNone/>
            </a:pPr>
            <a:endParaRPr lang="en-US" sz="1600" b="1" dirty="0" smtClean="0">
              <a:solidFill>
                <a:srgbClr val="92D050"/>
              </a:solidFill>
              <a:latin typeface="Consolas" pitchFamily="49" charset="0"/>
            </a:endParaRPr>
          </a:p>
          <a:p>
            <a:pPr>
              <a:buNone/>
            </a:pPr>
            <a:r>
              <a:rPr lang="en-US" sz="1600" b="1" dirty="0" smtClean="0">
                <a:solidFill>
                  <a:srgbClr val="92D050"/>
                </a:solidFill>
                <a:latin typeface="Consolas" pitchFamily="49" charset="0"/>
              </a:rPr>
              <a:t>let reduce f (x, y, z) = </a:t>
            </a:r>
          </a:p>
          <a:p>
            <a:pPr>
              <a:buNone/>
            </a:pPr>
            <a:r>
              <a:rPr lang="en-US" sz="1600" b="1" dirty="0" smtClean="0">
                <a:solidFill>
                  <a:srgbClr val="92D050"/>
                </a:solidFill>
                <a:latin typeface="Consolas" pitchFamily="49" charset="0"/>
              </a:rPr>
              <a:t>    f x + f y + f z</a:t>
            </a:r>
          </a:p>
          <a:p>
            <a:pPr>
              <a:buNone/>
            </a:pPr>
            <a:endParaRPr lang="en-US" sz="1600" dirty="0" smtClean="0">
              <a:solidFill>
                <a:srgbClr val="92D050"/>
              </a:solidFill>
              <a:latin typeface="Consolas" pitchFamily="49" charset="0"/>
            </a:endParaRPr>
          </a:p>
          <a:p>
            <a:pPr>
              <a:buNone/>
            </a:pPr>
            <a:endParaRPr lang="en-US" sz="1600" dirty="0" smtClean="0">
              <a:solidFill>
                <a:srgbClr val="92D050"/>
              </a:solidFill>
              <a:latin typeface="Consolas" pitchFamily="49" charset="0"/>
            </a:endParaRPr>
          </a:p>
          <a:p>
            <a:pPr>
              <a:buNone/>
            </a:pPr>
            <a:endParaRPr lang="en-US" sz="1600" dirty="0" smtClean="0">
              <a:solidFill>
                <a:srgbClr val="92D050"/>
              </a:solidFill>
              <a:latin typeface="Consolas" pitchFamily="49" charset="0"/>
            </a:endParaRPr>
          </a:p>
          <a:p>
            <a:pPr>
              <a:buNone/>
            </a:pPr>
            <a:endParaRPr lang="en-US" sz="1600" dirty="0" smtClean="0">
              <a:solidFill>
                <a:srgbClr val="92D050"/>
              </a:solidFill>
              <a:latin typeface="Consolas" pitchFamily="49" charset="0"/>
            </a:endParaRPr>
          </a:p>
          <a:p>
            <a:pPr>
              <a:buNone/>
            </a:pPr>
            <a:endParaRPr lang="en-US" sz="1600" dirty="0" smtClean="0">
              <a:solidFill>
                <a:srgbClr val="92D050"/>
              </a:solidFill>
              <a:latin typeface="Consolas" pitchFamily="49" charset="0"/>
            </a:endParaRPr>
          </a:p>
          <a:p>
            <a:pPr>
              <a:buNone/>
            </a:pPr>
            <a:endParaRPr lang="en-US" sz="1600" dirty="0" smtClean="0">
              <a:solidFill>
                <a:srgbClr val="92D050"/>
              </a:solidFill>
              <a:latin typeface="Consolas" pitchFamily="49" charset="0"/>
            </a:endParaRPr>
          </a:p>
          <a:p>
            <a:pPr>
              <a:buNone/>
            </a:pPr>
            <a:endParaRPr lang="en-US" sz="1600" dirty="0" smtClean="0">
              <a:solidFill>
                <a:srgbClr val="92D050"/>
              </a:solidFill>
              <a:latin typeface="Consolas" pitchFamily="49" charset="0"/>
            </a:endParaRPr>
          </a:p>
          <a:p>
            <a:pPr>
              <a:buNone/>
            </a:pPr>
            <a:endParaRPr lang="en-US" sz="1600" dirty="0" smtClean="0">
              <a:solidFill>
                <a:srgbClr val="92D050"/>
              </a:solidFill>
              <a:latin typeface="Consolas" pitchFamily="49" charset="0"/>
            </a:endParaRPr>
          </a:p>
          <a:p>
            <a:pPr>
              <a:buNone/>
            </a:pPr>
            <a:endParaRPr lang="en-US" sz="1600" dirty="0" smtClean="0">
              <a:solidFill>
                <a:srgbClr val="92D050"/>
              </a:solidFill>
              <a:latin typeface="Consolas" pitchFamily="49" charset="0"/>
            </a:endParaRPr>
          </a:p>
          <a:p>
            <a:pPr>
              <a:buNone/>
            </a:pPr>
            <a:endParaRPr lang="en-US" sz="1600" dirty="0" smtClean="0">
              <a:solidFill>
                <a:srgbClr val="92D050"/>
              </a:solidFill>
              <a:latin typeface="Consolas" pitchFamily="49" charset="0"/>
            </a:endParaRPr>
          </a:p>
          <a:p>
            <a:pPr>
              <a:buNone/>
            </a:pPr>
            <a:endParaRPr lang="en-US" sz="1600" dirty="0" smtClean="0">
              <a:solidFill>
                <a:srgbClr val="92D050"/>
              </a:solidFill>
              <a:latin typeface="Consolas" pitchFamily="49" charset="0"/>
            </a:endParaRPr>
          </a:p>
        </p:txBody>
      </p:sp>
      <p:sp>
        <p:nvSpPr>
          <p:cNvPr id="7" name="Content Placeholder 6"/>
          <p:cNvSpPr>
            <a:spLocks noGrp="1"/>
          </p:cNvSpPr>
          <p:nvPr>
            <p:ph sz="quarter" idx="4"/>
          </p:nvPr>
        </p:nvSpPr>
        <p:spPr>
          <a:xfrm>
            <a:off x="3714744" y="1142984"/>
            <a:ext cx="5757906" cy="5054617"/>
          </a:xfrm>
        </p:spPr>
        <p:txBody>
          <a:bodyPr>
            <a:noAutofit/>
          </a:bodyPr>
          <a:lstStyle/>
          <a:p>
            <a:pPr>
              <a:buNone/>
            </a:pPr>
            <a:r>
              <a:rPr lang="en-GB" sz="1600" dirty="0" err="1" smtClean="0">
                <a:solidFill>
                  <a:schemeClr val="accent4">
                    <a:lumMod val="40000"/>
                    <a:lumOff val="60000"/>
                  </a:schemeClr>
                </a:solidFill>
                <a:latin typeface="Consolas" pitchFamily="49" charset="0"/>
              </a:rPr>
              <a:t>Tuple</a:t>
            </a:r>
            <a:r>
              <a:rPr lang="en-GB" sz="1600" dirty="0" smtClean="0">
                <a:solidFill>
                  <a:schemeClr val="accent4">
                    <a:lumMod val="40000"/>
                    <a:lumOff val="60000"/>
                  </a:schemeClr>
                </a:solidFill>
                <a:latin typeface="Consolas" pitchFamily="49" charset="0"/>
              </a:rPr>
              <a:t>&lt;U,T&gt; Swap&lt;T,U&gt;(</a:t>
            </a:r>
            <a:r>
              <a:rPr lang="en-GB" sz="1600" dirty="0" err="1" smtClean="0">
                <a:solidFill>
                  <a:schemeClr val="accent4">
                    <a:lumMod val="40000"/>
                    <a:lumOff val="60000"/>
                  </a:schemeClr>
                </a:solidFill>
                <a:latin typeface="Consolas" pitchFamily="49" charset="0"/>
              </a:rPr>
              <a:t>Tuple</a:t>
            </a:r>
            <a:r>
              <a:rPr lang="en-GB" sz="1600" dirty="0" smtClean="0">
                <a:solidFill>
                  <a:schemeClr val="accent4">
                    <a:lumMod val="40000"/>
                    <a:lumOff val="60000"/>
                  </a:schemeClr>
                </a:solidFill>
                <a:latin typeface="Consolas" pitchFamily="49" charset="0"/>
              </a:rPr>
              <a:t>&lt;T,U&gt; t)</a:t>
            </a:r>
          </a:p>
          <a:p>
            <a:pPr>
              <a:buNone/>
            </a:pPr>
            <a:r>
              <a:rPr lang="en-GB" sz="1600" dirty="0" smtClean="0">
                <a:solidFill>
                  <a:schemeClr val="accent4">
                    <a:lumMod val="40000"/>
                    <a:lumOff val="60000"/>
                  </a:schemeClr>
                </a:solidFill>
                <a:latin typeface="Consolas" pitchFamily="49" charset="0"/>
              </a:rPr>
              <a:t>{</a:t>
            </a:r>
          </a:p>
          <a:p>
            <a:pPr>
              <a:buNone/>
            </a:pPr>
            <a:r>
              <a:rPr lang="en-GB" sz="1600" dirty="0" smtClean="0">
                <a:solidFill>
                  <a:schemeClr val="accent4">
                    <a:lumMod val="40000"/>
                    <a:lumOff val="60000"/>
                  </a:schemeClr>
                </a:solidFill>
                <a:latin typeface="Consolas" pitchFamily="49" charset="0"/>
              </a:rPr>
              <a:t>    return new </a:t>
            </a:r>
            <a:r>
              <a:rPr lang="en-GB" sz="1600" dirty="0" err="1" smtClean="0">
                <a:solidFill>
                  <a:schemeClr val="accent4">
                    <a:lumMod val="40000"/>
                    <a:lumOff val="60000"/>
                  </a:schemeClr>
                </a:solidFill>
                <a:latin typeface="Consolas" pitchFamily="49" charset="0"/>
              </a:rPr>
              <a:t>Tuple</a:t>
            </a:r>
            <a:r>
              <a:rPr lang="en-GB" sz="1600" dirty="0" smtClean="0">
                <a:solidFill>
                  <a:schemeClr val="accent4">
                    <a:lumMod val="40000"/>
                    <a:lumOff val="60000"/>
                  </a:schemeClr>
                </a:solidFill>
                <a:latin typeface="Consolas" pitchFamily="49" charset="0"/>
              </a:rPr>
              <a:t>&lt;U,T&gt;(t.Item2, t.Item1)</a:t>
            </a:r>
          </a:p>
          <a:p>
            <a:pPr>
              <a:buNone/>
            </a:pPr>
            <a:r>
              <a:rPr lang="en-GB" sz="1600" dirty="0" smtClean="0">
                <a:solidFill>
                  <a:schemeClr val="accent4">
                    <a:lumMod val="40000"/>
                    <a:lumOff val="60000"/>
                  </a:schemeClr>
                </a:solidFill>
                <a:latin typeface="Consolas" pitchFamily="49" charset="0"/>
              </a:rPr>
              <a:t>}</a:t>
            </a:r>
          </a:p>
          <a:p>
            <a:pPr>
              <a:buNone/>
            </a:pPr>
            <a:endParaRPr lang="en-GB" sz="1600" dirty="0" smtClean="0">
              <a:solidFill>
                <a:schemeClr val="accent4">
                  <a:lumMod val="40000"/>
                  <a:lumOff val="60000"/>
                </a:schemeClr>
              </a:solidFill>
              <a:latin typeface="Consolas" pitchFamily="49" charset="0"/>
            </a:endParaRPr>
          </a:p>
          <a:p>
            <a:pPr>
              <a:buNone/>
            </a:pPr>
            <a:r>
              <a:rPr lang="en-GB" sz="1600" dirty="0" err="1" smtClean="0">
                <a:solidFill>
                  <a:schemeClr val="accent4">
                    <a:lumMod val="40000"/>
                    <a:lumOff val="60000"/>
                  </a:schemeClr>
                </a:solidFill>
                <a:latin typeface="Consolas" pitchFamily="49" charset="0"/>
              </a:rPr>
              <a:t>ReadOnlyCollection</a:t>
            </a:r>
            <a:r>
              <a:rPr lang="en-GB" sz="1600" dirty="0" smtClean="0">
                <a:solidFill>
                  <a:schemeClr val="accent4">
                    <a:lumMod val="40000"/>
                    <a:lumOff val="60000"/>
                  </a:schemeClr>
                </a:solidFill>
                <a:latin typeface="Consolas" pitchFamily="49" charset="0"/>
              </a:rPr>
              <a:t>&lt;</a:t>
            </a:r>
            <a:r>
              <a:rPr lang="en-GB" sz="1600" dirty="0" err="1" smtClean="0">
                <a:solidFill>
                  <a:schemeClr val="accent4">
                    <a:lumMod val="40000"/>
                    <a:lumOff val="60000"/>
                  </a:schemeClr>
                </a:solidFill>
                <a:latin typeface="Consolas" pitchFamily="49" charset="0"/>
              </a:rPr>
              <a:t>Tuple</a:t>
            </a:r>
            <a:r>
              <a:rPr lang="en-GB" sz="1600" dirty="0" smtClean="0">
                <a:solidFill>
                  <a:schemeClr val="accent4">
                    <a:lumMod val="40000"/>
                    <a:lumOff val="60000"/>
                  </a:schemeClr>
                </a:solidFill>
                <a:latin typeface="Consolas" pitchFamily="49" charset="0"/>
              </a:rPr>
              <a:t>&lt;T,T,T&gt;&gt; Rotations&lt;T&gt;(</a:t>
            </a:r>
            <a:r>
              <a:rPr lang="en-GB" sz="1600" dirty="0" err="1" smtClean="0">
                <a:solidFill>
                  <a:schemeClr val="accent4">
                    <a:lumMod val="40000"/>
                    <a:lumOff val="60000"/>
                  </a:schemeClr>
                </a:solidFill>
                <a:latin typeface="Consolas" pitchFamily="49" charset="0"/>
              </a:rPr>
              <a:t>Tuple</a:t>
            </a:r>
            <a:r>
              <a:rPr lang="en-GB" sz="1600" dirty="0" smtClean="0">
                <a:solidFill>
                  <a:schemeClr val="accent4">
                    <a:lumMod val="40000"/>
                    <a:lumOff val="60000"/>
                  </a:schemeClr>
                </a:solidFill>
                <a:latin typeface="Consolas" pitchFamily="49" charset="0"/>
              </a:rPr>
              <a:t>&lt;T,T,T&gt; t) </a:t>
            </a:r>
          </a:p>
          <a:p>
            <a:pPr>
              <a:buNone/>
            </a:pPr>
            <a:r>
              <a:rPr lang="en-GB" sz="1600" dirty="0" smtClean="0">
                <a:solidFill>
                  <a:schemeClr val="accent4">
                    <a:lumMod val="40000"/>
                    <a:lumOff val="60000"/>
                  </a:schemeClr>
                </a:solidFill>
                <a:latin typeface="Consolas" pitchFamily="49" charset="0"/>
              </a:rPr>
              <a:t>{ </a:t>
            </a:r>
          </a:p>
          <a:p>
            <a:pPr>
              <a:buNone/>
            </a:pPr>
            <a:r>
              <a:rPr lang="en-GB" sz="1600" dirty="0" smtClean="0">
                <a:solidFill>
                  <a:schemeClr val="accent4">
                    <a:lumMod val="40000"/>
                    <a:lumOff val="60000"/>
                  </a:schemeClr>
                </a:solidFill>
                <a:latin typeface="Consolas" pitchFamily="49" charset="0"/>
              </a:rPr>
              <a:t>  new </a:t>
            </a:r>
            <a:r>
              <a:rPr lang="en-GB" sz="1600" dirty="0" err="1" smtClean="0">
                <a:solidFill>
                  <a:schemeClr val="accent4">
                    <a:lumMod val="40000"/>
                    <a:lumOff val="60000"/>
                  </a:schemeClr>
                </a:solidFill>
                <a:latin typeface="Consolas" pitchFamily="49" charset="0"/>
              </a:rPr>
              <a:t>ReadOnlyCollection</a:t>
            </a:r>
            <a:r>
              <a:rPr lang="en-GB" sz="1600" dirty="0" smtClean="0">
                <a:solidFill>
                  <a:schemeClr val="accent4">
                    <a:lumMod val="40000"/>
                    <a:lumOff val="60000"/>
                  </a:schemeClr>
                </a:solidFill>
                <a:latin typeface="Consolas" pitchFamily="49" charset="0"/>
              </a:rPr>
              <a:t>&lt;</a:t>
            </a:r>
            <a:r>
              <a:rPr lang="en-GB" sz="1600" dirty="0" err="1" smtClean="0">
                <a:solidFill>
                  <a:schemeClr val="accent4">
                    <a:lumMod val="40000"/>
                    <a:lumOff val="60000"/>
                  </a:schemeClr>
                </a:solidFill>
                <a:latin typeface="Consolas" pitchFamily="49" charset="0"/>
              </a:rPr>
              <a:t>int</a:t>
            </a:r>
            <a:r>
              <a:rPr lang="en-GB" sz="1600" dirty="0" smtClean="0">
                <a:solidFill>
                  <a:schemeClr val="accent4">
                    <a:lumMod val="40000"/>
                    <a:lumOff val="60000"/>
                  </a:schemeClr>
                </a:solidFill>
                <a:latin typeface="Consolas" pitchFamily="49" charset="0"/>
              </a:rPr>
              <a:t>&gt;</a:t>
            </a:r>
          </a:p>
          <a:p>
            <a:pPr>
              <a:buNone/>
            </a:pPr>
            <a:r>
              <a:rPr lang="en-GB" sz="1600" dirty="0" smtClean="0">
                <a:solidFill>
                  <a:schemeClr val="accent4">
                    <a:lumMod val="40000"/>
                    <a:lumOff val="60000"/>
                  </a:schemeClr>
                </a:solidFill>
                <a:latin typeface="Consolas" pitchFamily="49" charset="0"/>
              </a:rPr>
              <a:t>   (new </a:t>
            </a:r>
            <a:r>
              <a:rPr lang="en-GB" sz="1600" dirty="0" err="1" smtClean="0">
                <a:solidFill>
                  <a:schemeClr val="accent4">
                    <a:lumMod val="40000"/>
                    <a:lumOff val="60000"/>
                  </a:schemeClr>
                </a:solidFill>
                <a:latin typeface="Consolas" pitchFamily="49" charset="0"/>
              </a:rPr>
              <a:t>Tuple</a:t>
            </a:r>
            <a:r>
              <a:rPr lang="en-GB" sz="1600" dirty="0" smtClean="0">
                <a:solidFill>
                  <a:schemeClr val="accent4">
                    <a:lumMod val="40000"/>
                    <a:lumOff val="60000"/>
                  </a:schemeClr>
                </a:solidFill>
                <a:latin typeface="Consolas" pitchFamily="49" charset="0"/>
              </a:rPr>
              <a:t>&lt;T,T,T&gt;[]</a:t>
            </a:r>
          </a:p>
          <a:p>
            <a:pPr>
              <a:buNone/>
            </a:pPr>
            <a:r>
              <a:rPr lang="en-GB" sz="1600" dirty="0" smtClean="0">
                <a:solidFill>
                  <a:schemeClr val="accent4">
                    <a:lumMod val="40000"/>
                    <a:lumOff val="60000"/>
                  </a:schemeClr>
                </a:solidFill>
                <a:latin typeface="Consolas" pitchFamily="49" charset="0"/>
              </a:rPr>
              <a:t>     { new </a:t>
            </a:r>
            <a:r>
              <a:rPr lang="en-GB" sz="1600" dirty="0" err="1" smtClean="0">
                <a:solidFill>
                  <a:schemeClr val="accent4">
                    <a:lumMod val="40000"/>
                    <a:lumOff val="60000"/>
                  </a:schemeClr>
                </a:solidFill>
                <a:latin typeface="Consolas" pitchFamily="49" charset="0"/>
              </a:rPr>
              <a:t>Tuple</a:t>
            </a:r>
            <a:r>
              <a:rPr lang="en-GB" sz="1600" dirty="0" smtClean="0">
                <a:solidFill>
                  <a:schemeClr val="accent4">
                    <a:lumMod val="40000"/>
                    <a:lumOff val="60000"/>
                  </a:schemeClr>
                </a:solidFill>
                <a:latin typeface="Consolas" pitchFamily="49" charset="0"/>
              </a:rPr>
              <a:t>&lt;T,T,T&gt;(t.Item1,t.Item2,t.Item3);     </a:t>
            </a:r>
          </a:p>
          <a:p>
            <a:pPr>
              <a:buNone/>
            </a:pPr>
            <a:r>
              <a:rPr lang="en-GB" sz="1600" dirty="0" smtClean="0">
                <a:solidFill>
                  <a:schemeClr val="accent4">
                    <a:lumMod val="40000"/>
                    <a:lumOff val="60000"/>
                  </a:schemeClr>
                </a:solidFill>
                <a:latin typeface="Consolas" pitchFamily="49" charset="0"/>
              </a:rPr>
              <a:t>       new </a:t>
            </a:r>
            <a:r>
              <a:rPr lang="en-GB" sz="1600" dirty="0" err="1" smtClean="0">
                <a:solidFill>
                  <a:schemeClr val="accent4">
                    <a:lumMod val="40000"/>
                    <a:lumOff val="60000"/>
                  </a:schemeClr>
                </a:solidFill>
                <a:latin typeface="Consolas" pitchFamily="49" charset="0"/>
              </a:rPr>
              <a:t>Tuple</a:t>
            </a:r>
            <a:r>
              <a:rPr lang="en-GB" sz="1600" dirty="0" smtClean="0">
                <a:solidFill>
                  <a:schemeClr val="accent4">
                    <a:lumMod val="40000"/>
                    <a:lumOff val="60000"/>
                  </a:schemeClr>
                </a:solidFill>
                <a:latin typeface="Consolas" pitchFamily="49" charset="0"/>
              </a:rPr>
              <a:t>&lt;T,T,T&gt;(t.Item3,t.Item1,t.Item2); </a:t>
            </a:r>
          </a:p>
          <a:p>
            <a:pPr>
              <a:buNone/>
            </a:pPr>
            <a:r>
              <a:rPr lang="en-GB" sz="1600" dirty="0" smtClean="0">
                <a:solidFill>
                  <a:schemeClr val="accent4">
                    <a:lumMod val="40000"/>
                    <a:lumOff val="60000"/>
                  </a:schemeClr>
                </a:solidFill>
                <a:latin typeface="Consolas" pitchFamily="49" charset="0"/>
              </a:rPr>
              <a:t>       new </a:t>
            </a:r>
            <a:r>
              <a:rPr lang="en-GB" sz="1600" dirty="0" err="1" smtClean="0">
                <a:solidFill>
                  <a:schemeClr val="accent4">
                    <a:lumMod val="40000"/>
                    <a:lumOff val="60000"/>
                  </a:schemeClr>
                </a:solidFill>
                <a:latin typeface="Consolas" pitchFamily="49" charset="0"/>
              </a:rPr>
              <a:t>Tuple</a:t>
            </a:r>
            <a:r>
              <a:rPr lang="en-GB" sz="1600" dirty="0" smtClean="0">
                <a:solidFill>
                  <a:schemeClr val="accent4">
                    <a:lumMod val="40000"/>
                    <a:lumOff val="60000"/>
                  </a:schemeClr>
                </a:solidFill>
                <a:latin typeface="Consolas" pitchFamily="49" charset="0"/>
              </a:rPr>
              <a:t>&lt;T,T,T&gt;(t.Item2,t.Item3,t.Item1); });</a:t>
            </a:r>
          </a:p>
          <a:p>
            <a:pPr>
              <a:buNone/>
            </a:pPr>
            <a:r>
              <a:rPr lang="en-GB" sz="1600" dirty="0" smtClean="0">
                <a:solidFill>
                  <a:schemeClr val="accent4">
                    <a:lumMod val="40000"/>
                    <a:lumOff val="60000"/>
                  </a:schemeClr>
                </a:solidFill>
                <a:latin typeface="Consolas" pitchFamily="49" charset="0"/>
              </a:rPr>
              <a:t>}</a:t>
            </a:r>
            <a:endParaRPr lang="en-GB" sz="1600" dirty="0">
              <a:solidFill>
                <a:schemeClr val="accent4">
                  <a:lumMod val="40000"/>
                  <a:lumOff val="60000"/>
                </a:schemeClr>
              </a:solidFill>
              <a:latin typeface="Consolas" pitchFamily="49" charset="0"/>
            </a:endParaRPr>
          </a:p>
          <a:p>
            <a:pPr>
              <a:buNone/>
            </a:pPr>
            <a:endParaRPr lang="en-GB" sz="1600" dirty="0" smtClean="0">
              <a:solidFill>
                <a:schemeClr val="accent4">
                  <a:lumMod val="40000"/>
                  <a:lumOff val="60000"/>
                </a:schemeClr>
              </a:solidFill>
              <a:latin typeface="Consolas" pitchFamily="49" charset="0"/>
            </a:endParaRPr>
          </a:p>
          <a:p>
            <a:pPr>
              <a:buNone/>
            </a:pPr>
            <a:r>
              <a:rPr lang="en-GB" sz="1600" dirty="0" err="1" smtClean="0">
                <a:solidFill>
                  <a:schemeClr val="accent4">
                    <a:lumMod val="40000"/>
                    <a:lumOff val="60000"/>
                  </a:schemeClr>
                </a:solidFill>
                <a:latin typeface="Consolas" pitchFamily="49" charset="0"/>
              </a:rPr>
              <a:t>int</a:t>
            </a:r>
            <a:r>
              <a:rPr lang="en-GB" sz="1600" dirty="0" smtClean="0">
                <a:solidFill>
                  <a:schemeClr val="accent4">
                    <a:lumMod val="40000"/>
                    <a:lumOff val="60000"/>
                  </a:schemeClr>
                </a:solidFill>
                <a:latin typeface="Consolas" pitchFamily="49" charset="0"/>
              </a:rPr>
              <a:t> Reduce&lt;T&gt;(</a:t>
            </a:r>
            <a:r>
              <a:rPr lang="en-GB" sz="1600" dirty="0" err="1" smtClean="0">
                <a:solidFill>
                  <a:schemeClr val="accent4">
                    <a:lumMod val="40000"/>
                    <a:lumOff val="60000"/>
                  </a:schemeClr>
                </a:solidFill>
                <a:latin typeface="Consolas" pitchFamily="49" charset="0"/>
              </a:rPr>
              <a:t>Func</a:t>
            </a:r>
            <a:r>
              <a:rPr lang="en-GB" sz="1600" dirty="0" smtClean="0">
                <a:solidFill>
                  <a:schemeClr val="accent4">
                    <a:lumMod val="40000"/>
                    <a:lumOff val="60000"/>
                  </a:schemeClr>
                </a:solidFill>
                <a:latin typeface="Consolas" pitchFamily="49" charset="0"/>
              </a:rPr>
              <a:t>&lt;</a:t>
            </a:r>
            <a:r>
              <a:rPr lang="en-GB" sz="1600" dirty="0" err="1" smtClean="0">
                <a:solidFill>
                  <a:schemeClr val="accent4">
                    <a:lumMod val="40000"/>
                    <a:lumOff val="60000"/>
                  </a:schemeClr>
                </a:solidFill>
                <a:latin typeface="Consolas" pitchFamily="49" charset="0"/>
              </a:rPr>
              <a:t>T,int</a:t>
            </a:r>
            <a:r>
              <a:rPr lang="en-GB" sz="1600" dirty="0" smtClean="0">
                <a:solidFill>
                  <a:schemeClr val="accent4">
                    <a:lumMod val="40000"/>
                    <a:lumOff val="60000"/>
                  </a:schemeClr>
                </a:solidFill>
                <a:latin typeface="Consolas" pitchFamily="49" charset="0"/>
              </a:rPr>
              <a:t>&gt; </a:t>
            </a:r>
            <a:r>
              <a:rPr lang="en-GB" sz="1600" dirty="0" err="1" smtClean="0">
                <a:solidFill>
                  <a:schemeClr val="accent4">
                    <a:lumMod val="40000"/>
                    <a:lumOff val="60000"/>
                  </a:schemeClr>
                </a:solidFill>
                <a:latin typeface="Consolas" pitchFamily="49" charset="0"/>
              </a:rPr>
              <a:t>f,Tuple</a:t>
            </a:r>
            <a:r>
              <a:rPr lang="en-GB" sz="1600" dirty="0" smtClean="0">
                <a:solidFill>
                  <a:schemeClr val="accent4">
                    <a:lumMod val="40000"/>
                    <a:lumOff val="60000"/>
                  </a:schemeClr>
                </a:solidFill>
                <a:latin typeface="Consolas" pitchFamily="49" charset="0"/>
              </a:rPr>
              <a:t>&lt;T,T,T&gt; t) </a:t>
            </a:r>
          </a:p>
          <a:p>
            <a:pPr>
              <a:buNone/>
            </a:pPr>
            <a:r>
              <a:rPr lang="en-GB" sz="1600" dirty="0" smtClean="0">
                <a:solidFill>
                  <a:schemeClr val="accent4">
                    <a:lumMod val="40000"/>
                    <a:lumOff val="60000"/>
                  </a:schemeClr>
                </a:solidFill>
                <a:latin typeface="Consolas" pitchFamily="49" charset="0"/>
              </a:rPr>
              <a:t>{ </a:t>
            </a:r>
          </a:p>
          <a:p>
            <a:pPr>
              <a:buNone/>
            </a:pPr>
            <a:r>
              <a:rPr lang="en-GB" sz="1600" dirty="0" smtClean="0">
                <a:solidFill>
                  <a:schemeClr val="accent4">
                    <a:lumMod val="40000"/>
                    <a:lumOff val="60000"/>
                  </a:schemeClr>
                </a:solidFill>
                <a:latin typeface="Consolas" pitchFamily="49" charset="0"/>
              </a:rPr>
              <a:t>    return f(t.Item1) + f(t.Item2) + f (t.Item3); </a:t>
            </a:r>
          </a:p>
          <a:p>
            <a:pPr>
              <a:buNone/>
            </a:pPr>
            <a:r>
              <a:rPr lang="en-GB" sz="1600" dirty="0" smtClean="0">
                <a:solidFill>
                  <a:schemeClr val="accent4">
                    <a:lumMod val="40000"/>
                    <a:lumOff val="60000"/>
                  </a:schemeClr>
                </a:solidFill>
                <a:latin typeface="Consolas" pitchFamily="49" charset="0"/>
              </a:rPr>
              <a:t>}</a:t>
            </a:r>
          </a:p>
          <a:p>
            <a:pPr>
              <a:buNone/>
            </a:pPr>
            <a:endParaRPr lang="en-GB" sz="1600" dirty="0" smtClean="0">
              <a:solidFill>
                <a:schemeClr val="accent4">
                  <a:lumMod val="40000"/>
                  <a:lumOff val="60000"/>
                </a:schemeClr>
              </a:solidFill>
              <a:latin typeface="Consolas" pitchFamily="49" charset="0"/>
            </a:endParaRPr>
          </a:p>
          <a:p>
            <a:pPr>
              <a:buNone/>
            </a:pPr>
            <a:endParaRPr lang="en-GB" sz="1600" dirty="0" smtClean="0">
              <a:solidFill>
                <a:schemeClr val="accent4">
                  <a:lumMod val="40000"/>
                  <a:lumOff val="60000"/>
                </a:schemeClr>
              </a:solidFill>
              <a:latin typeface="Consolas" pitchFamily="49" charset="0"/>
            </a:endParaRPr>
          </a:p>
        </p:txBody>
      </p:sp>
      <p:sp>
        <p:nvSpPr>
          <p:cNvPr id="8" name="Rounded Rectangular Callout 7"/>
          <p:cNvSpPr/>
          <p:nvPr/>
        </p:nvSpPr>
        <p:spPr bwMode="auto">
          <a:xfrm>
            <a:off x="1031614" y="1651387"/>
            <a:ext cx="525994" cy="510774"/>
          </a:xfrm>
          <a:prstGeom prst="wedgeRoundRectCallout">
            <a:avLst>
              <a:gd name="adj1" fmla="val -14548"/>
              <a:gd name="adj2" fmla="val -506"/>
              <a:gd name="adj3" fmla="val 16667"/>
            </a:avLst>
          </a:prstGeom>
          <a:gradFill>
            <a:gsLst>
              <a:gs pos="0">
                <a:schemeClr val="accent2">
                  <a:lumMod val="50000"/>
                </a:schemeClr>
              </a:gs>
              <a:gs pos="72000">
                <a:schemeClr val="accent2"/>
              </a:gs>
              <a:gs pos="100000">
                <a:schemeClr val="accent2"/>
              </a:gs>
            </a:gsLst>
          </a:gra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rPr>
              <a:t>F#</a:t>
            </a:r>
          </a:p>
        </p:txBody>
      </p:sp>
      <p:sp>
        <p:nvSpPr>
          <p:cNvPr id="14" name="Title 7"/>
          <p:cNvSpPr>
            <a:spLocks noGrp="1"/>
          </p:cNvSpPr>
          <p:nvPr>
            <p:ph type="title"/>
          </p:nvPr>
        </p:nvSpPr>
        <p:spPr>
          <a:xfrm>
            <a:off x="142844" y="142852"/>
            <a:ext cx="8382000" cy="609398"/>
          </a:xfrm>
        </p:spPr>
        <p:txBody>
          <a:bodyPr/>
          <a:lstStyle/>
          <a:p>
            <a:r>
              <a:rPr lang="en-GB" dirty="0" smtClean="0"/>
              <a:t>Simplicity: Functional Data</a:t>
            </a:r>
            <a:endParaRPr lang="en-GB" dirty="0"/>
          </a:p>
        </p:txBody>
      </p:sp>
      <p:sp>
        <p:nvSpPr>
          <p:cNvPr id="11" name="Rounded Rectangular Callout 10"/>
          <p:cNvSpPr/>
          <p:nvPr/>
        </p:nvSpPr>
        <p:spPr bwMode="auto">
          <a:xfrm>
            <a:off x="8332927" y="928670"/>
            <a:ext cx="550607" cy="510774"/>
          </a:xfrm>
          <a:prstGeom prst="wedgeRoundRectCallout">
            <a:avLst>
              <a:gd name="adj1" fmla="val 2383"/>
              <a:gd name="adj2" fmla="val -8521"/>
              <a:gd name="adj3" fmla="val 16667"/>
            </a:avLst>
          </a:prstGeom>
          <a:solidFill>
            <a:schemeClr val="accent4">
              <a:lumMod val="40000"/>
              <a:lumOff val="60000"/>
            </a:schemeClr>
          </a:soli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solidFill>
                  <a:schemeClr val="bg1"/>
                </a:solidFill>
              </a:rPr>
              <a: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214282" y="2357430"/>
            <a:ext cx="6758006" cy="1714511"/>
          </a:xfrm>
        </p:spPr>
        <p:txBody>
          <a:bodyPr>
            <a:noAutofit/>
          </a:bodyPr>
          <a:lstStyle/>
          <a:p>
            <a:pPr>
              <a:buNone/>
            </a:pPr>
            <a:r>
              <a:rPr lang="en-GB" sz="1800" b="1" dirty="0" smtClean="0">
                <a:solidFill>
                  <a:srgbClr val="92D050"/>
                </a:solidFill>
                <a:latin typeface="Consolas" pitchFamily="49" charset="0"/>
              </a:rPr>
              <a:t>type </a:t>
            </a:r>
            <a:r>
              <a:rPr lang="en-GB" sz="1800" b="1" dirty="0" err="1" smtClean="0">
                <a:solidFill>
                  <a:srgbClr val="92D050"/>
                </a:solidFill>
                <a:latin typeface="Consolas" pitchFamily="49" charset="0"/>
              </a:rPr>
              <a:t>Expr</a:t>
            </a:r>
            <a:r>
              <a:rPr lang="en-GB" sz="1800" b="1" dirty="0" smtClean="0">
                <a:solidFill>
                  <a:srgbClr val="92D050"/>
                </a:solidFill>
                <a:latin typeface="Consolas" pitchFamily="49" charset="0"/>
              </a:rPr>
              <a:t> =   </a:t>
            </a:r>
          </a:p>
          <a:p>
            <a:pPr>
              <a:buNone/>
            </a:pPr>
            <a:r>
              <a:rPr lang="en-GB" sz="1800" b="1" dirty="0" smtClean="0">
                <a:solidFill>
                  <a:srgbClr val="92D050"/>
                </a:solidFill>
                <a:latin typeface="Consolas" pitchFamily="49" charset="0"/>
              </a:rPr>
              <a:t>    | True   </a:t>
            </a:r>
          </a:p>
          <a:p>
            <a:pPr>
              <a:buNone/>
            </a:pPr>
            <a:r>
              <a:rPr lang="en-GB" sz="1800" b="1" dirty="0" smtClean="0">
                <a:solidFill>
                  <a:srgbClr val="92D050"/>
                </a:solidFill>
                <a:latin typeface="Consolas" pitchFamily="49" charset="0"/>
              </a:rPr>
              <a:t>    | And of </a:t>
            </a:r>
            <a:r>
              <a:rPr lang="en-GB" sz="1800" b="1" dirty="0" err="1" smtClean="0">
                <a:solidFill>
                  <a:srgbClr val="92D050"/>
                </a:solidFill>
                <a:latin typeface="Consolas" pitchFamily="49" charset="0"/>
              </a:rPr>
              <a:t>Expr</a:t>
            </a:r>
            <a:r>
              <a:rPr lang="en-GB" sz="1800" b="1" dirty="0" smtClean="0">
                <a:solidFill>
                  <a:srgbClr val="92D050"/>
                </a:solidFill>
                <a:latin typeface="Consolas" pitchFamily="49" charset="0"/>
              </a:rPr>
              <a:t> * </a:t>
            </a:r>
            <a:r>
              <a:rPr lang="en-GB" sz="1800" b="1" dirty="0" err="1" smtClean="0">
                <a:solidFill>
                  <a:srgbClr val="92D050"/>
                </a:solidFill>
                <a:latin typeface="Consolas" pitchFamily="49" charset="0"/>
              </a:rPr>
              <a:t>Expr</a:t>
            </a:r>
            <a:r>
              <a:rPr lang="en-GB" sz="1800" b="1" dirty="0" smtClean="0">
                <a:solidFill>
                  <a:srgbClr val="92D050"/>
                </a:solidFill>
                <a:latin typeface="Consolas" pitchFamily="49" charset="0"/>
              </a:rPr>
              <a:t>   </a:t>
            </a:r>
          </a:p>
          <a:p>
            <a:pPr>
              <a:buNone/>
            </a:pPr>
            <a:r>
              <a:rPr lang="en-GB" sz="1800" b="1" dirty="0" smtClean="0">
                <a:solidFill>
                  <a:srgbClr val="92D050"/>
                </a:solidFill>
                <a:latin typeface="Consolas" pitchFamily="49" charset="0"/>
              </a:rPr>
              <a:t>    | </a:t>
            </a:r>
            <a:r>
              <a:rPr lang="en-GB" sz="1800" b="1" dirty="0" err="1" smtClean="0">
                <a:solidFill>
                  <a:srgbClr val="92D050"/>
                </a:solidFill>
                <a:latin typeface="Consolas" pitchFamily="49" charset="0"/>
              </a:rPr>
              <a:t>Nand</a:t>
            </a:r>
            <a:r>
              <a:rPr lang="en-GB" sz="1800" b="1" dirty="0" smtClean="0">
                <a:solidFill>
                  <a:srgbClr val="92D050"/>
                </a:solidFill>
                <a:latin typeface="Consolas" pitchFamily="49" charset="0"/>
              </a:rPr>
              <a:t> of </a:t>
            </a:r>
            <a:r>
              <a:rPr lang="en-GB" sz="1800" b="1" dirty="0" err="1" smtClean="0">
                <a:solidFill>
                  <a:srgbClr val="92D050"/>
                </a:solidFill>
                <a:latin typeface="Consolas" pitchFamily="49" charset="0"/>
              </a:rPr>
              <a:t>Expr</a:t>
            </a:r>
            <a:r>
              <a:rPr lang="en-GB" sz="1800" b="1" dirty="0" smtClean="0">
                <a:solidFill>
                  <a:srgbClr val="92D050"/>
                </a:solidFill>
                <a:latin typeface="Consolas" pitchFamily="49" charset="0"/>
              </a:rPr>
              <a:t> * </a:t>
            </a:r>
            <a:r>
              <a:rPr lang="en-GB" sz="1800" b="1" dirty="0" err="1" smtClean="0">
                <a:solidFill>
                  <a:srgbClr val="92D050"/>
                </a:solidFill>
                <a:latin typeface="Consolas" pitchFamily="49" charset="0"/>
              </a:rPr>
              <a:t>Expr</a:t>
            </a:r>
            <a:r>
              <a:rPr lang="en-GB" sz="1800" b="1" dirty="0" smtClean="0">
                <a:solidFill>
                  <a:srgbClr val="92D050"/>
                </a:solidFill>
                <a:latin typeface="Consolas" pitchFamily="49" charset="0"/>
              </a:rPr>
              <a:t>   </a:t>
            </a:r>
          </a:p>
          <a:p>
            <a:pPr>
              <a:buNone/>
            </a:pPr>
            <a:r>
              <a:rPr lang="en-GB" sz="1800" b="1" dirty="0" smtClean="0">
                <a:solidFill>
                  <a:srgbClr val="92D050"/>
                </a:solidFill>
                <a:latin typeface="Consolas" pitchFamily="49" charset="0"/>
              </a:rPr>
              <a:t>    | Or of </a:t>
            </a:r>
            <a:r>
              <a:rPr lang="en-GB" sz="1800" b="1" dirty="0" err="1" smtClean="0">
                <a:solidFill>
                  <a:srgbClr val="92D050"/>
                </a:solidFill>
                <a:latin typeface="Consolas" pitchFamily="49" charset="0"/>
              </a:rPr>
              <a:t>Expr</a:t>
            </a:r>
            <a:r>
              <a:rPr lang="en-GB" sz="1800" b="1" dirty="0" smtClean="0">
                <a:solidFill>
                  <a:srgbClr val="92D050"/>
                </a:solidFill>
                <a:latin typeface="Consolas" pitchFamily="49" charset="0"/>
              </a:rPr>
              <a:t> * </a:t>
            </a:r>
            <a:r>
              <a:rPr lang="en-GB" sz="1800" b="1" dirty="0" err="1" smtClean="0">
                <a:solidFill>
                  <a:srgbClr val="92D050"/>
                </a:solidFill>
                <a:latin typeface="Consolas" pitchFamily="49" charset="0"/>
              </a:rPr>
              <a:t>Expr</a:t>
            </a:r>
            <a:r>
              <a:rPr lang="en-GB" sz="1800" b="1" dirty="0" smtClean="0">
                <a:solidFill>
                  <a:srgbClr val="92D050"/>
                </a:solidFill>
                <a:latin typeface="Consolas" pitchFamily="49" charset="0"/>
              </a:rPr>
              <a:t>   </a:t>
            </a:r>
          </a:p>
          <a:p>
            <a:pPr>
              <a:buNone/>
            </a:pPr>
            <a:r>
              <a:rPr lang="en-GB" sz="1800" b="1" dirty="0" smtClean="0">
                <a:solidFill>
                  <a:srgbClr val="92D050"/>
                </a:solidFill>
                <a:latin typeface="Consolas" pitchFamily="49" charset="0"/>
              </a:rPr>
              <a:t>    | </a:t>
            </a:r>
            <a:r>
              <a:rPr lang="en-GB" sz="1800" b="1" dirty="0" err="1" smtClean="0">
                <a:solidFill>
                  <a:srgbClr val="92D050"/>
                </a:solidFill>
                <a:latin typeface="Consolas" pitchFamily="49" charset="0"/>
              </a:rPr>
              <a:t>Xor</a:t>
            </a:r>
            <a:r>
              <a:rPr lang="en-GB" sz="1800" b="1" dirty="0" smtClean="0">
                <a:solidFill>
                  <a:srgbClr val="92D050"/>
                </a:solidFill>
                <a:latin typeface="Consolas" pitchFamily="49" charset="0"/>
              </a:rPr>
              <a:t> of </a:t>
            </a:r>
            <a:r>
              <a:rPr lang="en-GB" sz="1800" b="1" dirty="0" err="1" smtClean="0">
                <a:solidFill>
                  <a:srgbClr val="92D050"/>
                </a:solidFill>
                <a:latin typeface="Consolas" pitchFamily="49" charset="0"/>
              </a:rPr>
              <a:t>Expr</a:t>
            </a:r>
            <a:r>
              <a:rPr lang="en-GB" sz="1800" b="1" dirty="0" smtClean="0">
                <a:solidFill>
                  <a:srgbClr val="92D050"/>
                </a:solidFill>
                <a:latin typeface="Consolas" pitchFamily="49" charset="0"/>
              </a:rPr>
              <a:t> * </a:t>
            </a:r>
            <a:r>
              <a:rPr lang="en-GB" sz="1800" b="1" dirty="0" err="1" smtClean="0">
                <a:solidFill>
                  <a:srgbClr val="92D050"/>
                </a:solidFill>
                <a:latin typeface="Consolas" pitchFamily="49" charset="0"/>
              </a:rPr>
              <a:t>Expr</a:t>
            </a:r>
            <a:r>
              <a:rPr lang="en-GB" sz="1800" b="1" dirty="0" smtClean="0">
                <a:solidFill>
                  <a:srgbClr val="92D050"/>
                </a:solidFill>
                <a:latin typeface="Consolas" pitchFamily="49" charset="0"/>
              </a:rPr>
              <a:t>   </a:t>
            </a:r>
          </a:p>
          <a:p>
            <a:pPr>
              <a:buNone/>
            </a:pPr>
            <a:r>
              <a:rPr lang="en-GB" sz="1800" b="1" dirty="0" smtClean="0">
                <a:solidFill>
                  <a:srgbClr val="92D050"/>
                </a:solidFill>
                <a:latin typeface="Consolas" pitchFamily="49" charset="0"/>
              </a:rPr>
              <a:t>    | Not of </a:t>
            </a:r>
            <a:r>
              <a:rPr lang="en-GB" sz="1800" b="1" dirty="0" err="1" smtClean="0">
                <a:solidFill>
                  <a:srgbClr val="92D050"/>
                </a:solidFill>
                <a:latin typeface="Consolas" pitchFamily="49" charset="0"/>
              </a:rPr>
              <a:t>Expr</a:t>
            </a:r>
            <a:r>
              <a:rPr lang="en-GB" sz="1800" b="1" dirty="0" smtClean="0">
                <a:solidFill>
                  <a:srgbClr val="92D050"/>
                </a:solidFill>
                <a:latin typeface="Consolas" pitchFamily="49" charset="0"/>
              </a:rPr>
              <a:t>  </a:t>
            </a:r>
            <a:endParaRPr lang="en-GB" sz="1800" b="1" dirty="0">
              <a:solidFill>
                <a:srgbClr val="92D050"/>
              </a:solidFill>
              <a:latin typeface="Consolas" pitchFamily="49" charset="0"/>
            </a:endParaRPr>
          </a:p>
        </p:txBody>
      </p:sp>
      <p:sp>
        <p:nvSpPr>
          <p:cNvPr id="7" name="Content Placeholder 6"/>
          <p:cNvSpPr>
            <a:spLocks noGrp="1"/>
          </p:cNvSpPr>
          <p:nvPr>
            <p:ph sz="quarter" idx="4"/>
          </p:nvPr>
        </p:nvSpPr>
        <p:spPr>
          <a:xfrm>
            <a:off x="3643952" y="785794"/>
            <a:ext cx="5718412" cy="5786478"/>
          </a:xfrm>
        </p:spPr>
        <p:txBody>
          <a:bodyPr>
            <a:noAutofit/>
          </a:bodyPr>
          <a:lstStyle/>
          <a:p>
            <a:pPr>
              <a:spcBef>
                <a:spcPts val="0"/>
              </a:spcBef>
              <a:buNone/>
            </a:pPr>
            <a:r>
              <a:rPr lang="en-GB" sz="1200" dirty="0" smtClean="0">
                <a:solidFill>
                  <a:schemeClr val="accent4">
                    <a:lumMod val="40000"/>
                    <a:lumOff val="60000"/>
                  </a:schemeClr>
                </a:solidFill>
                <a:latin typeface="Consolas" pitchFamily="49" charset="0"/>
              </a:rPr>
              <a:t>public abstract class </a:t>
            </a:r>
            <a:r>
              <a:rPr lang="en-GB" sz="1200" dirty="0" err="1" smtClean="0">
                <a:solidFill>
                  <a:schemeClr val="accent4">
                    <a:lumMod val="40000"/>
                    <a:lumOff val="60000"/>
                  </a:schemeClr>
                </a:solidFill>
                <a:latin typeface="Consolas" pitchFamily="49" charset="0"/>
              </a:rPr>
              <a:t>Expr</a:t>
            </a:r>
            <a:r>
              <a:rPr lang="en-GB" sz="1200" dirty="0" smtClean="0">
                <a:solidFill>
                  <a:schemeClr val="accent4">
                    <a:lumMod val="40000"/>
                    <a:lumOff val="60000"/>
                  </a:schemeClr>
                </a:solidFill>
                <a:latin typeface="Consolas" pitchFamily="49" charset="0"/>
              </a:rPr>
              <a:t> { }   </a:t>
            </a:r>
          </a:p>
          <a:p>
            <a:pPr>
              <a:spcBef>
                <a:spcPts val="0"/>
              </a:spcBef>
              <a:buNone/>
            </a:pPr>
            <a:r>
              <a:rPr lang="en-GB" sz="1200" dirty="0" smtClean="0">
                <a:solidFill>
                  <a:schemeClr val="accent4">
                    <a:lumMod val="40000"/>
                    <a:lumOff val="60000"/>
                  </a:schemeClr>
                </a:solidFill>
                <a:latin typeface="Consolas" pitchFamily="49" charset="0"/>
              </a:rPr>
              <a:t>public abstract class </a:t>
            </a:r>
            <a:r>
              <a:rPr lang="en-GB" sz="1200" dirty="0" err="1" smtClean="0">
                <a:solidFill>
                  <a:schemeClr val="accent4">
                    <a:lumMod val="40000"/>
                    <a:lumOff val="60000"/>
                  </a:schemeClr>
                </a:solidFill>
                <a:latin typeface="Consolas" pitchFamily="49" charset="0"/>
              </a:rPr>
              <a:t>UnaryOp</a:t>
            </a:r>
            <a:r>
              <a:rPr lang="en-GB" sz="1200" dirty="0" smtClean="0">
                <a:solidFill>
                  <a:schemeClr val="accent4">
                    <a:lumMod val="40000"/>
                    <a:lumOff val="60000"/>
                  </a:schemeClr>
                </a:solidFill>
                <a:latin typeface="Consolas" pitchFamily="49" charset="0"/>
              </a:rPr>
              <a:t> :Expr   {   </a:t>
            </a:r>
          </a:p>
          <a:p>
            <a:pPr>
              <a:spcBef>
                <a:spcPts val="0"/>
              </a:spcBef>
              <a:buNone/>
            </a:pPr>
            <a:r>
              <a:rPr lang="en-GB" sz="1200" dirty="0" smtClean="0">
                <a:solidFill>
                  <a:schemeClr val="accent4">
                    <a:lumMod val="40000"/>
                    <a:lumOff val="60000"/>
                  </a:schemeClr>
                </a:solidFill>
                <a:latin typeface="Consolas" pitchFamily="49" charset="0"/>
              </a:rPr>
              <a:t>    public </a:t>
            </a:r>
            <a:r>
              <a:rPr lang="en-GB" sz="1200" dirty="0" err="1" smtClean="0">
                <a:solidFill>
                  <a:schemeClr val="accent4">
                    <a:lumMod val="40000"/>
                    <a:lumOff val="60000"/>
                  </a:schemeClr>
                </a:solidFill>
                <a:latin typeface="Consolas" pitchFamily="49" charset="0"/>
              </a:rPr>
              <a:t>Expr</a:t>
            </a:r>
            <a:r>
              <a:rPr lang="en-GB" sz="1200" dirty="0" smtClean="0">
                <a:solidFill>
                  <a:schemeClr val="accent4">
                    <a:lumMod val="40000"/>
                    <a:lumOff val="60000"/>
                  </a:schemeClr>
                </a:solidFill>
                <a:latin typeface="Consolas" pitchFamily="49" charset="0"/>
              </a:rPr>
              <a:t> First { get; private set; }   </a:t>
            </a:r>
          </a:p>
          <a:p>
            <a:pPr>
              <a:spcBef>
                <a:spcPts val="0"/>
              </a:spcBef>
              <a:buNone/>
            </a:pPr>
            <a:r>
              <a:rPr lang="en-GB" sz="1200" dirty="0" smtClean="0">
                <a:solidFill>
                  <a:schemeClr val="accent4">
                    <a:lumMod val="40000"/>
                    <a:lumOff val="60000"/>
                  </a:schemeClr>
                </a:solidFill>
                <a:latin typeface="Consolas" pitchFamily="49" charset="0"/>
              </a:rPr>
              <a:t>    public </a:t>
            </a:r>
            <a:r>
              <a:rPr lang="en-GB" sz="1200" dirty="0" err="1" smtClean="0">
                <a:solidFill>
                  <a:schemeClr val="accent4">
                    <a:lumMod val="40000"/>
                    <a:lumOff val="60000"/>
                  </a:schemeClr>
                </a:solidFill>
                <a:latin typeface="Consolas" pitchFamily="49" charset="0"/>
              </a:rPr>
              <a:t>UnaryOp</a:t>
            </a:r>
            <a:r>
              <a:rPr lang="en-GB" sz="1200" dirty="0" smtClean="0">
                <a:solidFill>
                  <a:schemeClr val="accent4">
                    <a:lumMod val="40000"/>
                    <a:lumOff val="60000"/>
                  </a:schemeClr>
                </a:solidFill>
                <a:latin typeface="Consolas" pitchFamily="49" charset="0"/>
              </a:rPr>
              <a:t>(Expr first)   { </a:t>
            </a:r>
            <a:r>
              <a:rPr lang="en-GB" sz="1200" dirty="0" err="1" smtClean="0">
                <a:solidFill>
                  <a:schemeClr val="accent4">
                    <a:lumMod val="40000"/>
                    <a:lumOff val="60000"/>
                  </a:schemeClr>
                </a:solidFill>
                <a:latin typeface="Consolas" pitchFamily="49" charset="0"/>
              </a:rPr>
              <a:t>this.First</a:t>
            </a:r>
            <a:r>
              <a:rPr lang="en-GB" sz="1200" dirty="0" smtClean="0">
                <a:solidFill>
                  <a:schemeClr val="accent4">
                    <a:lumMod val="40000"/>
                    <a:lumOff val="60000"/>
                  </a:schemeClr>
                </a:solidFill>
                <a:latin typeface="Consolas" pitchFamily="49" charset="0"/>
              </a:rPr>
              <a:t> = first; }   </a:t>
            </a:r>
          </a:p>
          <a:p>
            <a:pPr>
              <a:spcBef>
                <a:spcPts val="0"/>
              </a:spcBef>
              <a:buNone/>
            </a:pPr>
            <a:r>
              <a:rPr lang="en-GB" sz="1200" dirty="0" smtClean="0">
                <a:solidFill>
                  <a:schemeClr val="accent4">
                    <a:lumMod val="40000"/>
                    <a:lumOff val="60000"/>
                  </a:schemeClr>
                </a:solidFill>
                <a:latin typeface="Consolas" pitchFamily="49" charset="0"/>
              </a:rPr>
              <a:t>}   </a:t>
            </a:r>
          </a:p>
          <a:p>
            <a:pPr>
              <a:spcBef>
                <a:spcPts val="0"/>
              </a:spcBef>
              <a:buNone/>
            </a:pPr>
            <a:r>
              <a:rPr lang="en-GB" sz="1200" dirty="0" smtClean="0">
                <a:solidFill>
                  <a:schemeClr val="accent4">
                    <a:lumMod val="40000"/>
                    <a:lumOff val="60000"/>
                  </a:schemeClr>
                </a:solidFill>
                <a:latin typeface="Consolas" pitchFamily="49" charset="0"/>
              </a:rPr>
              <a:t>public abstract class </a:t>
            </a:r>
            <a:r>
              <a:rPr lang="en-GB" sz="1200" dirty="0" err="1" smtClean="0">
                <a:solidFill>
                  <a:schemeClr val="accent4">
                    <a:lumMod val="40000"/>
                    <a:lumOff val="60000"/>
                  </a:schemeClr>
                </a:solidFill>
                <a:latin typeface="Consolas" pitchFamily="49" charset="0"/>
              </a:rPr>
              <a:t>BinExpr</a:t>
            </a:r>
            <a:r>
              <a:rPr lang="en-GB" sz="1200" dirty="0" smtClean="0">
                <a:solidFill>
                  <a:schemeClr val="accent4">
                    <a:lumMod val="40000"/>
                    <a:lumOff val="60000"/>
                  </a:schemeClr>
                </a:solidFill>
                <a:latin typeface="Consolas" pitchFamily="49" charset="0"/>
              </a:rPr>
              <a:t> : </a:t>
            </a:r>
            <a:r>
              <a:rPr lang="en-GB" sz="1200" dirty="0" err="1" smtClean="0">
                <a:solidFill>
                  <a:schemeClr val="accent4">
                    <a:lumMod val="40000"/>
                    <a:lumOff val="60000"/>
                  </a:schemeClr>
                </a:solidFill>
                <a:latin typeface="Consolas" pitchFamily="49" charset="0"/>
              </a:rPr>
              <a:t>Expr</a:t>
            </a:r>
            <a:r>
              <a:rPr lang="en-GB" sz="1200" dirty="0" smtClean="0">
                <a:solidFill>
                  <a:schemeClr val="accent4">
                    <a:lumMod val="40000"/>
                    <a:lumOff val="60000"/>
                  </a:schemeClr>
                </a:solidFill>
                <a:latin typeface="Consolas" pitchFamily="49" charset="0"/>
              </a:rPr>
              <a:t>   </a:t>
            </a:r>
          </a:p>
          <a:p>
            <a:pPr>
              <a:spcBef>
                <a:spcPts val="0"/>
              </a:spcBef>
              <a:buNone/>
            </a:pPr>
            <a:r>
              <a:rPr lang="en-GB" sz="1200" dirty="0" smtClean="0">
                <a:solidFill>
                  <a:schemeClr val="accent4">
                    <a:lumMod val="40000"/>
                    <a:lumOff val="60000"/>
                  </a:schemeClr>
                </a:solidFill>
                <a:latin typeface="Consolas" pitchFamily="49" charset="0"/>
              </a:rPr>
              <a:t>{   </a:t>
            </a:r>
          </a:p>
          <a:p>
            <a:pPr>
              <a:spcBef>
                <a:spcPts val="0"/>
              </a:spcBef>
              <a:buNone/>
            </a:pPr>
            <a:r>
              <a:rPr lang="en-GB" sz="1200" dirty="0" smtClean="0">
                <a:solidFill>
                  <a:schemeClr val="accent4">
                    <a:lumMod val="40000"/>
                    <a:lumOff val="60000"/>
                  </a:schemeClr>
                </a:solidFill>
                <a:latin typeface="Consolas" pitchFamily="49" charset="0"/>
              </a:rPr>
              <a:t>    public </a:t>
            </a:r>
            <a:r>
              <a:rPr lang="en-GB" sz="1200" dirty="0" err="1" smtClean="0">
                <a:solidFill>
                  <a:schemeClr val="accent4">
                    <a:lumMod val="40000"/>
                    <a:lumOff val="60000"/>
                  </a:schemeClr>
                </a:solidFill>
                <a:latin typeface="Consolas" pitchFamily="49" charset="0"/>
              </a:rPr>
              <a:t>Expr</a:t>
            </a:r>
            <a:r>
              <a:rPr lang="en-GB" sz="1200" dirty="0" smtClean="0">
                <a:solidFill>
                  <a:schemeClr val="accent4">
                    <a:lumMod val="40000"/>
                    <a:lumOff val="60000"/>
                  </a:schemeClr>
                </a:solidFill>
                <a:latin typeface="Consolas" pitchFamily="49" charset="0"/>
              </a:rPr>
              <a:t> First { get; private set; }   </a:t>
            </a:r>
          </a:p>
          <a:p>
            <a:pPr>
              <a:spcBef>
                <a:spcPts val="0"/>
              </a:spcBef>
              <a:buNone/>
            </a:pPr>
            <a:r>
              <a:rPr lang="en-GB" sz="1200" dirty="0" smtClean="0">
                <a:solidFill>
                  <a:schemeClr val="accent4">
                    <a:lumMod val="40000"/>
                    <a:lumOff val="60000"/>
                  </a:schemeClr>
                </a:solidFill>
                <a:latin typeface="Consolas" pitchFamily="49" charset="0"/>
              </a:rPr>
              <a:t>    public Expr Second { get; private set; }   </a:t>
            </a:r>
          </a:p>
          <a:p>
            <a:pPr>
              <a:spcBef>
                <a:spcPts val="0"/>
              </a:spcBef>
              <a:buNone/>
            </a:pPr>
            <a:r>
              <a:rPr lang="en-GB" sz="1200" dirty="0" smtClean="0">
                <a:solidFill>
                  <a:schemeClr val="accent4">
                    <a:lumMod val="40000"/>
                    <a:lumOff val="60000"/>
                  </a:schemeClr>
                </a:solidFill>
                <a:latin typeface="Consolas" pitchFamily="49" charset="0"/>
              </a:rPr>
              <a:t>    public </a:t>
            </a:r>
            <a:r>
              <a:rPr lang="en-GB" sz="1200" dirty="0" err="1" smtClean="0">
                <a:solidFill>
                  <a:schemeClr val="accent4">
                    <a:lumMod val="40000"/>
                    <a:lumOff val="60000"/>
                  </a:schemeClr>
                </a:solidFill>
                <a:latin typeface="Consolas" pitchFamily="49" charset="0"/>
              </a:rPr>
              <a:t>BinExpr</a:t>
            </a:r>
            <a:r>
              <a:rPr lang="en-GB" sz="1200" dirty="0" smtClean="0">
                <a:solidFill>
                  <a:schemeClr val="accent4">
                    <a:lumMod val="40000"/>
                    <a:lumOff val="60000"/>
                  </a:schemeClr>
                </a:solidFill>
                <a:latin typeface="Consolas" pitchFamily="49" charset="0"/>
              </a:rPr>
              <a:t>(Expr first, Expr second)   {   </a:t>
            </a:r>
          </a:p>
          <a:p>
            <a:pPr>
              <a:spcBef>
                <a:spcPts val="0"/>
              </a:spcBef>
              <a:buNone/>
            </a:pPr>
            <a:r>
              <a:rPr lang="en-GB" sz="1200" dirty="0" smtClean="0">
                <a:solidFill>
                  <a:schemeClr val="accent4">
                    <a:lumMod val="40000"/>
                    <a:lumOff val="60000"/>
                  </a:schemeClr>
                </a:solidFill>
                <a:latin typeface="Consolas" pitchFamily="49" charset="0"/>
              </a:rPr>
              <a:t>        </a:t>
            </a:r>
            <a:r>
              <a:rPr lang="en-GB" sz="1200" dirty="0" err="1" smtClean="0">
                <a:solidFill>
                  <a:schemeClr val="accent4">
                    <a:lumMod val="40000"/>
                    <a:lumOff val="60000"/>
                  </a:schemeClr>
                </a:solidFill>
                <a:latin typeface="Consolas" pitchFamily="49" charset="0"/>
              </a:rPr>
              <a:t>this.First</a:t>
            </a:r>
            <a:r>
              <a:rPr lang="en-GB" sz="1200" dirty="0" smtClean="0">
                <a:solidFill>
                  <a:schemeClr val="accent4">
                    <a:lumMod val="40000"/>
                    <a:lumOff val="60000"/>
                  </a:schemeClr>
                </a:solidFill>
                <a:latin typeface="Consolas" pitchFamily="49" charset="0"/>
              </a:rPr>
              <a:t> = first;   </a:t>
            </a:r>
          </a:p>
          <a:p>
            <a:pPr>
              <a:spcBef>
                <a:spcPts val="0"/>
              </a:spcBef>
              <a:buNone/>
            </a:pPr>
            <a:r>
              <a:rPr lang="en-GB" sz="1200" dirty="0" smtClean="0">
                <a:solidFill>
                  <a:schemeClr val="accent4">
                    <a:lumMod val="40000"/>
                    <a:lumOff val="60000"/>
                  </a:schemeClr>
                </a:solidFill>
                <a:latin typeface="Consolas" pitchFamily="49" charset="0"/>
              </a:rPr>
              <a:t>        </a:t>
            </a:r>
            <a:r>
              <a:rPr lang="en-GB" sz="1200" dirty="0" err="1" smtClean="0">
                <a:solidFill>
                  <a:schemeClr val="accent4">
                    <a:lumMod val="40000"/>
                    <a:lumOff val="60000"/>
                  </a:schemeClr>
                </a:solidFill>
                <a:latin typeface="Consolas" pitchFamily="49" charset="0"/>
              </a:rPr>
              <a:t>this.Second</a:t>
            </a:r>
            <a:r>
              <a:rPr lang="en-GB" sz="1200" dirty="0" smtClean="0">
                <a:solidFill>
                  <a:schemeClr val="accent4">
                    <a:lumMod val="40000"/>
                    <a:lumOff val="60000"/>
                  </a:schemeClr>
                </a:solidFill>
                <a:latin typeface="Consolas" pitchFamily="49" charset="0"/>
              </a:rPr>
              <a:t> = second;   </a:t>
            </a:r>
          </a:p>
          <a:p>
            <a:pPr>
              <a:spcBef>
                <a:spcPts val="0"/>
              </a:spcBef>
              <a:buNone/>
            </a:pPr>
            <a:r>
              <a:rPr lang="en-GB" sz="1200" dirty="0" smtClean="0">
                <a:solidFill>
                  <a:schemeClr val="accent4">
                    <a:lumMod val="40000"/>
                    <a:lumOff val="60000"/>
                  </a:schemeClr>
                </a:solidFill>
                <a:latin typeface="Consolas" pitchFamily="49" charset="0"/>
              </a:rPr>
              <a:t>    }   </a:t>
            </a:r>
          </a:p>
          <a:p>
            <a:pPr>
              <a:spcBef>
                <a:spcPts val="0"/>
              </a:spcBef>
              <a:buNone/>
            </a:pPr>
            <a:r>
              <a:rPr lang="en-GB" sz="1200" dirty="0" smtClean="0">
                <a:solidFill>
                  <a:schemeClr val="accent4">
                    <a:lumMod val="40000"/>
                    <a:lumOff val="60000"/>
                  </a:schemeClr>
                </a:solidFill>
                <a:latin typeface="Consolas" pitchFamily="49" charset="0"/>
              </a:rPr>
              <a:t>}   </a:t>
            </a:r>
          </a:p>
          <a:p>
            <a:pPr>
              <a:spcBef>
                <a:spcPts val="0"/>
              </a:spcBef>
              <a:buNone/>
            </a:pPr>
            <a:r>
              <a:rPr lang="en-GB" sz="1200" dirty="0" smtClean="0">
                <a:solidFill>
                  <a:schemeClr val="accent4">
                    <a:lumMod val="40000"/>
                    <a:lumOff val="60000"/>
                  </a:schemeClr>
                </a:solidFill>
                <a:latin typeface="Consolas" pitchFamily="49" charset="0"/>
              </a:rPr>
              <a:t>public class </a:t>
            </a:r>
            <a:r>
              <a:rPr lang="en-GB" sz="1200" dirty="0" err="1" smtClean="0">
                <a:solidFill>
                  <a:schemeClr val="accent4">
                    <a:lumMod val="40000"/>
                    <a:lumOff val="60000"/>
                  </a:schemeClr>
                </a:solidFill>
                <a:latin typeface="Consolas" pitchFamily="49" charset="0"/>
              </a:rPr>
              <a:t>TrueExpr</a:t>
            </a:r>
            <a:r>
              <a:rPr lang="en-GB" sz="1200" dirty="0" smtClean="0">
                <a:solidFill>
                  <a:schemeClr val="accent4">
                    <a:lumMod val="40000"/>
                    <a:lumOff val="60000"/>
                  </a:schemeClr>
                </a:solidFill>
                <a:latin typeface="Consolas" pitchFamily="49" charset="0"/>
              </a:rPr>
              <a:t> : </a:t>
            </a:r>
            <a:r>
              <a:rPr lang="en-GB" sz="1200" dirty="0" err="1" smtClean="0">
                <a:solidFill>
                  <a:schemeClr val="accent4">
                    <a:lumMod val="40000"/>
                    <a:lumOff val="60000"/>
                  </a:schemeClr>
                </a:solidFill>
                <a:latin typeface="Consolas" pitchFamily="49" charset="0"/>
              </a:rPr>
              <a:t>Expr</a:t>
            </a:r>
            <a:r>
              <a:rPr lang="en-GB" sz="1200" dirty="0" smtClean="0">
                <a:solidFill>
                  <a:schemeClr val="accent4">
                    <a:lumMod val="40000"/>
                    <a:lumOff val="60000"/>
                  </a:schemeClr>
                </a:solidFill>
                <a:latin typeface="Consolas" pitchFamily="49" charset="0"/>
              </a:rPr>
              <a:t> { }   </a:t>
            </a:r>
          </a:p>
          <a:p>
            <a:pPr>
              <a:spcBef>
                <a:spcPts val="0"/>
              </a:spcBef>
              <a:buNone/>
            </a:pPr>
            <a:r>
              <a:rPr lang="en-GB" sz="1200" dirty="0" smtClean="0">
                <a:solidFill>
                  <a:schemeClr val="accent4">
                    <a:lumMod val="40000"/>
                    <a:lumOff val="60000"/>
                  </a:schemeClr>
                </a:solidFill>
                <a:latin typeface="Consolas" pitchFamily="49" charset="0"/>
              </a:rPr>
              <a:t>  </a:t>
            </a:r>
          </a:p>
          <a:p>
            <a:pPr>
              <a:spcBef>
                <a:spcPts val="0"/>
              </a:spcBef>
              <a:buNone/>
            </a:pPr>
            <a:r>
              <a:rPr lang="en-GB" sz="1200" dirty="0" smtClean="0">
                <a:solidFill>
                  <a:schemeClr val="accent4">
                    <a:lumMod val="40000"/>
                    <a:lumOff val="60000"/>
                  </a:schemeClr>
                </a:solidFill>
                <a:latin typeface="Consolas" pitchFamily="49" charset="0"/>
              </a:rPr>
              <a:t>public class And : </a:t>
            </a:r>
            <a:r>
              <a:rPr lang="en-GB" sz="1200" dirty="0" err="1" smtClean="0">
                <a:solidFill>
                  <a:schemeClr val="accent4">
                    <a:lumMod val="40000"/>
                    <a:lumOff val="60000"/>
                  </a:schemeClr>
                </a:solidFill>
                <a:latin typeface="Consolas" pitchFamily="49" charset="0"/>
              </a:rPr>
              <a:t>BinExpr</a:t>
            </a:r>
            <a:r>
              <a:rPr lang="en-GB" sz="1200" dirty="0" smtClean="0">
                <a:solidFill>
                  <a:schemeClr val="accent4">
                    <a:lumMod val="40000"/>
                    <a:lumOff val="60000"/>
                  </a:schemeClr>
                </a:solidFill>
                <a:latin typeface="Consolas" pitchFamily="49" charset="0"/>
              </a:rPr>
              <a:t>   {   </a:t>
            </a:r>
          </a:p>
          <a:p>
            <a:pPr>
              <a:spcBef>
                <a:spcPts val="0"/>
              </a:spcBef>
              <a:buNone/>
            </a:pPr>
            <a:r>
              <a:rPr lang="en-GB" sz="1200" dirty="0" smtClean="0">
                <a:solidFill>
                  <a:schemeClr val="accent4">
                    <a:lumMod val="40000"/>
                    <a:lumOff val="60000"/>
                  </a:schemeClr>
                </a:solidFill>
                <a:latin typeface="Consolas" pitchFamily="49" charset="0"/>
              </a:rPr>
              <a:t>    public And(Expr first, Expr second) : base(first, second) { } </a:t>
            </a:r>
          </a:p>
          <a:p>
            <a:pPr>
              <a:spcBef>
                <a:spcPts val="0"/>
              </a:spcBef>
              <a:buNone/>
            </a:pPr>
            <a:r>
              <a:rPr lang="en-GB" sz="1200" dirty="0" smtClean="0">
                <a:solidFill>
                  <a:schemeClr val="accent4">
                    <a:lumMod val="40000"/>
                    <a:lumOff val="60000"/>
                  </a:schemeClr>
                </a:solidFill>
                <a:latin typeface="Consolas" pitchFamily="49" charset="0"/>
              </a:rPr>
              <a:t>}</a:t>
            </a:r>
          </a:p>
          <a:p>
            <a:pPr lvl="0">
              <a:spcBef>
                <a:spcPts val="0"/>
              </a:spcBef>
              <a:buNone/>
              <a:defRPr/>
            </a:pPr>
            <a:r>
              <a:rPr lang="en-GB" sz="1200" dirty="0" smtClean="0">
                <a:solidFill>
                  <a:schemeClr val="accent4">
                    <a:lumMod val="40000"/>
                    <a:lumOff val="60000"/>
                  </a:schemeClr>
                </a:solidFill>
                <a:latin typeface="Consolas" pitchFamily="49" charset="0"/>
              </a:rPr>
              <a:t>public class </a:t>
            </a:r>
            <a:r>
              <a:rPr lang="en-GB" sz="1200" dirty="0" err="1" smtClean="0">
                <a:solidFill>
                  <a:schemeClr val="accent4">
                    <a:lumMod val="40000"/>
                    <a:lumOff val="60000"/>
                  </a:schemeClr>
                </a:solidFill>
                <a:latin typeface="Consolas" pitchFamily="49" charset="0"/>
              </a:rPr>
              <a:t>Nand</a:t>
            </a:r>
            <a:r>
              <a:rPr lang="en-GB" sz="1200" dirty="0" smtClean="0">
                <a:solidFill>
                  <a:schemeClr val="accent4">
                    <a:lumMod val="40000"/>
                    <a:lumOff val="60000"/>
                  </a:schemeClr>
                </a:solidFill>
                <a:latin typeface="Consolas" pitchFamily="49" charset="0"/>
              </a:rPr>
              <a:t> : </a:t>
            </a:r>
            <a:r>
              <a:rPr lang="en-GB" sz="1200" dirty="0" err="1" smtClean="0">
                <a:solidFill>
                  <a:schemeClr val="accent4">
                    <a:lumMod val="40000"/>
                    <a:lumOff val="60000"/>
                  </a:schemeClr>
                </a:solidFill>
                <a:latin typeface="Consolas" pitchFamily="49" charset="0"/>
              </a:rPr>
              <a:t>BinExpr</a:t>
            </a:r>
            <a:r>
              <a:rPr lang="en-GB" sz="1200" dirty="0" smtClean="0">
                <a:solidFill>
                  <a:schemeClr val="accent4">
                    <a:lumMod val="40000"/>
                    <a:lumOff val="60000"/>
                  </a:schemeClr>
                </a:solidFill>
                <a:latin typeface="Consolas" pitchFamily="49" charset="0"/>
              </a:rPr>
              <a:t>   {   </a:t>
            </a:r>
          </a:p>
          <a:p>
            <a:pPr lvl="0">
              <a:spcBef>
                <a:spcPts val="0"/>
              </a:spcBef>
              <a:buNone/>
              <a:defRPr/>
            </a:pPr>
            <a:r>
              <a:rPr lang="en-GB" sz="1200" dirty="0" smtClean="0">
                <a:solidFill>
                  <a:schemeClr val="accent4">
                    <a:lumMod val="40000"/>
                    <a:lumOff val="60000"/>
                  </a:schemeClr>
                </a:solidFill>
                <a:latin typeface="Consolas" pitchFamily="49" charset="0"/>
              </a:rPr>
              <a:t>  public </a:t>
            </a:r>
            <a:r>
              <a:rPr lang="en-GB" sz="1200" dirty="0" err="1" smtClean="0">
                <a:solidFill>
                  <a:schemeClr val="accent4">
                    <a:lumMod val="40000"/>
                    <a:lumOff val="60000"/>
                  </a:schemeClr>
                </a:solidFill>
                <a:latin typeface="Consolas" pitchFamily="49" charset="0"/>
              </a:rPr>
              <a:t>Nand</a:t>
            </a:r>
            <a:r>
              <a:rPr lang="en-GB" sz="1200" dirty="0" smtClean="0">
                <a:solidFill>
                  <a:schemeClr val="accent4">
                    <a:lumMod val="40000"/>
                    <a:lumOff val="60000"/>
                  </a:schemeClr>
                </a:solidFill>
                <a:latin typeface="Consolas" pitchFamily="49" charset="0"/>
              </a:rPr>
              <a:t>(Expr first, Expr second) : base(first, second{ } </a:t>
            </a:r>
          </a:p>
          <a:p>
            <a:pPr lvl="0">
              <a:spcBef>
                <a:spcPts val="0"/>
              </a:spcBef>
              <a:buNone/>
              <a:defRPr/>
            </a:pPr>
            <a:r>
              <a:rPr lang="en-GB" sz="1200" dirty="0" smtClean="0">
                <a:solidFill>
                  <a:schemeClr val="accent4">
                    <a:lumMod val="40000"/>
                    <a:lumOff val="60000"/>
                  </a:schemeClr>
                </a:solidFill>
                <a:latin typeface="Consolas" pitchFamily="49" charset="0"/>
              </a:rPr>
              <a:t>}   </a:t>
            </a:r>
          </a:p>
          <a:p>
            <a:pPr lvl="0">
              <a:spcBef>
                <a:spcPts val="0"/>
              </a:spcBef>
              <a:buNone/>
              <a:defRPr/>
            </a:pPr>
            <a:r>
              <a:rPr lang="en-GB" sz="1200" dirty="0" smtClean="0">
                <a:solidFill>
                  <a:schemeClr val="accent4">
                    <a:lumMod val="40000"/>
                    <a:lumOff val="60000"/>
                  </a:schemeClr>
                </a:solidFill>
                <a:latin typeface="Consolas" pitchFamily="49" charset="0"/>
              </a:rPr>
              <a:t>public class Or : </a:t>
            </a:r>
            <a:r>
              <a:rPr lang="en-GB" sz="1200" dirty="0" err="1" smtClean="0">
                <a:solidFill>
                  <a:schemeClr val="accent4">
                    <a:lumMod val="40000"/>
                    <a:lumOff val="60000"/>
                  </a:schemeClr>
                </a:solidFill>
                <a:latin typeface="Consolas" pitchFamily="49" charset="0"/>
              </a:rPr>
              <a:t>BinExpr</a:t>
            </a:r>
            <a:r>
              <a:rPr lang="en-GB" sz="1200" dirty="0" smtClean="0">
                <a:solidFill>
                  <a:schemeClr val="accent4">
                    <a:lumMod val="40000"/>
                    <a:lumOff val="60000"/>
                  </a:schemeClr>
                </a:solidFill>
                <a:latin typeface="Consolas" pitchFamily="49" charset="0"/>
              </a:rPr>
              <a:t>   {   </a:t>
            </a:r>
          </a:p>
          <a:p>
            <a:pPr lvl="0">
              <a:spcBef>
                <a:spcPts val="0"/>
              </a:spcBef>
              <a:buNone/>
              <a:defRPr/>
            </a:pPr>
            <a:r>
              <a:rPr lang="en-GB" sz="1200" dirty="0" smtClean="0">
                <a:solidFill>
                  <a:schemeClr val="accent4">
                    <a:lumMod val="40000"/>
                    <a:lumOff val="60000"/>
                  </a:schemeClr>
                </a:solidFill>
                <a:latin typeface="Consolas" pitchFamily="49" charset="0"/>
              </a:rPr>
              <a:t>    public Or(Expr first, Expr second) : base(first, second) { }  </a:t>
            </a:r>
          </a:p>
          <a:p>
            <a:pPr lvl="0">
              <a:spcBef>
                <a:spcPts val="0"/>
              </a:spcBef>
              <a:buNone/>
              <a:defRPr/>
            </a:pPr>
            <a:r>
              <a:rPr lang="en-GB" sz="1200" dirty="0" smtClean="0">
                <a:solidFill>
                  <a:schemeClr val="accent4">
                    <a:lumMod val="40000"/>
                    <a:lumOff val="60000"/>
                  </a:schemeClr>
                </a:solidFill>
                <a:latin typeface="Consolas" pitchFamily="49" charset="0"/>
              </a:rPr>
              <a:t>}   </a:t>
            </a:r>
          </a:p>
          <a:p>
            <a:pPr lvl="0">
              <a:spcBef>
                <a:spcPts val="0"/>
              </a:spcBef>
              <a:buNone/>
              <a:defRPr/>
            </a:pPr>
            <a:r>
              <a:rPr lang="en-GB" sz="1200" dirty="0" smtClean="0">
                <a:solidFill>
                  <a:schemeClr val="accent4">
                    <a:lumMod val="40000"/>
                    <a:lumOff val="60000"/>
                  </a:schemeClr>
                </a:solidFill>
                <a:latin typeface="Consolas" pitchFamily="49" charset="0"/>
              </a:rPr>
              <a:t>public class </a:t>
            </a:r>
            <a:r>
              <a:rPr lang="en-GB" sz="1200" dirty="0" err="1" smtClean="0">
                <a:solidFill>
                  <a:schemeClr val="accent4">
                    <a:lumMod val="40000"/>
                    <a:lumOff val="60000"/>
                  </a:schemeClr>
                </a:solidFill>
                <a:latin typeface="Consolas" pitchFamily="49" charset="0"/>
              </a:rPr>
              <a:t>Xor</a:t>
            </a:r>
            <a:r>
              <a:rPr lang="en-GB" sz="1200" dirty="0" smtClean="0">
                <a:solidFill>
                  <a:schemeClr val="accent4">
                    <a:lumMod val="40000"/>
                    <a:lumOff val="60000"/>
                  </a:schemeClr>
                </a:solidFill>
                <a:latin typeface="Consolas" pitchFamily="49" charset="0"/>
              </a:rPr>
              <a:t> : </a:t>
            </a:r>
            <a:r>
              <a:rPr lang="en-GB" sz="1200" dirty="0" err="1" smtClean="0">
                <a:solidFill>
                  <a:schemeClr val="accent4">
                    <a:lumMod val="40000"/>
                    <a:lumOff val="60000"/>
                  </a:schemeClr>
                </a:solidFill>
                <a:latin typeface="Consolas" pitchFamily="49" charset="0"/>
              </a:rPr>
              <a:t>BinExpr</a:t>
            </a:r>
            <a:r>
              <a:rPr lang="en-GB" sz="1200" dirty="0" smtClean="0">
                <a:solidFill>
                  <a:schemeClr val="accent4">
                    <a:lumMod val="40000"/>
                    <a:lumOff val="60000"/>
                  </a:schemeClr>
                </a:solidFill>
                <a:latin typeface="Consolas" pitchFamily="49" charset="0"/>
              </a:rPr>
              <a:t>   {   </a:t>
            </a:r>
          </a:p>
          <a:p>
            <a:pPr lvl="0">
              <a:spcBef>
                <a:spcPts val="0"/>
              </a:spcBef>
              <a:buNone/>
              <a:defRPr/>
            </a:pPr>
            <a:r>
              <a:rPr lang="en-GB" sz="1200" dirty="0" smtClean="0">
                <a:solidFill>
                  <a:schemeClr val="accent4">
                    <a:lumMod val="40000"/>
                    <a:lumOff val="60000"/>
                  </a:schemeClr>
                </a:solidFill>
                <a:latin typeface="Consolas" pitchFamily="49" charset="0"/>
              </a:rPr>
              <a:t>    public </a:t>
            </a:r>
            <a:r>
              <a:rPr lang="en-GB" sz="1200" dirty="0" err="1" smtClean="0">
                <a:solidFill>
                  <a:schemeClr val="accent4">
                    <a:lumMod val="40000"/>
                    <a:lumOff val="60000"/>
                  </a:schemeClr>
                </a:solidFill>
                <a:latin typeface="Consolas" pitchFamily="49" charset="0"/>
              </a:rPr>
              <a:t>Xor</a:t>
            </a:r>
            <a:r>
              <a:rPr lang="en-GB" sz="1200" dirty="0" smtClean="0">
                <a:solidFill>
                  <a:schemeClr val="accent4">
                    <a:lumMod val="40000"/>
                    <a:lumOff val="60000"/>
                  </a:schemeClr>
                </a:solidFill>
                <a:latin typeface="Consolas" pitchFamily="49" charset="0"/>
              </a:rPr>
              <a:t>(Expr first, Expr second) : base(first, second) { }  </a:t>
            </a:r>
          </a:p>
          <a:p>
            <a:pPr lvl="0">
              <a:spcBef>
                <a:spcPts val="0"/>
              </a:spcBef>
              <a:buNone/>
              <a:defRPr/>
            </a:pPr>
            <a:r>
              <a:rPr lang="en-GB" sz="1200" dirty="0" smtClean="0">
                <a:solidFill>
                  <a:schemeClr val="accent4">
                    <a:lumMod val="40000"/>
                    <a:lumOff val="60000"/>
                  </a:schemeClr>
                </a:solidFill>
                <a:latin typeface="Consolas" pitchFamily="49" charset="0"/>
              </a:rPr>
              <a:t>}   </a:t>
            </a:r>
          </a:p>
          <a:p>
            <a:pPr lvl="0">
              <a:spcBef>
                <a:spcPts val="0"/>
              </a:spcBef>
              <a:buNone/>
              <a:defRPr/>
            </a:pPr>
            <a:r>
              <a:rPr lang="en-GB" sz="1200" dirty="0" smtClean="0">
                <a:solidFill>
                  <a:schemeClr val="accent4">
                    <a:lumMod val="40000"/>
                    <a:lumOff val="60000"/>
                  </a:schemeClr>
                </a:solidFill>
                <a:latin typeface="Consolas" pitchFamily="49" charset="0"/>
              </a:rPr>
              <a:t>public class Not : </a:t>
            </a:r>
            <a:r>
              <a:rPr lang="en-GB" sz="1200" dirty="0" err="1" smtClean="0">
                <a:solidFill>
                  <a:schemeClr val="accent4">
                    <a:lumMod val="40000"/>
                    <a:lumOff val="60000"/>
                  </a:schemeClr>
                </a:solidFill>
                <a:latin typeface="Consolas" pitchFamily="49" charset="0"/>
              </a:rPr>
              <a:t>UnaryOp</a:t>
            </a:r>
            <a:r>
              <a:rPr lang="en-GB" sz="1200" dirty="0" smtClean="0">
                <a:solidFill>
                  <a:schemeClr val="accent4">
                    <a:lumMod val="40000"/>
                    <a:lumOff val="60000"/>
                  </a:schemeClr>
                </a:solidFill>
                <a:latin typeface="Consolas" pitchFamily="49" charset="0"/>
              </a:rPr>
              <a:t>   {   </a:t>
            </a:r>
          </a:p>
          <a:p>
            <a:pPr lvl="0">
              <a:spcBef>
                <a:spcPts val="0"/>
              </a:spcBef>
              <a:buNone/>
              <a:defRPr/>
            </a:pPr>
            <a:r>
              <a:rPr lang="en-GB" sz="1200" dirty="0" smtClean="0">
                <a:solidFill>
                  <a:schemeClr val="accent4">
                    <a:lumMod val="40000"/>
                    <a:lumOff val="60000"/>
                  </a:schemeClr>
                </a:solidFill>
                <a:latin typeface="Consolas" pitchFamily="49" charset="0"/>
              </a:rPr>
              <a:t>    public Not(</a:t>
            </a:r>
            <a:r>
              <a:rPr lang="en-GB" sz="1200" dirty="0" err="1" smtClean="0">
                <a:solidFill>
                  <a:schemeClr val="accent4">
                    <a:lumMod val="40000"/>
                    <a:lumOff val="60000"/>
                  </a:schemeClr>
                </a:solidFill>
                <a:latin typeface="Consolas" pitchFamily="49" charset="0"/>
              </a:rPr>
              <a:t>Expr</a:t>
            </a:r>
            <a:r>
              <a:rPr lang="en-GB" sz="1200" dirty="0" smtClean="0">
                <a:solidFill>
                  <a:schemeClr val="accent4">
                    <a:lumMod val="40000"/>
                    <a:lumOff val="60000"/>
                  </a:schemeClr>
                </a:solidFill>
                <a:latin typeface="Consolas" pitchFamily="49" charset="0"/>
              </a:rPr>
              <a:t> first) : base(first) { }   </a:t>
            </a:r>
          </a:p>
          <a:p>
            <a:pPr lvl="0">
              <a:spcBef>
                <a:spcPts val="0"/>
              </a:spcBef>
              <a:buNone/>
              <a:defRPr/>
            </a:pPr>
            <a:r>
              <a:rPr lang="en-GB" sz="1200" dirty="0" smtClean="0">
                <a:solidFill>
                  <a:schemeClr val="accent4">
                    <a:lumMod val="40000"/>
                    <a:lumOff val="60000"/>
                  </a:schemeClr>
                </a:solidFill>
                <a:latin typeface="Consolas" pitchFamily="49" charset="0"/>
              </a:rPr>
              <a:t>}  </a:t>
            </a:r>
          </a:p>
        </p:txBody>
      </p:sp>
      <p:sp>
        <p:nvSpPr>
          <p:cNvPr id="8" name="Content Placeholder 6"/>
          <p:cNvSpPr txBox="1">
            <a:spLocks/>
          </p:cNvSpPr>
          <p:nvPr/>
        </p:nvSpPr>
        <p:spPr bwMode="auto">
          <a:xfrm>
            <a:off x="5643570" y="1071546"/>
            <a:ext cx="3286148" cy="55007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42900" marR="0" lvl="0" indent="-342900" algn="l" defTabSz="914400" rtl="0" eaLnBrk="0" fontAlgn="base" latinLnBrk="0" hangingPunct="0">
              <a:lnSpc>
                <a:spcPct val="100000"/>
              </a:lnSpc>
              <a:spcBef>
                <a:spcPts val="0"/>
              </a:spcBef>
              <a:spcAft>
                <a:spcPct val="0"/>
              </a:spcAft>
              <a:buClr>
                <a:schemeClr val="accent1"/>
              </a:buClr>
              <a:buSzTx/>
              <a:buFontTx/>
              <a:buNone/>
              <a:tabLst/>
              <a:defRPr/>
            </a:pPr>
            <a:endParaRPr kumimoji="0" lang="en-GB" sz="1000" b="0" i="0" u="none" strike="noStrike" kern="0" cap="none" spc="0" normalizeH="0" baseline="0" noProof="0" dirty="0">
              <a:ln>
                <a:noFill/>
              </a:ln>
              <a:solidFill>
                <a:srgbClr val="FF0000"/>
              </a:solidFill>
              <a:effectLst/>
              <a:uLnTx/>
              <a:uFillTx/>
              <a:latin typeface="+mn-lt"/>
              <a:ea typeface="+mn-ea"/>
              <a:cs typeface="+mn-cs"/>
            </a:endParaRPr>
          </a:p>
        </p:txBody>
      </p:sp>
      <p:sp>
        <p:nvSpPr>
          <p:cNvPr id="15" name="Title 7"/>
          <p:cNvSpPr>
            <a:spLocks noGrp="1"/>
          </p:cNvSpPr>
          <p:nvPr>
            <p:ph type="title"/>
          </p:nvPr>
        </p:nvSpPr>
        <p:spPr>
          <a:xfrm>
            <a:off x="142844" y="142852"/>
            <a:ext cx="8382000" cy="609398"/>
          </a:xfrm>
        </p:spPr>
        <p:txBody>
          <a:bodyPr/>
          <a:lstStyle/>
          <a:p>
            <a:r>
              <a:rPr lang="en-GB" dirty="0" smtClean="0"/>
              <a:t>Simplicity: Functional Data</a:t>
            </a:r>
            <a:endParaRPr lang="en-GB" dirty="0"/>
          </a:p>
        </p:txBody>
      </p:sp>
      <p:sp>
        <p:nvSpPr>
          <p:cNvPr id="20" name="Rounded Rectangular Callout 19"/>
          <p:cNvSpPr/>
          <p:nvPr/>
        </p:nvSpPr>
        <p:spPr bwMode="auto">
          <a:xfrm>
            <a:off x="676772" y="1643050"/>
            <a:ext cx="525994" cy="510774"/>
          </a:xfrm>
          <a:prstGeom prst="wedgeRoundRectCallout">
            <a:avLst>
              <a:gd name="adj1" fmla="val -14548"/>
              <a:gd name="adj2" fmla="val -506"/>
              <a:gd name="adj3" fmla="val 16667"/>
            </a:avLst>
          </a:prstGeom>
          <a:gradFill>
            <a:gsLst>
              <a:gs pos="0">
                <a:schemeClr val="accent2">
                  <a:lumMod val="50000"/>
                </a:schemeClr>
              </a:gs>
              <a:gs pos="72000">
                <a:schemeClr val="accent2"/>
              </a:gs>
              <a:gs pos="100000">
                <a:schemeClr val="accent2"/>
              </a:gs>
            </a:gsLst>
          </a:gra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rPr>
              <a:t>F#</a:t>
            </a:r>
          </a:p>
        </p:txBody>
      </p:sp>
      <p:sp>
        <p:nvSpPr>
          <p:cNvPr id="21" name="Rounded Rectangular Callout 20"/>
          <p:cNvSpPr/>
          <p:nvPr/>
        </p:nvSpPr>
        <p:spPr bwMode="auto">
          <a:xfrm>
            <a:off x="8332927" y="464646"/>
            <a:ext cx="550607" cy="510774"/>
          </a:xfrm>
          <a:prstGeom prst="wedgeRoundRectCallout">
            <a:avLst>
              <a:gd name="adj1" fmla="val 2383"/>
              <a:gd name="adj2" fmla="val -8521"/>
              <a:gd name="adj3" fmla="val 16667"/>
            </a:avLst>
          </a:prstGeom>
          <a:solidFill>
            <a:schemeClr val="accent4">
              <a:lumMod val="40000"/>
              <a:lumOff val="60000"/>
            </a:schemeClr>
          </a:soli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solidFill>
                  <a:schemeClr val="bg1"/>
                </a:solidFill>
              </a:rPr>
              <a: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smtClean="0"/>
              <a:t>Simplicity: Functional Data</a:t>
            </a:r>
            <a:endParaRPr lang="en-GB" dirty="0"/>
          </a:p>
        </p:txBody>
      </p:sp>
      <p:sp>
        <p:nvSpPr>
          <p:cNvPr id="5" name="Content Placeholder 4"/>
          <p:cNvSpPr>
            <a:spLocks noGrp="1"/>
          </p:cNvSpPr>
          <p:nvPr>
            <p:ph sz="half" idx="4294967295"/>
          </p:nvPr>
        </p:nvSpPr>
        <p:spPr>
          <a:xfrm>
            <a:off x="167425" y="1194515"/>
            <a:ext cx="6757988" cy="5429250"/>
          </a:xfrm>
          <a:prstGeom prst="rect">
            <a:avLst/>
          </a:prstGeom>
        </p:spPr>
        <p:txBody>
          <a:bodyPr>
            <a:normAutofit/>
          </a:bodyPr>
          <a:lstStyle/>
          <a:p>
            <a:pPr>
              <a:buNone/>
            </a:pPr>
            <a:r>
              <a:rPr lang="en-GB" sz="1800" b="1" dirty="0" smtClean="0">
                <a:solidFill>
                  <a:srgbClr val="92D050"/>
                </a:solidFill>
                <a:latin typeface="Consolas" pitchFamily="49" charset="0"/>
              </a:rPr>
              <a:t>type Event =</a:t>
            </a:r>
          </a:p>
          <a:p>
            <a:pPr>
              <a:buNone/>
            </a:pPr>
            <a:r>
              <a:rPr lang="en-GB" sz="1800" b="1" dirty="0" smtClean="0">
                <a:solidFill>
                  <a:srgbClr val="92D050"/>
                </a:solidFill>
                <a:latin typeface="Consolas" pitchFamily="49" charset="0"/>
              </a:rPr>
              <a:t>    | Price of float</a:t>
            </a:r>
          </a:p>
          <a:p>
            <a:pPr>
              <a:buNone/>
            </a:pPr>
            <a:r>
              <a:rPr lang="en-GB" sz="1800" b="1" dirty="0" smtClean="0">
                <a:solidFill>
                  <a:srgbClr val="92D050"/>
                </a:solidFill>
                <a:latin typeface="Consolas" pitchFamily="49" charset="0"/>
              </a:rPr>
              <a:t>    | Split of float</a:t>
            </a:r>
          </a:p>
          <a:p>
            <a:pPr>
              <a:buNone/>
            </a:pPr>
            <a:r>
              <a:rPr lang="en-GB" sz="1800" b="1" dirty="0" smtClean="0">
                <a:solidFill>
                  <a:srgbClr val="92D050"/>
                </a:solidFill>
                <a:latin typeface="Consolas" pitchFamily="49" charset="0"/>
              </a:rPr>
              <a:t>    | Dividend of float&lt;money&gt;</a:t>
            </a:r>
          </a:p>
        </p:txBody>
      </p:sp>
      <p:sp>
        <p:nvSpPr>
          <p:cNvPr id="7" name="Content Placeholder 6"/>
          <p:cNvSpPr>
            <a:spLocks noGrp="1"/>
          </p:cNvSpPr>
          <p:nvPr>
            <p:ph sz="quarter" idx="4294967295"/>
          </p:nvPr>
        </p:nvSpPr>
        <p:spPr>
          <a:xfrm>
            <a:off x="4368776" y="973001"/>
            <a:ext cx="5757862" cy="5054600"/>
          </a:xfrm>
          <a:prstGeom prst="rect">
            <a:avLst/>
          </a:prstGeom>
        </p:spPr>
        <p:txBody>
          <a:bodyPr>
            <a:noAutofit/>
          </a:bodyPr>
          <a:lstStyle/>
          <a:p>
            <a:pPr>
              <a:spcBef>
                <a:spcPts val="0"/>
              </a:spcBef>
              <a:buNone/>
            </a:pPr>
            <a:r>
              <a:rPr lang="en-GB" sz="1400" b="1" dirty="0" smtClean="0">
                <a:solidFill>
                  <a:schemeClr val="accent5">
                    <a:lumMod val="40000"/>
                    <a:lumOff val="60000"/>
                  </a:schemeClr>
                </a:solidFill>
                <a:latin typeface="Consolas" pitchFamily="49" charset="0"/>
              </a:rPr>
              <a:t>public abstract class Event { }   </a:t>
            </a:r>
          </a:p>
          <a:p>
            <a:pPr>
              <a:spcBef>
                <a:spcPts val="0"/>
              </a:spcBef>
              <a:buNone/>
            </a:pPr>
            <a:r>
              <a:rPr lang="en-GB" sz="1400" b="1" dirty="0" smtClean="0">
                <a:solidFill>
                  <a:schemeClr val="accent5">
                    <a:lumMod val="40000"/>
                    <a:lumOff val="60000"/>
                  </a:schemeClr>
                </a:solidFill>
                <a:latin typeface="Consolas" pitchFamily="49" charset="0"/>
              </a:rPr>
              <a:t>public abstract class </a:t>
            </a:r>
            <a:r>
              <a:rPr lang="en-GB" sz="1400" b="1" dirty="0" err="1" smtClean="0">
                <a:solidFill>
                  <a:schemeClr val="accent5">
                    <a:lumMod val="40000"/>
                    <a:lumOff val="60000"/>
                  </a:schemeClr>
                </a:solidFill>
                <a:latin typeface="Consolas" pitchFamily="49" charset="0"/>
              </a:rPr>
              <a:t>PriceEvent</a:t>
            </a:r>
            <a:r>
              <a:rPr lang="en-GB" sz="1400" b="1" dirty="0" smtClean="0">
                <a:solidFill>
                  <a:schemeClr val="accent5">
                    <a:lumMod val="40000"/>
                    <a:lumOff val="60000"/>
                  </a:schemeClr>
                </a:solidFill>
                <a:latin typeface="Consolas" pitchFamily="49" charset="0"/>
              </a:rPr>
              <a:t> : Event   </a:t>
            </a:r>
          </a:p>
          <a:p>
            <a:pPr>
              <a:spcBef>
                <a:spcPts val="0"/>
              </a:spcBef>
              <a:buNone/>
            </a:pPr>
            <a:r>
              <a:rPr lang="en-GB" sz="1400" b="1" dirty="0" smtClean="0">
                <a:solidFill>
                  <a:schemeClr val="accent5">
                    <a:lumMod val="40000"/>
                    <a:lumOff val="60000"/>
                  </a:schemeClr>
                </a:solidFill>
                <a:latin typeface="Consolas" pitchFamily="49" charset="0"/>
              </a:rPr>
              <a:t>{   </a:t>
            </a:r>
          </a:p>
          <a:p>
            <a:pPr>
              <a:spcBef>
                <a:spcPts val="0"/>
              </a:spcBef>
              <a:buNone/>
            </a:pPr>
            <a:r>
              <a:rPr lang="en-GB" sz="1400" b="1" dirty="0" smtClean="0">
                <a:solidFill>
                  <a:schemeClr val="accent5">
                    <a:lumMod val="40000"/>
                    <a:lumOff val="60000"/>
                  </a:schemeClr>
                </a:solidFill>
                <a:latin typeface="Consolas" pitchFamily="49" charset="0"/>
              </a:rPr>
              <a:t>    public Price </a:t>
            </a:r>
            <a:r>
              <a:rPr lang="en-GB" sz="1400" b="1" dirty="0" err="1" smtClean="0">
                <a:solidFill>
                  <a:schemeClr val="accent5">
                    <a:lumMod val="40000"/>
                    <a:lumOff val="60000"/>
                  </a:schemeClr>
                </a:solidFill>
                <a:latin typeface="Consolas" pitchFamily="49" charset="0"/>
              </a:rPr>
              <a:t>Price</a:t>
            </a:r>
            <a:r>
              <a:rPr lang="en-GB" sz="1400" b="1" dirty="0" smtClean="0">
                <a:solidFill>
                  <a:schemeClr val="accent5">
                    <a:lumMod val="40000"/>
                    <a:lumOff val="60000"/>
                  </a:schemeClr>
                </a:solidFill>
                <a:latin typeface="Consolas" pitchFamily="49" charset="0"/>
              </a:rPr>
              <a:t> { get; private set; }   </a:t>
            </a:r>
          </a:p>
          <a:p>
            <a:pPr>
              <a:spcBef>
                <a:spcPts val="0"/>
              </a:spcBef>
              <a:buNone/>
            </a:pPr>
            <a:r>
              <a:rPr lang="en-GB" sz="1400" b="1" dirty="0" smtClean="0">
                <a:solidFill>
                  <a:schemeClr val="accent5">
                    <a:lumMod val="40000"/>
                    <a:lumOff val="60000"/>
                  </a:schemeClr>
                </a:solidFill>
                <a:latin typeface="Consolas" pitchFamily="49" charset="0"/>
              </a:rPr>
              <a:t>    public </a:t>
            </a:r>
            <a:r>
              <a:rPr lang="en-GB" sz="1400" b="1" dirty="0" err="1" smtClean="0">
                <a:solidFill>
                  <a:schemeClr val="accent5">
                    <a:lumMod val="40000"/>
                    <a:lumOff val="60000"/>
                  </a:schemeClr>
                </a:solidFill>
                <a:latin typeface="Consolas" pitchFamily="49" charset="0"/>
              </a:rPr>
              <a:t>PriceEvent</a:t>
            </a:r>
            <a:r>
              <a:rPr lang="en-GB" sz="1400" b="1" dirty="0" smtClean="0">
                <a:solidFill>
                  <a:schemeClr val="accent5">
                    <a:lumMod val="40000"/>
                    <a:lumOff val="60000"/>
                  </a:schemeClr>
                </a:solidFill>
                <a:latin typeface="Consolas" pitchFamily="49" charset="0"/>
              </a:rPr>
              <a:t>(Price </a:t>
            </a:r>
            <a:r>
              <a:rPr lang="en-GB" sz="1400" b="1" dirty="0" err="1" smtClean="0">
                <a:solidFill>
                  <a:schemeClr val="accent5">
                    <a:lumMod val="40000"/>
                    <a:lumOff val="60000"/>
                  </a:schemeClr>
                </a:solidFill>
                <a:latin typeface="Consolas" pitchFamily="49" charset="0"/>
              </a:rPr>
              <a:t>price</a:t>
            </a:r>
            <a:r>
              <a:rPr lang="en-GB" sz="1400" b="1" dirty="0" smtClean="0">
                <a:solidFill>
                  <a:schemeClr val="accent5">
                    <a:lumMod val="40000"/>
                    <a:lumOff val="60000"/>
                  </a:schemeClr>
                </a:solidFill>
                <a:latin typeface="Consolas" pitchFamily="49" charset="0"/>
              </a:rPr>
              <a:t>)   </a:t>
            </a:r>
          </a:p>
          <a:p>
            <a:pPr>
              <a:spcBef>
                <a:spcPts val="0"/>
              </a:spcBef>
              <a:buNone/>
            </a:pPr>
            <a:r>
              <a:rPr lang="en-GB" sz="1400" b="1" dirty="0" smtClean="0">
                <a:solidFill>
                  <a:schemeClr val="accent5">
                    <a:lumMod val="40000"/>
                    <a:lumOff val="60000"/>
                  </a:schemeClr>
                </a:solidFill>
                <a:latin typeface="Consolas" pitchFamily="49" charset="0"/>
              </a:rPr>
              <a:t>    {   </a:t>
            </a:r>
          </a:p>
          <a:p>
            <a:pPr>
              <a:spcBef>
                <a:spcPts val="0"/>
              </a:spcBef>
              <a:buNone/>
            </a:pPr>
            <a:r>
              <a:rPr lang="en-GB" sz="1400" b="1" dirty="0" smtClean="0">
                <a:solidFill>
                  <a:schemeClr val="accent5">
                    <a:lumMod val="40000"/>
                    <a:lumOff val="60000"/>
                  </a:schemeClr>
                </a:solidFill>
                <a:latin typeface="Consolas" pitchFamily="49" charset="0"/>
              </a:rPr>
              <a:t>        </a:t>
            </a:r>
            <a:r>
              <a:rPr lang="en-GB" sz="1400" b="1" dirty="0" err="1" smtClean="0">
                <a:solidFill>
                  <a:schemeClr val="accent5">
                    <a:lumMod val="40000"/>
                    <a:lumOff val="60000"/>
                  </a:schemeClr>
                </a:solidFill>
                <a:latin typeface="Consolas" pitchFamily="49" charset="0"/>
              </a:rPr>
              <a:t>this.Price</a:t>
            </a:r>
            <a:r>
              <a:rPr lang="en-GB" sz="1400" b="1" dirty="0" smtClean="0">
                <a:solidFill>
                  <a:schemeClr val="accent5">
                    <a:lumMod val="40000"/>
                    <a:lumOff val="60000"/>
                  </a:schemeClr>
                </a:solidFill>
                <a:latin typeface="Consolas" pitchFamily="49" charset="0"/>
              </a:rPr>
              <a:t> = price;   </a:t>
            </a:r>
          </a:p>
          <a:p>
            <a:pPr>
              <a:spcBef>
                <a:spcPts val="0"/>
              </a:spcBef>
              <a:buNone/>
            </a:pPr>
            <a:r>
              <a:rPr lang="en-GB" sz="1400" b="1" dirty="0" smtClean="0">
                <a:solidFill>
                  <a:schemeClr val="accent5">
                    <a:lumMod val="40000"/>
                    <a:lumOff val="60000"/>
                  </a:schemeClr>
                </a:solidFill>
                <a:latin typeface="Consolas" pitchFamily="49" charset="0"/>
              </a:rPr>
              <a:t>    }   </a:t>
            </a:r>
          </a:p>
          <a:p>
            <a:pPr>
              <a:spcBef>
                <a:spcPts val="0"/>
              </a:spcBef>
              <a:buNone/>
            </a:pPr>
            <a:r>
              <a:rPr lang="en-GB" sz="1400" b="1" dirty="0" smtClean="0">
                <a:solidFill>
                  <a:schemeClr val="accent5">
                    <a:lumMod val="40000"/>
                    <a:lumOff val="60000"/>
                  </a:schemeClr>
                </a:solidFill>
                <a:latin typeface="Consolas" pitchFamily="49" charset="0"/>
              </a:rPr>
              <a:t>}   </a:t>
            </a:r>
          </a:p>
          <a:p>
            <a:pPr>
              <a:spcBef>
                <a:spcPts val="0"/>
              </a:spcBef>
              <a:buNone/>
            </a:pPr>
            <a:r>
              <a:rPr lang="en-GB" sz="1400" b="1" dirty="0" smtClean="0">
                <a:solidFill>
                  <a:schemeClr val="accent5">
                    <a:lumMod val="40000"/>
                    <a:lumOff val="60000"/>
                  </a:schemeClr>
                </a:solidFill>
                <a:latin typeface="Consolas" pitchFamily="49" charset="0"/>
              </a:rPr>
              <a:t>  </a:t>
            </a:r>
          </a:p>
          <a:p>
            <a:pPr>
              <a:spcBef>
                <a:spcPts val="0"/>
              </a:spcBef>
              <a:buNone/>
            </a:pPr>
            <a:r>
              <a:rPr lang="en-GB" sz="1400" b="1" dirty="0" smtClean="0">
                <a:solidFill>
                  <a:schemeClr val="accent5">
                    <a:lumMod val="40000"/>
                    <a:lumOff val="60000"/>
                  </a:schemeClr>
                </a:solidFill>
                <a:latin typeface="Consolas" pitchFamily="49" charset="0"/>
              </a:rPr>
              <a:t>public abstract class </a:t>
            </a:r>
            <a:r>
              <a:rPr lang="en-GB" sz="1400" b="1" dirty="0" err="1" smtClean="0">
                <a:solidFill>
                  <a:schemeClr val="accent5">
                    <a:lumMod val="40000"/>
                    <a:lumOff val="60000"/>
                  </a:schemeClr>
                </a:solidFill>
                <a:latin typeface="Consolas" pitchFamily="49" charset="0"/>
              </a:rPr>
              <a:t>SplitExpr</a:t>
            </a:r>
            <a:r>
              <a:rPr lang="en-GB" sz="1400" b="1" dirty="0" smtClean="0">
                <a:solidFill>
                  <a:schemeClr val="accent5">
                    <a:lumMod val="40000"/>
                    <a:lumOff val="60000"/>
                  </a:schemeClr>
                </a:solidFill>
                <a:latin typeface="Consolas" pitchFamily="49" charset="0"/>
              </a:rPr>
              <a:t> : Event   </a:t>
            </a:r>
          </a:p>
          <a:p>
            <a:pPr>
              <a:spcBef>
                <a:spcPts val="0"/>
              </a:spcBef>
              <a:buNone/>
            </a:pPr>
            <a:r>
              <a:rPr lang="en-GB" sz="1400" b="1" dirty="0" smtClean="0">
                <a:solidFill>
                  <a:schemeClr val="accent5">
                    <a:lumMod val="40000"/>
                    <a:lumOff val="60000"/>
                  </a:schemeClr>
                </a:solidFill>
                <a:latin typeface="Consolas" pitchFamily="49" charset="0"/>
              </a:rPr>
              <a:t>{   </a:t>
            </a:r>
          </a:p>
          <a:p>
            <a:pPr>
              <a:spcBef>
                <a:spcPts val="0"/>
              </a:spcBef>
              <a:buNone/>
            </a:pPr>
            <a:r>
              <a:rPr lang="en-GB" sz="1400" b="1" dirty="0" smtClean="0">
                <a:solidFill>
                  <a:schemeClr val="accent5">
                    <a:lumMod val="40000"/>
                    <a:lumOff val="60000"/>
                  </a:schemeClr>
                </a:solidFill>
                <a:latin typeface="Consolas" pitchFamily="49" charset="0"/>
              </a:rPr>
              <a:t>    public double Factor { get; private set; }   </a:t>
            </a:r>
          </a:p>
          <a:p>
            <a:pPr>
              <a:spcBef>
                <a:spcPts val="0"/>
              </a:spcBef>
              <a:buNone/>
            </a:pPr>
            <a:r>
              <a:rPr lang="en-GB" sz="1400" b="1" dirty="0" smtClean="0">
                <a:solidFill>
                  <a:schemeClr val="accent5">
                    <a:lumMod val="40000"/>
                    <a:lumOff val="60000"/>
                  </a:schemeClr>
                </a:solidFill>
                <a:latin typeface="Consolas" pitchFamily="49" charset="0"/>
              </a:rPr>
              <a:t>  </a:t>
            </a:r>
          </a:p>
          <a:p>
            <a:pPr>
              <a:spcBef>
                <a:spcPts val="0"/>
              </a:spcBef>
              <a:buNone/>
            </a:pPr>
            <a:r>
              <a:rPr lang="en-GB" sz="1400" b="1" dirty="0" smtClean="0">
                <a:solidFill>
                  <a:schemeClr val="accent5">
                    <a:lumMod val="40000"/>
                    <a:lumOff val="60000"/>
                  </a:schemeClr>
                </a:solidFill>
                <a:latin typeface="Consolas" pitchFamily="49" charset="0"/>
              </a:rPr>
              <a:t>    public </a:t>
            </a:r>
            <a:r>
              <a:rPr lang="en-GB" sz="1400" b="1" dirty="0" err="1" smtClean="0">
                <a:solidFill>
                  <a:schemeClr val="accent5">
                    <a:lumMod val="40000"/>
                    <a:lumOff val="60000"/>
                  </a:schemeClr>
                </a:solidFill>
                <a:latin typeface="Consolas" pitchFamily="49" charset="0"/>
              </a:rPr>
              <a:t>SplitExpr</a:t>
            </a:r>
            <a:r>
              <a:rPr lang="en-GB" sz="1400" b="1" dirty="0" smtClean="0">
                <a:solidFill>
                  <a:schemeClr val="accent5">
                    <a:lumMod val="40000"/>
                    <a:lumOff val="60000"/>
                  </a:schemeClr>
                </a:solidFill>
                <a:latin typeface="Consolas" pitchFamily="49" charset="0"/>
              </a:rPr>
              <a:t>(double factor)   </a:t>
            </a:r>
          </a:p>
          <a:p>
            <a:pPr>
              <a:spcBef>
                <a:spcPts val="0"/>
              </a:spcBef>
              <a:buNone/>
            </a:pPr>
            <a:r>
              <a:rPr lang="en-GB" sz="1400" b="1" dirty="0" smtClean="0">
                <a:solidFill>
                  <a:schemeClr val="accent5">
                    <a:lumMod val="40000"/>
                    <a:lumOff val="60000"/>
                  </a:schemeClr>
                </a:solidFill>
                <a:latin typeface="Consolas" pitchFamily="49" charset="0"/>
              </a:rPr>
              <a:t>    {   </a:t>
            </a:r>
          </a:p>
          <a:p>
            <a:pPr>
              <a:spcBef>
                <a:spcPts val="0"/>
              </a:spcBef>
              <a:buNone/>
            </a:pPr>
            <a:r>
              <a:rPr lang="en-GB" sz="1400" b="1" dirty="0" smtClean="0">
                <a:solidFill>
                  <a:schemeClr val="accent5">
                    <a:lumMod val="40000"/>
                    <a:lumOff val="60000"/>
                  </a:schemeClr>
                </a:solidFill>
                <a:latin typeface="Consolas" pitchFamily="49" charset="0"/>
              </a:rPr>
              <a:t>        </a:t>
            </a:r>
            <a:r>
              <a:rPr lang="en-GB" sz="1400" b="1" dirty="0" err="1" smtClean="0">
                <a:solidFill>
                  <a:schemeClr val="accent5">
                    <a:lumMod val="40000"/>
                    <a:lumOff val="60000"/>
                  </a:schemeClr>
                </a:solidFill>
                <a:latin typeface="Consolas" pitchFamily="49" charset="0"/>
              </a:rPr>
              <a:t>this.Factor</a:t>
            </a:r>
            <a:r>
              <a:rPr lang="en-GB" sz="1400" b="1" dirty="0" smtClean="0">
                <a:solidFill>
                  <a:schemeClr val="accent5">
                    <a:lumMod val="40000"/>
                    <a:lumOff val="60000"/>
                  </a:schemeClr>
                </a:solidFill>
                <a:latin typeface="Consolas" pitchFamily="49" charset="0"/>
              </a:rPr>
              <a:t> = factor;   </a:t>
            </a:r>
          </a:p>
          <a:p>
            <a:pPr>
              <a:spcBef>
                <a:spcPts val="0"/>
              </a:spcBef>
              <a:buNone/>
            </a:pPr>
            <a:r>
              <a:rPr lang="en-GB" sz="1400" b="1" dirty="0" smtClean="0">
                <a:solidFill>
                  <a:schemeClr val="accent5">
                    <a:lumMod val="40000"/>
                    <a:lumOff val="60000"/>
                  </a:schemeClr>
                </a:solidFill>
                <a:latin typeface="Consolas" pitchFamily="49" charset="0"/>
              </a:rPr>
              <a:t>    }   </a:t>
            </a:r>
          </a:p>
          <a:p>
            <a:pPr>
              <a:spcBef>
                <a:spcPts val="0"/>
              </a:spcBef>
              <a:buNone/>
            </a:pPr>
            <a:r>
              <a:rPr lang="en-GB" sz="1400" b="1" dirty="0" smtClean="0">
                <a:solidFill>
                  <a:schemeClr val="accent5">
                    <a:lumMod val="40000"/>
                    <a:lumOff val="60000"/>
                  </a:schemeClr>
                </a:solidFill>
                <a:latin typeface="Consolas" pitchFamily="49" charset="0"/>
              </a:rPr>
              <a:t>}   </a:t>
            </a:r>
          </a:p>
          <a:p>
            <a:pPr>
              <a:spcBef>
                <a:spcPts val="0"/>
              </a:spcBef>
              <a:buNone/>
            </a:pPr>
            <a:r>
              <a:rPr lang="en-GB" sz="1400" b="1" dirty="0" smtClean="0">
                <a:solidFill>
                  <a:schemeClr val="accent5">
                    <a:lumMod val="40000"/>
                    <a:lumOff val="60000"/>
                  </a:schemeClr>
                </a:solidFill>
                <a:latin typeface="Consolas" pitchFamily="49" charset="0"/>
              </a:rPr>
              <a:t>  </a:t>
            </a:r>
          </a:p>
          <a:p>
            <a:pPr>
              <a:spcBef>
                <a:spcPts val="0"/>
              </a:spcBef>
              <a:buNone/>
            </a:pPr>
            <a:r>
              <a:rPr lang="en-GB" sz="1400" b="1" dirty="0" smtClean="0">
                <a:solidFill>
                  <a:schemeClr val="accent5">
                    <a:lumMod val="40000"/>
                    <a:lumOff val="60000"/>
                  </a:schemeClr>
                </a:solidFill>
                <a:latin typeface="Consolas" pitchFamily="49" charset="0"/>
              </a:rPr>
              <a:t>public class </a:t>
            </a:r>
            <a:r>
              <a:rPr lang="en-GB" sz="1400" b="1" dirty="0" err="1" smtClean="0">
                <a:solidFill>
                  <a:schemeClr val="accent5">
                    <a:lumMod val="40000"/>
                    <a:lumOff val="60000"/>
                  </a:schemeClr>
                </a:solidFill>
                <a:latin typeface="Consolas" pitchFamily="49" charset="0"/>
              </a:rPr>
              <a:t>DividendEvent</a:t>
            </a:r>
            <a:r>
              <a:rPr lang="en-GB" sz="1400" b="1" dirty="0" smtClean="0">
                <a:solidFill>
                  <a:schemeClr val="accent5">
                    <a:lumMod val="40000"/>
                    <a:lumOff val="60000"/>
                  </a:schemeClr>
                </a:solidFill>
                <a:latin typeface="Consolas" pitchFamily="49" charset="0"/>
              </a:rPr>
              <a:t> : Event { }   </a:t>
            </a:r>
          </a:p>
          <a:p>
            <a:pPr>
              <a:spcBef>
                <a:spcPts val="0"/>
              </a:spcBef>
              <a:buNone/>
            </a:pPr>
            <a:r>
              <a:rPr lang="en-GB" sz="1400" b="1" dirty="0" smtClean="0">
                <a:solidFill>
                  <a:schemeClr val="accent5">
                    <a:lumMod val="40000"/>
                    <a:lumOff val="60000"/>
                  </a:schemeClr>
                </a:solidFill>
                <a:latin typeface="Consolas" pitchFamily="49" charset="0"/>
              </a:rPr>
              <a:t>  ...  </a:t>
            </a:r>
          </a:p>
          <a:p>
            <a:pPr>
              <a:spcBef>
                <a:spcPts val="0"/>
              </a:spcBef>
              <a:buNone/>
            </a:pPr>
            <a:r>
              <a:rPr lang="en-GB" sz="1400" b="1" dirty="0" smtClean="0">
                <a:solidFill>
                  <a:schemeClr val="accent5">
                    <a:lumMod val="40000"/>
                    <a:lumOff val="60000"/>
                  </a:schemeClr>
                </a:solidFill>
                <a:latin typeface="Consolas" pitchFamily="49" charset="0"/>
              </a:rPr>
              <a:t> </a:t>
            </a:r>
          </a:p>
        </p:txBody>
      </p:sp>
      <p:sp>
        <p:nvSpPr>
          <p:cNvPr id="10" name="Rounded Rectangular Callout 9"/>
          <p:cNvSpPr/>
          <p:nvPr/>
        </p:nvSpPr>
        <p:spPr bwMode="auto">
          <a:xfrm>
            <a:off x="212748" y="2652984"/>
            <a:ext cx="525994" cy="510774"/>
          </a:xfrm>
          <a:prstGeom prst="wedgeRoundRectCallout">
            <a:avLst>
              <a:gd name="adj1" fmla="val -14548"/>
              <a:gd name="adj2" fmla="val -506"/>
              <a:gd name="adj3" fmla="val 16667"/>
            </a:avLst>
          </a:prstGeom>
          <a:gradFill>
            <a:gsLst>
              <a:gs pos="0">
                <a:schemeClr val="accent2">
                  <a:lumMod val="50000"/>
                </a:schemeClr>
              </a:gs>
              <a:gs pos="72000">
                <a:schemeClr val="accent2"/>
              </a:gs>
              <a:gs pos="100000">
                <a:schemeClr val="accent2"/>
              </a:gs>
            </a:gsLst>
          </a:gra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rPr>
              <a:t>F#</a:t>
            </a:r>
          </a:p>
        </p:txBody>
      </p:sp>
      <p:sp>
        <p:nvSpPr>
          <p:cNvPr id="11" name="Rounded Rectangular Callout 10"/>
          <p:cNvSpPr/>
          <p:nvPr/>
        </p:nvSpPr>
        <p:spPr bwMode="auto">
          <a:xfrm>
            <a:off x="8332927" y="464646"/>
            <a:ext cx="550607" cy="510774"/>
          </a:xfrm>
          <a:prstGeom prst="wedgeRoundRectCallout">
            <a:avLst>
              <a:gd name="adj1" fmla="val 2383"/>
              <a:gd name="adj2" fmla="val -8521"/>
              <a:gd name="adj3" fmla="val 16667"/>
            </a:avLst>
          </a:prstGeom>
          <a:solidFill>
            <a:schemeClr val="accent4">
              <a:lumMod val="40000"/>
              <a:lumOff val="60000"/>
            </a:schemeClr>
          </a:soli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solidFill>
                  <a:schemeClr val="bg1"/>
                </a:solidFill>
              </a:rPr>
              <a:t>C#</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a:xfrm>
            <a:off x="316606" y="2973388"/>
            <a:ext cx="8382000" cy="664797"/>
          </a:xfrm>
        </p:spPr>
        <p:txBody>
          <a:bodyPr/>
          <a:lstStyle/>
          <a:p>
            <a:pPr algn="ctr"/>
            <a:r>
              <a:rPr lang="en-GB" dirty="0" smtClean="0"/>
              <a:t>Parallel</a:t>
            </a:r>
            <a:endParaRPr lang="en-GB"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68808" y="3253804"/>
            <a:ext cx="8382000" cy="1661993"/>
          </a:xfrm>
        </p:spPr>
        <p:txBody>
          <a:bodyPr/>
          <a:lstStyle/>
          <a:p>
            <a:pPr algn="l"/>
            <a:r>
              <a:rPr lang="en-GB" sz="2400" dirty="0" smtClean="0">
                <a:latin typeface="Consolas" pitchFamily="49" charset="0"/>
                <a:cs typeface="Consolas" pitchFamily="49" charset="0"/>
              </a:rPr>
              <a:t>Async.Parallel [ http "www.google.com";</a:t>
            </a:r>
            <a:br>
              <a:rPr lang="en-GB" sz="2400" dirty="0" smtClean="0">
                <a:latin typeface="Consolas" pitchFamily="49" charset="0"/>
                <a:cs typeface="Consolas" pitchFamily="49" charset="0"/>
              </a:rPr>
            </a:br>
            <a:r>
              <a:rPr lang="en-GB" sz="2400" dirty="0" smtClean="0">
                <a:latin typeface="Consolas" pitchFamily="49" charset="0"/>
                <a:cs typeface="Consolas" pitchFamily="49" charset="0"/>
              </a:rPr>
              <a:t>                 http "www.bing.com";</a:t>
            </a:r>
            <a:br>
              <a:rPr lang="en-GB" sz="2400" dirty="0" smtClean="0">
                <a:latin typeface="Consolas" pitchFamily="49" charset="0"/>
                <a:cs typeface="Consolas" pitchFamily="49" charset="0"/>
              </a:rPr>
            </a:br>
            <a:r>
              <a:rPr lang="en-GB" sz="2400" dirty="0" smtClean="0">
                <a:latin typeface="Consolas" pitchFamily="49" charset="0"/>
                <a:cs typeface="Consolas" pitchFamily="49" charset="0"/>
              </a:rPr>
              <a:t>                 http "www.yahoo.com"; ]</a:t>
            </a:r>
            <a:br>
              <a:rPr lang="en-GB" sz="2400" dirty="0" smtClean="0">
                <a:latin typeface="Consolas" pitchFamily="49" charset="0"/>
                <a:cs typeface="Consolas" pitchFamily="49" charset="0"/>
              </a:rPr>
            </a:br>
            <a:r>
              <a:rPr lang="en-GB" sz="2400" dirty="0" smtClean="0">
                <a:latin typeface="Consolas" pitchFamily="49" charset="0"/>
                <a:cs typeface="Consolas" pitchFamily="49" charset="0"/>
              </a:rPr>
              <a:t/>
            </a:r>
            <a:br>
              <a:rPr lang="en-GB" sz="2400" dirty="0" smtClean="0">
                <a:latin typeface="Consolas" pitchFamily="49" charset="0"/>
                <a:cs typeface="Consolas" pitchFamily="49" charset="0"/>
              </a:rPr>
            </a:br>
            <a:endParaRPr lang="en-GB" sz="2400" dirty="0">
              <a:latin typeface="Consolas" pitchFamily="49" charset="0"/>
              <a:cs typeface="Consolas" pitchFamily="49" charset="0"/>
            </a:endParaRPr>
          </a:p>
        </p:txBody>
      </p:sp>
      <p:sp>
        <p:nvSpPr>
          <p:cNvPr id="3" name="Text Placeholder 5"/>
          <p:cNvSpPr txBox="1">
            <a:spLocks/>
          </p:cNvSpPr>
          <p:nvPr/>
        </p:nvSpPr>
        <p:spPr>
          <a:xfrm>
            <a:off x="2099301" y="586862"/>
            <a:ext cx="4041775" cy="639762"/>
          </a:xfrm>
          <a:prstGeom prst="rect">
            <a:avLst/>
          </a:prstGeom>
        </p:spPr>
        <p:txBody>
          <a:bodyPr vert="horz" wrap="square" lIns="0" tIns="0" rIns="0" bIns="0" rtlCol="0">
            <a:noAutofit/>
          </a:bodyPr>
          <a:lstStyle/>
          <a:p>
            <a:pPr marL="396875" marR="0" lvl="0" indent="-396875" algn="ctr" defTabSz="914363" rtl="0" eaLnBrk="1" fontAlgn="auto" latinLnBrk="0" hangingPunct="1">
              <a:lnSpc>
                <a:spcPct val="90000"/>
              </a:lnSpc>
              <a:spcBef>
                <a:spcPct val="20000"/>
              </a:spcBef>
              <a:spcAft>
                <a:spcPts val="0"/>
              </a:spcAft>
              <a:buClrTx/>
              <a:buSzTx/>
              <a:tabLst/>
              <a:defRPr/>
            </a:pPr>
            <a:endParaRPr kumimoji="0" lang="en-GB" sz="3200" b="0" i="0" u="none" strike="noStrike" kern="1200" cap="none" spc="0" normalizeH="0" baseline="0" noProof="0" dirty="0">
              <a:ln>
                <a:noFill/>
              </a:ln>
              <a:solidFill>
                <a:schemeClr val="accent1"/>
              </a:solidFill>
              <a:effectLst/>
              <a:uLnTx/>
              <a:uFillTx/>
              <a:latin typeface="+mn-lt"/>
              <a:ea typeface="+mn-ea"/>
              <a:cs typeface="+mn-cs"/>
            </a:endParaRPr>
          </a:p>
        </p:txBody>
      </p:sp>
      <p:sp>
        <p:nvSpPr>
          <p:cNvPr id="7" name="Title 5"/>
          <p:cNvSpPr txBox="1">
            <a:spLocks/>
          </p:cNvSpPr>
          <p:nvPr/>
        </p:nvSpPr>
        <p:spPr>
          <a:xfrm>
            <a:off x="379540" y="4410757"/>
            <a:ext cx="8382000" cy="664797"/>
          </a:xfrm>
          <a:prstGeom prst="rect">
            <a:avLst/>
          </a:prstGeom>
        </p:spPr>
        <p:txBody>
          <a:bodyPr vert="horz" wrap="square" lIns="0" tIns="0" rIns="0" bIns="0" rtlCol="0" anchor="t">
            <a:sp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GB" sz="2400" b="0" i="0" u="none" strike="noStrike" kern="1200" cap="none" spc="-150" normalizeH="0" baseline="0" noProof="0" dirty="0" smtClean="0">
                <a:ln w="3175">
                  <a:noFill/>
                </a:ln>
                <a:solidFill>
                  <a:srgbClr val="CCFFCC"/>
                </a:solidFill>
                <a:effectLst/>
                <a:uLnTx/>
                <a:uFillTx/>
                <a:latin typeface="Consolas" pitchFamily="49" charset="0"/>
                <a:ea typeface="+mn-ea"/>
                <a:cs typeface="Consolas" pitchFamily="49" charset="0"/>
              </a:rPr>
              <a:t/>
            </a:r>
            <a:br>
              <a:rPr kumimoji="0" lang="en-GB" sz="2400" b="0" i="0" u="none" strike="noStrike" kern="1200" cap="none" spc="-150" normalizeH="0" baseline="0" noProof="0" dirty="0" smtClean="0">
                <a:ln w="3175">
                  <a:noFill/>
                </a:ln>
                <a:solidFill>
                  <a:srgbClr val="CCFFCC"/>
                </a:solidFill>
                <a:effectLst/>
                <a:uLnTx/>
                <a:uFillTx/>
                <a:latin typeface="Consolas" pitchFamily="49" charset="0"/>
                <a:ea typeface="+mn-ea"/>
                <a:cs typeface="Consolas" pitchFamily="49" charset="0"/>
              </a:rPr>
            </a:br>
            <a:r>
              <a:rPr kumimoji="0" lang="en-GB" sz="2400" b="0" i="0" u="none" strike="noStrike" kern="1200" cap="none" spc="-150" normalizeH="0" baseline="0" noProof="0" dirty="0" smtClean="0">
                <a:ln w="3175">
                  <a:noFill/>
                </a:ln>
                <a:solidFill>
                  <a:srgbClr val="CCFFCC"/>
                </a:solidFill>
                <a:effectLst/>
                <a:uLnTx/>
                <a:uFillTx/>
                <a:latin typeface="Consolas" pitchFamily="49" charset="0"/>
                <a:ea typeface="+mn-ea"/>
                <a:cs typeface="Consolas" pitchFamily="49" charset="0"/>
              </a:rPr>
              <a:t>|&gt; Async.RunSynchronously</a:t>
            </a:r>
            <a:endParaRPr kumimoji="0" lang="en-GB" sz="2400" b="0" i="0" u="none" strike="noStrike" kern="1200" cap="none" spc="-150" normalizeH="0" baseline="0" noProof="0" dirty="0">
              <a:ln w="3175">
                <a:noFill/>
              </a:ln>
              <a:solidFill>
                <a:srgbClr val="CCFFCC"/>
              </a:solidFill>
              <a:effectLst/>
              <a:uLnTx/>
              <a:uFillTx/>
              <a:latin typeface="Consolas" pitchFamily="49" charset="0"/>
              <a:ea typeface="+mn-ea"/>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68808" y="3253804"/>
            <a:ext cx="8382000" cy="997196"/>
          </a:xfrm>
        </p:spPr>
        <p:txBody>
          <a:bodyPr/>
          <a:lstStyle/>
          <a:p>
            <a:pPr algn="l"/>
            <a:r>
              <a:rPr lang="en-GB" sz="2400" dirty="0" smtClean="0">
                <a:latin typeface="Consolas" pitchFamily="49" charset="0"/>
                <a:cs typeface="Consolas" pitchFamily="49" charset="0"/>
              </a:rPr>
              <a:t>Async.Parallel [ for i in 0 .. 200 -&gt; </a:t>
            </a:r>
            <a:r>
              <a:rPr lang="en-GB" sz="2400" dirty="0" err="1" smtClean="0">
                <a:latin typeface="Consolas" pitchFamily="49" charset="0"/>
                <a:cs typeface="Consolas" pitchFamily="49" charset="0"/>
              </a:rPr>
              <a:t>computeTask</a:t>
            </a:r>
            <a:r>
              <a:rPr lang="en-GB" sz="2400" dirty="0" smtClean="0">
                <a:latin typeface="Consolas" pitchFamily="49" charset="0"/>
                <a:cs typeface="Consolas" pitchFamily="49" charset="0"/>
              </a:rPr>
              <a:t> i ]</a:t>
            </a:r>
            <a:br>
              <a:rPr lang="en-GB" sz="2400" dirty="0" smtClean="0">
                <a:latin typeface="Consolas" pitchFamily="49" charset="0"/>
                <a:cs typeface="Consolas" pitchFamily="49" charset="0"/>
              </a:rPr>
            </a:br>
            <a:r>
              <a:rPr lang="en-GB" sz="2400" dirty="0" smtClean="0">
                <a:latin typeface="Consolas" pitchFamily="49" charset="0"/>
                <a:cs typeface="Consolas" pitchFamily="49" charset="0"/>
              </a:rPr>
              <a:t/>
            </a:r>
            <a:br>
              <a:rPr lang="en-GB" sz="2400" dirty="0" smtClean="0">
                <a:latin typeface="Consolas" pitchFamily="49" charset="0"/>
                <a:cs typeface="Consolas" pitchFamily="49" charset="0"/>
              </a:rPr>
            </a:br>
            <a:endParaRPr lang="en-GB" sz="2400" dirty="0">
              <a:latin typeface="Consolas" pitchFamily="49" charset="0"/>
              <a:cs typeface="Consolas" pitchFamily="49" charset="0"/>
            </a:endParaRPr>
          </a:p>
        </p:txBody>
      </p:sp>
      <p:sp>
        <p:nvSpPr>
          <p:cNvPr id="3" name="Text Placeholder 5"/>
          <p:cNvSpPr txBox="1">
            <a:spLocks/>
          </p:cNvSpPr>
          <p:nvPr/>
        </p:nvSpPr>
        <p:spPr>
          <a:xfrm>
            <a:off x="2099301" y="586862"/>
            <a:ext cx="4041775" cy="639762"/>
          </a:xfrm>
          <a:prstGeom prst="rect">
            <a:avLst/>
          </a:prstGeom>
        </p:spPr>
        <p:txBody>
          <a:bodyPr vert="horz" wrap="square" lIns="0" tIns="0" rIns="0" bIns="0" rtlCol="0">
            <a:noAutofit/>
          </a:bodyPr>
          <a:lstStyle/>
          <a:p>
            <a:pPr marL="396875" marR="0" lvl="0" indent="-396875" algn="ctr" defTabSz="914363" rtl="0" eaLnBrk="1" fontAlgn="auto" latinLnBrk="0" hangingPunct="1">
              <a:lnSpc>
                <a:spcPct val="90000"/>
              </a:lnSpc>
              <a:spcBef>
                <a:spcPct val="20000"/>
              </a:spcBef>
              <a:spcAft>
                <a:spcPts val="0"/>
              </a:spcAft>
              <a:buClrTx/>
              <a:buSzTx/>
              <a:tabLst/>
              <a:defRPr/>
            </a:pPr>
            <a:endParaRPr kumimoji="0" lang="en-GB" sz="3200" b="0" i="0" u="none" strike="noStrike" kern="1200" cap="none" spc="0" normalizeH="0" baseline="0" noProof="0" dirty="0">
              <a:ln>
                <a:noFill/>
              </a:ln>
              <a:solidFill>
                <a:schemeClr val="accent1"/>
              </a:solidFill>
              <a:effectLst/>
              <a:uLnTx/>
              <a:uFillTx/>
              <a:latin typeface="+mn-lt"/>
              <a:ea typeface="+mn-ea"/>
              <a:cs typeface="+mn-cs"/>
            </a:endParaRPr>
          </a:p>
        </p:txBody>
      </p:sp>
      <p:sp>
        <p:nvSpPr>
          <p:cNvPr id="4" name="Title 5"/>
          <p:cNvSpPr txBox="1">
            <a:spLocks/>
          </p:cNvSpPr>
          <p:nvPr/>
        </p:nvSpPr>
        <p:spPr>
          <a:xfrm>
            <a:off x="379540" y="4410757"/>
            <a:ext cx="8382000" cy="664797"/>
          </a:xfrm>
          <a:prstGeom prst="rect">
            <a:avLst/>
          </a:prstGeom>
        </p:spPr>
        <p:txBody>
          <a:bodyPr vert="horz" wrap="square" lIns="0" tIns="0" rIns="0" bIns="0" rtlCol="0" anchor="t">
            <a:sp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GB" sz="2400" b="0" i="0" u="none" strike="noStrike" kern="1200" cap="none" spc="-150" normalizeH="0" baseline="0" noProof="0" dirty="0" smtClean="0">
                <a:ln w="3175">
                  <a:noFill/>
                </a:ln>
                <a:solidFill>
                  <a:srgbClr val="CCFFCC"/>
                </a:solidFill>
                <a:effectLst/>
                <a:uLnTx/>
                <a:uFillTx/>
                <a:latin typeface="Consolas" pitchFamily="49" charset="0"/>
                <a:ea typeface="+mn-ea"/>
                <a:cs typeface="Consolas" pitchFamily="49" charset="0"/>
              </a:rPr>
              <a:t/>
            </a:r>
            <a:br>
              <a:rPr kumimoji="0" lang="en-GB" sz="2400" b="0" i="0" u="none" strike="noStrike" kern="1200" cap="none" spc="-150" normalizeH="0" baseline="0" noProof="0" dirty="0" smtClean="0">
                <a:ln w="3175">
                  <a:noFill/>
                </a:ln>
                <a:solidFill>
                  <a:srgbClr val="CCFFCC"/>
                </a:solidFill>
                <a:effectLst/>
                <a:uLnTx/>
                <a:uFillTx/>
                <a:latin typeface="Consolas" pitchFamily="49" charset="0"/>
                <a:ea typeface="+mn-ea"/>
                <a:cs typeface="Consolas" pitchFamily="49" charset="0"/>
              </a:rPr>
            </a:br>
            <a:r>
              <a:rPr kumimoji="0" lang="en-GB" sz="2400" b="0" i="0" u="none" strike="noStrike" kern="1200" cap="none" spc="-150" normalizeH="0" baseline="0" noProof="0" dirty="0" smtClean="0">
                <a:ln w="3175">
                  <a:noFill/>
                </a:ln>
                <a:solidFill>
                  <a:srgbClr val="CCFFCC"/>
                </a:solidFill>
                <a:effectLst/>
                <a:uLnTx/>
                <a:uFillTx/>
                <a:latin typeface="Consolas" pitchFamily="49" charset="0"/>
                <a:ea typeface="+mn-ea"/>
                <a:cs typeface="Consolas" pitchFamily="49" charset="0"/>
              </a:rPr>
              <a:t>|&gt; Async.RunSynchronously</a:t>
            </a:r>
            <a:endParaRPr kumimoji="0" lang="en-GB" sz="2400" b="0" i="0" u="none" strike="noStrike" kern="1200" cap="none" spc="-150" normalizeH="0" baseline="0" noProof="0" dirty="0">
              <a:ln w="3175">
                <a:noFill/>
              </a:ln>
              <a:solidFill>
                <a:srgbClr val="CCFFCC"/>
              </a:solidFill>
              <a:effectLst/>
              <a:uLnTx/>
              <a:uFillTx/>
              <a:latin typeface="Consolas" pitchFamily="49" charset="0"/>
              <a:ea typeface="+mn-ea"/>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smtClean="0"/>
              <a:t>F#:  Influences</a:t>
            </a:r>
            <a:endParaRPr lang="en-GB" dirty="0"/>
          </a:p>
        </p:txBody>
      </p:sp>
      <p:sp>
        <p:nvSpPr>
          <p:cNvPr id="11" name="Text Placeholder 10"/>
          <p:cNvSpPr>
            <a:spLocks noGrp="1"/>
          </p:cNvSpPr>
          <p:nvPr>
            <p:ph type="body" idx="1"/>
          </p:nvPr>
        </p:nvSpPr>
        <p:spPr/>
        <p:txBody>
          <a:bodyPr/>
          <a:lstStyle/>
          <a:p>
            <a:endParaRPr lang="en-GB"/>
          </a:p>
        </p:txBody>
      </p:sp>
      <p:graphicFrame>
        <p:nvGraphicFramePr>
          <p:cNvPr id="10" name="Diagram 9"/>
          <p:cNvGraphicFramePr/>
          <p:nvPr/>
        </p:nvGraphicFramePr>
        <p:xfrm>
          <a:off x="428596" y="1428736"/>
          <a:ext cx="8382000" cy="2579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Group 10"/>
          <p:cNvGrpSpPr/>
          <p:nvPr/>
        </p:nvGrpSpPr>
        <p:grpSpPr>
          <a:xfrm>
            <a:off x="3571868" y="1785926"/>
            <a:ext cx="1944107" cy="1944107"/>
            <a:chOff x="3385633" y="2817223"/>
            <a:chExt cx="1944107" cy="1944107"/>
          </a:xfrm>
        </p:grpSpPr>
        <p:sp>
          <p:nvSpPr>
            <p:cNvPr id="12" name="Oval 11"/>
            <p:cNvSpPr/>
            <p:nvPr/>
          </p:nvSpPr>
          <p:spPr>
            <a:xfrm>
              <a:off x="3385633" y="2817223"/>
              <a:ext cx="1944107" cy="1944107"/>
            </a:xfrm>
            <a:prstGeom prst="ellipse">
              <a:avLst/>
            </a:prstGeom>
          </p:spPr>
          <p:style>
            <a:lnRef idx="0">
              <a:schemeClr val="accent2"/>
            </a:lnRef>
            <a:fillRef idx="3">
              <a:schemeClr val="accent2"/>
            </a:fillRef>
            <a:effectRef idx="3">
              <a:schemeClr val="accent2"/>
            </a:effectRef>
            <a:fontRef idx="minor">
              <a:schemeClr val="lt1"/>
            </a:fontRef>
          </p:style>
        </p:sp>
        <p:sp>
          <p:nvSpPr>
            <p:cNvPr id="13" name="Oval 4"/>
            <p:cNvSpPr/>
            <p:nvPr/>
          </p:nvSpPr>
          <p:spPr>
            <a:xfrm>
              <a:off x="3670341" y="3101931"/>
              <a:ext cx="1374691" cy="13746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1275" tIns="41275" rIns="41275" bIns="41275" numCol="1" spcCol="1270" anchor="ctr" anchorCtr="0">
              <a:noAutofit/>
            </a:bodyPr>
            <a:lstStyle/>
            <a:p>
              <a:pPr lvl="0" algn="ctr" defTabSz="2889250" rtl="0">
                <a:lnSpc>
                  <a:spcPct val="90000"/>
                </a:lnSpc>
                <a:spcBef>
                  <a:spcPct val="0"/>
                </a:spcBef>
                <a:spcAft>
                  <a:spcPct val="35000"/>
                </a:spcAft>
              </a:pPr>
              <a:r>
                <a:rPr lang="en-GB" sz="6500" kern="1200" dirty="0" smtClean="0">
                  <a:solidFill>
                    <a:schemeClr val="tx1"/>
                  </a:solidFill>
                </a:rPr>
                <a:t>F#</a:t>
              </a:r>
              <a:endParaRPr lang="en-GB" sz="6500" kern="1200" dirty="0">
                <a:solidFill>
                  <a:schemeClr val="tx1"/>
                </a:solidFill>
              </a:endParaRPr>
            </a:p>
          </p:txBody>
        </p:sp>
      </p:grpSp>
      <p:sp>
        <p:nvSpPr>
          <p:cNvPr id="14" name="Shape 896007"/>
          <p:cNvSpPr>
            <a:spLocks/>
          </p:cNvSpPr>
          <p:nvPr/>
        </p:nvSpPr>
        <p:spPr bwMode="auto">
          <a:xfrm rot="10800000">
            <a:off x="1357290" y="3857628"/>
            <a:ext cx="2600808" cy="715967"/>
          </a:xfrm>
          <a:custGeom>
            <a:avLst/>
            <a:gdLst>
              <a:gd name="T0" fmla="*/ 0 w 2177"/>
              <a:gd name="T1" fmla="*/ 242 h 242"/>
              <a:gd name="T2" fmla="*/ 1497 w 2177"/>
              <a:gd name="T3" fmla="*/ 15 h 242"/>
              <a:gd name="T4" fmla="*/ 2177 w 2177"/>
              <a:gd name="T5" fmla="*/ 151 h 242"/>
              <a:gd name="T6" fmla="*/ 0 60000 65536"/>
              <a:gd name="T7" fmla="*/ 0 60000 65536"/>
              <a:gd name="T8" fmla="*/ 0 60000 65536"/>
              <a:gd name="T9" fmla="*/ 0 w 2177"/>
              <a:gd name="T10" fmla="*/ 0 h 242"/>
              <a:gd name="T11" fmla="*/ 0 w 2177"/>
              <a:gd name="T12" fmla="*/ 0 h 242"/>
            </a:gdLst>
            <a:ahLst/>
            <a:cxnLst>
              <a:cxn ang="T6">
                <a:pos x="T0" y="T1"/>
              </a:cxn>
              <a:cxn ang="T7">
                <a:pos x="T2" y="T3"/>
              </a:cxn>
              <a:cxn ang="T8">
                <a:pos x="T4" y="T5"/>
              </a:cxn>
            </a:cxnLst>
            <a:rect l="T9" t="T10" r="T11" b="T12"/>
            <a:pathLst>
              <a:path w="2177" h="242">
                <a:moveTo>
                  <a:pt x="0" y="242"/>
                </a:moveTo>
                <a:cubicBezTo>
                  <a:pt x="567" y="136"/>
                  <a:pt x="1134" y="30"/>
                  <a:pt x="1497" y="15"/>
                </a:cubicBezTo>
                <a:cubicBezTo>
                  <a:pt x="1860" y="0"/>
                  <a:pt x="2049" y="113"/>
                  <a:pt x="2177" y="151"/>
                </a:cubicBezTo>
              </a:path>
            </a:pathLst>
          </a:custGeom>
          <a:noFill/>
          <a:ln w="57150" algn="ctr">
            <a:solidFill>
              <a:schemeClr val="accent1"/>
            </a:solidFill>
            <a:prstDash val="dash"/>
            <a:round/>
            <a:headEnd type="triangle" w="med" len="med"/>
            <a:tailEnd type="triangle" w="med" len="med"/>
          </a:ln>
          <a:effectLst>
            <a:outerShdw blurRad="50800" dist="38100" dir="2700000" algn="tl" rotWithShape="0">
              <a:prstClr val="black">
                <a:alpha val="40000"/>
              </a:prstClr>
            </a:outerShdw>
          </a:effectLst>
        </p:spPr>
        <p:txBody>
          <a:bodyPr/>
          <a:lstStyle/>
          <a:p>
            <a:endParaRPr lang="en-GB" sz="2400" b="1">
              <a:solidFill>
                <a:srgbClr val="000000"/>
              </a:solidFill>
            </a:endParaRPr>
          </a:p>
        </p:txBody>
      </p:sp>
      <p:sp>
        <p:nvSpPr>
          <p:cNvPr id="15" name="TextBox 896013"/>
          <p:cNvSpPr txBox="1">
            <a:spLocks noChangeArrowheads="1"/>
          </p:cNvSpPr>
          <p:nvPr/>
        </p:nvSpPr>
        <p:spPr bwMode="auto">
          <a:xfrm>
            <a:off x="1643042" y="4643446"/>
            <a:ext cx="2031325" cy="830997"/>
          </a:xfrm>
          <a:prstGeom prst="rect">
            <a:avLst/>
          </a:prstGeom>
          <a:noFill/>
          <a:ln w="9525">
            <a:noFill/>
            <a:miter lim="800000"/>
            <a:headEnd/>
            <a:tailEnd/>
          </a:ln>
        </p:spPr>
        <p:txBody>
          <a:bodyPr wrap="none" anchorCtr="1">
            <a:spAutoFit/>
          </a:bodyPr>
          <a:lstStyle/>
          <a:p>
            <a:r>
              <a:rPr lang="en-GB" sz="2400" b="1" dirty="0" smtClean="0"/>
              <a:t>Similar core </a:t>
            </a:r>
          </a:p>
          <a:p>
            <a:pPr algn="ctr"/>
            <a:r>
              <a:rPr lang="en-GB" sz="2400" b="1" dirty="0" smtClean="0"/>
              <a:t>language</a:t>
            </a:r>
            <a:endParaRPr lang="en-GB" sz="2400" b="1" dirty="0"/>
          </a:p>
        </p:txBody>
      </p:sp>
      <p:sp>
        <p:nvSpPr>
          <p:cNvPr id="16" name="Shape 896007"/>
          <p:cNvSpPr>
            <a:spLocks/>
          </p:cNvSpPr>
          <p:nvPr/>
        </p:nvSpPr>
        <p:spPr bwMode="auto">
          <a:xfrm rot="10800000" flipH="1">
            <a:off x="4886792" y="3929067"/>
            <a:ext cx="2600808" cy="715967"/>
          </a:xfrm>
          <a:custGeom>
            <a:avLst/>
            <a:gdLst>
              <a:gd name="T0" fmla="*/ 0 w 2177"/>
              <a:gd name="T1" fmla="*/ 242 h 242"/>
              <a:gd name="T2" fmla="*/ 1497 w 2177"/>
              <a:gd name="T3" fmla="*/ 15 h 242"/>
              <a:gd name="T4" fmla="*/ 2177 w 2177"/>
              <a:gd name="T5" fmla="*/ 151 h 242"/>
              <a:gd name="T6" fmla="*/ 0 60000 65536"/>
              <a:gd name="T7" fmla="*/ 0 60000 65536"/>
              <a:gd name="T8" fmla="*/ 0 60000 65536"/>
              <a:gd name="T9" fmla="*/ 0 w 2177"/>
              <a:gd name="T10" fmla="*/ 0 h 242"/>
              <a:gd name="T11" fmla="*/ 0 w 2177"/>
              <a:gd name="T12" fmla="*/ 0 h 242"/>
            </a:gdLst>
            <a:ahLst/>
            <a:cxnLst>
              <a:cxn ang="T6">
                <a:pos x="T0" y="T1"/>
              </a:cxn>
              <a:cxn ang="T7">
                <a:pos x="T2" y="T3"/>
              </a:cxn>
              <a:cxn ang="T8">
                <a:pos x="T4" y="T5"/>
              </a:cxn>
            </a:cxnLst>
            <a:rect l="T9" t="T10" r="T11" b="T12"/>
            <a:pathLst>
              <a:path w="2177" h="242">
                <a:moveTo>
                  <a:pt x="0" y="242"/>
                </a:moveTo>
                <a:cubicBezTo>
                  <a:pt x="567" y="136"/>
                  <a:pt x="1134" y="30"/>
                  <a:pt x="1497" y="15"/>
                </a:cubicBezTo>
                <a:cubicBezTo>
                  <a:pt x="1860" y="0"/>
                  <a:pt x="2049" y="113"/>
                  <a:pt x="2177" y="151"/>
                </a:cubicBezTo>
              </a:path>
            </a:pathLst>
          </a:custGeom>
          <a:noFill/>
          <a:ln w="57150" algn="ctr">
            <a:solidFill>
              <a:schemeClr val="accent1"/>
            </a:solidFill>
            <a:prstDash val="dash"/>
            <a:round/>
            <a:headEnd type="triangle" w="med" len="med"/>
            <a:tailEnd type="triangle" w="med" len="med"/>
          </a:ln>
          <a:effectLst>
            <a:outerShdw blurRad="50800" dist="38100" dir="2700000" algn="tl" rotWithShape="0">
              <a:prstClr val="black">
                <a:alpha val="40000"/>
              </a:prstClr>
            </a:outerShdw>
          </a:effectLst>
        </p:spPr>
        <p:txBody>
          <a:bodyPr/>
          <a:lstStyle/>
          <a:p>
            <a:endParaRPr lang="en-GB" sz="2400" b="1">
              <a:solidFill>
                <a:srgbClr val="000000"/>
              </a:solidFill>
            </a:endParaRPr>
          </a:p>
        </p:txBody>
      </p:sp>
      <p:sp>
        <p:nvSpPr>
          <p:cNvPr id="17" name="TextBox 896013"/>
          <p:cNvSpPr txBox="1">
            <a:spLocks noChangeArrowheads="1"/>
          </p:cNvSpPr>
          <p:nvPr/>
        </p:nvSpPr>
        <p:spPr bwMode="auto">
          <a:xfrm>
            <a:off x="4572000" y="4643446"/>
            <a:ext cx="2201244" cy="830997"/>
          </a:xfrm>
          <a:prstGeom prst="rect">
            <a:avLst/>
          </a:prstGeom>
          <a:noFill/>
          <a:ln w="9525">
            <a:noFill/>
            <a:miter lim="800000"/>
            <a:headEnd/>
            <a:tailEnd/>
          </a:ln>
        </p:spPr>
        <p:txBody>
          <a:bodyPr wrap="none" anchorCtr="1">
            <a:spAutoFit/>
          </a:bodyPr>
          <a:lstStyle/>
          <a:p>
            <a:r>
              <a:rPr lang="en-GB" sz="2400" b="1" dirty="0" smtClean="0"/>
              <a:t>Similar object</a:t>
            </a:r>
          </a:p>
          <a:p>
            <a:pPr algn="ctr"/>
            <a:r>
              <a:rPr lang="en-GB" sz="2400" b="1" dirty="0" smtClean="0"/>
              <a:t>model</a:t>
            </a:r>
            <a:endParaRPr lang="en-GB" sz="2400" b="1" dirty="0"/>
          </a:p>
        </p:txBody>
      </p:sp>
    </p:spTree>
    <p:extLst>
      <p:ext uri="{BB962C8B-B14F-4D97-AF65-F5344CB8AC3E}">
        <p14:creationId xmlns:p14="http://schemas.microsoft.com/office/powerpoint/2010/main" val="135218540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Web Crawl…</a:t>
            </a:r>
            <a:endParaRPr lang="en-US" dirty="0"/>
          </a:p>
        </p:txBody>
      </p:sp>
      <p:sp>
        <p:nvSpPr>
          <p:cNvPr id="4" name="Text Placeholder 3"/>
          <p:cNvSpPr>
            <a:spLocks noGrp="1"/>
          </p:cNvSpPr>
          <p:nvPr>
            <p:ph type="body" sz="quarter" idx="10"/>
          </p:nvPr>
        </p:nvSpPr>
        <p:spPr/>
        <p:txBody>
          <a:bodyPr/>
          <a:lstStyle/>
          <a:p>
            <a:r>
              <a:rPr lang="en-US" sz="7200" dirty="0" smtClean="0"/>
              <a:t>Demo: Event Processing</a:t>
            </a:r>
            <a:endParaRPr lang="en-US" sz="7200" dirty="0"/>
          </a:p>
        </p:txBody>
      </p:sp>
      <p:sp>
        <p:nvSpPr>
          <p:cNvPr id="5" name="Subtitle 4"/>
          <p:cNvSpPr>
            <a:spLocks noGrp="1"/>
          </p:cNvSpPr>
          <p:nvPr>
            <p:ph type="subTitle" idx="1"/>
          </p:nvPr>
        </p:nvSpPr>
        <p:spPr/>
        <p:txBody>
          <a:bodyPr/>
          <a:lstStyle/>
          <a:p>
            <a:endParaRPr lang="en-GB"/>
          </a:p>
        </p:txBody>
      </p:sp>
    </p:spTree>
    <p:extLst>
      <p:ext uri="{BB962C8B-B14F-4D97-AF65-F5344CB8AC3E}">
        <p14:creationId xmlns:p14="http://schemas.microsoft.com/office/powerpoint/2010/main" val="57860354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#1 : Methodology</a:t>
            </a:r>
            <a:endParaRPr lang="en-GB" dirty="0"/>
          </a:p>
        </p:txBody>
      </p:sp>
      <p:sp>
        <p:nvSpPr>
          <p:cNvPr id="6" name="Text Placeholder 5"/>
          <p:cNvSpPr>
            <a:spLocks noGrp="1"/>
          </p:cNvSpPr>
          <p:nvPr>
            <p:ph type="body" idx="1"/>
          </p:nvPr>
        </p:nvSpPr>
        <p:spPr/>
        <p:txBody>
          <a:bodyPr/>
          <a:lstStyle/>
          <a:p>
            <a:endParaRPr lang="en-GB"/>
          </a:p>
        </p:txBody>
      </p:sp>
      <p:sp>
        <p:nvSpPr>
          <p:cNvPr id="4" name="TextBox 3"/>
          <p:cNvSpPr txBox="1"/>
          <p:nvPr/>
        </p:nvSpPr>
        <p:spPr>
          <a:xfrm>
            <a:off x="357158" y="1928802"/>
            <a:ext cx="184731" cy="369332"/>
          </a:xfrm>
          <a:prstGeom prst="rect">
            <a:avLst/>
          </a:prstGeom>
          <a:noFill/>
        </p:spPr>
        <p:txBody>
          <a:bodyPr wrap="none" rtlCol="0">
            <a:spAutoFit/>
          </a:bodyPr>
          <a:lstStyle/>
          <a:p>
            <a:endParaRPr lang="en-GB" dirty="0"/>
          </a:p>
        </p:txBody>
      </p:sp>
      <p:sp>
        <p:nvSpPr>
          <p:cNvPr id="5" name="TextBox 4"/>
          <p:cNvSpPr txBox="1"/>
          <p:nvPr/>
        </p:nvSpPr>
        <p:spPr>
          <a:xfrm>
            <a:off x="285720" y="1500174"/>
            <a:ext cx="8572560" cy="5041380"/>
          </a:xfrm>
          <a:prstGeom prst="rect">
            <a:avLst/>
          </a:prstGeom>
          <a:noFill/>
        </p:spPr>
        <p:txBody>
          <a:bodyPr wrap="square" rtlCol="0">
            <a:spAutoFit/>
          </a:bodyPr>
          <a:lstStyle/>
          <a:p>
            <a:pPr>
              <a:lnSpc>
                <a:spcPct val="110000"/>
              </a:lnSpc>
            </a:pPr>
            <a:r>
              <a:rPr lang="en-GB" sz="2400" i="1" dirty="0" smtClean="0"/>
              <a:t>I've been coding in F# lately, for a production task. </a:t>
            </a:r>
            <a:br>
              <a:rPr lang="en-GB" sz="2400" i="1" dirty="0" smtClean="0"/>
            </a:br>
            <a:r>
              <a:rPr lang="en-GB" sz="2400" i="1" dirty="0" smtClean="0"/>
              <a:t/>
            </a:r>
            <a:br>
              <a:rPr lang="en-GB" sz="2400" i="1" dirty="0" smtClean="0"/>
            </a:br>
            <a:r>
              <a:rPr lang="en-GB" sz="2400" i="1" dirty="0" smtClean="0"/>
              <a:t>F# allows you to </a:t>
            </a:r>
            <a:r>
              <a:rPr lang="en-GB" sz="2400" b="1" i="1" dirty="0" smtClean="0">
                <a:solidFill>
                  <a:srgbClr val="00B0F0"/>
                </a:solidFill>
              </a:rPr>
              <a:t>move smoothly</a:t>
            </a:r>
            <a:r>
              <a:rPr lang="en-GB" sz="2400" i="1" dirty="0" smtClean="0"/>
              <a:t> in your programming style... I start with pure </a:t>
            </a:r>
            <a:r>
              <a:rPr lang="en-GB" sz="2400" i="1" u="sng" dirty="0" smtClean="0"/>
              <a:t>functional</a:t>
            </a:r>
            <a:r>
              <a:rPr lang="en-GB" sz="2400" i="1" dirty="0" smtClean="0"/>
              <a:t> code, shift slightly towards an </a:t>
            </a:r>
            <a:r>
              <a:rPr lang="en-GB" sz="2400" i="1" u="sng" dirty="0" smtClean="0"/>
              <a:t>object-oriented</a:t>
            </a:r>
            <a:r>
              <a:rPr lang="en-GB" sz="2400" i="1" dirty="0" smtClean="0"/>
              <a:t> style, and in production code, I sometimes have to do some </a:t>
            </a:r>
            <a:r>
              <a:rPr lang="en-GB" sz="2400" i="1" u="sng" dirty="0" smtClean="0"/>
              <a:t>imperative</a:t>
            </a:r>
            <a:r>
              <a:rPr lang="en-GB" sz="2400" i="1" dirty="0" smtClean="0"/>
              <a:t> programming. </a:t>
            </a:r>
          </a:p>
          <a:p>
            <a:pPr>
              <a:lnSpc>
                <a:spcPct val="110000"/>
              </a:lnSpc>
            </a:pPr>
            <a:endParaRPr lang="en-GB" sz="2400" i="1" dirty="0" smtClean="0"/>
          </a:p>
          <a:p>
            <a:pPr>
              <a:lnSpc>
                <a:spcPct val="110000"/>
              </a:lnSpc>
            </a:pPr>
            <a:r>
              <a:rPr lang="en-GB" sz="2400" i="1" dirty="0" smtClean="0"/>
              <a:t>I can </a:t>
            </a:r>
            <a:r>
              <a:rPr lang="en-GB" sz="2400" b="1" i="1" dirty="0" smtClean="0">
                <a:solidFill>
                  <a:schemeClr val="accent2">
                    <a:lumMod val="60000"/>
                    <a:lumOff val="40000"/>
                  </a:schemeClr>
                </a:solidFill>
              </a:rPr>
              <a:t>start with a pure idea</a:t>
            </a:r>
            <a:r>
              <a:rPr lang="en-GB" sz="2400" i="1" dirty="0" smtClean="0"/>
              <a:t>, and still </a:t>
            </a:r>
            <a:r>
              <a:rPr lang="en-GB" sz="2400" b="1" i="1" dirty="0" smtClean="0">
                <a:solidFill>
                  <a:schemeClr val="accent2">
                    <a:lumMod val="60000"/>
                    <a:lumOff val="40000"/>
                  </a:schemeClr>
                </a:solidFill>
              </a:rPr>
              <a:t>finish my project with realistic code</a:t>
            </a:r>
            <a:r>
              <a:rPr lang="en-GB" sz="2400" i="1" dirty="0" smtClean="0"/>
              <a:t>. You're never disappointed in any phase of the project!</a:t>
            </a:r>
          </a:p>
          <a:p>
            <a:pPr>
              <a:lnSpc>
                <a:spcPct val="140000"/>
              </a:lnSpc>
            </a:pPr>
            <a:endParaRPr lang="en-GB" sz="2000" i="1" dirty="0" smtClean="0"/>
          </a:p>
          <a:p>
            <a:pPr algn="r">
              <a:lnSpc>
                <a:spcPct val="140000"/>
              </a:lnSpc>
            </a:pPr>
            <a:r>
              <a:rPr lang="en-GB" sz="2000" dirty="0" smtClean="0"/>
              <a:t>Julien </a:t>
            </a:r>
            <a:r>
              <a:rPr lang="en-GB" sz="2000" dirty="0" err="1" smtClean="0"/>
              <a:t>Laugel</a:t>
            </a:r>
            <a:r>
              <a:rPr lang="en-GB" sz="2000" dirty="0" smtClean="0"/>
              <a:t>, Chief Software Architect, www.eurostocks.com</a:t>
            </a:r>
            <a:r>
              <a:rPr lang="en-GB" sz="2000" i="1" dirty="0" smtClean="0"/>
              <a:t/>
            </a:r>
            <a:br>
              <a:rPr lang="en-GB" sz="2000" i="1" dirty="0" smtClean="0"/>
            </a:br>
            <a:endParaRPr lang="en-GB" sz="2000" i="1"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(power company)</a:t>
            </a:r>
            <a:endParaRPr lang="en-US" dirty="0"/>
          </a:p>
        </p:txBody>
      </p:sp>
      <p:sp>
        <p:nvSpPr>
          <p:cNvPr id="4" name="Content Placeholder 3"/>
          <p:cNvSpPr>
            <a:spLocks noGrp="1"/>
          </p:cNvSpPr>
          <p:nvPr>
            <p:ph idx="1"/>
          </p:nvPr>
        </p:nvSpPr>
        <p:spPr/>
        <p:txBody>
          <a:bodyPr/>
          <a:lstStyle/>
          <a:p>
            <a:pPr marL="177800" indent="-177800">
              <a:buNone/>
            </a:pPr>
            <a:r>
              <a:rPr lang="en-GB" sz="2800" dirty="0" smtClean="0"/>
              <a:t>I have written </a:t>
            </a:r>
            <a:r>
              <a:rPr lang="en-GB" sz="2800" b="1" dirty="0" smtClean="0">
                <a:solidFill>
                  <a:schemeClr val="bg2">
                    <a:lumMod val="50000"/>
                  </a:schemeClr>
                </a:solidFill>
              </a:rPr>
              <a:t>an application to balance the national power generation schedule </a:t>
            </a:r>
            <a:r>
              <a:rPr lang="en-GB" sz="2800" dirty="0" smtClean="0"/>
              <a:t>for a portfolio of power stations to a trading position for an energy company. ...</a:t>
            </a:r>
            <a:r>
              <a:rPr lang="en-GB" sz="2800" b="1" dirty="0" smtClean="0">
                <a:solidFill>
                  <a:srgbClr val="FFFF00"/>
                </a:solidFill>
              </a:rPr>
              <a:t>the calculation engine was written in F#</a:t>
            </a:r>
            <a:r>
              <a:rPr lang="en-GB" sz="2800" dirty="0" smtClean="0"/>
              <a:t>. </a:t>
            </a:r>
          </a:p>
          <a:p>
            <a:pPr marL="177800" indent="-177800">
              <a:buNone/>
            </a:pPr>
            <a:endParaRPr lang="en-GB" sz="2800" dirty="0" smtClean="0"/>
          </a:p>
          <a:p>
            <a:pPr marL="177800" indent="-177800">
              <a:buNone/>
            </a:pPr>
            <a:r>
              <a:rPr lang="en-GB" sz="2800" dirty="0" smtClean="0"/>
              <a:t>The use of F# to </a:t>
            </a:r>
            <a:r>
              <a:rPr lang="en-GB" sz="2800" b="1" dirty="0" smtClean="0">
                <a:solidFill>
                  <a:srgbClr val="FFFF00"/>
                </a:solidFill>
              </a:rPr>
              <a:t>address the complexity at the heart of this application </a:t>
            </a:r>
            <a:r>
              <a:rPr lang="en-GB" sz="2800" dirty="0" smtClean="0"/>
              <a:t>clearly demonstrates a sweet spot for the language within enterprise software, namely algorithmically complex analysis of large data sets. </a:t>
            </a:r>
          </a:p>
          <a:p>
            <a:pPr marL="177800" indent="-177800">
              <a:buNone/>
            </a:pPr>
            <a:endParaRPr lang="en-GB" sz="2800" dirty="0" smtClean="0"/>
          </a:p>
          <a:p>
            <a:pPr marL="177800" indent="-177800" algn="r">
              <a:buNone/>
            </a:pPr>
            <a:r>
              <a:rPr lang="en-GB" sz="2800" dirty="0" smtClean="0"/>
              <a:t>Simon Cousins (power company)</a:t>
            </a:r>
            <a:endParaRPr lang="en-GB" sz="2800" dirty="0"/>
          </a:p>
        </p:txBody>
      </p:sp>
    </p:spTree>
    <p:extLst>
      <p:ext uri="{BB962C8B-B14F-4D97-AF65-F5344CB8AC3E}">
        <p14:creationId xmlns:p14="http://schemas.microsoft.com/office/powerpoint/2010/main" val="389208252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Which talk?</a:t>
            </a:r>
            <a:endParaRPr lang="en-GB" dirty="0"/>
          </a:p>
        </p:txBody>
      </p:sp>
      <p:graphicFrame>
        <p:nvGraphicFramePr>
          <p:cNvPr id="7" name="Diagram 6"/>
          <p:cNvGraphicFramePr/>
          <p:nvPr>
            <p:extLst>
              <p:ext uri="{D42A27DB-BD31-4B8C-83A1-F6EECF244321}">
                <p14:modId xmlns:p14="http://schemas.microsoft.com/office/powerpoint/2010/main" val="3402030543"/>
              </p:ext>
            </p:extLst>
          </p:nvPr>
        </p:nvGraphicFramePr>
        <p:xfrm>
          <a:off x="381000" y="1411552"/>
          <a:ext cx="8382000" cy="32731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688199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GB" dirty="0" smtClean="0"/>
              <a:t>Example #2 (power company) </a:t>
            </a:r>
            <a:endParaRPr lang="en-US" dirty="0"/>
          </a:p>
        </p:txBody>
      </p:sp>
      <p:sp>
        <p:nvSpPr>
          <p:cNvPr id="3" name="Content Placeholder 2"/>
          <p:cNvSpPr>
            <a:spLocks noGrp="1"/>
          </p:cNvSpPr>
          <p:nvPr>
            <p:ph idx="1"/>
          </p:nvPr>
        </p:nvSpPr>
        <p:spPr>
          <a:xfrm>
            <a:off x="326409" y="956478"/>
            <a:ext cx="8382000" cy="5567151"/>
          </a:xfrm>
        </p:spPr>
        <p:txBody>
          <a:bodyPr numCol="2">
            <a:noAutofit/>
          </a:bodyPr>
          <a:lstStyle/>
          <a:p>
            <a:pPr marL="355600" indent="-260350">
              <a:buNone/>
            </a:pPr>
            <a:r>
              <a:rPr lang="en-GB" sz="2000" b="1" dirty="0" smtClean="0">
                <a:solidFill>
                  <a:schemeClr val="bg2">
                    <a:lumMod val="50000"/>
                  </a:schemeClr>
                </a:solidFill>
              </a:rPr>
              <a:t>Units of measure</a:t>
            </a:r>
            <a:r>
              <a:rPr lang="en-GB" sz="2000" dirty="0" smtClean="0">
                <a:solidFill>
                  <a:schemeClr val="bg2">
                    <a:lumMod val="50000"/>
                  </a:schemeClr>
                </a:solidFill>
              </a:rPr>
              <a:t> </a:t>
            </a:r>
            <a:r>
              <a:rPr lang="en-GB" sz="1600" dirty="0" smtClean="0">
                <a:solidFill>
                  <a:schemeClr val="bg1"/>
                </a:solidFill>
              </a:rPr>
              <a:t>The industry I work in is littered with units....Having the type system verify the correctness of the units is a huge time saver...</a:t>
            </a:r>
            <a:r>
              <a:rPr lang="en-GB" sz="1600" b="1" dirty="0" smtClean="0">
                <a:solidFill>
                  <a:schemeClr val="bg1"/>
                </a:solidFill>
              </a:rPr>
              <a:t>it eradicates a whole class of errors that previous systems were prone to</a:t>
            </a:r>
            <a:r>
              <a:rPr lang="en-GB" sz="1600" dirty="0" smtClean="0">
                <a:solidFill>
                  <a:schemeClr val="bg1"/>
                </a:solidFill>
              </a:rPr>
              <a:t>.</a:t>
            </a:r>
          </a:p>
          <a:p>
            <a:pPr marL="355600" indent="-260350">
              <a:buNone/>
            </a:pPr>
            <a:endParaRPr lang="en-GB" sz="1600" dirty="0" smtClean="0"/>
          </a:p>
          <a:p>
            <a:pPr marL="355600" indent="-260350">
              <a:buNone/>
            </a:pPr>
            <a:r>
              <a:rPr lang="en-GB" sz="2000" b="1" dirty="0" smtClean="0">
                <a:solidFill>
                  <a:schemeClr val="bg2">
                    <a:lumMod val="50000"/>
                  </a:schemeClr>
                </a:solidFill>
              </a:rPr>
              <a:t>Exploratory programming</a:t>
            </a:r>
            <a:r>
              <a:rPr lang="en-GB" sz="1600" dirty="0" smtClean="0"/>
              <a:t> </a:t>
            </a:r>
            <a:r>
              <a:rPr lang="en-GB" sz="1600" dirty="0" smtClean="0">
                <a:solidFill>
                  <a:schemeClr val="bg1"/>
                </a:solidFill>
              </a:rPr>
              <a:t>Working with F# Interactive allowed me to </a:t>
            </a:r>
            <a:r>
              <a:rPr lang="en-GB" sz="1600" b="1" dirty="0" smtClean="0">
                <a:solidFill>
                  <a:schemeClr val="bg1"/>
                </a:solidFill>
              </a:rPr>
              <a:t>explore the solution space more effectively </a:t>
            </a:r>
            <a:r>
              <a:rPr lang="en-GB" sz="1600" dirty="0" smtClean="0">
                <a:solidFill>
                  <a:schemeClr val="bg1"/>
                </a:solidFill>
              </a:rPr>
              <a:t>before committing to an implementation ... a very natural way for a programmer to build their understanding of the problem and the design tensions in play.</a:t>
            </a:r>
          </a:p>
          <a:p>
            <a:pPr marL="355600" indent="-260350">
              <a:buNone/>
            </a:pPr>
            <a:endParaRPr lang="en-GB" sz="1600" dirty="0" smtClean="0"/>
          </a:p>
          <a:p>
            <a:pPr marL="355600" indent="-260350">
              <a:buNone/>
            </a:pPr>
            <a:r>
              <a:rPr lang="en-GB" sz="2000" b="1" dirty="0" smtClean="0">
                <a:solidFill>
                  <a:schemeClr val="bg2">
                    <a:lumMod val="50000"/>
                  </a:schemeClr>
                </a:solidFill>
              </a:rPr>
              <a:t>Unit testing</a:t>
            </a:r>
            <a:r>
              <a:rPr lang="en-GB" sz="2000" dirty="0" smtClean="0">
                <a:solidFill>
                  <a:schemeClr val="bg2">
                    <a:lumMod val="50000"/>
                  </a:schemeClr>
                </a:solidFill>
              </a:rPr>
              <a:t> </a:t>
            </a:r>
            <a:r>
              <a:rPr lang="en-GB" sz="1600" dirty="0" smtClean="0">
                <a:solidFill>
                  <a:schemeClr val="bg1"/>
                </a:solidFill>
              </a:rPr>
              <a:t>Code written using non-side effecting functions and immutable data structures is a joy to test.</a:t>
            </a:r>
            <a:r>
              <a:rPr lang="en-GB" sz="1600" b="1" dirty="0" smtClean="0">
                <a:solidFill>
                  <a:schemeClr val="bg1"/>
                </a:solidFill>
              </a:rPr>
              <a:t> There are no complex time-dependent interactions to screw things up </a:t>
            </a:r>
            <a:r>
              <a:rPr lang="en-GB" sz="1600" dirty="0" smtClean="0">
                <a:solidFill>
                  <a:schemeClr val="bg1"/>
                </a:solidFill>
              </a:rPr>
              <a:t>or large sets of dependencies to be mocked</a:t>
            </a:r>
            <a:r>
              <a:rPr lang="en-GB" sz="1600" b="1" dirty="0" smtClean="0">
                <a:solidFill>
                  <a:schemeClr val="bg1"/>
                </a:solidFill>
              </a:rPr>
              <a:t>.</a:t>
            </a:r>
          </a:p>
          <a:p>
            <a:pPr marL="355600" indent="-260350">
              <a:buNone/>
            </a:pPr>
            <a:endParaRPr lang="en-GB" sz="1600" b="1" dirty="0" smtClean="0">
              <a:solidFill>
                <a:schemeClr val="bg2">
                  <a:lumMod val="50000"/>
                </a:schemeClr>
              </a:solidFill>
            </a:endParaRPr>
          </a:p>
          <a:p>
            <a:pPr marL="355600" indent="-260350">
              <a:buNone/>
            </a:pPr>
            <a:endParaRPr lang="en-GB" sz="2000" dirty="0" smtClean="0"/>
          </a:p>
          <a:p>
            <a:pPr marL="355600" indent="-260350">
              <a:buNone/>
            </a:pPr>
            <a:endParaRPr lang="en-GB" sz="2000" dirty="0" smtClean="0"/>
          </a:p>
          <a:p>
            <a:pPr marL="355600" indent="-260350">
              <a:buNone/>
            </a:pPr>
            <a:r>
              <a:rPr lang="en-GB" sz="2000" b="1" dirty="0" smtClean="0">
                <a:solidFill>
                  <a:schemeClr val="bg2">
                    <a:lumMod val="50000"/>
                  </a:schemeClr>
                </a:solidFill>
              </a:rPr>
              <a:t>Parallelism</a:t>
            </a:r>
            <a:r>
              <a:rPr lang="en-GB" sz="1600" dirty="0" smtClean="0">
                <a:solidFill>
                  <a:schemeClr val="bg1"/>
                </a:solidFill>
              </a:rPr>
              <a:t> The functional purity ... makes it ripe for exploiting </a:t>
            </a:r>
            <a:r>
              <a:rPr lang="en-GB" sz="1600" b="1" dirty="0" smtClean="0">
                <a:solidFill>
                  <a:schemeClr val="bg1"/>
                </a:solidFill>
              </a:rPr>
              <a:t>the inherent parallelism in processing vectors of data</a:t>
            </a:r>
            <a:r>
              <a:rPr lang="en-GB" sz="1600" dirty="0" smtClean="0">
                <a:solidFill>
                  <a:schemeClr val="bg1"/>
                </a:solidFill>
              </a:rPr>
              <a:t>. </a:t>
            </a:r>
          </a:p>
          <a:p>
            <a:pPr marL="355600" indent="-260350">
              <a:buNone/>
            </a:pPr>
            <a:endParaRPr lang="en-GB" sz="1600" b="1" dirty="0" smtClean="0">
              <a:solidFill>
                <a:schemeClr val="bg2">
                  <a:lumMod val="50000"/>
                </a:schemeClr>
              </a:solidFill>
            </a:endParaRPr>
          </a:p>
          <a:p>
            <a:pPr marL="355600" indent="-260350">
              <a:buNone/>
            </a:pPr>
            <a:r>
              <a:rPr lang="en-GB" sz="2000" b="1" dirty="0" smtClean="0">
                <a:solidFill>
                  <a:schemeClr val="bg2">
                    <a:lumMod val="50000"/>
                  </a:schemeClr>
                </a:solidFill>
              </a:rPr>
              <a:t>Interoperation</a:t>
            </a:r>
            <a:r>
              <a:rPr lang="en-GB" sz="1600" dirty="0" smtClean="0">
                <a:solidFill>
                  <a:schemeClr val="bg1"/>
                </a:solidFill>
              </a:rPr>
              <a:t> ... The calculation engine could be injected into any C# module that needed to use it without any concerns at all about interoperability. </a:t>
            </a:r>
            <a:r>
              <a:rPr lang="en-GB" sz="1600" b="1" dirty="0" smtClean="0">
                <a:solidFill>
                  <a:schemeClr val="bg1"/>
                </a:solidFill>
              </a:rPr>
              <a:t>Seamless. The C# programmer need never know</a:t>
            </a:r>
            <a:r>
              <a:rPr lang="en-GB" sz="1600" dirty="0" smtClean="0">
                <a:solidFill>
                  <a:schemeClr val="bg1"/>
                </a:solidFill>
              </a:rPr>
              <a:t>.</a:t>
            </a:r>
          </a:p>
          <a:p>
            <a:pPr marL="355600" indent="-260350">
              <a:buNone/>
            </a:pPr>
            <a:endParaRPr lang="en-GB" sz="1600" dirty="0" smtClean="0"/>
          </a:p>
          <a:p>
            <a:pPr marL="355600" indent="-260350">
              <a:buNone/>
            </a:pPr>
            <a:r>
              <a:rPr lang="en-GB" sz="2000" b="1" dirty="0" smtClean="0">
                <a:solidFill>
                  <a:schemeClr val="bg2">
                    <a:lumMod val="50000"/>
                  </a:schemeClr>
                </a:solidFill>
              </a:rPr>
              <a:t>Code reduction</a:t>
            </a:r>
            <a:r>
              <a:rPr lang="en-GB" sz="2000" dirty="0" smtClean="0">
                <a:solidFill>
                  <a:schemeClr val="bg2">
                    <a:lumMod val="50000"/>
                  </a:schemeClr>
                </a:solidFill>
              </a:rPr>
              <a:t> </a:t>
            </a:r>
            <a:r>
              <a:rPr lang="en-GB" sz="1600" dirty="0" smtClean="0">
                <a:solidFill>
                  <a:schemeClr val="bg1"/>
                </a:solidFill>
              </a:rPr>
              <a:t>Much of the data fed into the calculation engine was in the form of vectors and matrices. Higher order functions eat these for breakfast with </a:t>
            </a:r>
            <a:r>
              <a:rPr lang="en-GB" sz="1600" b="1" dirty="0" smtClean="0">
                <a:solidFill>
                  <a:schemeClr val="bg1"/>
                </a:solidFill>
              </a:rPr>
              <a:t>minimal fuss, minimal code. Beautiful.</a:t>
            </a:r>
          </a:p>
          <a:p>
            <a:pPr marL="355600" indent="-260350">
              <a:buNone/>
            </a:pPr>
            <a:endParaRPr lang="en-GB" sz="1600" b="1" dirty="0" smtClean="0">
              <a:solidFill>
                <a:srgbClr val="FFFF00"/>
              </a:solidFill>
            </a:endParaRPr>
          </a:p>
          <a:p>
            <a:pPr marL="355600" indent="-260350">
              <a:buNone/>
            </a:pPr>
            <a:r>
              <a:rPr lang="en-GB" sz="2000" b="1" dirty="0" smtClean="0">
                <a:solidFill>
                  <a:schemeClr val="bg2">
                    <a:lumMod val="50000"/>
                  </a:schemeClr>
                </a:solidFill>
              </a:rPr>
              <a:t>Lack of bugs</a:t>
            </a:r>
            <a:r>
              <a:rPr lang="en-GB" sz="1600" dirty="0" smtClean="0"/>
              <a:t> </a:t>
            </a:r>
            <a:r>
              <a:rPr lang="en-GB" sz="1600" dirty="0" smtClean="0">
                <a:solidFill>
                  <a:schemeClr val="bg1"/>
                </a:solidFill>
              </a:rPr>
              <a:t>Functional programming can feel strange.  .. once the type checker is satisfied </a:t>
            </a:r>
            <a:r>
              <a:rPr lang="en-GB" sz="1600" b="1" dirty="0" smtClean="0">
                <a:solidFill>
                  <a:schemeClr val="bg1"/>
                </a:solidFill>
              </a:rPr>
              <a:t>that’s it, it works</a:t>
            </a:r>
            <a:r>
              <a:rPr lang="en-GB" sz="1600" dirty="0" smtClean="0">
                <a:solidFill>
                  <a:schemeClr val="bg1"/>
                </a:solidFill>
              </a:rPr>
              <a:t>. </a:t>
            </a:r>
          </a:p>
          <a:p>
            <a:pPr marL="355600" indent="-260350">
              <a:buNone/>
            </a:pPr>
            <a:endParaRPr lang="en-GB" sz="1600" dirty="0"/>
          </a:p>
        </p:txBody>
      </p:sp>
    </p:spTree>
    <p:extLst>
      <p:ext uri="{BB962C8B-B14F-4D97-AF65-F5344CB8AC3E}">
        <p14:creationId xmlns:p14="http://schemas.microsoft.com/office/powerpoint/2010/main" val="202428286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a:t>
            </a:r>
            <a:r>
              <a:rPr lang="en-US" dirty="0" smtClean="0"/>
              <a:t>Study </a:t>
            </a:r>
            <a:r>
              <a:rPr lang="en-US" dirty="0" smtClean="0"/>
              <a:t>#2 (power </a:t>
            </a:r>
            <a:r>
              <a:rPr lang="en-US" dirty="0" smtClean="0"/>
              <a:t>company)</a:t>
            </a:r>
            <a:endParaRPr lang="en-US" dirty="0"/>
          </a:p>
        </p:txBody>
      </p:sp>
      <p:sp>
        <p:nvSpPr>
          <p:cNvPr id="3" name="Content Placeholder 2"/>
          <p:cNvSpPr>
            <a:spLocks noGrp="1"/>
          </p:cNvSpPr>
          <p:nvPr>
            <p:ph idx="1"/>
          </p:nvPr>
        </p:nvSpPr>
        <p:spPr>
          <a:xfrm>
            <a:off x="326409" y="956478"/>
            <a:ext cx="8382000" cy="5567151"/>
          </a:xfrm>
        </p:spPr>
        <p:txBody>
          <a:bodyPr numCol="2">
            <a:noAutofit/>
          </a:bodyPr>
          <a:lstStyle/>
          <a:p>
            <a:pPr marL="355600" indent="-260350">
              <a:buNone/>
            </a:pPr>
            <a:r>
              <a:rPr lang="en-GB" sz="2000" b="1" dirty="0" smtClean="0">
                <a:solidFill>
                  <a:schemeClr val="bg2">
                    <a:lumMod val="50000"/>
                  </a:schemeClr>
                </a:solidFill>
              </a:rPr>
              <a:t>Units of measure</a:t>
            </a:r>
            <a:r>
              <a:rPr lang="en-GB" sz="2000" dirty="0" smtClean="0">
                <a:solidFill>
                  <a:schemeClr val="bg2">
                    <a:lumMod val="50000"/>
                  </a:schemeClr>
                </a:solidFill>
              </a:rPr>
              <a:t> </a:t>
            </a:r>
            <a:r>
              <a:rPr lang="en-GB" sz="1600" dirty="0" smtClean="0"/>
              <a:t>The industry I work in is littered with units....Having the type system verify the correctness of the units is a huge time saver...</a:t>
            </a:r>
            <a:r>
              <a:rPr lang="en-GB" sz="1600" b="1" dirty="0" smtClean="0">
                <a:solidFill>
                  <a:schemeClr val="accent5"/>
                </a:solidFill>
              </a:rPr>
              <a:t>it eradicates a whole class of errors that previous systems were prone to</a:t>
            </a:r>
            <a:r>
              <a:rPr lang="en-GB" sz="1600" dirty="0" smtClean="0"/>
              <a:t>.</a:t>
            </a:r>
          </a:p>
          <a:p>
            <a:pPr marL="355600" indent="-260350">
              <a:buNone/>
            </a:pPr>
            <a:endParaRPr lang="en-GB" sz="1600" dirty="0" smtClean="0"/>
          </a:p>
          <a:p>
            <a:pPr marL="355600" indent="-260350">
              <a:buNone/>
            </a:pPr>
            <a:r>
              <a:rPr lang="en-GB" sz="2000" b="1" dirty="0" smtClean="0">
                <a:solidFill>
                  <a:schemeClr val="bg2">
                    <a:lumMod val="50000"/>
                  </a:schemeClr>
                </a:solidFill>
              </a:rPr>
              <a:t>Exploratory programming</a:t>
            </a:r>
            <a:r>
              <a:rPr lang="en-GB" sz="1600" dirty="0" smtClean="0"/>
              <a:t> Working with F# Interactive allowed me to </a:t>
            </a:r>
            <a:r>
              <a:rPr lang="en-GB" sz="1600" b="1" dirty="0" smtClean="0">
                <a:solidFill>
                  <a:srgbClr val="FFFF00"/>
                </a:solidFill>
              </a:rPr>
              <a:t>explore the solution space more effectively </a:t>
            </a:r>
            <a:r>
              <a:rPr lang="en-GB" sz="1600" dirty="0" smtClean="0"/>
              <a:t>before committing to an implementation ... a very natural way for a programmer to build their understanding of the problem and the design tensions in play.</a:t>
            </a:r>
          </a:p>
          <a:p>
            <a:pPr marL="355600" indent="-260350">
              <a:buNone/>
            </a:pPr>
            <a:endParaRPr lang="en-GB" sz="1600" dirty="0" smtClean="0"/>
          </a:p>
          <a:p>
            <a:pPr marL="355600" indent="-260350">
              <a:buNone/>
            </a:pPr>
            <a:r>
              <a:rPr lang="en-GB" sz="2000" b="1" dirty="0" smtClean="0">
                <a:solidFill>
                  <a:schemeClr val="bg2">
                    <a:lumMod val="50000"/>
                  </a:schemeClr>
                </a:solidFill>
              </a:rPr>
              <a:t>Unit testing</a:t>
            </a:r>
            <a:r>
              <a:rPr lang="en-GB" sz="2000" dirty="0" smtClean="0">
                <a:solidFill>
                  <a:schemeClr val="bg2">
                    <a:lumMod val="50000"/>
                  </a:schemeClr>
                </a:solidFill>
              </a:rPr>
              <a:t> </a:t>
            </a:r>
            <a:r>
              <a:rPr lang="en-GB" sz="1600" dirty="0" smtClean="0"/>
              <a:t>Code written using non-side effecting functions and immutable data structures is a joy to test.</a:t>
            </a:r>
            <a:r>
              <a:rPr lang="en-GB" sz="1600" b="1" dirty="0" smtClean="0">
                <a:solidFill>
                  <a:srgbClr val="FFFF00"/>
                </a:solidFill>
              </a:rPr>
              <a:t> There are no complex time-dependent interactions to screw things up </a:t>
            </a:r>
            <a:r>
              <a:rPr lang="en-GB" sz="1600" dirty="0" smtClean="0"/>
              <a:t>or large sets of dependencies to be mocked</a:t>
            </a:r>
            <a:r>
              <a:rPr lang="en-GB" sz="1600" b="1" dirty="0" smtClean="0">
                <a:solidFill>
                  <a:srgbClr val="FFFF00"/>
                </a:solidFill>
              </a:rPr>
              <a:t>.</a:t>
            </a:r>
          </a:p>
          <a:p>
            <a:pPr marL="355600" indent="-260350">
              <a:buNone/>
            </a:pPr>
            <a:endParaRPr lang="en-GB" sz="1600" b="1" dirty="0" smtClean="0">
              <a:solidFill>
                <a:schemeClr val="bg2">
                  <a:lumMod val="50000"/>
                </a:schemeClr>
              </a:solidFill>
            </a:endParaRPr>
          </a:p>
          <a:p>
            <a:pPr marL="355600" indent="-260350">
              <a:buNone/>
            </a:pPr>
            <a:endParaRPr lang="en-GB" sz="2000" dirty="0" smtClean="0"/>
          </a:p>
          <a:p>
            <a:pPr marL="355600" indent="-260350">
              <a:buNone/>
            </a:pPr>
            <a:endParaRPr lang="en-GB" sz="2000" dirty="0" smtClean="0"/>
          </a:p>
          <a:p>
            <a:pPr marL="355600" indent="-260350">
              <a:buNone/>
            </a:pPr>
            <a:r>
              <a:rPr lang="en-GB" sz="2000" b="1" dirty="0" smtClean="0">
                <a:solidFill>
                  <a:schemeClr val="bg2">
                    <a:lumMod val="50000"/>
                  </a:schemeClr>
                </a:solidFill>
              </a:rPr>
              <a:t>Parallelism</a:t>
            </a:r>
            <a:r>
              <a:rPr lang="en-GB" sz="1600" dirty="0" smtClean="0"/>
              <a:t> The functional purity ... makes it ripe for exploiting </a:t>
            </a:r>
            <a:r>
              <a:rPr lang="en-GB" sz="1600" b="1" dirty="0" smtClean="0">
                <a:solidFill>
                  <a:schemeClr val="accent5"/>
                </a:solidFill>
              </a:rPr>
              <a:t>the inherent parallelism in processing vectors of data</a:t>
            </a:r>
            <a:r>
              <a:rPr lang="en-GB" sz="1600" dirty="0" smtClean="0"/>
              <a:t>. </a:t>
            </a:r>
          </a:p>
          <a:p>
            <a:pPr marL="355600" indent="-260350">
              <a:buNone/>
            </a:pPr>
            <a:endParaRPr lang="en-GB" sz="1600" b="1" dirty="0" smtClean="0">
              <a:solidFill>
                <a:schemeClr val="bg2">
                  <a:lumMod val="50000"/>
                </a:schemeClr>
              </a:solidFill>
            </a:endParaRPr>
          </a:p>
          <a:p>
            <a:pPr marL="355600" indent="-260350">
              <a:buNone/>
            </a:pPr>
            <a:r>
              <a:rPr lang="en-GB" sz="2000" b="1" dirty="0" smtClean="0">
                <a:solidFill>
                  <a:schemeClr val="bg2">
                    <a:lumMod val="50000"/>
                  </a:schemeClr>
                </a:solidFill>
              </a:rPr>
              <a:t>Interoperation</a:t>
            </a:r>
            <a:r>
              <a:rPr lang="en-GB" sz="1600" dirty="0" smtClean="0">
                <a:solidFill>
                  <a:schemeClr val="bg2">
                    <a:lumMod val="50000"/>
                  </a:schemeClr>
                </a:solidFill>
              </a:rPr>
              <a:t> </a:t>
            </a:r>
            <a:r>
              <a:rPr lang="en-GB" sz="1600" dirty="0" smtClean="0"/>
              <a:t>... The calculation engine could be injected into any C# module that needed to use it without any concerns at all about interoperability. </a:t>
            </a:r>
            <a:r>
              <a:rPr lang="en-GB" sz="1600" b="1" dirty="0" smtClean="0">
                <a:solidFill>
                  <a:srgbClr val="FFFF00"/>
                </a:solidFill>
              </a:rPr>
              <a:t>Seamless. The C# programmer need never know</a:t>
            </a:r>
            <a:r>
              <a:rPr lang="en-GB" sz="1600" dirty="0" smtClean="0"/>
              <a:t>.</a:t>
            </a:r>
          </a:p>
          <a:p>
            <a:pPr marL="355600" indent="-260350">
              <a:buNone/>
            </a:pPr>
            <a:endParaRPr lang="en-GB" sz="1600" dirty="0" smtClean="0"/>
          </a:p>
          <a:p>
            <a:pPr marL="355600" indent="-260350">
              <a:buNone/>
            </a:pPr>
            <a:r>
              <a:rPr lang="en-GB" sz="2000" b="1" dirty="0" smtClean="0">
                <a:solidFill>
                  <a:schemeClr val="bg2">
                    <a:lumMod val="50000"/>
                  </a:schemeClr>
                </a:solidFill>
              </a:rPr>
              <a:t>Code reduction</a:t>
            </a:r>
            <a:r>
              <a:rPr lang="en-GB" sz="2000" dirty="0" smtClean="0">
                <a:solidFill>
                  <a:schemeClr val="bg2">
                    <a:lumMod val="50000"/>
                  </a:schemeClr>
                </a:solidFill>
              </a:rPr>
              <a:t> </a:t>
            </a:r>
            <a:r>
              <a:rPr lang="en-GB" sz="1600" dirty="0" smtClean="0"/>
              <a:t>Much of the data fed into the calculation engine was in the form of vectors and matrices. Higher order functions eat these for breakfast with </a:t>
            </a:r>
            <a:r>
              <a:rPr lang="en-GB" sz="1600" b="1" dirty="0" smtClean="0">
                <a:solidFill>
                  <a:srgbClr val="FFFF00"/>
                </a:solidFill>
              </a:rPr>
              <a:t>minimal fuss, minimal code. Beautiful.</a:t>
            </a:r>
          </a:p>
          <a:p>
            <a:pPr marL="355600" indent="-260350">
              <a:buNone/>
            </a:pPr>
            <a:endParaRPr lang="en-GB" sz="1600" b="1" dirty="0" smtClean="0">
              <a:solidFill>
                <a:srgbClr val="FFFF00"/>
              </a:solidFill>
            </a:endParaRPr>
          </a:p>
          <a:p>
            <a:pPr marL="355600" indent="-260350">
              <a:buNone/>
            </a:pPr>
            <a:r>
              <a:rPr lang="en-GB" sz="2000" b="1" dirty="0" smtClean="0">
                <a:solidFill>
                  <a:schemeClr val="bg2">
                    <a:lumMod val="50000"/>
                  </a:schemeClr>
                </a:solidFill>
              </a:rPr>
              <a:t>Lack of bugs</a:t>
            </a:r>
            <a:r>
              <a:rPr lang="en-GB" sz="1600" dirty="0" smtClean="0"/>
              <a:t> Functional programming can feel strange.  .. once the type checker is satisfied </a:t>
            </a:r>
            <a:r>
              <a:rPr lang="en-GB" sz="1600" b="1" dirty="0" smtClean="0">
                <a:solidFill>
                  <a:schemeClr val="accent5"/>
                </a:solidFill>
              </a:rPr>
              <a:t>that’s it, it works</a:t>
            </a:r>
            <a:r>
              <a:rPr lang="en-GB" sz="1600" dirty="0" smtClean="0"/>
              <a:t>. </a:t>
            </a:r>
          </a:p>
          <a:p>
            <a:pPr marL="355600" indent="-260350">
              <a:buNone/>
            </a:pPr>
            <a:endParaRPr lang="en-GB" sz="1600"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Case </a:t>
            </a:r>
            <a:r>
              <a:rPr lang="en-GB" dirty="0" smtClean="0"/>
              <a:t>Study #1: </a:t>
            </a:r>
            <a:r>
              <a:rPr lang="en-GB" dirty="0" smtClean="0"/>
              <a:t>Grange Insurance</a:t>
            </a:r>
            <a:endParaRPr lang="en-GB" dirty="0"/>
          </a:p>
        </p:txBody>
      </p:sp>
      <p:sp>
        <p:nvSpPr>
          <p:cNvPr id="3" name="Content Placeholder 2"/>
          <p:cNvSpPr>
            <a:spLocks noGrp="1"/>
          </p:cNvSpPr>
          <p:nvPr>
            <p:ph idx="1"/>
          </p:nvPr>
        </p:nvSpPr>
        <p:spPr/>
        <p:txBody>
          <a:bodyPr/>
          <a:lstStyle/>
          <a:p>
            <a:endParaRPr lang="en-GB"/>
          </a:p>
        </p:txBody>
      </p:sp>
      <p:pic>
        <p:nvPicPr>
          <p:cNvPr id="2050" name="Picture 2"/>
          <p:cNvPicPr>
            <a:picLocks noChangeAspect="1" noChangeArrowheads="1"/>
          </p:cNvPicPr>
          <p:nvPr/>
        </p:nvPicPr>
        <p:blipFill>
          <a:blip r:embed="rId2"/>
          <a:srcRect l="21115" t="25457" r="19231" b="5263"/>
          <a:stretch>
            <a:fillRect/>
          </a:stretch>
        </p:blipFill>
        <p:spPr bwMode="auto">
          <a:xfrm>
            <a:off x="1045839" y="1010354"/>
            <a:ext cx="7272997" cy="5015132"/>
          </a:xfrm>
          <a:prstGeom prst="rect">
            <a:avLst/>
          </a:prstGeom>
          <a:noFill/>
          <a:ln w="9525">
            <a:noFill/>
            <a:miter lim="800000"/>
            <a:headEnd/>
            <a:tailEnd/>
          </a:ln>
        </p:spPr>
      </p:pic>
    </p:spTree>
    <p:extLst>
      <p:ext uri="{BB962C8B-B14F-4D97-AF65-F5344CB8AC3E}">
        <p14:creationId xmlns:p14="http://schemas.microsoft.com/office/powerpoint/2010/main" val="341790124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Case </a:t>
            </a:r>
            <a:r>
              <a:rPr lang="en-GB" dirty="0" smtClean="0"/>
              <a:t>Study #2: </a:t>
            </a:r>
            <a:r>
              <a:rPr lang="en-GB" dirty="0" smtClean="0"/>
              <a:t>“Finance Company”</a:t>
            </a:r>
            <a:endParaRPr lang="en-GB" dirty="0"/>
          </a:p>
        </p:txBody>
      </p:sp>
      <p:sp>
        <p:nvSpPr>
          <p:cNvPr id="3" name="Content Placeholder 2"/>
          <p:cNvSpPr>
            <a:spLocks noGrp="1"/>
          </p:cNvSpPr>
          <p:nvPr>
            <p:ph idx="1"/>
          </p:nvPr>
        </p:nvSpPr>
        <p:spPr/>
        <p:txBody>
          <a:bodyPr/>
          <a:lstStyle/>
          <a:p>
            <a:endParaRPr lang="en-GB"/>
          </a:p>
        </p:txBody>
      </p:sp>
      <p:pic>
        <p:nvPicPr>
          <p:cNvPr id="1026" name="Picture 2"/>
          <p:cNvPicPr>
            <a:picLocks noChangeAspect="1" noChangeArrowheads="1"/>
          </p:cNvPicPr>
          <p:nvPr/>
        </p:nvPicPr>
        <p:blipFill>
          <a:blip r:embed="rId2"/>
          <a:srcRect l="21692" t="33814" r="18885" b="2834"/>
          <a:stretch>
            <a:fillRect/>
          </a:stretch>
        </p:blipFill>
        <p:spPr bwMode="auto">
          <a:xfrm>
            <a:off x="283662" y="850990"/>
            <a:ext cx="8519143" cy="5392700"/>
          </a:xfrm>
          <a:prstGeom prst="rect">
            <a:avLst/>
          </a:prstGeom>
          <a:noFill/>
          <a:ln w="9525">
            <a:noFill/>
            <a:miter lim="800000"/>
            <a:headEnd/>
            <a:tailEnd/>
          </a:ln>
        </p:spPr>
      </p:pic>
      <p:sp>
        <p:nvSpPr>
          <p:cNvPr id="5" name="TextBox 4"/>
          <p:cNvSpPr txBox="1"/>
          <p:nvPr/>
        </p:nvSpPr>
        <p:spPr>
          <a:xfrm>
            <a:off x="1102529" y="6237447"/>
            <a:ext cx="4578113" cy="369332"/>
          </a:xfrm>
          <a:prstGeom prst="rect">
            <a:avLst/>
          </a:prstGeom>
          <a:noFill/>
        </p:spPr>
        <p:txBody>
          <a:bodyPr wrap="none" rtlCol="0">
            <a:spAutoFit/>
          </a:bodyPr>
          <a:lstStyle/>
          <a:p>
            <a:r>
              <a:rPr lang="en-GB" dirty="0" smtClean="0"/>
              <a:t>Source: </a:t>
            </a:r>
            <a:r>
              <a:rPr lang="en-GB" dirty="0" smtClean="0">
                <a:hlinkClick r:id="rId3"/>
              </a:rPr>
              <a:t>http://whitepapers.techrepublic.com</a:t>
            </a:r>
            <a:r>
              <a:rPr lang="en-GB" dirty="0" smtClean="0"/>
              <a:t> </a:t>
            </a:r>
            <a:endParaRPr lang="en-GB" dirty="0"/>
          </a:p>
        </p:txBody>
      </p:sp>
    </p:spTree>
    <p:extLst>
      <p:ext uri="{BB962C8B-B14F-4D97-AF65-F5344CB8AC3E}">
        <p14:creationId xmlns:p14="http://schemas.microsoft.com/office/powerpoint/2010/main" val="271559982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462" y="1380451"/>
            <a:ext cx="7921827" cy="4948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GB" dirty="0" smtClean="0"/>
              <a:t>The </a:t>
            </a:r>
            <a:r>
              <a:rPr lang="en-GB" dirty="0" err="1" smtClean="0"/>
              <a:t>adCenter</a:t>
            </a:r>
            <a:r>
              <a:rPr lang="en-GB" dirty="0" smtClean="0"/>
              <a:t> Problem</a:t>
            </a:r>
            <a:endParaRPr lang="en-US" dirty="0"/>
          </a:p>
        </p:txBody>
      </p:sp>
      <p:sp>
        <p:nvSpPr>
          <p:cNvPr id="4" name="Content Placeholder 3"/>
          <p:cNvSpPr>
            <a:spLocks noGrp="1"/>
          </p:cNvSpPr>
          <p:nvPr>
            <p:ph idx="1"/>
          </p:nvPr>
        </p:nvSpPr>
        <p:spPr/>
        <p:txBody>
          <a:bodyPr>
            <a:noAutofit/>
          </a:bodyPr>
          <a:lstStyle/>
          <a:p>
            <a:endParaRPr lang="en-US" sz="3600" dirty="0"/>
          </a:p>
        </p:txBody>
      </p:sp>
      <p:sp>
        <p:nvSpPr>
          <p:cNvPr id="12" name="Rounded Rectangle 11"/>
          <p:cNvSpPr/>
          <p:nvPr/>
        </p:nvSpPr>
        <p:spPr>
          <a:xfrm>
            <a:off x="1808162" y="3425942"/>
            <a:ext cx="4059238" cy="1279434"/>
          </a:xfrm>
          <a:prstGeom prst="roundRect">
            <a:avLst/>
          </a:prstGeom>
          <a:solidFill>
            <a:srgbClr val="FF0000">
              <a:alpha val="18000"/>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ounded Rectangle 12"/>
          <p:cNvSpPr/>
          <p:nvPr/>
        </p:nvSpPr>
        <p:spPr>
          <a:xfrm>
            <a:off x="6181764" y="3236922"/>
            <a:ext cx="1895436" cy="2605078"/>
          </a:xfrm>
          <a:prstGeom prst="roundRect">
            <a:avLst/>
          </a:prstGeom>
          <a:solidFill>
            <a:srgbClr val="FF0000">
              <a:alpha val="18000"/>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5753136" y="2705112"/>
            <a:ext cx="857256" cy="3571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5170" name="Rectangle 2"/>
          <p:cNvSpPr>
            <a:spLocks noGrp="1" noChangeArrowheads="1"/>
          </p:cNvSpPr>
          <p:nvPr>
            <p:ph type="title"/>
          </p:nvPr>
        </p:nvSpPr>
        <p:spPr/>
        <p:txBody>
          <a:bodyPr>
            <a:normAutofit/>
          </a:bodyPr>
          <a:lstStyle/>
          <a:p>
            <a:r>
              <a:rPr lang="en-US" dirty="0" err="1" smtClean="0"/>
              <a:t>AdPredict</a:t>
            </a:r>
            <a:r>
              <a:rPr lang="en-US" dirty="0" smtClean="0"/>
              <a:t>: What We Observed</a:t>
            </a:r>
            <a:endParaRPr lang="en-GB" dirty="0"/>
          </a:p>
        </p:txBody>
      </p:sp>
      <p:sp>
        <p:nvSpPr>
          <p:cNvPr id="1415171" name="Rectangle 3"/>
          <p:cNvSpPr>
            <a:spLocks noGrp="1" noChangeArrowheads="1"/>
          </p:cNvSpPr>
          <p:nvPr>
            <p:ph type="body" idx="1"/>
          </p:nvPr>
        </p:nvSpPr>
        <p:spPr/>
        <p:txBody>
          <a:bodyPr>
            <a:noAutofit/>
          </a:bodyPr>
          <a:lstStyle/>
          <a:p>
            <a:pPr>
              <a:lnSpc>
                <a:spcPct val="100000"/>
              </a:lnSpc>
            </a:pPr>
            <a:r>
              <a:rPr lang="en-US" dirty="0" smtClean="0"/>
              <a:t>Quick Coding</a:t>
            </a:r>
          </a:p>
          <a:p>
            <a:pPr>
              <a:lnSpc>
                <a:spcPct val="100000"/>
              </a:lnSpc>
            </a:pPr>
            <a:r>
              <a:rPr lang="en-US" dirty="0" smtClean="0"/>
              <a:t>Agile Coding</a:t>
            </a:r>
          </a:p>
          <a:p>
            <a:pPr>
              <a:lnSpc>
                <a:spcPct val="100000"/>
              </a:lnSpc>
            </a:pPr>
            <a:r>
              <a:rPr lang="en-US" dirty="0" smtClean="0"/>
              <a:t>Scripting</a:t>
            </a:r>
          </a:p>
          <a:p>
            <a:pPr>
              <a:lnSpc>
                <a:spcPct val="100000"/>
              </a:lnSpc>
            </a:pPr>
            <a:r>
              <a:rPr lang="en-US" dirty="0" smtClean="0"/>
              <a:t>Performance</a:t>
            </a:r>
          </a:p>
          <a:p>
            <a:pPr>
              <a:lnSpc>
                <a:spcPct val="100000"/>
              </a:lnSpc>
            </a:pPr>
            <a:r>
              <a:rPr lang="en-US" dirty="0" smtClean="0"/>
              <a:t>Memory-Faithful</a:t>
            </a:r>
          </a:p>
          <a:p>
            <a:pPr>
              <a:lnSpc>
                <a:spcPct val="100000"/>
              </a:lnSpc>
            </a:pPr>
            <a:r>
              <a:rPr lang="en-US" dirty="0" smtClean="0"/>
              <a:t>Succinct</a:t>
            </a:r>
          </a:p>
          <a:p>
            <a:pPr>
              <a:lnSpc>
                <a:spcPct val="100000"/>
              </a:lnSpc>
            </a:pPr>
            <a:r>
              <a:rPr lang="en-US" dirty="0" smtClean="0"/>
              <a:t>Symbolic</a:t>
            </a:r>
          </a:p>
          <a:p>
            <a:pPr>
              <a:lnSpc>
                <a:spcPct val="100000"/>
              </a:lnSpc>
            </a:pPr>
            <a:r>
              <a:rPr lang="en-US" dirty="0" smtClean="0"/>
              <a:t>.NET Integration</a:t>
            </a:r>
            <a:endParaRPr lang="en-GB" dirty="0" smtClean="0"/>
          </a:p>
        </p:txBody>
      </p:sp>
      <p:sp>
        <p:nvSpPr>
          <p:cNvPr id="4" name="Rectangular Callout 3"/>
          <p:cNvSpPr/>
          <p:nvPr/>
        </p:nvSpPr>
        <p:spPr>
          <a:xfrm>
            <a:off x="5791200" y="304800"/>
            <a:ext cx="2743200" cy="1015663"/>
          </a:xfrm>
          <a:prstGeom prst="wedgeRectCallout">
            <a:avLst>
              <a:gd name="adj1" fmla="val -120033"/>
              <a:gd name="adj2" fmla="val 64626"/>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2000" dirty="0" smtClean="0"/>
              <a:t>F#’s powerful type inference means less typing, more thinking</a:t>
            </a:r>
            <a:endParaRPr lang="en-GB" sz="2000" b="1" dirty="0" smtClean="0">
              <a:solidFill>
                <a:schemeClr val="bg1"/>
              </a:solidFill>
            </a:endParaRPr>
          </a:p>
        </p:txBody>
      </p:sp>
      <p:sp>
        <p:nvSpPr>
          <p:cNvPr id="5" name="Rectangular Callout 4"/>
          <p:cNvSpPr/>
          <p:nvPr/>
        </p:nvSpPr>
        <p:spPr>
          <a:xfrm>
            <a:off x="5562600" y="1447800"/>
            <a:ext cx="2743200" cy="707886"/>
          </a:xfrm>
          <a:prstGeom prst="wedgeRectCallout">
            <a:avLst>
              <a:gd name="adj1" fmla="val -140910"/>
              <a:gd name="adj2" fmla="val 52381"/>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2000" dirty="0" smtClean="0"/>
              <a:t>Type-inferred code is easily </a:t>
            </a:r>
            <a:r>
              <a:rPr lang="en-US" sz="2000" dirty="0" err="1" smtClean="0"/>
              <a:t>refactored</a:t>
            </a:r>
            <a:endParaRPr lang="en-GB" sz="2000" b="1" dirty="0" smtClean="0">
              <a:solidFill>
                <a:schemeClr val="bg1"/>
              </a:solidFill>
            </a:endParaRPr>
          </a:p>
        </p:txBody>
      </p:sp>
      <p:sp>
        <p:nvSpPr>
          <p:cNvPr id="6" name="Rectangular Callout 5"/>
          <p:cNvSpPr/>
          <p:nvPr/>
        </p:nvSpPr>
        <p:spPr>
          <a:xfrm>
            <a:off x="5357818" y="2286000"/>
            <a:ext cx="3024182" cy="400110"/>
          </a:xfrm>
          <a:prstGeom prst="wedgeRectCallout">
            <a:avLst>
              <a:gd name="adj1" fmla="val -144558"/>
              <a:gd name="adj2" fmla="val 96218"/>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2000" dirty="0" smtClean="0"/>
              <a:t>“Hands-on” exploration. </a:t>
            </a:r>
            <a:endParaRPr lang="en-GB" sz="2000" b="1" dirty="0" smtClean="0">
              <a:solidFill>
                <a:schemeClr val="bg1"/>
              </a:solidFill>
            </a:endParaRPr>
          </a:p>
        </p:txBody>
      </p:sp>
      <p:sp>
        <p:nvSpPr>
          <p:cNvPr id="7" name="Rectangular Callout 6"/>
          <p:cNvSpPr/>
          <p:nvPr/>
        </p:nvSpPr>
        <p:spPr>
          <a:xfrm>
            <a:off x="5181600" y="2819400"/>
            <a:ext cx="2743200" cy="707886"/>
          </a:xfrm>
          <a:prstGeom prst="wedgeRectCallout">
            <a:avLst>
              <a:gd name="adj1" fmla="val -128340"/>
              <a:gd name="adj2" fmla="val 16862"/>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2000" dirty="0" smtClean="0"/>
              <a:t>Immediate scaling to massive data sets</a:t>
            </a:r>
          </a:p>
        </p:txBody>
      </p:sp>
      <p:sp>
        <p:nvSpPr>
          <p:cNvPr id="8" name="Rectangular Callout 7"/>
          <p:cNvSpPr/>
          <p:nvPr/>
        </p:nvSpPr>
        <p:spPr>
          <a:xfrm>
            <a:off x="5638800" y="3733800"/>
            <a:ext cx="2743200" cy="707886"/>
          </a:xfrm>
          <a:prstGeom prst="wedgeRectCallout">
            <a:avLst>
              <a:gd name="adj1" fmla="val -122648"/>
              <a:gd name="adj2" fmla="val -21430"/>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2000" dirty="0" smtClean="0"/>
              <a:t>mega-data structures, 16GB machines</a:t>
            </a:r>
          </a:p>
        </p:txBody>
      </p:sp>
      <p:sp>
        <p:nvSpPr>
          <p:cNvPr id="9" name="Rectangular Callout 8"/>
          <p:cNvSpPr/>
          <p:nvPr/>
        </p:nvSpPr>
        <p:spPr>
          <a:xfrm>
            <a:off x="5029200" y="4495800"/>
            <a:ext cx="2743200" cy="707886"/>
          </a:xfrm>
          <a:prstGeom prst="wedgeRectCallout">
            <a:avLst>
              <a:gd name="adj1" fmla="val -140516"/>
              <a:gd name="adj2" fmla="val -37044"/>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2000" dirty="0" smtClean="0"/>
              <a:t>Live in the </a:t>
            </a:r>
            <a:r>
              <a:rPr lang="en-US" sz="2000" b="1" dirty="0" smtClean="0"/>
              <a:t>domain</a:t>
            </a:r>
            <a:r>
              <a:rPr lang="en-US" sz="2000" dirty="0" smtClean="0"/>
              <a:t>, not the language</a:t>
            </a:r>
          </a:p>
        </p:txBody>
      </p:sp>
      <p:sp>
        <p:nvSpPr>
          <p:cNvPr id="10" name="Rectangular Callout 9"/>
          <p:cNvSpPr/>
          <p:nvPr/>
        </p:nvSpPr>
        <p:spPr>
          <a:xfrm>
            <a:off x="5105400" y="5334000"/>
            <a:ext cx="2743200" cy="707886"/>
          </a:xfrm>
          <a:prstGeom prst="wedgeRectCallout">
            <a:avLst>
              <a:gd name="adj1" fmla="val -132517"/>
              <a:gd name="adj2" fmla="val -77624"/>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dirty="0" smtClean="0"/>
              <a:t>Schema compilation and “Schedules”</a:t>
            </a:r>
            <a:endParaRPr lang="en-US" sz="2000" dirty="0" smtClean="0"/>
          </a:p>
        </p:txBody>
      </p:sp>
      <p:sp>
        <p:nvSpPr>
          <p:cNvPr id="11" name="Rectangular Callout 10"/>
          <p:cNvSpPr/>
          <p:nvPr/>
        </p:nvSpPr>
        <p:spPr>
          <a:xfrm>
            <a:off x="3714744" y="5857892"/>
            <a:ext cx="2743200" cy="707886"/>
          </a:xfrm>
          <a:prstGeom prst="wedgeRectCallout">
            <a:avLst>
              <a:gd name="adj1" fmla="val -61250"/>
              <a:gd name="adj2" fmla="val -98315"/>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dirty="0" smtClean="0"/>
              <a:t>Especially Excel, SQL Server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7"/>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9"/>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0"/>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850901" y="584200"/>
            <a:ext cx="67818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4223410"/>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Web Crawl…</a:t>
            </a:r>
            <a:endParaRPr lang="en-US" dirty="0"/>
          </a:p>
        </p:txBody>
      </p:sp>
      <p:sp>
        <p:nvSpPr>
          <p:cNvPr id="4" name="Text Placeholder 3"/>
          <p:cNvSpPr>
            <a:spLocks noGrp="1"/>
          </p:cNvSpPr>
          <p:nvPr>
            <p:ph type="body" sz="quarter" idx="10"/>
          </p:nvPr>
        </p:nvSpPr>
        <p:spPr/>
        <p:txBody>
          <a:bodyPr/>
          <a:lstStyle/>
          <a:p>
            <a:r>
              <a:rPr lang="en-US" dirty="0" smtClean="0"/>
              <a:t>Topic: Some Basics</a:t>
            </a:r>
            <a:endParaRPr lang="en-US" dirty="0"/>
          </a:p>
        </p:txBody>
      </p:sp>
      <p:sp>
        <p:nvSpPr>
          <p:cNvPr id="5" name="Subtitle 4"/>
          <p:cNvSpPr>
            <a:spLocks noGrp="1"/>
          </p:cNvSpPr>
          <p:nvPr>
            <p:ph type="subTitle" idx="1"/>
          </p:nvPr>
        </p:nvSpPr>
        <p:spPr/>
        <p:txBody>
          <a:bodyPr/>
          <a:lstStyle/>
          <a:p>
            <a:endParaRPr lang="en-GB"/>
          </a:p>
        </p:txBody>
      </p:sp>
    </p:spTree>
    <p:extLst>
      <p:ext uri="{BB962C8B-B14F-4D97-AF65-F5344CB8AC3E}">
        <p14:creationId xmlns:p14="http://schemas.microsoft.com/office/powerpoint/2010/main" val="332790291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Fundamentals - Whitespace Matters</a:t>
            </a:r>
            <a:endParaRPr lang="en-GB" dirty="0"/>
          </a:p>
        </p:txBody>
      </p:sp>
      <p:sp>
        <p:nvSpPr>
          <p:cNvPr id="8" name="Text Placeholder 7"/>
          <p:cNvSpPr>
            <a:spLocks noGrp="1"/>
          </p:cNvSpPr>
          <p:nvPr>
            <p:ph type="body" sz="quarter" idx="10"/>
          </p:nvPr>
        </p:nvSpPr>
        <p:spPr/>
        <p:txBody>
          <a:bodyPr/>
          <a:lstStyle/>
          <a:p>
            <a:pPr lvl="0">
              <a:lnSpc>
                <a:spcPct val="100000"/>
              </a:lnSpc>
              <a:spcBef>
                <a:spcPts val="0"/>
              </a:spcBef>
            </a:pPr>
            <a:endParaRPr lang="en-GB" sz="2000" b="1" dirty="0" smtClean="0">
              <a:solidFill>
                <a:srgbClr val="FFFFFF"/>
              </a:solidFill>
              <a:cs typeface="Consolas" pitchFamily="49" charset="0"/>
            </a:endParaRPr>
          </a:p>
          <a:p>
            <a:pPr lvl="0">
              <a:lnSpc>
                <a:spcPct val="100000"/>
              </a:lnSpc>
              <a:spcBef>
                <a:spcPts val="0"/>
              </a:spcBef>
            </a:pPr>
            <a:r>
              <a:rPr lang="en-GB" sz="2000" b="1" dirty="0" smtClean="0">
                <a:solidFill>
                  <a:schemeClr val="accent2"/>
                </a:solidFill>
                <a:cs typeface="Consolas" pitchFamily="49" charset="0"/>
              </a:rPr>
              <a:t>let</a:t>
            </a:r>
            <a:r>
              <a:rPr lang="en-GB" sz="2000" b="1" dirty="0" smtClean="0">
                <a:solidFill>
                  <a:srgbClr val="FFFFFF"/>
                </a:solidFill>
                <a:cs typeface="Consolas" pitchFamily="49" charset="0"/>
              </a:rPr>
              <a:t> </a:t>
            </a:r>
            <a:r>
              <a:rPr lang="en-GB" sz="2000" b="1" dirty="0" smtClean="0">
                <a:cs typeface="Consolas" pitchFamily="49" charset="0"/>
              </a:rPr>
              <a:t>computeDerivative f x = </a:t>
            </a:r>
          </a:p>
          <a:p>
            <a:pPr lvl="0">
              <a:lnSpc>
                <a:spcPct val="100000"/>
              </a:lnSpc>
              <a:spcBef>
                <a:spcPts val="0"/>
              </a:spcBef>
            </a:pPr>
            <a:r>
              <a:rPr lang="en-GB" sz="2000" b="1" dirty="0" smtClean="0">
                <a:solidFill>
                  <a:srgbClr val="FFFFFF"/>
                </a:solidFill>
                <a:cs typeface="Consolas" pitchFamily="49" charset="0"/>
              </a:rPr>
              <a:t>    </a:t>
            </a:r>
            <a:r>
              <a:rPr lang="en-GB" sz="2000" b="1" dirty="0" smtClean="0">
                <a:solidFill>
                  <a:schemeClr val="accent2"/>
                </a:solidFill>
                <a:cs typeface="Consolas" pitchFamily="49" charset="0"/>
              </a:rPr>
              <a:t>let</a:t>
            </a:r>
            <a:r>
              <a:rPr lang="en-GB" sz="2000" b="1" dirty="0" smtClean="0">
                <a:solidFill>
                  <a:srgbClr val="0033CC"/>
                </a:solidFill>
                <a:cs typeface="Consolas" pitchFamily="49" charset="0"/>
              </a:rPr>
              <a:t> </a:t>
            </a:r>
            <a:r>
              <a:rPr lang="en-GB" sz="2000" b="1" dirty="0" smtClean="0">
                <a:cs typeface="Consolas" pitchFamily="49" charset="0"/>
              </a:rPr>
              <a:t>p1 = f (x - 0.05)</a:t>
            </a:r>
          </a:p>
          <a:p>
            <a:pPr lvl="0">
              <a:lnSpc>
                <a:spcPct val="100000"/>
              </a:lnSpc>
              <a:spcBef>
                <a:spcPts val="0"/>
              </a:spcBef>
            </a:pPr>
            <a:endParaRPr lang="en-GB" sz="2000" b="1" dirty="0" smtClean="0">
              <a:solidFill>
                <a:srgbClr val="FFFFFF"/>
              </a:solidFill>
              <a:cs typeface="Consolas" pitchFamily="49" charset="0"/>
            </a:endParaRPr>
          </a:p>
          <a:p>
            <a:pPr lvl="0">
              <a:lnSpc>
                <a:spcPct val="100000"/>
              </a:lnSpc>
              <a:spcBef>
                <a:spcPts val="0"/>
              </a:spcBef>
            </a:pPr>
            <a:r>
              <a:rPr lang="en-GB" sz="2000" b="1" dirty="0" smtClean="0">
                <a:solidFill>
                  <a:schemeClr val="accent2"/>
                </a:solidFill>
                <a:cs typeface="Consolas" pitchFamily="49" charset="0"/>
              </a:rPr>
              <a:t>  let</a:t>
            </a:r>
            <a:r>
              <a:rPr lang="en-GB" sz="2000" b="1" dirty="0" smtClean="0">
                <a:solidFill>
                  <a:srgbClr val="0033CC"/>
                </a:solidFill>
                <a:cs typeface="Consolas" pitchFamily="49" charset="0"/>
              </a:rPr>
              <a:t> </a:t>
            </a:r>
            <a:r>
              <a:rPr lang="en-GB" sz="2000" b="1" dirty="0" smtClean="0">
                <a:cs typeface="Consolas" pitchFamily="49" charset="0"/>
              </a:rPr>
              <a:t>p2 = f (x + 0.05)</a:t>
            </a:r>
          </a:p>
          <a:p>
            <a:pPr lvl="0">
              <a:lnSpc>
                <a:spcPct val="100000"/>
              </a:lnSpc>
              <a:spcBef>
                <a:spcPts val="0"/>
              </a:spcBef>
            </a:pPr>
            <a:endParaRPr lang="en-GB" sz="2000" b="1" dirty="0" smtClean="0">
              <a:solidFill>
                <a:srgbClr val="FFFFFF"/>
              </a:solidFill>
              <a:cs typeface="Consolas" pitchFamily="49" charset="0"/>
            </a:endParaRPr>
          </a:p>
          <a:p>
            <a:pPr lvl="0">
              <a:lnSpc>
                <a:spcPct val="100000"/>
              </a:lnSpc>
              <a:spcBef>
                <a:spcPts val="0"/>
              </a:spcBef>
            </a:pPr>
            <a:r>
              <a:rPr lang="en-GB" sz="2000" b="1" dirty="0" smtClean="0">
                <a:cs typeface="Consolas" pitchFamily="49" charset="0"/>
              </a:rPr>
              <a:t>       (p2 – p1) / 0.1</a:t>
            </a:r>
          </a:p>
          <a:p>
            <a:pPr lvl="0">
              <a:lnSpc>
                <a:spcPct val="100000"/>
              </a:lnSpc>
              <a:spcBef>
                <a:spcPts val="0"/>
              </a:spcBef>
            </a:pPr>
            <a:endParaRPr lang="en-GB" sz="2000" b="1" dirty="0" smtClean="0">
              <a:solidFill>
                <a:srgbClr val="FFFFFF"/>
              </a:solidFill>
              <a:cs typeface="Consolas" pitchFamily="49" charset="0"/>
            </a:endParaRPr>
          </a:p>
          <a:p>
            <a:endParaRPr lang="en-GB" sz="2000" dirty="0"/>
          </a:p>
        </p:txBody>
      </p:sp>
      <p:cxnSp>
        <p:nvCxnSpPr>
          <p:cNvPr id="7" name="Straight Connector 6"/>
          <p:cNvCxnSpPr/>
          <p:nvPr/>
        </p:nvCxnSpPr>
        <p:spPr>
          <a:xfrm rot="5400000">
            <a:off x="-61508" y="3119406"/>
            <a:ext cx="2500330" cy="0"/>
          </a:xfrm>
          <a:prstGeom prst="line">
            <a:avLst/>
          </a:prstGeom>
          <a:ln>
            <a:solidFill>
              <a:srgbClr val="000000"/>
            </a:solidFill>
            <a:prstDash val="dash"/>
          </a:ln>
        </p:spPr>
        <p:style>
          <a:lnRef idx="1">
            <a:schemeClr val="accent1"/>
          </a:lnRef>
          <a:fillRef idx="0">
            <a:schemeClr val="accent1"/>
          </a:fillRef>
          <a:effectRef idx="0">
            <a:schemeClr val="accent1"/>
          </a:effectRef>
          <a:fontRef idx="minor">
            <a:schemeClr val="tx1"/>
          </a:fontRef>
        </p:style>
      </p:cxnSp>
      <p:sp>
        <p:nvSpPr>
          <p:cNvPr id="6" name="AutoShape 8"/>
          <p:cNvSpPr>
            <a:spLocks noChangeArrowheads="1"/>
          </p:cNvSpPr>
          <p:nvPr/>
        </p:nvSpPr>
        <p:spPr bwMode="auto">
          <a:xfrm>
            <a:off x="198202" y="5960897"/>
            <a:ext cx="4373761" cy="584775"/>
          </a:xfrm>
          <a:prstGeom prst="wedgeRectCallout">
            <a:avLst>
              <a:gd name="adj1" fmla="val -25245"/>
              <a:gd name="adj2" fmla="val -367216"/>
            </a:avLst>
          </a:prstGeom>
          <a:solidFill>
            <a:srgbClr val="FF0000"/>
          </a:solidFill>
          <a:ln w="15875">
            <a:solidFill>
              <a:schemeClr val="tx1"/>
            </a:solidFill>
            <a:miter lim="800000"/>
            <a:headEnd/>
            <a:tailEnd/>
          </a:ln>
          <a:effectLst/>
        </p:spPr>
        <p:txBody>
          <a:bodyPr wrap="none" anchor="ctr" anchorCtr="1">
            <a:spAutoFit/>
          </a:bodyPr>
          <a:lstStyle/>
          <a:p>
            <a:pPr algn="ctr"/>
            <a:r>
              <a:rPr lang="en-GB" sz="3200" dirty="0" smtClean="0">
                <a:latin typeface="+mn-lt"/>
              </a:rPr>
              <a:t>Offside (bad indentation)</a:t>
            </a:r>
            <a:endParaRPr lang="en-GB" sz="3200" dirty="0">
              <a:latin typeface="+mn-lt"/>
            </a:endParaRPr>
          </a:p>
        </p:txBody>
      </p:sp>
    </p:spTree>
    <p:extLst>
      <p:ext uri="{BB962C8B-B14F-4D97-AF65-F5344CB8AC3E}">
        <p14:creationId xmlns:p14="http://schemas.microsoft.com/office/powerpoint/2010/main" val="140867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Fundamentals - Whitespace Matters</a:t>
            </a:r>
            <a:endParaRPr lang="en-GB" dirty="0"/>
          </a:p>
        </p:txBody>
      </p:sp>
      <p:sp>
        <p:nvSpPr>
          <p:cNvPr id="8" name="Text Placeholder 7"/>
          <p:cNvSpPr>
            <a:spLocks noGrp="1"/>
          </p:cNvSpPr>
          <p:nvPr>
            <p:ph type="body" sz="quarter" idx="10"/>
          </p:nvPr>
        </p:nvSpPr>
        <p:spPr/>
        <p:txBody>
          <a:bodyPr/>
          <a:lstStyle/>
          <a:p>
            <a:pPr>
              <a:lnSpc>
                <a:spcPct val="100000"/>
              </a:lnSpc>
              <a:spcBef>
                <a:spcPts val="0"/>
              </a:spcBef>
            </a:pPr>
            <a:endParaRPr lang="en-GB" sz="2000" b="1" dirty="0" smtClean="0">
              <a:solidFill>
                <a:schemeClr val="tx1"/>
              </a:solidFill>
              <a:cs typeface="Consolas" pitchFamily="49" charset="0"/>
            </a:endParaRPr>
          </a:p>
          <a:p>
            <a:pPr>
              <a:lnSpc>
                <a:spcPct val="100000"/>
              </a:lnSpc>
              <a:spcBef>
                <a:spcPts val="0"/>
              </a:spcBef>
            </a:pPr>
            <a:r>
              <a:rPr lang="en-GB" sz="2000" b="1" dirty="0" smtClean="0">
                <a:solidFill>
                  <a:schemeClr val="accent2"/>
                </a:solidFill>
                <a:cs typeface="Consolas" pitchFamily="49" charset="0"/>
              </a:rPr>
              <a:t>let</a:t>
            </a:r>
            <a:r>
              <a:rPr lang="en-GB" sz="2000" b="1" dirty="0" smtClean="0">
                <a:solidFill>
                  <a:schemeClr val="tx1"/>
                </a:solidFill>
                <a:cs typeface="Consolas" pitchFamily="49" charset="0"/>
              </a:rPr>
              <a:t> </a:t>
            </a:r>
            <a:r>
              <a:rPr lang="en-GB" sz="2000" b="1" dirty="0" smtClean="0">
                <a:solidFill>
                  <a:schemeClr val="bg1"/>
                </a:solidFill>
                <a:cs typeface="Consolas" pitchFamily="49" charset="0"/>
              </a:rPr>
              <a:t>computeDerivative f x = </a:t>
            </a:r>
          </a:p>
          <a:p>
            <a:pPr>
              <a:lnSpc>
                <a:spcPct val="100000"/>
              </a:lnSpc>
              <a:spcBef>
                <a:spcPts val="0"/>
              </a:spcBef>
            </a:pPr>
            <a:r>
              <a:rPr lang="en-GB" sz="2000" b="1" dirty="0" smtClean="0">
                <a:solidFill>
                  <a:schemeClr val="tx1"/>
                </a:solidFill>
                <a:cs typeface="Consolas" pitchFamily="49" charset="0"/>
              </a:rPr>
              <a:t>    </a:t>
            </a:r>
            <a:r>
              <a:rPr lang="en-GB" sz="2000" b="1" dirty="0" smtClean="0">
                <a:solidFill>
                  <a:schemeClr val="accent2"/>
                </a:solidFill>
                <a:cs typeface="Consolas" pitchFamily="49" charset="0"/>
              </a:rPr>
              <a:t>let</a:t>
            </a:r>
            <a:r>
              <a:rPr lang="en-GB" sz="2000" b="1" dirty="0" smtClean="0">
                <a:solidFill>
                  <a:srgbClr val="0033CC"/>
                </a:solidFill>
                <a:cs typeface="Consolas" pitchFamily="49" charset="0"/>
              </a:rPr>
              <a:t> </a:t>
            </a:r>
            <a:r>
              <a:rPr lang="en-GB" sz="2000" b="1" dirty="0" smtClean="0">
                <a:solidFill>
                  <a:schemeClr val="bg1"/>
                </a:solidFill>
                <a:cs typeface="Consolas" pitchFamily="49" charset="0"/>
              </a:rPr>
              <a:t>p1 = f (x - 0.05)</a:t>
            </a:r>
          </a:p>
          <a:p>
            <a:pPr>
              <a:lnSpc>
                <a:spcPct val="100000"/>
              </a:lnSpc>
              <a:spcBef>
                <a:spcPts val="0"/>
              </a:spcBef>
            </a:pPr>
            <a:endParaRPr lang="en-GB" sz="2000" b="1" dirty="0" smtClean="0">
              <a:solidFill>
                <a:schemeClr val="tx1"/>
              </a:solidFill>
              <a:cs typeface="Consolas" pitchFamily="49" charset="0"/>
            </a:endParaRPr>
          </a:p>
          <a:p>
            <a:pPr>
              <a:lnSpc>
                <a:spcPct val="100000"/>
              </a:lnSpc>
              <a:spcBef>
                <a:spcPts val="0"/>
              </a:spcBef>
            </a:pPr>
            <a:r>
              <a:rPr lang="en-GB" sz="2000" b="1" dirty="0" smtClean="0">
                <a:solidFill>
                  <a:schemeClr val="tx1"/>
                </a:solidFill>
                <a:cs typeface="Consolas" pitchFamily="49" charset="0"/>
              </a:rPr>
              <a:t>    </a:t>
            </a:r>
            <a:r>
              <a:rPr lang="en-GB" sz="2000" b="1" dirty="0" smtClean="0">
                <a:solidFill>
                  <a:schemeClr val="accent2"/>
                </a:solidFill>
                <a:cs typeface="Consolas" pitchFamily="49" charset="0"/>
              </a:rPr>
              <a:t>let</a:t>
            </a:r>
            <a:r>
              <a:rPr lang="en-GB" sz="2000" b="1" dirty="0" smtClean="0">
                <a:solidFill>
                  <a:srgbClr val="0033CC"/>
                </a:solidFill>
                <a:cs typeface="Consolas" pitchFamily="49" charset="0"/>
              </a:rPr>
              <a:t> </a:t>
            </a:r>
            <a:r>
              <a:rPr lang="en-GB" sz="2000" b="1" dirty="0" smtClean="0">
                <a:solidFill>
                  <a:schemeClr val="bg1"/>
                </a:solidFill>
                <a:cs typeface="Consolas" pitchFamily="49" charset="0"/>
              </a:rPr>
              <a:t>p2 = f (x + 0.05)</a:t>
            </a:r>
          </a:p>
          <a:p>
            <a:pPr>
              <a:lnSpc>
                <a:spcPct val="100000"/>
              </a:lnSpc>
              <a:spcBef>
                <a:spcPts val="0"/>
              </a:spcBef>
            </a:pPr>
            <a:endParaRPr lang="en-GB" sz="2000" b="1" dirty="0" smtClean="0">
              <a:solidFill>
                <a:schemeClr val="tx1"/>
              </a:solidFill>
              <a:cs typeface="Consolas" pitchFamily="49" charset="0"/>
            </a:endParaRPr>
          </a:p>
          <a:p>
            <a:pPr>
              <a:lnSpc>
                <a:spcPct val="100000"/>
              </a:lnSpc>
              <a:spcBef>
                <a:spcPts val="0"/>
              </a:spcBef>
            </a:pPr>
            <a:r>
              <a:rPr lang="en-GB" sz="2000" b="1" dirty="0" smtClean="0">
                <a:solidFill>
                  <a:schemeClr val="bg1"/>
                </a:solidFill>
                <a:cs typeface="Consolas" pitchFamily="49" charset="0"/>
              </a:rPr>
              <a:t>    (p2 – p1) / 0.1</a:t>
            </a:r>
          </a:p>
          <a:p>
            <a:pPr>
              <a:lnSpc>
                <a:spcPct val="100000"/>
              </a:lnSpc>
              <a:spcBef>
                <a:spcPts val="0"/>
              </a:spcBef>
            </a:pPr>
            <a:endParaRPr lang="en-GB" sz="2000" b="1" dirty="0" smtClean="0">
              <a:solidFill>
                <a:schemeClr val="tx1"/>
              </a:solidFill>
              <a:cs typeface="Consolas" pitchFamily="49" charset="0"/>
            </a:endParaRPr>
          </a:p>
        </p:txBody>
      </p:sp>
    </p:spTree>
    <p:extLst>
      <p:ext uri="{BB962C8B-B14F-4D97-AF65-F5344CB8AC3E}">
        <p14:creationId xmlns:p14="http://schemas.microsoft.com/office/powerpoint/2010/main" val="14357621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Which talk?</a:t>
            </a:r>
            <a:endParaRPr lang="en-GB" dirty="0"/>
          </a:p>
        </p:txBody>
      </p:sp>
      <p:graphicFrame>
        <p:nvGraphicFramePr>
          <p:cNvPr id="7" name="Diagram 6"/>
          <p:cNvGraphicFramePr/>
          <p:nvPr>
            <p:extLst>
              <p:ext uri="{D42A27DB-BD31-4B8C-83A1-F6EECF244321}">
                <p14:modId xmlns:p14="http://schemas.microsoft.com/office/powerpoint/2010/main" val="3303288605"/>
              </p:ext>
            </p:extLst>
          </p:nvPr>
        </p:nvGraphicFramePr>
        <p:xfrm>
          <a:off x="381000" y="1411552"/>
          <a:ext cx="8382000" cy="32731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0427530"/>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Your First F# Application</a:t>
            </a:r>
            <a:endParaRPr lang="en-GB" dirty="0"/>
          </a:p>
        </p:txBody>
      </p:sp>
      <p:sp>
        <p:nvSpPr>
          <p:cNvPr id="7" name="Text Placeholder 6"/>
          <p:cNvSpPr>
            <a:spLocks noGrp="1"/>
          </p:cNvSpPr>
          <p:nvPr>
            <p:ph type="body" sz="quarter" idx="10"/>
          </p:nvPr>
        </p:nvSpPr>
        <p:spPr/>
        <p:txBody>
          <a:bodyPr/>
          <a:lstStyle/>
          <a:p>
            <a:endParaRPr lang="en-GB" sz="2000" b="1" dirty="0" smtClean="0"/>
          </a:p>
          <a:p>
            <a:endParaRPr lang="en-GB" sz="2000" b="1" dirty="0" smtClean="0"/>
          </a:p>
          <a:p>
            <a:r>
              <a:rPr lang="en-GB" sz="2000" b="1" dirty="0" smtClean="0"/>
              <a:t>printfn "Hello World"</a:t>
            </a:r>
          </a:p>
          <a:p>
            <a:endParaRPr lang="en-GB" sz="2000" b="1" dirty="0" smtClean="0"/>
          </a:p>
          <a:p>
            <a:endParaRPr lang="en-GB" sz="2000" b="1" dirty="0"/>
          </a:p>
        </p:txBody>
      </p:sp>
      <p:sp>
        <p:nvSpPr>
          <p:cNvPr id="6" name="Folded Corner 924687"/>
          <p:cNvSpPr>
            <a:spLocks noChangeArrowheads="1"/>
          </p:cNvSpPr>
          <p:nvPr/>
        </p:nvSpPr>
        <p:spPr bwMode="auto">
          <a:xfrm>
            <a:off x="4429124" y="3643314"/>
            <a:ext cx="4429156" cy="2571768"/>
          </a:xfrm>
          <a:prstGeom prst="foldedCorner">
            <a:avLst>
              <a:gd name="adj" fmla="val 12866"/>
            </a:avLst>
          </a:prstGeom>
          <a:solidFill>
            <a:srgbClr val="FFC000"/>
          </a:solidFill>
          <a:ln w="15875" algn="ctr">
            <a:solidFill>
              <a:schemeClr val="tx1"/>
            </a:solidFill>
            <a:round/>
            <a:headEnd/>
            <a:tailEnd/>
          </a:ln>
          <a:effectLst>
            <a:outerShdw blurRad="50800" dist="38100" dir="2700000" algn="tl" rotWithShape="0">
              <a:prstClr val="black">
                <a:alpha val="40000"/>
              </a:prstClr>
            </a:outerShdw>
          </a:effectLst>
        </p:spPr>
        <p:txBody>
          <a:bodyPr vert="horz" wrap="none" lIns="108000" tIns="45720" rIns="108000" bIns="45720" numCol="1" anchor="t" anchorCtr="0" compatLnSpc="1">
            <a:prstTxWarp prst="textNoShape">
              <a:avLst/>
            </a:prstTxWarp>
            <a:normAutofit/>
          </a:bodyPr>
          <a:lstStyle/>
          <a:p>
            <a:endParaRPr lang="en-GB" sz="2000" b="1" dirty="0" smtClean="0">
              <a:solidFill>
                <a:schemeClr val="bg1"/>
              </a:solidFill>
              <a:latin typeface="Consolas" pitchFamily="49" charset="0"/>
              <a:cs typeface="Consolas" pitchFamily="49" charset="0"/>
            </a:endParaRPr>
          </a:p>
          <a:p>
            <a:r>
              <a:rPr lang="en-GB" sz="2000" b="1" dirty="0" smtClean="0">
                <a:solidFill>
                  <a:schemeClr val="bg1"/>
                </a:solidFill>
                <a:latin typeface="Consolas" pitchFamily="49" charset="0"/>
                <a:cs typeface="Consolas" pitchFamily="49" charset="0"/>
              </a:rPr>
              <a:t>C:\test&gt; </a:t>
            </a:r>
            <a:r>
              <a:rPr lang="en-GB" sz="2000" b="1" dirty="0" err="1" smtClean="0">
                <a:solidFill>
                  <a:schemeClr val="bg1"/>
                </a:solidFill>
                <a:latin typeface="Consolas" pitchFamily="49" charset="0"/>
                <a:cs typeface="Consolas" pitchFamily="49" charset="0"/>
              </a:rPr>
              <a:t>fsc</a:t>
            </a:r>
            <a:r>
              <a:rPr lang="en-GB" sz="2000" b="1" dirty="0" smtClean="0">
                <a:solidFill>
                  <a:schemeClr val="bg1"/>
                </a:solidFill>
                <a:latin typeface="Consolas" pitchFamily="49" charset="0"/>
                <a:cs typeface="Consolas" pitchFamily="49" charset="0"/>
              </a:rPr>
              <a:t> </a:t>
            </a:r>
            <a:r>
              <a:rPr lang="en-GB" sz="2000" b="1" dirty="0" err="1" smtClean="0">
                <a:solidFill>
                  <a:schemeClr val="bg1"/>
                </a:solidFill>
                <a:latin typeface="Consolas" pitchFamily="49" charset="0"/>
                <a:cs typeface="Consolas" pitchFamily="49" charset="0"/>
              </a:rPr>
              <a:t>test.fs</a:t>
            </a:r>
            <a:endParaRPr lang="en-GB" sz="2000" b="1" dirty="0" smtClean="0">
              <a:solidFill>
                <a:schemeClr val="bg1"/>
              </a:solidFill>
              <a:latin typeface="Consolas" pitchFamily="49" charset="0"/>
              <a:cs typeface="Consolas" pitchFamily="49" charset="0"/>
            </a:endParaRPr>
          </a:p>
          <a:p>
            <a:endParaRPr lang="en-GB" sz="2000" b="1" dirty="0" smtClean="0">
              <a:solidFill>
                <a:schemeClr val="bg1"/>
              </a:solidFill>
              <a:latin typeface="Consolas" pitchFamily="49" charset="0"/>
              <a:cs typeface="Consolas" pitchFamily="49" charset="0"/>
            </a:endParaRPr>
          </a:p>
          <a:p>
            <a:r>
              <a:rPr lang="en-GB" sz="2000" b="1" dirty="0" smtClean="0">
                <a:solidFill>
                  <a:schemeClr val="bg1"/>
                </a:solidFill>
                <a:latin typeface="Consolas" pitchFamily="49" charset="0"/>
                <a:cs typeface="Consolas" pitchFamily="49" charset="0"/>
              </a:rPr>
              <a:t>C:\test&gt; test.exe</a:t>
            </a:r>
          </a:p>
          <a:p>
            <a:r>
              <a:rPr lang="en-GB" sz="2000" b="1" dirty="0" smtClean="0">
                <a:solidFill>
                  <a:schemeClr val="bg1"/>
                </a:solidFill>
                <a:latin typeface="Consolas" pitchFamily="49" charset="0"/>
                <a:cs typeface="Consolas" pitchFamily="49" charset="0"/>
              </a:rPr>
              <a:t>Hello World</a:t>
            </a:r>
          </a:p>
          <a:p>
            <a:r>
              <a:rPr lang="en-GB" sz="2000" b="1" dirty="0" smtClean="0">
                <a:solidFill>
                  <a:schemeClr val="bg1"/>
                </a:solidFill>
                <a:latin typeface="Consolas" pitchFamily="49" charset="0"/>
                <a:cs typeface="Consolas" pitchFamily="49" charset="0"/>
              </a:rPr>
              <a:t>C:\test&gt;</a:t>
            </a:r>
          </a:p>
          <a:p>
            <a:endParaRPr lang="en-GB" sz="2000" b="1" dirty="0" smtClean="0">
              <a:solidFill>
                <a:schemeClr val="bg1"/>
              </a:solidFill>
              <a:latin typeface="Consolas" pitchFamily="49" charset="0"/>
              <a:cs typeface="Consolas" pitchFamily="49" charset="0"/>
            </a:endParaRPr>
          </a:p>
        </p:txBody>
      </p:sp>
    </p:spTree>
    <p:extLst>
      <p:ext uri="{BB962C8B-B14F-4D97-AF65-F5344CB8AC3E}">
        <p14:creationId xmlns:p14="http://schemas.microsoft.com/office/powerpoint/2010/main" val="464347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Your Second F# Application</a:t>
            </a:r>
            <a:endParaRPr lang="en-GB" dirty="0"/>
          </a:p>
        </p:txBody>
      </p:sp>
      <p:sp>
        <p:nvSpPr>
          <p:cNvPr id="6" name="Text Placeholder 5"/>
          <p:cNvSpPr>
            <a:spLocks noGrp="1"/>
          </p:cNvSpPr>
          <p:nvPr>
            <p:ph type="body" sz="quarter" idx="10"/>
          </p:nvPr>
        </p:nvSpPr>
        <p:spPr/>
        <p:txBody>
          <a:bodyPr/>
          <a:lstStyle/>
          <a:p>
            <a:endParaRPr lang="en-GB" sz="2000" b="1" dirty="0" smtClean="0"/>
          </a:p>
          <a:p>
            <a:r>
              <a:rPr lang="en-GB" sz="2000" b="1" dirty="0" smtClean="0">
                <a:solidFill>
                  <a:srgbClr val="00B050"/>
                </a:solidFill>
              </a:rPr>
              <a:t>open</a:t>
            </a:r>
            <a:r>
              <a:rPr lang="en-GB" sz="2000" b="1" dirty="0" smtClean="0"/>
              <a:t> System.Windows.Form</a:t>
            </a:r>
          </a:p>
          <a:p>
            <a:endParaRPr lang="en-GB" sz="2000" b="1" dirty="0" smtClean="0"/>
          </a:p>
          <a:p>
            <a:r>
              <a:rPr lang="en-GB" sz="2000" b="1" dirty="0" smtClean="0">
                <a:solidFill>
                  <a:srgbClr val="00B050"/>
                </a:solidFill>
              </a:rPr>
              <a:t>let</a:t>
            </a:r>
            <a:r>
              <a:rPr lang="en-GB" sz="2000" b="1" dirty="0" smtClean="0"/>
              <a:t> form = new Form (Visible=true)</a:t>
            </a:r>
          </a:p>
          <a:p>
            <a:endParaRPr lang="en-GB" sz="2000" b="1" dirty="0" smtClean="0"/>
          </a:p>
          <a:p>
            <a:r>
              <a:rPr lang="en-GB" sz="2000" b="1" dirty="0" err="1" smtClean="0"/>
              <a:t>form.Click.Add</a:t>
            </a:r>
            <a:r>
              <a:rPr lang="en-GB" sz="2000" b="1" dirty="0" smtClean="0"/>
              <a:t> (fun _ -&gt; printfn "click")</a:t>
            </a:r>
          </a:p>
          <a:p>
            <a:endParaRPr lang="en-GB" sz="2000" b="1" dirty="0" smtClean="0"/>
          </a:p>
          <a:p>
            <a:r>
              <a:rPr lang="en-GB" sz="2000" b="1" dirty="0" smtClean="0"/>
              <a:t>Application.Run form</a:t>
            </a:r>
          </a:p>
          <a:p>
            <a:endParaRPr lang="en-GB" sz="2000" b="1" dirty="0"/>
          </a:p>
        </p:txBody>
      </p:sp>
    </p:spTree>
    <p:extLst>
      <p:ext uri="{BB962C8B-B14F-4D97-AF65-F5344CB8AC3E}">
        <p14:creationId xmlns:p14="http://schemas.microsoft.com/office/powerpoint/2010/main" val="1465582828"/>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Rectangle 2"/>
          <p:cNvSpPr>
            <a:spLocks noGrp="1" noChangeArrowheads="1"/>
          </p:cNvSpPr>
          <p:nvPr>
            <p:ph type="title"/>
          </p:nvPr>
        </p:nvSpPr>
        <p:spPr/>
        <p:txBody>
          <a:bodyPr/>
          <a:lstStyle/>
          <a:p>
            <a:r>
              <a:rPr lang="en-GB" b="0" dirty="0" smtClean="0"/>
              <a:t>Fundamentals: Let</a:t>
            </a:r>
            <a:endParaRPr lang="en-GB" b="0" dirty="0"/>
          </a:p>
        </p:txBody>
      </p:sp>
      <p:sp>
        <p:nvSpPr>
          <p:cNvPr id="873475" name="Rectangle 3"/>
          <p:cNvSpPr>
            <a:spLocks noGrp="1" noChangeArrowheads="1"/>
          </p:cNvSpPr>
          <p:nvPr>
            <p:ph type="body" idx="1"/>
          </p:nvPr>
        </p:nvSpPr>
        <p:spPr/>
        <p:txBody>
          <a:bodyPr/>
          <a:lstStyle/>
          <a:p>
            <a:pPr>
              <a:lnSpc>
                <a:spcPct val="80000"/>
              </a:lnSpc>
            </a:pPr>
            <a:endParaRPr lang="en-GB" sz="2800" dirty="0"/>
          </a:p>
          <a:p>
            <a:pPr>
              <a:lnSpc>
                <a:spcPct val="80000"/>
              </a:lnSpc>
            </a:pPr>
            <a:r>
              <a:rPr lang="en-GB" sz="2800" dirty="0"/>
              <a:t>Let “let” simplify your life…</a:t>
            </a:r>
          </a:p>
        </p:txBody>
      </p:sp>
      <p:sp>
        <p:nvSpPr>
          <p:cNvPr id="873476" name="Text Box 4"/>
          <p:cNvSpPr txBox="1">
            <a:spLocks noChangeArrowheads="1"/>
          </p:cNvSpPr>
          <p:nvPr/>
        </p:nvSpPr>
        <p:spPr bwMode="auto">
          <a:xfrm>
            <a:off x="3357554" y="2928934"/>
            <a:ext cx="4262705" cy="2677656"/>
          </a:xfrm>
          <a:prstGeom prst="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lin ang="10800000" scaled="1"/>
            <a:tileRect/>
          </a:gradFill>
          <a:ln w="9525">
            <a:solidFill>
              <a:schemeClr val="tx1"/>
            </a:solidFill>
            <a:miter lim="800000"/>
            <a:headEnd/>
            <a:tailEnd/>
          </a:ln>
          <a:effectLst/>
        </p:spPr>
        <p:txBody>
          <a:bodyPr wrap="none">
            <a:spAutoFit/>
          </a:bodyPr>
          <a:lstStyle/>
          <a:p>
            <a:r>
              <a:rPr lang="en-GB" sz="2400" b="1" dirty="0">
                <a:solidFill>
                  <a:schemeClr val="bg1"/>
                </a:solidFill>
                <a:latin typeface="Consolas" pitchFamily="49" charset="0"/>
                <a:cs typeface="Consolas" pitchFamily="49" charset="0"/>
              </a:rPr>
              <a:t>let data = (1</a:t>
            </a:r>
            <a:r>
              <a:rPr lang="en-GB" sz="2400" b="1" dirty="0" smtClean="0">
                <a:solidFill>
                  <a:schemeClr val="bg1"/>
                </a:solidFill>
                <a:latin typeface="Consolas" pitchFamily="49" charset="0"/>
                <a:cs typeface="Consolas" pitchFamily="49" charset="0"/>
              </a:rPr>
              <a:t>, 2, 3</a:t>
            </a:r>
            <a:r>
              <a:rPr lang="en-GB" sz="2400" b="1" dirty="0">
                <a:solidFill>
                  <a:schemeClr val="bg1"/>
                </a:solidFill>
                <a:latin typeface="Consolas" pitchFamily="49" charset="0"/>
                <a:cs typeface="Consolas" pitchFamily="49" charset="0"/>
              </a:rPr>
              <a:t>)</a:t>
            </a:r>
          </a:p>
          <a:p>
            <a:endParaRPr lang="en-GB" sz="2400" b="1" dirty="0">
              <a:solidFill>
                <a:schemeClr val="bg1"/>
              </a:solidFill>
              <a:latin typeface="Consolas" pitchFamily="49" charset="0"/>
              <a:cs typeface="Consolas" pitchFamily="49" charset="0"/>
            </a:endParaRPr>
          </a:p>
          <a:p>
            <a:r>
              <a:rPr lang="en-GB" sz="2400" b="1" dirty="0">
                <a:solidFill>
                  <a:schemeClr val="bg1"/>
                </a:solidFill>
                <a:latin typeface="Consolas" pitchFamily="49" charset="0"/>
                <a:cs typeface="Consolas" pitchFamily="49" charset="0"/>
              </a:rPr>
              <a:t>let </a:t>
            </a:r>
            <a:r>
              <a:rPr lang="en-GB" sz="2400" b="1" dirty="0" smtClean="0">
                <a:solidFill>
                  <a:schemeClr val="bg1"/>
                </a:solidFill>
                <a:latin typeface="Consolas" pitchFamily="49" charset="0"/>
                <a:cs typeface="Consolas" pitchFamily="49" charset="0"/>
              </a:rPr>
              <a:t>f (a, b, c</a:t>
            </a:r>
            <a:r>
              <a:rPr lang="en-GB" sz="2400" b="1" dirty="0">
                <a:solidFill>
                  <a:schemeClr val="bg1"/>
                </a:solidFill>
                <a:latin typeface="Consolas" pitchFamily="49" charset="0"/>
                <a:cs typeface="Consolas" pitchFamily="49" charset="0"/>
              </a:rPr>
              <a:t>) = </a:t>
            </a:r>
          </a:p>
          <a:p>
            <a:r>
              <a:rPr lang="en-GB" sz="2400" b="1" dirty="0">
                <a:solidFill>
                  <a:schemeClr val="bg1"/>
                </a:solidFill>
                <a:latin typeface="Consolas" pitchFamily="49" charset="0"/>
                <a:cs typeface="Consolas" pitchFamily="49" charset="0"/>
              </a:rPr>
              <a:t>    </a:t>
            </a:r>
            <a:r>
              <a:rPr lang="en-GB" sz="2400" b="1" dirty="0" smtClean="0">
                <a:solidFill>
                  <a:schemeClr val="bg1"/>
                </a:solidFill>
                <a:latin typeface="Consolas" pitchFamily="49" charset="0"/>
                <a:cs typeface="Consolas" pitchFamily="49" charset="0"/>
              </a:rPr>
              <a:t>let </a:t>
            </a:r>
            <a:r>
              <a:rPr lang="en-GB" sz="2400" b="1" dirty="0">
                <a:solidFill>
                  <a:schemeClr val="bg1"/>
                </a:solidFill>
                <a:latin typeface="Consolas" pitchFamily="49" charset="0"/>
                <a:cs typeface="Consolas" pitchFamily="49" charset="0"/>
              </a:rPr>
              <a:t>sum = a + b + </a:t>
            </a:r>
            <a:r>
              <a:rPr lang="en-GB" sz="2400" b="1" dirty="0" smtClean="0">
                <a:solidFill>
                  <a:schemeClr val="bg1"/>
                </a:solidFill>
                <a:latin typeface="Consolas" pitchFamily="49" charset="0"/>
                <a:cs typeface="Consolas" pitchFamily="49" charset="0"/>
              </a:rPr>
              <a:t>c </a:t>
            </a:r>
            <a:endParaRPr lang="en-GB" sz="2400" b="1" dirty="0">
              <a:solidFill>
                <a:schemeClr val="bg1"/>
              </a:solidFill>
              <a:latin typeface="Consolas" pitchFamily="49" charset="0"/>
              <a:cs typeface="Consolas" pitchFamily="49" charset="0"/>
            </a:endParaRPr>
          </a:p>
          <a:p>
            <a:r>
              <a:rPr lang="en-GB" sz="2400" b="1" dirty="0">
                <a:solidFill>
                  <a:schemeClr val="bg1"/>
                </a:solidFill>
                <a:latin typeface="Consolas" pitchFamily="49" charset="0"/>
                <a:cs typeface="Consolas" pitchFamily="49" charset="0"/>
              </a:rPr>
              <a:t>   </a:t>
            </a:r>
            <a:r>
              <a:rPr lang="en-GB" sz="2400" b="1" dirty="0" smtClean="0">
                <a:solidFill>
                  <a:schemeClr val="bg1"/>
                </a:solidFill>
                <a:latin typeface="Consolas" pitchFamily="49" charset="0"/>
                <a:cs typeface="Consolas" pitchFamily="49" charset="0"/>
              </a:rPr>
              <a:t> </a:t>
            </a:r>
            <a:r>
              <a:rPr lang="en-GB" sz="2400" b="1" dirty="0">
                <a:solidFill>
                  <a:schemeClr val="bg1"/>
                </a:solidFill>
                <a:latin typeface="Consolas" pitchFamily="49" charset="0"/>
                <a:cs typeface="Consolas" pitchFamily="49" charset="0"/>
              </a:rPr>
              <a:t>let </a:t>
            </a:r>
            <a:r>
              <a:rPr lang="en-GB" sz="2400" b="1" dirty="0" smtClean="0">
                <a:solidFill>
                  <a:schemeClr val="bg1"/>
                </a:solidFill>
                <a:latin typeface="Consolas" pitchFamily="49" charset="0"/>
                <a:cs typeface="Consolas" pitchFamily="49" charset="0"/>
              </a:rPr>
              <a:t>g x </a:t>
            </a:r>
            <a:r>
              <a:rPr lang="en-GB" sz="2400" b="1" dirty="0">
                <a:solidFill>
                  <a:schemeClr val="bg1"/>
                </a:solidFill>
                <a:latin typeface="Consolas" pitchFamily="49" charset="0"/>
                <a:cs typeface="Consolas" pitchFamily="49" charset="0"/>
              </a:rPr>
              <a:t>= sum + </a:t>
            </a:r>
            <a:r>
              <a:rPr lang="en-GB" sz="2400" b="1" dirty="0" smtClean="0">
                <a:solidFill>
                  <a:schemeClr val="bg1"/>
                </a:solidFill>
                <a:latin typeface="Consolas" pitchFamily="49" charset="0"/>
                <a:cs typeface="Consolas" pitchFamily="49" charset="0"/>
              </a:rPr>
              <a:t>x*x </a:t>
            </a:r>
            <a:endParaRPr lang="en-GB" sz="2400" b="1" dirty="0">
              <a:solidFill>
                <a:schemeClr val="bg1"/>
              </a:solidFill>
              <a:latin typeface="Consolas" pitchFamily="49" charset="0"/>
              <a:cs typeface="Consolas" pitchFamily="49" charset="0"/>
            </a:endParaRPr>
          </a:p>
          <a:p>
            <a:r>
              <a:rPr lang="en-GB" sz="2400" b="1" dirty="0">
                <a:solidFill>
                  <a:schemeClr val="bg1"/>
                </a:solidFill>
                <a:latin typeface="Consolas" pitchFamily="49" charset="0"/>
                <a:cs typeface="Consolas" pitchFamily="49" charset="0"/>
              </a:rPr>
              <a:t>  </a:t>
            </a:r>
            <a:r>
              <a:rPr lang="en-GB" sz="2400" b="1" dirty="0" smtClean="0">
                <a:solidFill>
                  <a:schemeClr val="bg1"/>
                </a:solidFill>
                <a:latin typeface="Consolas" pitchFamily="49" charset="0"/>
                <a:cs typeface="Consolas" pitchFamily="49" charset="0"/>
              </a:rPr>
              <a:t>  (g a, g b, g c)</a:t>
            </a:r>
            <a:endParaRPr lang="en-GB" sz="2400" b="1" dirty="0">
              <a:solidFill>
                <a:schemeClr val="bg1"/>
              </a:solidFill>
              <a:latin typeface="Consolas" pitchFamily="49" charset="0"/>
              <a:cs typeface="Consolas" pitchFamily="49" charset="0"/>
            </a:endParaRPr>
          </a:p>
          <a:p>
            <a:endParaRPr lang="en-GB" sz="2400" b="1" dirty="0">
              <a:solidFill>
                <a:schemeClr val="bg1"/>
              </a:solidFill>
              <a:latin typeface="Consolas" pitchFamily="49" charset="0"/>
              <a:cs typeface="Consolas" pitchFamily="49" charset="0"/>
            </a:endParaRPr>
          </a:p>
        </p:txBody>
      </p:sp>
      <p:sp>
        <p:nvSpPr>
          <p:cNvPr id="873477" name="AutoShape 5"/>
          <p:cNvSpPr>
            <a:spLocks noChangeArrowheads="1"/>
          </p:cNvSpPr>
          <p:nvPr/>
        </p:nvSpPr>
        <p:spPr bwMode="auto">
          <a:xfrm>
            <a:off x="851556" y="2565400"/>
            <a:ext cx="2064027" cy="400110"/>
          </a:xfrm>
          <a:prstGeom prst="wedgeRectCallout">
            <a:avLst>
              <a:gd name="adj1" fmla="val 62659"/>
              <a:gd name="adj2" fmla="val 81799"/>
            </a:avLst>
          </a:prstGeom>
          <a:solidFill>
            <a:srgbClr val="0033CC"/>
          </a:solidFill>
          <a:ln w="15875">
            <a:solidFill>
              <a:schemeClr val="tx1"/>
            </a:solidFill>
            <a:miter lim="800000"/>
            <a:headEnd/>
            <a:tailEnd/>
          </a:ln>
          <a:effectLst/>
        </p:spPr>
        <p:txBody>
          <a:bodyPr wrap="none" anchor="ctr" anchorCtr="1">
            <a:spAutoFit/>
          </a:bodyPr>
          <a:lstStyle/>
          <a:p>
            <a:pPr algn="ctr"/>
            <a:r>
              <a:rPr lang="en-GB" sz="2000" dirty="0">
                <a:latin typeface="+mn-lt"/>
              </a:rPr>
              <a:t>Bind a static value</a:t>
            </a:r>
          </a:p>
        </p:txBody>
      </p:sp>
      <p:sp>
        <p:nvSpPr>
          <p:cNvPr id="873478" name="AutoShape 6"/>
          <p:cNvSpPr>
            <a:spLocks noChangeArrowheads="1"/>
          </p:cNvSpPr>
          <p:nvPr/>
        </p:nvSpPr>
        <p:spPr bwMode="auto">
          <a:xfrm>
            <a:off x="613790" y="3500438"/>
            <a:ext cx="2378792" cy="400110"/>
          </a:xfrm>
          <a:prstGeom prst="wedgeRectCallout">
            <a:avLst>
              <a:gd name="adj1" fmla="val 61707"/>
              <a:gd name="adj2" fmla="val 46537"/>
            </a:avLst>
          </a:prstGeom>
          <a:solidFill>
            <a:srgbClr val="0033CC"/>
          </a:solidFill>
          <a:ln w="15875">
            <a:solidFill>
              <a:schemeClr val="tx1"/>
            </a:solidFill>
            <a:miter lim="800000"/>
            <a:headEnd/>
            <a:tailEnd/>
          </a:ln>
          <a:effectLst/>
        </p:spPr>
        <p:txBody>
          <a:bodyPr wrap="none" anchor="ctr" anchorCtr="1">
            <a:spAutoFit/>
          </a:bodyPr>
          <a:lstStyle/>
          <a:p>
            <a:pPr algn="ctr"/>
            <a:r>
              <a:rPr lang="en-GB" sz="2000" dirty="0">
                <a:latin typeface="+mn-lt"/>
              </a:rPr>
              <a:t>Bind a static function</a:t>
            </a:r>
          </a:p>
        </p:txBody>
      </p:sp>
      <p:sp>
        <p:nvSpPr>
          <p:cNvPr id="873479" name="AutoShape 7"/>
          <p:cNvSpPr>
            <a:spLocks noChangeArrowheads="1"/>
          </p:cNvSpPr>
          <p:nvPr/>
        </p:nvSpPr>
        <p:spPr bwMode="auto">
          <a:xfrm>
            <a:off x="712276" y="4514820"/>
            <a:ext cx="1990160" cy="400110"/>
          </a:xfrm>
          <a:prstGeom prst="wedgeRectCallout">
            <a:avLst>
              <a:gd name="adj1" fmla="val 99903"/>
              <a:gd name="adj2" fmla="val -96155"/>
            </a:avLst>
          </a:prstGeom>
          <a:solidFill>
            <a:srgbClr val="0033CC"/>
          </a:solidFill>
          <a:ln w="15875">
            <a:solidFill>
              <a:schemeClr val="tx1"/>
            </a:solidFill>
            <a:miter lim="800000"/>
            <a:headEnd/>
            <a:tailEnd/>
          </a:ln>
          <a:effectLst/>
        </p:spPr>
        <p:txBody>
          <a:bodyPr wrap="none" anchor="ctr" anchorCtr="1">
            <a:spAutoFit/>
          </a:bodyPr>
          <a:lstStyle/>
          <a:p>
            <a:pPr algn="ctr"/>
            <a:r>
              <a:rPr lang="en-GB" sz="2000" dirty="0">
                <a:latin typeface="+mn-lt"/>
              </a:rPr>
              <a:t>Bind a local value</a:t>
            </a:r>
          </a:p>
        </p:txBody>
      </p:sp>
      <p:sp>
        <p:nvSpPr>
          <p:cNvPr id="873480" name="AutoShape 8"/>
          <p:cNvSpPr>
            <a:spLocks noChangeArrowheads="1"/>
          </p:cNvSpPr>
          <p:nvPr/>
        </p:nvSpPr>
        <p:spPr bwMode="auto">
          <a:xfrm>
            <a:off x="975033" y="5589588"/>
            <a:ext cx="2304926" cy="400110"/>
          </a:xfrm>
          <a:prstGeom prst="wedgeRectCallout">
            <a:avLst>
              <a:gd name="adj1" fmla="val 65220"/>
              <a:gd name="adj2" fmla="val -251537"/>
            </a:avLst>
          </a:prstGeom>
          <a:solidFill>
            <a:srgbClr val="0033CC"/>
          </a:solidFill>
          <a:ln w="15875">
            <a:solidFill>
              <a:schemeClr val="tx1"/>
            </a:solidFill>
            <a:miter lim="800000"/>
            <a:headEnd/>
            <a:tailEnd/>
          </a:ln>
          <a:effectLst/>
        </p:spPr>
        <p:txBody>
          <a:bodyPr wrap="none" anchor="ctr" anchorCtr="1">
            <a:spAutoFit/>
          </a:bodyPr>
          <a:lstStyle/>
          <a:p>
            <a:pPr algn="ctr"/>
            <a:r>
              <a:rPr lang="en-GB" sz="2000" dirty="0">
                <a:latin typeface="+mn-lt"/>
              </a:rPr>
              <a:t>Bind </a:t>
            </a:r>
            <a:r>
              <a:rPr lang="en-GB" sz="2000" dirty="0" smtClean="0">
                <a:latin typeface="+mn-lt"/>
              </a:rPr>
              <a:t>a </a:t>
            </a:r>
            <a:r>
              <a:rPr lang="en-GB" sz="2000" dirty="0">
                <a:latin typeface="+mn-lt"/>
              </a:rPr>
              <a:t>local function</a:t>
            </a:r>
          </a:p>
        </p:txBody>
      </p:sp>
      <p:sp>
        <p:nvSpPr>
          <p:cNvPr id="873481" name="AutoShape 9"/>
          <p:cNvSpPr>
            <a:spLocks noChangeArrowheads="1"/>
          </p:cNvSpPr>
          <p:nvPr/>
        </p:nvSpPr>
        <p:spPr bwMode="auto">
          <a:xfrm>
            <a:off x="5651500" y="1424156"/>
            <a:ext cx="3346450" cy="1015663"/>
          </a:xfrm>
          <a:prstGeom prst="wedgeRectCallout">
            <a:avLst>
              <a:gd name="adj1" fmla="val -52468"/>
              <a:gd name="adj2" fmla="val 78829"/>
            </a:avLst>
          </a:prstGeom>
          <a:solidFill>
            <a:srgbClr val="0033CC"/>
          </a:solidFill>
          <a:ln w="15875">
            <a:solidFill>
              <a:schemeClr val="tx1"/>
            </a:solidFill>
            <a:miter lim="800000"/>
            <a:headEnd/>
            <a:tailEnd/>
          </a:ln>
          <a:effectLst/>
        </p:spPr>
        <p:txBody>
          <a:bodyPr anchor="ctr" anchorCtr="1">
            <a:spAutoFit/>
          </a:bodyPr>
          <a:lstStyle/>
          <a:p>
            <a:pPr algn="ctr"/>
            <a:r>
              <a:rPr lang="en-GB" sz="2000" dirty="0">
                <a:latin typeface="+mn-lt"/>
              </a:rPr>
              <a:t>Type inference.  The </a:t>
            </a:r>
            <a:r>
              <a:rPr lang="en-GB" sz="2000" b="1" u="sng" dirty="0">
                <a:latin typeface="+mn-lt"/>
              </a:rPr>
              <a:t>safety</a:t>
            </a:r>
            <a:r>
              <a:rPr lang="en-GB" sz="2000" dirty="0">
                <a:latin typeface="+mn-lt"/>
              </a:rPr>
              <a:t> of C# with the </a:t>
            </a:r>
            <a:r>
              <a:rPr lang="en-GB" sz="2000" b="1" u="sng" dirty="0">
                <a:latin typeface="+mn-lt"/>
              </a:rPr>
              <a:t>succinctness</a:t>
            </a:r>
            <a:r>
              <a:rPr lang="en-GB" sz="2000" dirty="0">
                <a:latin typeface="+mn-lt"/>
              </a:rPr>
              <a:t> of a scripting language</a:t>
            </a:r>
          </a:p>
        </p:txBody>
      </p:sp>
    </p:spTree>
    <p:extLst>
      <p:ext uri="{BB962C8B-B14F-4D97-AF65-F5344CB8AC3E}">
        <p14:creationId xmlns:p14="http://schemas.microsoft.com/office/powerpoint/2010/main" val="13853044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34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34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734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734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34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3477" grpId="0" animBg="1"/>
      <p:bldP spid="873478" grpId="0" animBg="1"/>
      <p:bldP spid="873479" grpId="0" animBg="1"/>
      <p:bldP spid="873480" grpId="0" animBg="1"/>
      <p:bldP spid="87348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Functional– Pipelines</a:t>
            </a:r>
            <a:endParaRPr lang="en-GB" dirty="0"/>
          </a:p>
        </p:txBody>
      </p:sp>
      <p:sp>
        <p:nvSpPr>
          <p:cNvPr id="6" name="Text Placeholder 5"/>
          <p:cNvSpPr>
            <a:spLocks noGrp="1"/>
          </p:cNvSpPr>
          <p:nvPr>
            <p:ph type="body" sz="quarter" idx="10"/>
          </p:nvPr>
        </p:nvSpPr>
        <p:spPr/>
        <p:txBody>
          <a:bodyPr/>
          <a:lstStyle/>
          <a:p>
            <a:pPr lvl="0" defTabSz="914400" fontAlgn="base">
              <a:lnSpc>
                <a:spcPct val="100000"/>
              </a:lnSpc>
              <a:spcBef>
                <a:spcPct val="0"/>
              </a:spcBef>
              <a:spcAft>
                <a:spcPts val="1000"/>
              </a:spcAft>
            </a:pPr>
            <a:endParaRPr lang="en-GB" sz="3600" b="1" i="1" dirty="0" smtClean="0">
              <a:solidFill>
                <a:schemeClr val="bg1"/>
              </a:solidFill>
              <a:cs typeface="Consolas" pitchFamily="49" charset="0"/>
            </a:endParaRPr>
          </a:p>
          <a:p>
            <a:pPr lvl="0" defTabSz="914400" fontAlgn="base">
              <a:lnSpc>
                <a:spcPct val="100000"/>
              </a:lnSpc>
              <a:spcBef>
                <a:spcPct val="0"/>
              </a:spcBef>
              <a:spcAft>
                <a:spcPts val="1000"/>
              </a:spcAft>
            </a:pPr>
            <a:endParaRPr lang="en-GB" sz="3600" b="1" i="1" dirty="0" smtClean="0">
              <a:solidFill>
                <a:schemeClr val="bg1"/>
              </a:solidFill>
              <a:cs typeface="Consolas" pitchFamily="49" charset="0"/>
            </a:endParaRPr>
          </a:p>
          <a:p>
            <a:pPr lvl="0" defTabSz="914400" fontAlgn="base">
              <a:lnSpc>
                <a:spcPct val="100000"/>
              </a:lnSpc>
              <a:spcBef>
                <a:spcPct val="0"/>
              </a:spcBef>
              <a:spcAft>
                <a:spcPts val="1000"/>
              </a:spcAft>
            </a:pPr>
            <a:endParaRPr lang="en-GB" sz="3600" b="1" i="1" dirty="0" smtClean="0">
              <a:solidFill>
                <a:schemeClr val="bg1"/>
              </a:solidFill>
              <a:cs typeface="Consolas" pitchFamily="49" charset="0"/>
            </a:endParaRPr>
          </a:p>
          <a:p>
            <a:pPr lvl="0" defTabSz="914400" fontAlgn="base">
              <a:lnSpc>
                <a:spcPct val="100000"/>
              </a:lnSpc>
              <a:spcBef>
                <a:spcPct val="0"/>
              </a:spcBef>
              <a:spcAft>
                <a:spcPct val="0"/>
              </a:spcAft>
            </a:pPr>
            <a:r>
              <a:rPr lang="en-US" sz="3600" b="1" dirty="0" smtClean="0">
                <a:solidFill>
                  <a:schemeClr val="bg1"/>
                </a:solidFill>
                <a:cs typeface="Consolas" pitchFamily="49" charset="0"/>
              </a:rPr>
              <a:t>           x |&gt; f</a:t>
            </a:r>
          </a:p>
          <a:p>
            <a:pPr lvl="0" defTabSz="914400" fontAlgn="base">
              <a:lnSpc>
                <a:spcPct val="100000"/>
              </a:lnSpc>
              <a:spcBef>
                <a:spcPct val="0"/>
              </a:spcBef>
              <a:spcAft>
                <a:spcPct val="0"/>
              </a:spcAft>
            </a:pPr>
            <a:endParaRPr lang="en-US" sz="3600" b="1" dirty="0" smtClean="0">
              <a:solidFill>
                <a:schemeClr val="bg1"/>
              </a:solidFill>
              <a:cs typeface="Consolas" pitchFamily="49" charset="0"/>
            </a:endParaRPr>
          </a:p>
        </p:txBody>
      </p:sp>
      <p:sp>
        <p:nvSpPr>
          <p:cNvPr id="5" name="AutoShape 5"/>
          <p:cNvSpPr>
            <a:spLocks noChangeArrowheads="1"/>
          </p:cNvSpPr>
          <p:nvPr/>
        </p:nvSpPr>
        <p:spPr bwMode="auto">
          <a:xfrm>
            <a:off x="824331" y="1692477"/>
            <a:ext cx="3406382" cy="523220"/>
          </a:xfrm>
          <a:prstGeom prst="wedgeRectCallout">
            <a:avLst>
              <a:gd name="adj1" fmla="val 53278"/>
              <a:gd name="adj2" fmla="val 13973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t>The pipeline operator</a:t>
            </a:r>
            <a:endParaRPr lang="en-GB" sz="2800" b="1" dirty="0"/>
          </a:p>
        </p:txBody>
      </p:sp>
    </p:spTree>
    <p:extLst>
      <p:ext uri="{BB962C8B-B14F-4D97-AF65-F5344CB8AC3E}">
        <p14:creationId xmlns:p14="http://schemas.microsoft.com/office/powerpoint/2010/main" val="21882162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Functional– Pipelines</a:t>
            </a:r>
            <a:endParaRPr lang="en-GB" dirty="0"/>
          </a:p>
        </p:txBody>
      </p:sp>
      <p:sp>
        <p:nvSpPr>
          <p:cNvPr id="6" name="Text Placeholder 5"/>
          <p:cNvSpPr>
            <a:spLocks noGrp="1"/>
          </p:cNvSpPr>
          <p:nvPr>
            <p:ph type="body" sz="quarter" idx="10"/>
          </p:nvPr>
        </p:nvSpPr>
        <p:spPr/>
        <p:txBody>
          <a:bodyPr/>
          <a:lstStyle/>
          <a:p>
            <a:pPr lvl="0" defTabSz="914400" fontAlgn="base">
              <a:lnSpc>
                <a:spcPct val="100000"/>
              </a:lnSpc>
              <a:spcBef>
                <a:spcPct val="0"/>
              </a:spcBef>
              <a:spcAft>
                <a:spcPts val="1000"/>
              </a:spcAft>
            </a:pPr>
            <a:endParaRPr lang="en-GB" sz="3600" b="1" i="1" dirty="0" smtClean="0">
              <a:solidFill>
                <a:schemeClr val="bg1"/>
              </a:solidFill>
              <a:cs typeface="Consolas" pitchFamily="49" charset="0"/>
            </a:endParaRPr>
          </a:p>
          <a:p>
            <a:pPr lvl="0" defTabSz="914400" fontAlgn="base">
              <a:lnSpc>
                <a:spcPct val="100000"/>
              </a:lnSpc>
              <a:spcBef>
                <a:spcPct val="0"/>
              </a:spcBef>
              <a:spcAft>
                <a:spcPts val="1000"/>
              </a:spcAft>
            </a:pPr>
            <a:endParaRPr lang="en-GB" sz="3600" b="1" i="1" dirty="0" smtClean="0">
              <a:solidFill>
                <a:schemeClr val="bg1"/>
              </a:solidFill>
              <a:cs typeface="Consolas" pitchFamily="49" charset="0"/>
            </a:endParaRPr>
          </a:p>
          <a:p>
            <a:pPr lvl="0" defTabSz="914400" fontAlgn="base">
              <a:lnSpc>
                <a:spcPct val="100000"/>
              </a:lnSpc>
              <a:spcBef>
                <a:spcPct val="0"/>
              </a:spcBef>
              <a:spcAft>
                <a:spcPts val="1000"/>
              </a:spcAft>
            </a:pPr>
            <a:endParaRPr lang="en-GB" sz="3600" b="1" i="1" dirty="0" smtClean="0">
              <a:solidFill>
                <a:schemeClr val="bg1"/>
              </a:solidFill>
              <a:cs typeface="Consolas" pitchFamily="49" charset="0"/>
            </a:endParaRPr>
          </a:p>
          <a:p>
            <a:pPr lvl="0" defTabSz="914400" fontAlgn="base">
              <a:lnSpc>
                <a:spcPct val="100000"/>
              </a:lnSpc>
              <a:spcBef>
                <a:spcPct val="0"/>
              </a:spcBef>
              <a:spcAft>
                <a:spcPct val="0"/>
              </a:spcAft>
            </a:pPr>
            <a:r>
              <a:rPr lang="en-US" sz="3600" b="1" dirty="0" smtClean="0">
                <a:solidFill>
                  <a:schemeClr val="bg1"/>
                </a:solidFill>
                <a:cs typeface="Consolas" pitchFamily="49" charset="0"/>
              </a:rPr>
              <a:t>           x |&gt; f1</a:t>
            </a:r>
          </a:p>
          <a:p>
            <a:pPr lvl="0" defTabSz="914400" fontAlgn="base">
              <a:lnSpc>
                <a:spcPct val="100000"/>
              </a:lnSpc>
              <a:spcBef>
                <a:spcPct val="0"/>
              </a:spcBef>
              <a:spcAft>
                <a:spcPct val="0"/>
              </a:spcAft>
            </a:pPr>
            <a:r>
              <a:rPr lang="en-US" sz="3600" b="1" dirty="0" smtClean="0">
                <a:solidFill>
                  <a:schemeClr val="bg1"/>
                </a:solidFill>
                <a:cs typeface="Consolas" pitchFamily="49" charset="0"/>
              </a:rPr>
              <a:t>             |&gt; f2</a:t>
            </a:r>
          </a:p>
          <a:p>
            <a:pPr lvl="0" defTabSz="914400" fontAlgn="base">
              <a:lnSpc>
                <a:spcPct val="100000"/>
              </a:lnSpc>
              <a:spcBef>
                <a:spcPct val="0"/>
              </a:spcBef>
              <a:spcAft>
                <a:spcPct val="0"/>
              </a:spcAft>
            </a:pPr>
            <a:r>
              <a:rPr lang="en-US" sz="3600" b="1" dirty="0" smtClean="0">
                <a:solidFill>
                  <a:schemeClr val="bg1"/>
                </a:solidFill>
                <a:cs typeface="Consolas" pitchFamily="49" charset="0"/>
              </a:rPr>
              <a:t>             |&gt; f3</a:t>
            </a:r>
          </a:p>
          <a:p>
            <a:pPr lvl="0" defTabSz="914400" fontAlgn="base">
              <a:lnSpc>
                <a:spcPct val="100000"/>
              </a:lnSpc>
              <a:spcBef>
                <a:spcPct val="0"/>
              </a:spcBef>
              <a:spcAft>
                <a:spcPct val="0"/>
              </a:spcAft>
            </a:pPr>
            <a:endParaRPr lang="en-US" sz="3600" b="1" dirty="0" smtClean="0">
              <a:solidFill>
                <a:schemeClr val="bg1"/>
              </a:solidFill>
              <a:cs typeface="Consolas" pitchFamily="49" charset="0"/>
            </a:endParaRPr>
          </a:p>
        </p:txBody>
      </p:sp>
      <p:sp>
        <p:nvSpPr>
          <p:cNvPr id="8" name="AutoShape 5"/>
          <p:cNvSpPr>
            <a:spLocks noChangeArrowheads="1"/>
          </p:cNvSpPr>
          <p:nvPr/>
        </p:nvSpPr>
        <p:spPr bwMode="auto">
          <a:xfrm>
            <a:off x="1106459" y="1477034"/>
            <a:ext cx="2842125" cy="954107"/>
          </a:xfrm>
          <a:prstGeom prst="wedgeRectCallout">
            <a:avLst>
              <a:gd name="adj1" fmla="val 46481"/>
              <a:gd name="adj2" fmla="val 88444"/>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t>Successive stages </a:t>
            </a:r>
          </a:p>
          <a:p>
            <a:pPr algn="ctr"/>
            <a:r>
              <a:rPr lang="en-GB" sz="2800" b="1" dirty="0" smtClean="0"/>
              <a:t>in a pipeline</a:t>
            </a:r>
          </a:p>
        </p:txBody>
      </p:sp>
    </p:spTree>
    <p:extLst>
      <p:ext uri="{BB962C8B-B14F-4D97-AF65-F5344CB8AC3E}">
        <p14:creationId xmlns:p14="http://schemas.microsoft.com/office/powerpoint/2010/main" val="2009076193"/>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F# - Objects + Functional</a:t>
            </a:r>
          </a:p>
        </p:txBody>
      </p:sp>
      <p:sp>
        <p:nvSpPr>
          <p:cNvPr id="3" name="Content Placeholder 2"/>
          <p:cNvSpPr>
            <a:spLocks noGrp="1"/>
          </p:cNvSpPr>
          <p:nvPr>
            <p:ph type="body" sz="quarter" idx="10"/>
          </p:nvPr>
        </p:nvSpPr>
        <p:spPr/>
        <p:txBody>
          <a:bodyPr/>
          <a:lstStyle/>
          <a:p>
            <a:pPr marL="0" indent="0" defTabSz="914363" eaLnBrk="1" fontAlgn="auto" hangingPunct="1">
              <a:lnSpc>
                <a:spcPct val="90000"/>
              </a:lnSpc>
              <a:spcAft>
                <a:spcPts val="0"/>
              </a:spcAft>
              <a:buClrTx/>
              <a:buFontTx/>
              <a:buNone/>
              <a:defRPr/>
            </a:pPr>
            <a:r>
              <a:rPr lang="en-US" b="1" kern="1200" dirty="0" smtClean="0">
                <a:solidFill>
                  <a:schemeClr val="accent2"/>
                </a:solidFill>
                <a:latin typeface="Consolas" pitchFamily="49" charset="0"/>
                <a:cs typeface="Consolas" pitchFamily="49" charset="0"/>
              </a:rPr>
              <a:t>type</a:t>
            </a:r>
            <a:r>
              <a:rPr lang="en-US" b="1" kern="1200" dirty="0" smtClean="0">
                <a:latin typeface="Consolas" pitchFamily="49" charset="0"/>
                <a:cs typeface="Consolas" pitchFamily="49" charset="0"/>
              </a:rPr>
              <a:t> Vector2D (</a:t>
            </a:r>
            <a:r>
              <a:rPr lang="en-US" b="1" kern="1200" dirty="0" err="1" smtClean="0">
                <a:latin typeface="Consolas" pitchFamily="49" charset="0"/>
                <a:cs typeface="Consolas" pitchFamily="49" charset="0"/>
              </a:rPr>
              <a:t>dx:double</a:t>
            </a:r>
            <a:r>
              <a:rPr lang="en-US" b="1" kern="1200" dirty="0" smtClean="0">
                <a:latin typeface="Consolas" pitchFamily="49" charset="0"/>
                <a:cs typeface="Consolas" pitchFamily="49" charset="0"/>
              </a:rPr>
              <a:t>, </a:t>
            </a:r>
            <a:r>
              <a:rPr lang="en-US" b="1" kern="1200" dirty="0" err="1" smtClean="0">
                <a:latin typeface="Consolas" pitchFamily="49" charset="0"/>
                <a:cs typeface="Consolas" pitchFamily="49" charset="0"/>
              </a:rPr>
              <a:t>dy:double</a:t>
            </a:r>
            <a:r>
              <a:rPr lang="en-US" b="1" kern="1200" dirty="0" smtClean="0">
                <a:latin typeface="Consolas" pitchFamily="49" charset="0"/>
                <a:cs typeface="Consolas" pitchFamily="49" charset="0"/>
              </a:rPr>
              <a:t>) =</a:t>
            </a:r>
          </a:p>
          <a:p>
            <a:pPr marL="0" indent="0" defTabSz="914363" eaLnBrk="1" fontAlgn="auto" hangingPunct="1">
              <a:lnSpc>
                <a:spcPct val="90000"/>
              </a:lnSpc>
              <a:spcAft>
                <a:spcPts val="0"/>
              </a:spcAft>
              <a:buClrTx/>
              <a:buFontTx/>
              <a:buNone/>
              <a:defRPr/>
            </a:pPr>
            <a:endParaRPr lang="en-US" b="1" kern="1200" dirty="0" smtClean="0">
              <a:latin typeface="Consolas" pitchFamily="49" charset="0"/>
              <a:cs typeface="Consolas" pitchFamily="49" charset="0"/>
            </a:endParaRPr>
          </a:p>
          <a:p>
            <a:pPr>
              <a:lnSpc>
                <a:spcPct val="90000"/>
              </a:lnSpc>
              <a:defRPr/>
            </a:pPr>
            <a:r>
              <a:rPr lang="en-US" b="1" dirty="0" smtClean="0">
                <a:solidFill>
                  <a:schemeClr val="accent2">
                    <a:lumMod val="40000"/>
                    <a:lumOff val="60000"/>
                  </a:schemeClr>
                </a:solidFill>
                <a:cs typeface="Consolas" pitchFamily="49" charset="0"/>
              </a:rPr>
              <a:t>   </a:t>
            </a:r>
            <a:r>
              <a:rPr lang="en-US" b="1" dirty="0" smtClean="0">
                <a:solidFill>
                  <a:schemeClr val="accent2"/>
                </a:solidFill>
                <a:cs typeface="Consolas" pitchFamily="49" charset="0"/>
              </a:rPr>
              <a:t>let</a:t>
            </a:r>
            <a:r>
              <a:rPr lang="en-US" b="1" dirty="0" smtClean="0">
                <a:cs typeface="Consolas" pitchFamily="49" charset="0"/>
              </a:rPr>
              <a:t> d2 = dx*</a:t>
            </a:r>
            <a:r>
              <a:rPr lang="en-US" b="1" dirty="0" err="1" smtClean="0">
                <a:cs typeface="Consolas" pitchFamily="49" charset="0"/>
              </a:rPr>
              <a:t>dx+dy</a:t>
            </a:r>
            <a:r>
              <a:rPr lang="en-US" b="1" dirty="0" smtClean="0">
                <a:cs typeface="Consolas" pitchFamily="49" charset="0"/>
              </a:rPr>
              <a:t>*dy</a:t>
            </a:r>
          </a:p>
          <a:p>
            <a:pPr marL="0" indent="0" defTabSz="914363" eaLnBrk="1" fontAlgn="auto" hangingPunct="1">
              <a:lnSpc>
                <a:spcPct val="90000"/>
              </a:lnSpc>
              <a:spcAft>
                <a:spcPts val="0"/>
              </a:spcAft>
              <a:buClrTx/>
              <a:buFontTx/>
              <a:buNone/>
              <a:defRPr/>
            </a:pPr>
            <a:endParaRPr lang="en-US" b="1" kern="1200" dirty="0" smtClean="0">
              <a:solidFill>
                <a:schemeClr val="accent2">
                  <a:lumMod val="40000"/>
                  <a:lumOff val="60000"/>
                </a:schemeClr>
              </a:solidFill>
              <a:latin typeface="Consolas" pitchFamily="49" charset="0"/>
              <a:cs typeface="Consolas" pitchFamily="49" charset="0"/>
            </a:endParaRP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r>
              <a:rPr lang="en-US" b="1" kern="1200" dirty="0" smtClean="0">
                <a:solidFill>
                  <a:schemeClr val="accent2"/>
                </a:solidFill>
                <a:latin typeface="Consolas" pitchFamily="49" charset="0"/>
                <a:cs typeface="Consolas" pitchFamily="49" charset="0"/>
              </a:rPr>
              <a:t>member</a:t>
            </a:r>
            <a:r>
              <a:rPr lang="en-US" b="1" kern="1200" dirty="0" smtClean="0">
                <a:latin typeface="Consolas" pitchFamily="49" charset="0"/>
                <a:cs typeface="Consolas" pitchFamily="49" charset="0"/>
              </a:rPr>
              <a:t> v.DX = dx</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r>
              <a:rPr lang="en-US" b="1" kern="1200" dirty="0" smtClean="0">
                <a:solidFill>
                  <a:schemeClr val="accent2"/>
                </a:solidFill>
                <a:latin typeface="Consolas" pitchFamily="49" charset="0"/>
                <a:cs typeface="Consolas" pitchFamily="49" charset="0"/>
              </a:rPr>
              <a:t>member</a:t>
            </a:r>
            <a:r>
              <a:rPr lang="en-US" b="1" kern="1200" dirty="0" smtClean="0">
                <a:latin typeface="Consolas" pitchFamily="49" charset="0"/>
                <a:cs typeface="Consolas" pitchFamily="49" charset="0"/>
              </a:rPr>
              <a:t> </a:t>
            </a:r>
            <a:r>
              <a:rPr lang="en-US" b="1" kern="1200" dirty="0" err="1" smtClean="0">
                <a:latin typeface="Consolas" pitchFamily="49" charset="0"/>
                <a:cs typeface="Consolas" pitchFamily="49" charset="0"/>
              </a:rPr>
              <a:t>v.DY</a:t>
            </a:r>
            <a:r>
              <a:rPr lang="en-US" b="1" kern="1200" dirty="0" smtClean="0">
                <a:latin typeface="Consolas" pitchFamily="49" charset="0"/>
                <a:cs typeface="Consolas" pitchFamily="49" charset="0"/>
              </a:rPr>
              <a:t> = </a:t>
            </a:r>
            <a:r>
              <a:rPr lang="en-US" b="1" kern="1200" dirty="0" err="1" smtClean="0">
                <a:latin typeface="Consolas" pitchFamily="49" charset="0"/>
                <a:cs typeface="Consolas" pitchFamily="49" charset="0"/>
              </a:rPr>
              <a:t>dy</a:t>
            </a:r>
            <a:endParaRPr lang="en-US" b="1" kern="1200" dirty="0" smtClean="0">
              <a:latin typeface="Consolas" pitchFamily="49" charset="0"/>
              <a:cs typeface="Consolas" pitchFamily="49" charset="0"/>
            </a:endParaRP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r>
              <a:rPr lang="en-US" b="1" kern="1200" dirty="0" smtClean="0">
                <a:solidFill>
                  <a:schemeClr val="accent2"/>
                </a:solidFill>
                <a:latin typeface="Consolas" pitchFamily="49" charset="0"/>
                <a:cs typeface="Consolas" pitchFamily="49" charset="0"/>
              </a:rPr>
              <a:t>member</a:t>
            </a:r>
            <a:r>
              <a:rPr lang="en-US" b="1" kern="1200" dirty="0" smtClean="0">
                <a:latin typeface="Consolas" pitchFamily="49" charset="0"/>
                <a:cs typeface="Consolas" pitchFamily="49" charset="0"/>
              </a:rPr>
              <a:t> v.Length = sqrt d2</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r>
              <a:rPr lang="en-US" b="1" kern="1200" dirty="0" smtClean="0">
                <a:solidFill>
                  <a:schemeClr val="accent2"/>
                </a:solidFill>
                <a:latin typeface="Consolas" pitchFamily="49" charset="0"/>
                <a:cs typeface="Consolas" pitchFamily="49" charset="0"/>
              </a:rPr>
              <a:t>member</a:t>
            </a:r>
            <a:r>
              <a:rPr lang="en-US" b="1" kern="1200" dirty="0" smtClean="0">
                <a:latin typeface="Consolas" pitchFamily="49" charset="0"/>
                <a:cs typeface="Consolas" pitchFamily="49" charset="0"/>
              </a:rPr>
              <a:t> </a:t>
            </a:r>
            <a:r>
              <a:rPr lang="en-US" b="1" kern="1200" dirty="0" err="1" smtClean="0">
                <a:latin typeface="Consolas" pitchFamily="49" charset="0"/>
                <a:cs typeface="Consolas" pitchFamily="49" charset="0"/>
              </a:rPr>
              <a:t>v.Scale</a:t>
            </a:r>
            <a:r>
              <a:rPr lang="en-US" b="1" kern="1200" dirty="0" smtClean="0">
                <a:latin typeface="Consolas" pitchFamily="49" charset="0"/>
                <a:cs typeface="Consolas" pitchFamily="49" charset="0"/>
              </a:rPr>
              <a:t>(k) = Vector2D (dx*</a:t>
            </a:r>
            <a:r>
              <a:rPr lang="en-US" b="1" kern="1200" dirty="0" err="1" smtClean="0">
                <a:latin typeface="Consolas" pitchFamily="49" charset="0"/>
                <a:cs typeface="Consolas" pitchFamily="49" charset="0"/>
              </a:rPr>
              <a:t>k,dy</a:t>
            </a:r>
            <a:r>
              <a:rPr lang="en-US" b="1" kern="1200" dirty="0" smtClean="0">
                <a:latin typeface="Consolas" pitchFamily="49" charset="0"/>
                <a:cs typeface="Consolas" pitchFamily="49" charset="0"/>
              </a:rPr>
              <a:t>*k)</a:t>
            </a:r>
            <a:endParaRPr lang="en-US" b="1" kern="1200" dirty="0" smtClean="0">
              <a:solidFill>
                <a:schemeClr val="accent2">
                  <a:lumMod val="40000"/>
                  <a:lumOff val="60000"/>
                </a:schemeClr>
              </a:solidFill>
              <a:latin typeface="Consolas" pitchFamily="49" charset="0"/>
              <a:cs typeface="Consolas" pitchFamily="49" charset="0"/>
            </a:endParaRPr>
          </a:p>
        </p:txBody>
      </p:sp>
      <p:sp>
        <p:nvSpPr>
          <p:cNvPr id="4" name="Rectangular Callout 3"/>
          <p:cNvSpPr/>
          <p:nvPr/>
        </p:nvSpPr>
        <p:spPr>
          <a:xfrm>
            <a:off x="6083741" y="1702003"/>
            <a:ext cx="2617704" cy="954107"/>
          </a:xfrm>
          <a:prstGeom prst="wedgeRectCallout">
            <a:avLst>
              <a:gd name="adj1" fmla="val -85989"/>
              <a:gd name="adj2" fmla="val -49005"/>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Inputs to object </a:t>
            </a:r>
          </a:p>
          <a:p>
            <a:pPr algn="ctr"/>
            <a:r>
              <a:rPr lang="en-GB" sz="2800" b="1" dirty="0" smtClean="0">
                <a:solidFill>
                  <a:schemeClr val="tx1"/>
                </a:solidFill>
              </a:rPr>
              <a:t>construction</a:t>
            </a:r>
            <a:endParaRPr lang="en-GB" sz="2800" b="1" dirty="0">
              <a:solidFill>
                <a:schemeClr val="tx1"/>
              </a:solidFill>
            </a:endParaRPr>
          </a:p>
        </p:txBody>
      </p:sp>
      <p:sp>
        <p:nvSpPr>
          <p:cNvPr id="5" name="Rectangular Callout 4"/>
          <p:cNvSpPr/>
          <p:nvPr/>
        </p:nvSpPr>
        <p:spPr>
          <a:xfrm>
            <a:off x="5763125" y="3660584"/>
            <a:ext cx="3160738" cy="523220"/>
          </a:xfrm>
          <a:prstGeom prst="wedgeRectCallout">
            <a:avLst>
              <a:gd name="adj1" fmla="val -99841"/>
              <a:gd name="adj2" fmla="val -4838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Exported properties</a:t>
            </a:r>
            <a:endParaRPr lang="en-GB" sz="2800" b="1" dirty="0">
              <a:solidFill>
                <a:schemeClr val="tx1"/>
              </a:solidFill>
            </a:endParaRPr>
          </a:p>
        </p:txBody>
      </p:sp>
      <p:sp>
        <p:nvSpPr>
          <p:cNvPr id="6" name="Rectangular Callout 5"/>
          <p:cNvSpPr/>
          <p:nvPr/>
        </p:nvSpPr>
        <p:spPr>
          <a:xfrm>
            <a:off x="5997198" y="4390673"/>
            <a:ext cx="2785955" cy="523220"/>
          </a:xfrm>
          <a:prstGeom prst="wedgeRectCallout">
            <a:avLst>
              <a:gd name="adj1" fmla="val -77128"/>
              <a:gd name="adj2" fmla="val 111073"/>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Exported method</a:t>
            </a:r>
            <a:endParaRPr lang="en-GB" sz="2800" b="1" dirty="0">
              <a:solidFill>
                <a:schemeClr val="tx1"/>
              </a:solidFill>
            </a:endParaRPr>
          </a:p>
        </p:txBody>
      </p:sp>
      <p:sp>
        <p:nvSpPr>
          <p:cNvPr id="7" name="Rectangular Callout 6"/>
          <p:cNvSpPr/>
          <p:nvPr/>
        </p:nvSpPr>
        <p:spPr>
          <a:xfrm>
            <a:off x="6075512" y="2782674"/>
            <a:ext cx="2557431" cy="523220"/>
          </a:xfrm>
          <a:prstGeom prst="wedgeRectCallout">
            <a:avLst>
              <a:gd name="adj1" fmla="val -109282"/>
              <a:gd name="adj2" fmla="val -97617"/>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Object internals</a:t>
            </a:r>
            <a:endParaRPr lang="en-GB" sz="2800" b="1" dirty="0">
              <a:solidFill>
                <a:schemeClr val="tx1"/>
              </a:solidFill>
            </a:endParaRPr>
          </a:p>
        </p:txBody>
      </p:sp>
    </p:spTree>
    <p:extLst>
      <p:ext uri="{BB962C8B-B14F-4D97-AF65-F5344CB8AC3E}">
        <p14:creationId xmlns:p14="http://schemas.microsoft.com/office/powerpoint/2010/main" val="18062852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Web Crawl…</a:t>
            </a:r>
            <a:endParaRPr lang="en-US" dirty="0"/>
          </a:p>
        </p:txBody>
      </p:sp>
      <p:sp>
        <p:nvSpPr>
          <p:cNvPr id="4" name="Text Placeholder 3"/>
          <p:cNvSpPr>
            <a:spLocks noGrp="1"/>
          </p:cNvSpPr>
          <p:nvPr>
            <p:ph type="body" sz="quarter" idx="10"/>
          </p:nvPr>
        </p:nvSpPr>
        <p:spPr/>
        <p:txBody>
          <a:bodyPr/>
          <a:lstStyle/>
          <a:p>
            <a:r>
              <a:rPr lang="en-US" sz="7200" dirty="0" smtClean="0"/>
              <a:t>Demo: 3d Simulation</a:t>
            </a:r>
            <a:endParaRPr lang="en-US" sz="7200" dirty="0"/>
          </a:p>
        </p:txBody>
      </p:sp>
      <p:sp>
        <p:nvSpPr>
          <p:cNvPr id="5" name="Subtitle 4"/>
          <p:cNvSpPr>
            <a:spLocks noGrp="1"/>
          </p:cNvSpPr>
          <p:nvPr>
            <p:ph type="subTitle" idx="1"/>
          </p:nvPr>
        </p:nvSpPr>
        <p:spPr/>
        <p:txBody>
          <a:bodyPr/>
          <a:lstStyle/>
          <a:p>
            <a:endParaRPr lang="en-GB"/>
          </a:p>
        </p:txBody>
      </p:sp>
    </p:spTree>
    <p:extLst>
      <p:ext uri="{BB962C8B-B14F-4D97-AF65-F5344CB8AC3E}">
        <p14:creationId xmlns:p14="http://schemas.microsoft.com/office/powerpoint/2010/main" val="1224495896"/>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1538288" y="2090738"/>
            <a:ext cx="7100887" cy="1719262"/>
          </a:xfrm>
        </p:spPr>
        <p:txBody>
          <a:bodyPr/>
          <a:lstStyle/>
          <a:p>
            <a:pPr eaLnBrk="1" hangingPunct="1">
              <a:defRPr/>
            </a:pPr>
            <a:r>
              <a:rPr lang="en-US" dirty="0" smtClean="0"/>
              <a:t>Resource: F</a:t>
            </a:r>
            <a:r>
              <a:rPr lang="en-US" dirty="0" smtClean="0"/>
              <a:t># Object Oriented Quick Guide</a:t>
            </a:r>
          </a:p>
        </p:txBody>
      </p:sp>
      <p:sp>
        <p:nvSpPr>
          <p:cNvPr id="34818" name="Rectangle 3"/>
          <p:cNvSpPr>
            <a:spLocks noGrp="1" noChangeArrowheads="1"/>
          </p:cNvSpPr>
          <p:nvPr>
            <p:ph type="subTitle" idx="1"/>
          </p:nvPr>
        </p:nvSpPr>
        <p:spPr>
          <a:xfrm>
            <a:off x="1538288" y="3870325"/>
            <a:ext cx="7100887" cy="1136650"/>
          </a:xfrm>
        </p:spPr>
        <p:txBody>
          <a:bodyPr/>
          <a:lstStyle/>
          <a:p>
            <a:pPr eaLnBrk="1" hangingPunct="1">
              <a:spcBef>
                <a:spcPct val="0"/>
              </a:spcBef>
            </a:pPr>
            <a:r>
              <a:rPr lang="en-US" dirty="0" smtClean="0">
                <a:solidFill>
                  <a:srgbClr val="A2998A"/>
                </a:solidFill>
              </a:rPr>
              <a:t>Source: </a:t>
            </a:r>
            <a:r>
              <a:rPr lang="en-US" dirty="0" smtClean="0">
                <a:solidFill>
                  <a:srgbClr val="A2998A"/>
                </a:solidFill>
                <a:hlinkClick r:id="rId3"/>
              </a:rPr>
              <a:t>F# Object-Oriented Quick Guide</a:t>
            </a:r>
            <a:endParaRPr lang="en-US" dirty="0" smtClean="0">
              <a:solidFill>
                <a:srgbClr val="A2998A"/>
              </a:solidFill>
            </a:endParaRPr>
          </a:p>
          <a:p>
            <a:pPr eaLnBrk="1" hangingPunct="1">
              <a:spcBef>
                <a:spcPct val="0"/>
              </a:spcBef>
            </a:pPr>
            <a:endParaRPr lang="en-US" dirty="0" smtClean="0">
              <a:solidFill>
                <a:srgbClr val="A2998A"/>
              </a:solidFill>
            </a:endParaRPr>
          </a:p>
        </p:txBody>
      </p:sp>
    </p:spTree>
    <p:extLst>
      <p:ext uri="{BB962C8B-B14F-4D97-AF65-F5344CB8AC3E}">
        <p14:creationId xmlns:p14="http://schemas.microsoft.com/office/powerpoint/2010/main" val="2970872225"/>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Objects</a:t>
            </a:r>
            <a:endParaRPr lang="en-GB" dirty="0"/>
          </a:p>
        </p:txBody>
      </p:sp>
      <p:sp>
        <p:nvSpPr>
          <p:cNvPr id="3" name="Text Placeholder 2"/>
          <p:cNvSpPr>
            <a:spLocks noGrp="1"/>
          </p:cNvSpPr>
          <p:nvPr>
            <p:ph type="body" idx="1"/>
          </p:nvPr>
        </p:nvSpPr>
        <p:spPr/>
        <p:txBody>
          <a:bodyPr/>
          <a:lstStyle/>
          <a:p>
            <a:pPr lvl="1"/>
            <a:endParaRPr lang="en-GB" dirty="0"/>
          </a:p>
        </p:txBody>
      </p:sp>
      <p:sp>
        <p:nvSpPr>
          <p:cNvPr id="5122" name="Text Box 2"/>
          <p:cNvSpPr txBox="1">
            <a:spLocks noChangeArrowheads="1"/>
          </p:cNvSpPr>
          <p:nvPr/>
        </p:nvSpPr>
        <p:spPr bwMode="auto">
          <a:xfrm>
            <a:off x="4724400" y="4572000"/>
            <a:ext cx="3962400" cy="1600200"/>
          </a:xfrm>
          <a:prstGeom prst="rect">
            <a:avLst/>
          </a:prstGeom>
          <a:solidFill>
            <a:schemeClr val="tx1"/>
          </a:solidFill>
          <a:ln>
            <a:headEnd/>
            <a:tailEnd/>
          </a:ln>
        </p:spPr>
        <p:style>
          <a:lnRef idx="1">
            <a:schemeClr val="dk1"/>
          </a:lnRef>
          <a:fillRef idx="1001">
            <a:schemeClr val="lt2"/>
          </a:fillRef>
          <a:effectRef idx="1">
            <a:schemeClr val="dk1"/>
          </a:effectRef>
          <a:fontRef idx="minor">
            <a:schemeClr val="dk1"/>
          </a:fontRef>
        </p:style>
        <p:txBody>
          <a:bodyPr vert="horz" wrap="square" lIns="54000" tIns="45720" rIns="5400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GB" b="1" i="1" strike="noStrike" cap="none" normalizeH="0" baseline="0" dirty="0" smtClean="0">
                <a:ln>
                  <a:noFill/>
                </a:ln>
                <a:solidFill>
                  <a:schemeClr val="bg1"/>
                </a:solidFill>
                <a:effectLst/>
                <a:latin typeface="Consolas" pitchFamily="49" charset="0"/>
                <a:cs typeface="Consolas" pitchFamily="49" charset="0"/>
              </a:rPr>
              <a:t>Interface Types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strike="noStrike" cap="none" normalizeH="0" baseline="0" dirty="0" smtClean="0">
                <a:ln>
                  <a:noFill/>
                </a:ln>
                <a:solidFill>
                  <a:srgbClr val="0033CC"/>
                </a:solidFill>
                <a:effectLst/>
                <a:latin typeface="Consolas" pitchFamily="49" charset="0"/>
                <a:cs typeface="Consolas" pitchFamily="49" charset="0"/>
              </a:rPr>
              <a:t>type</a:t>
            </a:r>
            <a:r>
              <a:rPr kumimoji="0" lang="en-US" sz="1600" b="1" i="0" strike="noStrike" cap="none" normalizeH="0" baseline="0" dirty="0" smtClean="0">
                <a:ln>
                  <a:noFill/>
                </a:ln>
                <a:solidFill>
                  <a:schemeClr val="tx1"/>
                </a:solidFill>
                <a:effectLst/>
                <a:latin typeface="Consolas" pitchFamily="49" charset="0"/>
                <a:cs typeface="Consolas" pitchFamily="49" charset="0"/>
              </a:rPr>
              <a:t> </a:t>
            </a:r>
            <a:r>
              <a:rPr kumimoji="0" lang="en-US" sz="1600" b="1" i="0" strike="noStrike" cap="none" normalizeH="0" baseline="0" dirty="0" err="1" smtClean="0">
                <a:ln>
                  <a:noFill/>
                </a:ln>
                <a:solidFill>
                  <a:schemeClr val="bg1"/>
                </a:solidFill>
                <a:effectLst/>
                <a:latin typeface="Consolas" pitchFamily="49" charset="0"/>
                <a:cs typeface="Consolas" pitchFamily="49" charset="0"/>
              </a:rPr>
              <a:t>IObject</a:t>
            </a:r>
            <a:r>
              <a:rPr kumimoji="0" lang="en-US" sz="1600" b="1" i="0" strike="noStrike" cap="none" normalizeH="0" baseline="0" dirty="0" smtClean="0">
                <a:ln>
                  <a:noFill/>
                </a:ln>
                <a:solidFill>
                  <a:schemeClr val="bg1"/>
                </a:solidFill>
                <a:effectLst/>
                <a:latin typeface="Consolas" pitchFamily="49" charset="0"/>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strike="noStrike" cap="none" normalizeH="0" baseline="0" dirty="0" smtClean="0">
                <a:ln>
                  <a:noFill/>
                </a:ln>
                <a:solidFill>
                  <a:schemeClr val="tx1"/>
                </a:solidFill>
                <a:effectLst/>
                <a:latin typeface="Consolas" pitchFamily="49" charset="0"/>
                <a:cs typeface="Consolas" pitchFamily="49" charset="0"/>
              </a:rPr>
              <a:t>  </a:t>
            </a:r>
            <a:r>
              <a:rPr kumimoji="0" lang="en-GB" sz="1600" b="1" i="0" strike="noStrike" cap="none" normalizeH="0" baseline="0" dirty="0" smtClean="0">
                <a:ln>
                  <a:noFill/>
                </a:ln>
                <a:solidFill>
                  <a:srgbClr val="0033CC"/>
                </a:solidFill>
                <a:effectLst/>
                <a:latin typeface="Consolas" pitchFamily="49" charset="0"/>
                <a:cs typeface="Consolas" pitchFamily="49" charset="0"/>
              </a:rPr>
              <a:t>interface</a:t>
            </a:r>
            <a:r>
              <a:rPr kumimoji="0" lang="en-US" sz="1600" b="1" i="0" strike="noStrike" cap="none" normalizeH="0" baseline="0" dirty="0" smtClean="0">
                <a:ln>
                  <a:noFill/>
                </a:ln>
                <a:solidFill>
                  <a:srgbClr val="0033CC"/>
                </a:solidFill>
                <a:effectLst/>
                <a:latin typeface="Consolas" pitchFamily="49" charset="0"/>
                <a:cs typeface="Consolas" pitchFamily="49" charset="0"/>
              </a:rPr>
              <a:t> </a:t>
            </a:r>
            <a:r>
              <a:rPr kumimoji="0" lang="en-US" sz="1600" b="1" i="0" strike="noStrike" cap="none" normalizeH="0" baseline="0" dirty="0" err="1" smtClean="0">
                <a:ln>
                  <a:noFill/>
                </a:ln>
                <a:solidFill>
                  <a:schemeClr val="bg1"/>
                </a:solidFill>
                <a:effectLst/>
                <a:latin typeface="Consolas" pitchFamily="49" charset="0"/>
                <a:cs typeface="Consolas" pitchFamily="49" charset="0"/>
              </a:rPr>
              <a:t>ISimpleObject</a:t>
            </a:r>
            <a:endParaRPr kumimoji="0" lang="en-US" sz="1600" b="1" i="0" strike="noStrike" cap="none" normalizeH="0" baseline="0" dirty="0" smtClean="0">
              <a:ln>
                <a:noFill/>
              </a:ln>
              <a:solidFill>
                <a:schemeClr val="bg1"/>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strike="noStrike" cap="none" normalizeH="0" baseline="0" dirty="0" smtClean="0">
                <a:ln>
                  <a:noFill/>
                </a:ln>
                <a:solidFill>
                  <a:schemeClr val="tx1"/>
                </a:solidFill>
                <a:effectLst/>
                <a:latin typeface="Consolas" pitchFamily="49" charset="0"/>
                <a:cs typeface="Consolas" pitchFamily="49" charset="0"/>
              </a:rPr>
              <a:t>  </a:t>
            </a:r>
            <a:r>
              <a:rPr kumimoji="0" lang="en-GB" sz="1600" b="1" i="0" strike="noStrike" cap="none" normalizeH="0" baseline="0" dirty="0" smtClean="0">
                <a:ln>
                  <a:noFill/>
                </a:ln>
                <a:solidFill>
                  <a:srgbClr val="0033CC"/>
                </a:solidFill>
                <a:effectLst/>
                <a:latin typeface="Consolas" pitchFamily="49" charset="0"/>
                <a:cs typeface="Consolas" pitchFamily="49" charset="0"/>
              </a:rPr>
              <a:t>abstract</a:t>
            </a:r>
            <a:r>
              <a:rPr kumimoji="0" lang="en-US" sz="1600" b="1" i="0" strike="noStrike" cap="none" normalizeH="0" baseline="0" dirty="0" smtClean="0">
                <a:ln>
                  <a:noFill/>
                </a:ln>
                <a:solidFill>
                  <a:srgbClr val="0033CC"/>
                </a:solidFill>
                <a:effectLst/>
                <a:latin typeface="Consolas" pitchFamily="49" charset="0"/>
                <a:cs typeface="Consolas" pitchFamily="49" charset="0"/>
              </a:rPr>
              <a:t> </a:t>
            </a:r>
            <a:r>
              <a:rPr kumimoji="0" lang="en-US" sz="1600" b="1" i="0" strike="noStrike" cap="none" normalizeH="0" baseline="0" dirty="0" smtClean="0">
                <a:ln>
                  <a:noFill/>
                </a:ln>
                <a:solidFill>
                  <a:schemeClr val="bg1"/>
                </a:solidFill>
                <a:effectLst/>
                <a:latin typeface="Consolas" pitchFamily="49" charset="0"/>
                <a:cs typeface="Consolas" pitchFamily="49" charset="0"/>
              </a:rPr>
              <a:t>Prop1 : </a:t>
            </a:r>
            <a:r>
              <a:rPr kumimoji="0" lang="en-US" sz="1600" b="1" i="1" strike="noStrike" cap="none" normalizeH="0" baseline="0" dirty="0" smtClean="0">
                <a:ln>
                  <a:noFill/>
                </a:ln>
                <a:solidFill>
                  <a:schemeClr val="bg1"/>
                </a:solidFill>
                <a:effectLst/>
                <a:latin typeface="Consolas" pitchFamily="49" charset="0"/>
                <a:cs typeface="Consolas" pitchFamily="49" charset="0"/>
              </a:rPr>
              <a:t>type</a:t>
            </a:r>
            <a:endParaRPr kumimoji="0" lang="en-US" sz="1600" b="1" i="0" strike="noStrike" cap="none" normalizeH="0" baseline="0" dirty="0" smtClean="0">
              <a:ln>
                <a:noFill/>
              </a:ln>
              <a:solidFill>
                <a:schemeClr val="bg1"/>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strike="noStrike" cap="none" normalizeH="0" baseline="0" dirty="0" smtClean="0">
                <a:ln>
                  <a:noFill/>
                </a:ln>
                <a:solidFill>
                  <a:schemeClr val="tx1"/>
                </a:solidFill>
                <a:effectLst/>
                <a:latin typeface="Consolas" pitchFamily="49" charset="0"/>
                <a:cs typeface="Consolas" pitchFamily="49" charset="0"/>
              </a:rPr>
              <a:t>  </a:t>
            </a:r>
            <a:r>
              <a:rPr kumimoji="0" lang="en-GB" sz="1600" b="1" i="0" strike="noStrike" cap="none" normalizeH="0" baseline="0" dirty="0" smtClean="0">
                <a:ln>
                  <a:noFill/>
                </a:ln>
                <a:solidFill>
                  <a:srgbClr val="0033CC"/>
                </a:solidFill>
                <a:effectLst/>
                <a:latin typeface="Consolas" pitchFamily="49" charset="0"/>
                <a:cs typeface="Consolas" pitchFamily="49" charset="0"/>
              </a:rPr>
              <a:t>abstract</a:t>
            </a:r>
            <a:r>
              <a:rPr kumimoji="0" lang="en-US" sz="1600" b="1" i="0" strike="noStrike" cap="none" normalizeH="0" baseline="0" dirty="0" smtClean="0">
                <a:ln>
                  <a:noFill/>
                </a:ln>
                <a:solidFill>
                  <a:srgbClr val="0033CC"/>
                </a:solidFill>
                <a:effectLst/>
                <a:latin typeface="Consolas" pitchFamily="49" charset="0"/>
                <a:cs typeface="Consolas" pitchFamily="49" charset="0"/>
              </a:rPr>
              <a:t> </a:t>
            </a:r>
            <a:r>
              <a:rPr kumimoji="0" lang="en-US" sz="1600" b="1" i="0" strike="noStrike" cap="none" normalizeH="0" baseline="0" dirty="0" smtClean="0">
                <a:ln>
                  <a:noFill/>
                </a:ln>
                <a:solidFill>
                  <a:schemeClr val="bg1"/>
                </a:solidFill>
                <a:effectLst/>
                <a:latin typeface="Consolas" pitchFamily="49" charset="0"/>
                <a:cs typeface="Consolas" pitchFamily="49" charset="0"/>
              </a:rPr>
              <a:t>Meth2 : </a:t>
            </a:r>
            <a:r>
              <a:rPr kumimoji="0" lang="en-US" sz="1600" b="1" i="1" strike="noStrike" cap="none" normalizeH="0" baseline="0" dirty="0" smtClean="0">
                <a:ln>
                  <a:noFill/>
                </a:ln>
                <a:solidFill>
                  <a:schemeClr val="bg1"/>
                </a:solidFill>
                <a:effectLst/>
                <a:latin typeface="Consolas" pitchFamily="49" charset="0"/>
                <a:cs typeface="Consolas" pitchFamily="49" charset="0"/>
              </a:rPr>
              <a:t>type</a:t>
            </a:r>
            <a:r>
              <a:rPr kumimoji="0" lang="en-US" sz="1600" b="1" i="0" strike="noStrike" cap="none" normalizeH="0" baseline="0" dirty="0" smtClean="0">
                <a:ln>
                  <a:noFill/>
                </a:ln>
                <a:solidFill>
                  <a:schemeClr val="bg1"/>
                </a:solidFill>
                <a:effectLst/>
                <a:latin typeface="Consolas" pitchFamily="49" charset="0"/>
                <a:cs typeface="Consolas" pitchFamily="49" charset="0"/>
              </a:rPr>
              <a:t> -&gt; </a:t>
            </a:r>
            <a:r>
              <a:rPr kumimoji="0" lang="en-US" sz="1600" b="1" i="1" strike="noStrike" cap="none" normalizeH="0" baseline="0" dirty="0" smtClean="0">
                <a:ln>
                  <a:noFill/>
                </a:ln>
                <a:solidFill>
                  <a:schemeClr val="bg1"/>
                </a:solidFill>
                <a:effectLst/>
                <a:latin typeface="Consolas" pitchFamily="49" charset="0"/>
                <a:cs typeface="Consolas" pitchFamily="49" charset="0"/>
              </a:rPr>
              <a:t>type</a:t>
            </a:r>
            <a:endParaRPr kumimoji="0" lang="en-US" sz="4000" b="1" i="0" strike="noStrike" cap="none" normalizeH="0" baseline="0" dirty="0" smtClean="0">
              <a:ln>
                <a:noFill/>
              </a:ln>
              <a:solidFill>
                <a:schemeClr val="bg1"/>
              </a:solidFill>
              <a:effectLst/>
              <a:latin typeface="Consolas" pitchFamily="49" charset="0"/>
              <a:cs typeface="Consolas" pitchFamily="49" charset="0"/>
            </a:endParaRPr>
          </a:p>
        </p:txBody>
      </p:sp>
      <p:sp>
        <p:nvSpPr>
          <p:cNvPr id="5124" name="Text Box 4"/>
          <p:cNvSpPr txBox="1">
            <a:spLocks noChangeArrowheads="1"/>
          </p:cNvSpPr>
          <p:nvPr/>
        </p:nvSpPr>
        <p:spPr bwMode="auto">
          <a:xfrm>
            <a:off x="1785918" y="1214422"/>
            <a:ext cx="5314968" cy="3048008"/>
          </a:xfrm>
          <a:prstGeom prst="rect">
            <a:avLst/>
          </a:prstGeom>
          <a:solidFill>
            <a:schemeClr val="tx1"/>
          </a:solidFill>
          <a:ln>
            <a:headEnd/>
            <a:tailEnd/>
          </a:ln>
        </p:spPr>
        <p:style>
          <a:lnRef idx="1">
            <a:schemeClr val="dk1"/>
          </a:lnRef>
          <a:fillRef idx="1001">
            <a:schemeClr val="lt2"/>
          </a:fillRef>
          <a:effectRef idx="1">
            <a:schemeClr val="dk1"/>
          </a:effectRef>
          <a:fontRef idx="minor">
            <a:schemeClr val="dk1"/>
          </a:fontRef>
        </p:style>
        <p:txBody>
          <a:bodyPr vert="horz" wrap="square" lIns="54000" tIns="45720" rIns="5400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GB" sz="2000" b="1" i="1" strike="noStrike" cap="none" normalizeH="0" baseline="0" dirty="0" smtClean="0">
                <a:ln>
                  <a:noFill/>
                </a:ln>
                <a:solidFill>
                  <a:schemeClr val="bg1"/>
                </a:solidFill>
                <a:effectLst/>
                <a:latin typeface="Consolas" pitchFamily="49" charset="0"/>
                <a:cs typeface="Consolas" pitchFamily="49" charset="0"/>
              </a:rPr>
              <a:t>Class Types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b="1" i="0" strike="noStrike" cap="none" normalizeH="0" baseline="0" dirty="0" smtClean="0">
                <a:ln>
                  <a:noFill/>
                </a:ln>
                <a:solidFill>
                  <a:srgbClr val="0033CC"/>
                </a:solidFill>
                <a:effectLst/>
                <a:latin typeface="Consolas" pitchFamily="49" charset="0"/>
                <a:cs typeface="Consolas" pitchFamily="49" charset="0"/>
              </a:rPr>
              <a:t>type</a:t>
            </a:r>
            <a:r>
              <a:rPr kumimoji="0" lang="en-US" b="1" i="0" strike="noStrike" cap="none" normalizeH="0" baseline="0" dirty="0" smtClean="0">
                <a:ln>
                  <a:noFill/>
                </a:ln>
                <a:solidFill>
                  <a:schemeClr val="tx1"/>
                </a:solidFill>
                <a:effectLst/>
                <a:latin typeface="Consolas" pitchFamily="49" charset="0"/>
                <a:cs typeface="Consolas" pitchFamily="49" charset="0"/>
              </a:rPr>
              <a:t> </a:t>
            </a:r>
            <a:r>
              <a:rPr kumimoji="0" lang="en-US" b="1" i="0" strike="noStrike" cap="none" normalizeH="0" baseline="0" dirty="0" err="1" smtClean="0">
                <a:ln>
                  <a:noFill/>
                </a:ln>
                <a:solidFill>
                  <a:schemeClr val="bg1"/>
                </a:solidFill>
                <a:effectLst/>
                <a:latin typeface="Consolas" pitchFamily="49" charset="0"/>
                <a:cs typeface="Consolas" pitchFamily="49" charset="0"/>
              </a:rPr>
              <a:t>ObjectType</a:t>
            </a:r>
            <a:r>
              <a:rPr kumimoji="0" lang="en-US" b="1" i="0" strike="noStrike" cap="none" normalizeH="0" baseline="0" dirty="0" smtClean="0">
                <a:ln>
                  <a:noFill/>
                </a:ln>
                <a:solidFill>
                  <a:schemeClr val="bg1"/>
                </a:solidFill>
                <a:effectLst/>
                <a:latin typeface="Consolas" pitchFamily="49" charset="0"/>
                <a:cs typeface="Consolas" pitchFamily="49" charset="0"/>
              </a:rPr>
              <a:t>(</a:t>
            </a:r>
            <a:r>
              <a:rPr kumimoji="0" lang="en-US" b="1" i="1" strike="noStrike" cap="none" normalizeH="0" baseline="0" dirty="0" err="1" smtClean="0">
                <a:ln>
                  <a:noFill/>
                </a:ln>
                <a:solidFill>
                  <a:schemeClr val="bg1"/>
                </a:solidFill>
                <a:effectLst/>
                <a:latin typeface="Consolas" pitchFamily="49" charset="0"/>
                <a:cs typeface="Consolas" pitchFamily="49" charset="0"/>
              </a:rPr>
              <a:t>args</a:t>
            </a:r>
            <a:r>
              <a:rPr kumimoji="0" lang="en-US" b="1" i="0" strike="noStrike" cap="none" normalizeH="0" baseline="0" dirty="0" smtClean="0">
                <a:ln>
                  <a:noFill/>
                </a:ln>
                <a:solidFill>
                  <a:schemeClr val="bg1"/>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smtClean="0">
                <a:ln>
                  <a:noFill/>
                </a:ln>
                <a:solidFill>
                  <a:schemeClr val="tx1"/>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smtClean="0">
                <a:ln>
                  <a:noFill/>
                </a:ln>
                <a:solidFill>
                  <a:schemeClr val="tx1"/>
                </a:solidFill>
                <a:effectLst/>
                <a:latin typeface="Consolas" pitchFamily="49" charset="0"/>
                <a:cs typeface="Consolas" pitchFamily="49" charset="0"/>
              </a:rPr>
              <a:t>    </a:t>
            </a:r>
            <a:r>
              <a:rPr kumimoji="0" lang="en-GB" b="1" i="0" strike="noStrike" cap="none" normalizeH="0" baseline="0" dirty="0" smtClean="0">
                <a:ln>
                  <a:noFill/>
                </a:ln>
                <a:solidFill>
                  <a:srgbClr val="0033CC"/>
                </a:solidFill>
                <a:effectLst/>
                <a:latin typeface="Consolas" pitchFamily="49" charset="0"/>
                <a:cs typeface="Consolas" pitchFamily="49" charset="0"/>
              </a:rPr>
              <a:t>let</a:t>
            </a:r>
            <a:r>
              <a:rPr kumimoji="0" lang="en-US" b="1" i="0" strike="noStrike" cap="none" normalizeH="0" baseline="0" dirty="0" smtClean="0">
                <a:ln>
                  <a:noFill/>
                </a:ln>
                <a:solidFill>
                  <a:schemeClr val="tx1"/>
                </a:solidFill>
                <a:effectLst/>
                <a:latin typeface="Consolas" pitchFamily="49" charset="0"/>
                <a:cs typeface="Consolas" pitchFamily="49" charset="0"/>
              </a:rPr>
              <a:t> </a:t>
            </a:r>
            <a:r>
              <a:rPr kumimoji="0" lang="en-US" b="1" i="0" strike="noStrike" cap="none" normalizeH="0" baseline="0" dirty="0" err="1" smtClean="0">
                <a:ln>
                  <a:noFill/>
                </a:ln>
                <a:solidFill>
                  <a:schemeClr val="bg1"/>
                </a:solidFill>
                <a:effectLst/>
                <a:latin typeface="Consolas" pitchFamily="49" charset="0"/>
                <a:cs typeface="Consolas" pitchFamily="49" charset="0"/>
              </a:rPr>
              <a:t>internalValue</a:t>
            </a:r>
            <a:r>
              <a:rPr kumimoji="0" lang="en-US" b="1" i="0" strike="noStrike" cap="none" normalizeH="0" baseline="0" dirty="0" smtClean="0">
                <a:ln>
                  <a:noFill/>
                </a:ln>
                <a:solidFill>
                  <a:schemeClr val="bg1"/>
                </a:solidFill>
                <a:effectLst/>
                <a:latin typeface="Consolas" pitchFamily="49" charset="0"/>
                <a:cs typeface="Consolas" pitchFamily="49" charset="0"/>
              </a:rPr>
              <a:t> = </a:t>
            </a:r>
            <a:r>
              <a:rPr kumimoji="0" lang="en-US" b="1" i="1" strike="noStrike" cap="none" normalizeH="0" baseline="0" dirty="0" err="1" smtClean="0">
                <a:ln>
                  <a:noFill/>
                </a:ln>
                <a:solidFill>
                  <a:schemeClr val="bg1"/>
                </a:solidFill>
                <a:effectLst/>
                <a:latin typeface="Consolas" pitchFamily="49" charset="0"/>
                <a:cs typeface="Consolas" pitchFamily="49" charset="0"/>
              </a:rPr>
              <a:t>expr</a:t>
            </a:r>
            <a:endParaRPr kumimoji="0" lang="en-US" b="1" i="0" strike="noStrike" cap="none" normalizeH="0" baseline="0" dirty="0" smtClean="0">
              <a:ln>
                <a:noFill/>
              </a:ln>
              <a:solidFill>
                <a:schemeClr val="bg1"/>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smtClean="0">
                <a:ln>
                  <a:noFill/>
                </a:ln>
                <a:solidFill>
                  <a:schemeClr val="tx1"/>
                </a:solidFill>
                <a:effectLst/>
                <a:latin typeface="Consolas" pitchFamily="49" charset="0"/>
                <a:cs typeface="Consolas" pitchFamily="49" charset="0"/>
              </a:rPr>
              <a:t>    </a:t>
            </a:r>
            <a:r>
              <a:rPr kumimoji="0" lang="en-GB" b="1" i="0" strike="noStrike" cap="none" normalizeH="0" baseline="0" dirty="0" smtClean="0">
                <a:ln>
                  <a:noFill/>
                </a:ln>
                <a:solidFill>
                  <a:srgbClr val="0033CC"/>
                </a:solidFill>
                <a:effectLst/>
                <a:latin typeface="Consolas" pitchFamily="49" charset="0"/>
                <a:cs typeface="Consolas" pitchFamily="49" charset="0"/>
              </a:rPr>
              <a:t>let</a:t>
            </a:r>
            <a:r>
              <a:rPr kumimoji="0" lang="en-US" b="1" i="0" strike="noStrike" cap="none" normalizeH="0" baseline="0" dirty="0" smtClean="0">
                <a:ln>
                  <a:noFill/>
                </a:ln>
                <a:solidFill>
                  <a:srgbClr val="0033CC"/>
                </a:solidFill>
                <a:effectLst/>
                <a:latin typeface="Consolas" pitchFamily="49" charset="0"/>
                <a:cs typeface="Consolas" pitchFamily="49" charset="0"/>
              </a:rPr>
              <a:t> </a:t>
            </a:r>
            <a:r>
              <a:rPr kumimoji="0" lang="en-US" b="1" i="0" strike="noStrike" cap="none" normalizeH="0" baseline="0" dirty="0" err="1" smtClean="0">
                <a:ln>
                  <a:noFill/>
                </a:ln>
                <a:solidFill>
                  <a:schemeClr val="bg1"/>
                </a:solidFill>
                <a:effectLst/>
                <a:latin typeface="Consolas" pitchFamily="49" charset="0"/>
                <a:cs typeface="Consolas" pitchFamily="49" charset="0"/>
              </a:rPr>
              <a:t>internalFunction</a:t>
            </a:r>
            <a:r>
              <a:rPr kumimoji="0" lang="en-US" b="1" i="0" strike="noStrike" cap="none" normalizeH="0" baseline="0" dirty="0" smtClean="0">
                <a:ln>
                  <a:noFill/>
                </a:ln>
                <a:solidFill>
                  <a:schemeClr val="bg1"/>
                </a:solidFill>
                <a:effectLst/>
                <a:latin typeface="Consolas" pitchFamily="49" charset="0"/>
                <a:cs typeface="Consolas" pitchFamily="49" charset="0"/>
              </a:rPr>
              <a:t> </a:t>
            </a:r>
            <a:r>
              <a:rPr kumimoji="0" lang="en-US" b="1" i="1" strike="noStrike" cap="none" normalizeH="0" baseline="0" dirty="0" err="1" smtClean="0">
                <a:ln>
                  <a:noFill/>
                </a:ln>
                <a:solidFill>
                  <a:schemeClr val="bg1"/>
                </a:solidFill>
                <a:effectLst/>
                <a:latin typeface="Consolas" pitchFamily="49" charset="0"/>
                <a:cs typeface="Consolas" pitchFamily="49" charset="0"/>
              </a:rPr>
              <a:t>args</a:t>
            </a:r>
            <a:r>
              <a:rPr kumimoji="0" lang="en-US" b="1" i="1" strike="noStrike" cap="none" normalizeH="0" baseline="0" dirty="0" smtClean="0">
                <a:ln>
                  <a:noFill/>
                </a:ln>
                <a:solidFill>
                  <a:schemeClr val="bg1"/>
                </a:solidFill>
                <a:effectLst/>
                <a:latin typeface="Consolas" pitchFamily="49" charset="0"/>
                <a:cs typeface="Consolas" pitchFamily="49" charset="0"/>
              </a:rPr>
              <a:t> </a:t>
            </a:r>
            <a:r>
              <a:rPr kumimoji="0" lang="en-US" b="1" i="0" strike="noStrike" cap="none" normalizeH="0" baseline="0" dirty="0" smtClean="0">
                <a:ln>
                  <a:noFill/>
                </a:ln>
                <a:solidFill>
                  <a:schemeClr val="bg1"/>
                </a:solidFill>
                <a:effectLst/>
                <a:latin typeface="Consolas" pitchFamily="49" charset="0"/>
                <a:cs typeface="Consolas" pitchFamily="49" charset="0"/>
              </a:rPr>
              <a:t>= </a:t>
            </a:r>
            <a:r>
              <a:rPr kumimoji="0" lang="en-US" b="1" i="1" strike="noStrike" cap="none" normalizeH="0" baseline="0" dirty="0" err="1" smtClean="0">
                <a:ln>
                  <a:noFill/>
                </a:ln>
                <a:solidFill>
                  <a:schemeClr val="bg1"/>
                </a:solidFill>
                <a:effectLst/>
                <a:latin typeface="Consolas" pitchFamily="49" charset="0"/>
                <a:cs typeface="Consolas" pitchFamily="49" charset="0"/>
              </a:rPr>
              <a:t>expr</a:t>
            </a:r>
            <a:endParaRPr kumimoji="0" lang="en-US" b="1" i="1" strike="noStrike" cap="none" normalizeH="0" baseline="0" dirty="0" smtClean="0">
              <a:ln>
                <a:noFill/>
              </a:ln>
              <a:solidFill>
                <a:schemeClr val="bg1"/>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smtClean="0">
                <a:ln>
                  <a:noFill/>
                </a:ln>
                <a:solidFill>
                  <a:schemeClr val="tx1"/>
                </a:solidFill>
                <a:effectLst/>
                <a:latin typeface="Consolas" pitchFamily="49" charset="0"/>
                <a:cs typeface="Consolas" pitchFamily="49" charset="0"/>
              </a:rPr>
              <a:t>    </a:t>
            </a:r>
            <a:r>
              <a:rPr kumimoji="0" lang="en-GB" b="1" i="0" strike="noStrike" cap="none" normalizeH="0" baseline="0" dirty="0" smtClean="0">
                <a:ln>
                  <a:noFill/>
                </a:ln>
                <a:solidFill>
                  <a:srgbClr val="0033CC"/>
                </a:solidFill>
                <a:effectLst/>
                <a:latin typeface="Consolas" pitchFamily="49" charset="0"/>
                <a:cs typeface="Consolas" pitchFamily="49" charset="0"/>
              </a:rPr>
              <a:t>let</a:t>
            </a:r>
            <a:r>
              <a:rPr kumimoji="0" lang="en-US" b="1" i="0" strike="noStrike" cap="none" normalizeH="0" baseline="0" dirty="0" smtClean="0">
                <a:ln>
                  <a:noFill/>
                </a:ln>
                <a:solidFill>
                  <a:srgbClr val="0033CC"/>
                </a:solidFill>
                <a:effectLst/>
                <a:latin typeface="Consolas" pitchFamily="49" charset="0"/>
                <a:cs typeface="Consolas" pitchFamily="49" charset="0"/>
              </a:rPr>
              <a:t> </a:t>
            </a:r>
            <a:r>
              <a:rPr kumimoji="0" lang="en-GB" b="1" i="0" strike="noStrike" cap="none" normalizeH="0" baseline="0" dirty="0" smtClean="0">
                <a:ln>
                  <a:noFill/>
                </a:ln>
                <a:solidFill>
                  <a:srgbClr val="0033CC"/>
                </a:solidFill>
                <a:effectLst/>
                <a:latin typeface="Consolas" pitchFamily="49" charset="0"/>
                <a:cs typeface="Consolas" pitchFamily="49" charset="0"/>
              </a:rPr>
              <a:t>mutable</a:t>
            </a:r>
            <a:r>
              <a:rPr kumimoji="0" lang="en-US" b="1" i="0" strike="noStrike" cap="none" normalizeH="0" baseline="0" dirty="0" smtClean="0">
                <a:ln>
                  <a:noFill/>
                </a:ln>
                <a:solidFill>
                  <a:srgbClr val="0033CC"/>
                </a:solidFill>
                <a:effectLst/>
                <a:latin typeface="Consolas" pitchFamily="49" charset="0"/>
                <a:cs typeface="Consolas" pitchFamily="49" charset="0"/>
              </a:rPr>
              <a:t> </a:t>
            </a:r>
            <a:r>
              <a:rPr kumimoji="0" lang="en-US" b="1" i="0" strike="noStrike" cap="none" normalizeH="0" baseline="0" dirty="0" err="1" smtClean="0">
                <a:ln>
                  <a:noFill/>
                </a:ln>
                <a:solidFill>
                  <a:schemeClr val="bg1"/>
                </a:solidFill>
                <a:effectLst/>
                <a:latin typeface="Consolas" pitchFamily="49" charset="0"/>
                <a:cs typeface="Consolas" pitchFamily="49" charset="0"/>
              </a:rPr>
              <a:t>internalState</a:t>
            </a:r>
            <a:r>
              <a:rPr kumimoji="0" lang="en-US" b="1" i="0" strike="noStrike" cap="none" normalizeH="0" baseline="0" dirty="0" smtClean="0">
                <a:ln>
                  <a:noFill/>
                </a:ln>
                <a:solidFill>
                  <a:schemeClr val="bg1"/>
                </a:solidFill>
                <a:effectLst/>
                <a:latin typeface="Consolas" pitchFamily="49" charset="0"/>
                <a:cs typeface="Consolas" pitchFamily="49" charset="0"/>
              </a:rPr>
              <a:t> = </a:t>
            </a:r>
            <a:r>
              <a:rPr kumimoji="0" lang="en-US" b="1" i="1" strike="noStrike" cap="none" normalizeH="0" baseline="0" dirty="0" err="1" smtClean="0">
                <a:ln>
                  <a:noFill/>
                </a:ln>
                <a:solidFill>
                  <a:schemeClr val="bg1"/>
                </a:solidFill>
                <a:effectLst/>
                <a:latin typeface="Consolas" pitchFamily="49" charset="0"/>
                <a:cs typeface="Consolas" pitchFamily="49" charset="0"/>
              </a:rPr>
              <a:t>expr</a:t>
            </a:r>
            <a:endParaRPr kumimoji="0" lang="en-US" b="1" i="0" strike="noStrike" cap="none" normalizeH="0" baseline="0" dirty="0" smtClean="0">
              <a:ln>
                <a:noFill/>
              </a:ln>
              <a:solidFill>
                <a:schemeClr val="bg1"/>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1" i="0" strike="noStrike" cap="none" normalizeH="0" baseline="0" dirty="0" smtClean="0">
              <a:ln>
                <a:noFill/>
              </a:ln>
              <a:solidFill>
                <a:schemeClr val="tx1"/>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smtClean="0">
                <a:ln>
                  <a:noFill/>
                </a:ln>
                <a:solidFill>
                  <a:schemeClr val="tx1"/>
                </a:solidFill>
                <a:effectLst/>
                <a:latin typeface="Consolas" pitchFamily="49" charset="0"/>
                <a:cs typeface="Consolas" pitchFamily="49" charset="0"/>
              </a:rPr>
              <a:t>    </a:t>
            </a:r>
            <a:r>
              <a:rPr kumimoji="0" lang="en-GB" b="1" i="0" strike="noStrike" cap="none" normalizeH="0" baseline="0" dirty="0" smtClean="0">
                <a:ln>
                  <a:noFill/>
                </a:ln>
                <a:solidFill>
                  <a:srgbClr val="0033CC"/>
                </a:solidFill>
                <a:effectLst/>
                <a:latin typeface="Consolas" pitchFamily="49" charset="0"/>
                <a:cs typeface="Consolas" pitchFamily="49" charset="0"/>
              </a:rPr>
              <a:t>member</a:t>
            </a:r>
            <a:r>
              <a:rPr kumimoji="0" lang="en-US" b="1" i="0" strike="noStrike" cap="none" normalizeH="0" baseline="0" dirty="0" smtClean="0">
                <a:ln>
                  <a:noFill/>
                </a:ln>
                <a:solidFill>
                  <a:srgbClr val="0033CC"/>
                </a:solidFill>
                <a:effectLst/>
                <a:latin typeface="Consolas" pitchFamily="49" charset="0"/>
                <a:cs typeface="Consolas" pitchFamily="49" charset="0"/>
              </a:rPr>
              <a:t> </a:t>
            </a:r>
            <a:r>
              <a:rPr kumimoji="0" lang="en-US" b="1" i="0" strike="noStrike" cap="none" normalizeH="0" baseline="0" dirty="0" smtClean="0">
                <a:ln>
                  <a:noFill/>
                </a:ln>
                <a:solidFill>
                  <a:schemeClr val="bg1"/>
                </a:solidFill>
                <a:effectLst/>
                <a:latin typeface="Consolas" pitchFamily="49" charset="0"/>
                <a:cs typeface="Consolas" pitchFamily="49" charset="0"/>
              </a:rPr>
              <a:t>x.Prop1 = </a:t>
            </a:r>
            <a:r>
              <a:rPr kumimoji="0" lang="en-US" b="1" i="1" strike="noStrike" cap="none" normalizeH="0" baseline="0" dirty="0" err="1" smtClean="0">
                <a:ln>
                  <a:noFill/>
                </a:ln>
                <a:solidFill>
                  <a:schemeClr val="bg1"/>
                </a:solidFill>
                <a:effectLst/>
                <a:latin typeface="Consolas" pitchFamily="49" charset="0"/>
                <a:cs typeface="Consolas" pitchFamily="49" charset="0"/>
              </a:rPr>
              <a:t>expr</a:t>
            </a:r>
            <a:endParaRPr kumimoji="0" lang="en-US" b="1" i="0" strike="noStrike" cap="none" normalizeH="0" baseline="0" dirty="0" smtClean="0">
              <a:ln>
                <a:noFill/>
              </a:ln>
              <a:solidFill>
                <a:schemeClr val="bg1"/>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smtClean="0">
                <a:ln>
                  <a:noFill/>
                </a:ln>
                <a:solidFill>
                  <a:schemeClr val="tx1"/>
                </a:solidFill>
                <a:effectLst/>
                <a:latin typeface="Consolas" pitchFamily="49" charset="0"/>
                <a:cs typeface="Consolas" pitchFamily="49" charset="0"/>
              </a:rPr>
              <a:t>    </a:t>
            </a:r>
            <a:r>
              <a:rPr kumimoji="0" lang="en-GB" b="1" i="0" strike="noStrike" cap="none" normalizeH="0" baseline="0" dirty="0" smtClean="0">
                <a:ln>
                  <a:noFill/>
                </a:ln>
                <a:solidFill>
                  <a:srgbClr val="0033CC"/>
                </a:solidFill>
                <a:effectLst/>
                <a:latin typeface="Consolas" pitchFamily="49" charset="0"/>
                <a:cs typeface="Consolas" pitchFamily="49" charset="0"/>
              </a:rPr>
              <a:t>member</a:t>
            </a:r>
            <a:r>
              <a:rPr kumimoji="0" lang="en-US" b="1" i="0" strike="noStrike" cap="none" normalizeH="0" baseline="0" dirty="0" smtClean="0">
                <a:ln>
                  <a:noFill/>
                </a:ln>
                <a:solidFill>
                  <a:srgbClr val="0033CC"/>
                </a:solidFill>
                <a:effectLst/>
                <a:latin typeface="Consolas" pitchFamily="49" charset="0"/>
                <a:cs typeface="Consolas" pitchFamily="49" charset="0"/>
              </a:rPr>
              <a:t> </a:t>
            </a:r>
            <a:r>
              <a:rPr kumimoji="0" lang="en-US" b="1" i="0" strike="noStrike" cap="none" normalizeH="0" baseline="0" dirty="0" smtClean="0">
                <a:ln>
                  <a:noFill/>
                </a:ln>
                <a:solidFill>
                  <a:schemeClr val="bg1"/>
                </a:solidFill>
                <a:effectLst/>
                <a:latin typeface="Consolas" pitchFamily="49" charset="0"/>
                <a:cs typeface="Consolas" pitchFamily="49" charset="0"/>
              </a:rPr>
              <a:t>x.Meth2 </a:t>
            </a:r>
            <a:r>
              <a:rPr kumimoji="0" lang="en-US" b="1" i="1" strike="noStrike" cap="none" normalizeH="0" baseline="0" dirty="0" err="1" smtClean="0">
                <a:ln>
                  <a:noFill/>
                </a:ln>
                <a:solidFill>
                  <a:schemeClr val="bg1"/>
                </a:solidFill>
                <a:effectLst/>
                <a:latin typeface="Consolas" pitchFamily="49" charset="0"/>
                <a:cs typeface="Consolas" pitchFamily="49" charset="0"/>
              </a:rPr>
              <a:t>args</a:t>
            </a:r>
            <a:r>
              <a:rPr kumimoji="0" lang="en-US" b="1" i="0" strike="noStrike" cap="none" normalizeH="0" baseline="0" dirty="0" smtClean="0">
                <a:ln>
                  <a:noFill/>
                </a:ln>
                <a:solidFill>
                  <a:schemeClr val="bg1"/>
                </a:solidFill>
                <a:effectLst/>
                <a:latin typeface="Consolas" pitchFamily="49" charset="0"/>
                <a:cs typeface="Consolas" pitchFamily="49" charset="0"/>
              </a:rPr>
              <a:t> = </a:t>
            </a:r>
            <a:r>
              <a:rPr kumimoji="0" lang="en-US" b="1" i="1" strike="noStrike" cap="none" normalizeH="0" baseline="0" dirty="0" err="1" smtClean="0">
                <a:ln>
                  <a:noFill/>
                </a:ln>
                <a:solidFill>
                  <a:schemeClr val="bg1"/>
                </a:solidFill>
                <a:effectLst/>
                <a:latin typeface="Consolas" pitchFamily="49" charset="0"/>
                <a:cs typeface="Consolas" pitchFamily="49" charset="0"/>
              </a:rPr>
              <a:t>expr</a:t>
            </a:r>
            <a:endParaRPr kumimoji="0" lang="en-US" sz="4400" b="1" i="0" strike="noStrike" cap="none" normalizeH="0" baseline="0" dirty="0" smtClean="0">
              <a:ln>
                <a:noFill/>
              </a:ln>
              <a:solidFill>
                <a:schemeClr val="bg1"/>
              </a:solidFill>
              <a:effectLst/>
              <a:latin typeface="Consolas" pitchFamily="49" charset="0"/>
              <a:cs typeface="Consolas" pitchFamily="49" charset="0"/>
            </a:endParaRPr>
          </a:p>
        </p:txBody>
      </p:sp>
      <p:sp>
        <p:nvSpPr>
          <p:cNvPr id="8" name="Text Box 2"/>
          <p:cNvSpPr txBox="1">
            <a:spLocks noChangeArrowheads="1"/>
          </p:cNvSpPr>
          <p:nvPr/>
        </p:nvSpPr>
        <p:spPr bwMode="auto">
          <a:xfrm>
            <a:off x="228600" y="4876800"/>
            <a:ext cx="4286280" cy="857256"/>
          </a:xfrm>
          <a:prstGeom prst="rect">
            <a:avLst/>
          </a:prstGeom>
          <a:solidFill>
            <a:schemeClr val="tx1"/>
          </a:solidFill>
          <a:ln>
            <a:headEnd/>
            <a:tailEnd/>
          </a:ln>
        </p:spPr>
        <p:style>
          <a:lnRef idx="1">
            <a:schemeClr val="dk1"/>
          </a:lnRef>
          <a:fillRef idx="1001">
            <a:schemeClr val="lt2"/>
          </a:fillRef>
          <a:effectRef idx="1">
            <a:schemeClr val="dk1"/>
          </a:effectRef>
          <a:fontRef idx="minor">
            <a:schemeClr val="dk1"/>
          </a:fontRef>
        </p:style>
        <p:txBody>
          <a:bodyPr vert="horz" wrap="square" lIns="54000" tIns="45720" rIns="5400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GB" b="1" i="1" strike="noStrike" cap="none" normalizeH="0" baseline="0" dirty="0" smtClean="0">
                <a:ln>
                  <a:noFill/>
                </a:ln>
                <a:solidFill>
                  <a:schemeClr val="bg1"/>
                </a:solidFill>
                <a:effectLst/>
                <a:latin typeface="Consolas" pitchFamily="49" charset="0"/>
                <a:cs typeface="Consolas" pitchFamily="49" charset="0"/>
              </a:rPr>
              <a:t>Constructing Objects</a:t>
            </a:r>
          </a:p>
          <a:p>
            <a:pPr lvl="0" defTabSz="914400" fontAlgn="base">
              <a:spcBef>
                <a:spcPct val="0"/>
              </a:spcBef>
              <a:spcAft>
                <a:spcPct val="0"/>
              </a:spcAft>
            </a:pPr>
            <a:r>
              <a:rPr lang="en-GB" sz="1600" b="1" dirty="0" smtClean="0">
                <a:solidFill>
                  <a:srgbClr val="0033CC"/>
                </a:solidFill>
                <a:latin typeface="Consolas" pitchFamily="49" charset="0"/>
                <a:cs typeface="Consolas" pitchFamily="49" charset="0"/>
              </a:rPr>
              <a:t>new</a:t>
            </a:r>
            <a:r>
              <a:rPr lang="en-GB" sz="1600" b="1" dirty="0" smtClean="0">
                <a:solidFill>
                  <a:schemeClr val="tx1"/>
                </a:solidFill>
                <a:latin typeface="Consolas" pitchFamily="49" charset="0"/>
                <a:cs typeface="Consolas" pitchFamily="49" charset="0"/>
              </a:rPr>
              <a:t> </a:t>
            </a:r>
            <a:r>
              <a:rPr lang="en-GB" sz="1600" b="1" dirty="0" err="1" smtClean="0">
                <a:solidFill>
                  <a:schemeClr val="bg1"/>
                </a:solidFill>
                <a:latin typeface="Consolas" pitchFamily="49" charset="0"/>
                <a:cs typeface="Consolas" pitchFamily="49" charset="0"/>
              </a:rPr>
              <a:t>FileInfo</a:t>
            </a:r>
            <a:r>
              <a:rPr lang="en-GB" sz="1600" b="1" dirty="0" smtClean="0">
                <a:solidFill>
                  <a:schemeClr val="bg1"/>
                </a:solidFill>
                <a:latin typeface="Consolas" pitchFamily="49" charset="0"/>
                <a:cs typeface="Consolas" pitchFamily="49" charset="0"/>
              </a:rPr>
              <a:t>(@"c:\misc\test.fs")</a:t>
            </a:r>
            <a:endParaRPr kumimoji="0" lang="en-US" sz="4000" b="1" i="0" strike="noStrike" cap="none" normalizeH="0" baseline="0" dirty="0" smtClean="0">
              <a:ln>
                <a:noFill/>
              </a:ln>
              <a:solidFill>
                <a:schemeClr val="bg1"/>
              </a:solidFill>
              <a:effectLst/>
              <a:latin typeface="Consolas" pitchFamily="49" charset="0"/>
              <a:cs typeface="Consolas" pitchFamily="49" charset="0"/>
            </a:endParaRPr>
          </a:p>
        </p:txBody>
      </p:sp>
    </p:spTree>
    <p:extLst>
      <p:ext uri="{BB962C8B-B14F-4D97-AF65-F5344CB8AC3E}">
        <p14:creationId xmlns:p14="http://schemas.microsoft.com/office/powerpoint/2010/main" val="3827132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nimBg="1"/>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3209" t="22530" r="56664" b="6394"/>
          <a:stretch>
            <a:fillRect/>
          </a:stretch>
        </p:blipFill>
        <p:spPr bwMode="auto">
          <a:xfrm>
            <a:off x="313899" y="1023582"/>
            <a:ext cx="3673138" cy="5145206"/>
          </a:xfrm>
          <a:prstGeom prst="rect">
            <a:avLst/>
          </a:prstGeom>
          <a:noFill/>
          <a:ln w="9525">
            <a:noFill/>
            <a:miter lim="800000"/>
            <a:headEnd/>
            <a:tailEnd/>
          </a:ln>
          <a:effectLst>
            <a:glow rad="228600">
              <a:schemeClr val="accent3">
                <a:satMod val="175000"/>
                <a:alpha val="40000"/>
              </a:schemeClr>
            </a:glow>
          </a:effectLst>
        </p:spPr>
      </p:pic>
      <p:pic>
        <p:nvPicPr>
          <p:cNvPr id="6" name="Picture 2"/>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rcRect l="53728" t="22543" r="13231" b="6394"/>
          <a:stretch>
            <a:fillRect/>
          </a:stretch>
        </p:blipFill>
        <p:spPr bwMode="auto">
          <a:xfrm>
            <a:off x="4722125" y="1026800"/>
            <a:ext cx="4028364" cy="5144262"/>
          </a:xfrm>
          <a:prstGeom prst="rect">
            <a:avLst/>
          </a:prstGeom>
          <a:noFill/>
          <a:ln w="9525">
            <a:noFill/>
            <a:miter lim="800000"/>
            <a:headEnd/>
            <a:tailEnd/>
          </a:ln>
        </p:spPr>
      </p:pic>
      <p:sp>
        <p:nvSpPr>
          <p:cNvPr id="7" name="Title 6"/>
          <p:cNvSpPr>
            <a:spLocks noGrp="1"/>
          </p:cNvSpPr>
          <p:nvPr>
            <p:ph type="title"/>
          </p:nvPr>
        </p:nvSpPr>
        <p:spPr/>
        <p:txBody>
          <a:bodyPr/>
          <a:lstStyle/>
          <a:p>
            <a:r>
              <a:rPr lang="en-GB" dirty="0" smtClean="0"/>
              <a:t>Class with Properties</a:t>
            </a:r>
            <a:endParaRPr lang="en-GB" dirty="0"/>
          </a:p>
        </p:txBody>
      </p:sp>
    </p:spTree>
    <p:extLst>
      <p:ext uri="{BB962C8B-B14F-4D97-AF65-F5344CB8AC3E}">
        <p14:creationId xmlns:p14="http://schemas.microsoft.com/office/powerpoint/2010/main" val="41352991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Agenda</a:t>
            </a:r>
            <a:endParaRPr lang="en-GB"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522033692"/>
              </p:ext>
            </p:extLst>
          </p:nvPr>
        </p:nvGraphicFramePr>
        <p:xfrm>
          <a:off x="381000" y="1412874"/>
          <a:ext cx="8382000" cy="4561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Lst>
          </a:blip>
          <a:srcRect l="53843" t="25069" r="14030" b="21490"/>
          <a:stretch>
            <a:fillRect/>
          </a:stretch>
        </p:blipFill>
        <p:spPr bwMode="auto">
          <a:xfrm>
            <a:off x="5227093" y="1186934"/>
            <a:ext cx="3916907" cy="3868616"/>
          </a:xfrm>
          <a:prstGeom prst="rect">
            <a:avLst/>
          </a:prstGeom>
          <a:noFill/>
          <a:ln w="9525">
            <a:noFill/>
            <a:miter lim="800000"/>
            <a:headEnd/>
            <a:tailEnd/>
          </a:ln>
        </p:spPr>
      </p:pic>
      <p:pic>
        <p:nvPicPr>
          <p:cNvPr id="5" name="Picture 2"/>
          <p:cNvPicPr>
            <a:picLocks noChangeAspect="1" noChangeArrowheads="1"/>
          </p:cNvPicPr>
          <p:nvPr/>
        </p:nvPicPr>
        <p:blipFill>
          <a:blip r:embed="rId4"/>
          <a:srcRect l="13384" t="25069" r="46960" b="21490"/>
          <a:stretch>
            <a:fillRect/>
          </a:stretch>
        </p:blipFill>
        <p:spPr bwMode="auto">
          <a:xfrm>
            <a:off x="173815" y="1189210"/>
            <a:ext cx="4834913" cy="3868616"/>
          </a:xfrm>
          <a:prstGeom prst="rect">
            <a:avLst/>
          </a:prstGeom>
          <a:noFill/>
          <a:ln w="9525">
            <a:noFill/>
            <a:miter lim="800000"/>
            <a:headEnd/>
            <a:tailEnd/>
          </a:ln>
          <a:effectLst>
            <a:glow rad="228600">
              <a:schemeClr val="accent3">
                <a:satMod val="175000"/>
                <a:alpha val="40000"/>
              </a:schemeClr>
            </a:glow>
          </a:effectLst>
        </p:spPr>
      </p:pic>
      <p:sp>
        <p:nvSpPr>
          <p:cNvPr id="7" name="Title 6"/>
          <p:cNvSpPr>
            <a:spLocks noGrp="1"/>
          </p:cNvSpPr>
          <p:nvPr>
            <p:ph type="title"/>
          </p:nvPr>
        </p:nvSpPr>
        <p:spPr/>
        <p:txBody>
          <a:bodyPr/>
          <a:lstStyle/>
          <a:p>
            <a:r>
              <a:rPr lang="en-GB" dirty="0"/>
              <a:t>Class with </a:t>
            </a:r>
            <a:r>
              <a:rPr lang="en-GB" dirty="0" smtClean="0"/>
              <a:t>Multiple Constructors</a:t>
            </a:r>
            <a:endParaRPr lang="en-GB" dirty="0"/>
          </a:p>
        </p:txBody>
      </p:sp>
    </p:spTree>
    <p:extLst>
      <p:ext uri="{BB962C8B-B14F-4D97-AF65-F5344CB8AC3E}">
        <p14:creationId xmlns:p14="http://schemas.microsoft.com/office/powerpoint/2010/main" val="6998338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Class with </a:t>
            </a:r>
            <a:r>
              <a:rPr lang="en-GB" dirty="0" smtClean="0"/>
              <a:t>Members + Private</a:t>
            </a:r>
            <a:endParaRPr lang="en-GB" dirty="0"/>
          </a:p>
        </p:txBody>
      </p:sp>
      <p:pic>
        <p:nvPicPr>
          <p:cNvPr id="4098" name="Picture 2"/>
          <p:cNvPicPr>
            <a:picLocks noChangeAspect="1" noChangeArrowheads="1"/>
          </p:cNvPicPr>
          <p:nvPr/>
        </p:nvPicPr>
        <p:blipFill>
          <a:blip r:embed="rId2"/>
          <a:srcRect l="13269" t="22543" r="53431" b="5263"/>
          <a:stretch>
            <a:fillRect/>
          </a:stretch>
        </p:blipFill>
        <p:spPr bwMode="auto">
          <a:xfrm>
            <a:off x="239151" y="1111347"/>
            <a:ext cx="4059894" cy="5226148"/>
          </a:xfrm>
          <a:prstGeom prst="rect">
            <a:avLst/>
          </a:prstGeom>
          <a:noFill/>
          <a:ln w="9525">
            <a:noFill/>
            <a:miter lim="800000"/>
            <a:headEnd/>
            <a:tailEnd/>
          </a:ln>
          <a:effectLst>
            <a:glow rad="228600">
              <a:schemeClr val="accent3">
                <a:satMod val="175000"/>
                <a:alpha val="40000"/>
              </a:schemeClr>
            </a:glow>
          </a:effectLst>
        </p:spPr>
      </p:pic>
      <p:pic>
        <p:nvPicPr>
          <p:cNvPr id="8" name="Picture 2"/>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Lst>
          </a:blip>
          <a:srcRect l="53938" t="22543" r="10129" b="5263"/>
          <a:stretch>
            <a:fillRect/>
          </a:stretch>
        </p:blipFill>
        <p:spPr bwMode="auto">
          <a:xfrm>
            <a:off x="4571999" y="1072679"/>
            <a:ext cx="4380932" cy="5226148"/>
          </a:xfrm>
          <a:prstGeom prst="rect">
            <a:avLst/>
          </a:prstGeom>
          <a:noFill/>
          <a:ln w="9525">
            <a:noFill/>
            <a:miter lim="800000"/>
            <a:headEnd/>
            <a:tailEnd/>
          </a:ln>
        </p:spPr>
      </p:pic>
    </p:spTree>
    <p:extLst>
      <p:ext uri="{BB962C8B-B14F-4D97-AF65-F5344CB8AC3E}">
        <p14:creationId xmlns:p14="http://schemas.microsoft.com/office/powerpoint/2010/main" val="16070889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+quick guide has more....</a:t>
            </a:r>
            <a:endParaRPr lang="en-GB" dirty="0"/>
          </a:p>
        </p:txBody>
      </p:sp>
      <p:sp>
        <p:nvSpPr>
          <p:cNvPr id="4" name="Text Placeholder 3"/>
          <p:cNvSpPr>
            <a:spLocks noGrp="1"/>
          </p:cNvSpPr>
          <p:nvPr>
            <p:ph type="body" idx="1"/>
          </p:nvPr>
        </p:nvSpPr>
        <p:spPr/>
        <p:txBody>
          <a:bodyPr numCol="2"/>
          <a:lstStyle/>
          <a:p>
            <a:r>
              <a:rPr lang="en-GB" sz="1800" dirty="0" smtClean="0"/>
              <a:t>Structs with properties</a:t>
            </a:r>
          </a:p>
          <a:p>
            <a:r>
              <a:rPr lang="en-GB" sz="1800" dirty="0" smtClean="0"/>
              <a:t>Member functions</a:t>
            </a:r>
          </a:p>
          <a:p>
            <a:r>
              <a:rPr lang="en-GB" sz="1800" dirty="0" smtClean="0"/>
              <a:t>Operators</a:t>
            </a:r>
          </a:p>
          <a:p>
            <a:r>
              <a:rPr lang="en-GB" sz="1800" dirty="0" smtClean="0"/>
              <a:t>Static members and properties</a:t>
            </a:r>
          </a:p>
          <a:p>
            <a:r>
              <a:rPr lang="en-GB" sz="1800" dirty="0" smtClean="0"/>
              <a:t>Class properties that use let value computations in the constructor</a:t>
            </a:r>
          </a:p>
          <a:p>
            <a:r>
              <a:rPr lang="en-GB" sz="1800" dirty="0" smtClean="0"/>
              <a:t>Overloading members</a:t>
            </a:r>
          </a:p>
          <a:p>
            <a:r>
              <a:rPr lang="en-GB" sz="1800" dirty="0" smtClean="0"/>
              <a:t>Mutable fields in a class with get/set properties</a:t>
            </a:r>
          </a:p>
          <a:p>
            <a:r>
              <a:rPr lang="en-GB" sz="1800" dirty="0" smtClean="0"/>
              <a:t>Generic classes and function arguments</a:t>
            </a:r>
          </a:p>
          <a:p>
            <a:r>
              <a:rPr lang="en-GB" sz="1800" dirty="0" smtClean="0"/>
              <a:t>Extension methods</a:t>
            </a:r>
          </a:p>
          <a:p>
            <a:r>
              <a:rPr lang="en-GB" sz="1800" dirty="0" smtClean="0"/>
              <a:t>Extension properties</a:t>
            </a:r>
          </a:p>
          <a:p>
            <a:r>
              <a:rPr lang="en-GB" sz="1800" dirty="0" smtClean="0"/>
              <a:t>Indexers</a:t>
            </a:r>
          </a:p>
          <a:p>
            <a:r>
              <a:rPr lang="en-GB" sz="1800" dirty="0" smtClean="0"/>
              <a:t>Indexed Properties</a:t>
            </a:r>
          </a:p>
          <a:p>
            <a:r>
              <a:rPr lang="en-GB" sz="1800" dirty="0" smtClean="0"/>
              <a:t>Abstract classes</a:t>
            </a:r>
          </a:p>
          <a:p>
            <a:r>
              <a:rPr lang="en-GB" sz="1800" dirty="0" smtClean="0"/>
              <a:t>Derive from a base class and overriding base methods with generics</a:t>
            </a:r>
          </a:p>
          <a:p>
            <a:r>
              <a:rPr lang="en-GB" sz="1800" dirty="0" smtClean="0"/>
              <a:t>Calling a base class method</a:t>
            </a:r>
          </a:p>
          <a:p>
            <a:r>
              <a:rPr lang="en-GB" sz="1800" dirty="0" smtClean="0"/>
              <a:t>Implementing an interface</a:t>
            </a:r>
          </a:p>
          <a:p>
            <a:r>
              <a:rPr lang="en-GB" sz="1800" dirty="0" smtClean="0"/>
              <a:t>Implementing an interface with object expressions</a:t>
            </a:r>
          </a:p>
          <a:p>
            <a:r>
              <a:rPr lang="en-GB" sz="1800" dirty="0" smtClean="0"/>
              <a:t>Events</a:t>
            </a:r>
          </a:p>
          <a:p>
            <a:r>
              <a:rPr lang="en-GB" sz="1800" dirty="0" smtClean="0"/>
              <a:t>Explicit class constructor </a:t>
            </a:r>
          </a:p>
          <a:p>
            <a:r>
              <a:rPr lang="en-GB" sz="1800" dirty="0" smtClean="0"/>
              <a:t>Explicit public fields</a:t>
            </a:r>
          </a:p>
          <a:p>
            <a:r>
              <a:rPr lang="en-GB" sz="1800" dirty="0" smtClean="0"/>
              <a:t>Explicit struct definition</a:t>
            </a:r>
          </a:p>
          <a:p>
            <a:pPr>
              <a:buNone/>
            </a:pPr>
            <a:endParaRPr lang="en-GB" sz="1800" dirty="0"/>
          </a:p>
        </p:txBody>
      </p:sp>
    </p:spTree>
    <p:extLst>
      <p:ext uri="{BB962C8B-B14F-4D97-AF65-F5344CB8AC3E}">
        <p14:creationId xmlns:p14="http://schemas.microsoft.com/office/powerpoint/2010/main" val="2896039607"/>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1538288" y="2090738"/>
            <a:ext cx="7100887" cy="1719262"/>
          </a:xfrm>
        </p:spPr>
        <p:txBody>
          <a:bodyPr/>
          <a:lstStyle/>
          <a:p>
            <a:pPr eaLnBrk="1" hangingPunct="1">
              <a:defRPr/>
            </a:pPr>
            <a:r>
              <a:rPr lang="en-US" dirty="0" smtClean="0"/>
              <a:t>Topic: Units of Measure</a:t>
            </a:r>
          </a:p>
        </p:txBody>
      </p:sp>
      <p:sp>
        <p:nvSpPr>
          <p:cNvPr id="34818" name="Rectangle 3"/>
          <p:cNvSpPr>
            <a:spLocks noGrp="1" noChangeArrowheads="1"/>
          </p:cNvSpPr>
          <p:nvPr>
            <p:ph type="subTitle" idx="1"/>
          </p:nvPr>
        </p:nvSpPr>
        <p:spPr>
          <a:xfrm>
            <a:off x="1538288" y="3870325"/>
            <a:ext cx="7100887" cy="1136650"/>
          </a:xfrm>
        </p:spPr>
        <p:txBody>
          <a:bodyPr/>
          <a:lstStyle/>
          <a:p>
            <a:pPr eaLnBrk="1" hangingPunct="1">
              <a:spcBef>
                <a:spcPct val="0"/>
              </a:spcBef>
            </a:pPr>
            <a:endParaRPr lang="en-US" dirty="0" smtClean="0">
              <a:solidFill>
                <a:srgbClr val="A2998A"/>
              </a:solidFill>
            </a:endParaRPr>
          </a:p>
        </p:txBody>
      </p:sp>
    </p:spTree>
    <p:extLst>
      <p:ext uri="{BB962C8B-B14F-4D97-AF65-F5344CB8AC3E}">
        <p14:creationId xmlns:p14="http://schemas.microsoft.com/office/powerpoint/2010/main" val="3243456747"/>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Units of Measure – Typical Example</a:t>
            </a:r>
            <a:endParaRPr lang="en-GB" dirty="0"/>
          </a:p>
        </p:txBody>
      </p:sp>
      <p:sp>
        <p:nvSpPr>
          <p:cNvPr id="3" name="Content Placeholder 2"/>
          <p:cNvSpPr>
            <a:spLocks noGrp="1"/>
          </p:cNvSpPr>
          <p:nvPr>
            <p:ph sz="quarter" idx="1"/>
          </p:nvPr>
        </p:nvSpPr>
        <p:spPr/>
        <p:txBody>
          <a:bodyPr/>
          <a:lstStyle/>
          <a:p>
            <a:endParaRPr lang="en-GB" dirty="0"/>
          </a:p>
        </p:txBody>
      </p:sp>
      <p:sp>
        <p:nvSpPr>
          <p:cNvPr id="2051" name="Text Box 3"/>
          <p:cNvSpPr txBox="1">
            <a:spLocks noChangeArrowheads="1"/>
          </p:cNvSpPr>
          <p:nvPr/>
        </p:nvSpPr>
        <p:spPr bwMode="auto">
          <a:xfrm>
            <a:off x="500034" y="1159099"/>
            <a:ext cx="7858180" cy="5356001"/>
          </a:xfrm>
          <a:prstGeom prst="rect">
            <a:avLst/>
          </a:prstGeom>
          <a:solidFill>
            <a:srgbClr val="FFFF66"/>
          </a:solidFill>
          <a:ln>
            <a:headEnd/>
            <a:tailEnd/>
          </a:ln>
        </p:spPr>
        <p:style>
          <a:lnRef idx="2">
            <a:schemeClr val="accent1"/>
          </a:lnRef>
          <a:fillRef idx="1">
            <a:schemeClr val="lt1"/>
          </a:fillRef>
          <a:effectRef idx="0">
            <a:schemeClr val="accent1"/>
          </a:effectRef>
          <a:fontRef idx="minor">
            <a:schemeClr val="dk1"/>
          </a:fontRef>
        </p:style>
        <p:txBody>
          <a:bodyPr vert="horz" wrap="square" lIns="54000" tIns="45720" rIns="54000" bIns="45720" numCol="1" anchor="t" anchorCtr="0" compatLnSpc="1">
            <a:prstTxWarp prst="textNoShape">
              <a:avLst/>
            </a:prstTxWarp>
          </a:bodyPr>
          <a:lstStyle/>
          <a:p>
            <a:pPr>
              <a:spcAft>
                <a:spcPts val="0"/>
              </a:spcAft>
            </a:pPr>
            <a:r>
              <a:rPr lang="en-GB" b="1" dirty="0" smtClean="0">
                <a:latin typeface="Consolas" pitchFamily="49" charset="0"/>
                <a:ea typeface="Calibri"/>
                <a:cs typeface="Consolas" pitchFamily="49" charset="0"/>
              </a:rPr>
              <a:t>[&lt;Measure&gt;] </a:t>
            </a:r>
            <a:r>
              <a:rPr lang="en-GB" b="1" dirty="0" smtClean="0">
                <a:solidFill>
                  <a:schemeClr val="accent2"/>
                </a:solidFill>
                <a:latin typeface="Consolas" pitchFamily="49" charset="0"/>
                <a:ea typeface="Calibri"/>
                <a:cs typeface="Consolas" pitchFamily="49" charset="0"/>
              </a:rPr>
              <a:t>type</a:t>
            </a:r>
            <a:r>
              <a:rPr lang="en-GB" b="1" dirty="0" smtClean="0">
                <a:latin typeface="Consolas" pitchFamily="49" charset="0"/>
                <a:ea typeface="Calibri"/>
                <a:cs typeface="Consolas" pitchFamily="49" charset="0"/>
              </a:rPr>
              <a:t> money </a:t>
            </a:r>
          </a:p>
          <a:p>
            <a:pPr>
              <a:spcAft>
                <a:spcPts val="0"/>
              </a:spcAft>
            </a:pPr>
            <a:endParaRPr lang="en-GB" b="1" dirty="0" smtClean="0">
              <a:latin typeface="Consolas" pitchFamily="49" charset="0"/>
              <a:ea typeface="Calibri"/>
              <a:cs typeface="Consolas" pitchFamily="49" charset="0"/>
            </a:endParaRPr>
          </a:p>
          <a:p>
            <a:pPr>
              <a:spcAft>
                <a:spcPts val="0"/>
              </a:spcAft>
            </a:pPr>
            <a:r>
              <a:rPr lang="en-GB" b="1" dirty="0" smtClean="0">
                <a:latin typeface="Consolas" pitchFamily="49" charset="0"/>
                <a:ea typeface="Calibri"/>
                <a:cs typeface="Consolas" pitchFamily="49" charset="0"/>
              </a:rPr>
              <a:t>[&lt;Measure&gt;] </a:t>
            </a:r>
            <a:r>
              <a:rPr lang="en-GB" b="1" dirty="0" smtClean="0">
                <a:solidFill>
                  <a:schemeClr val="accent2"/>
                </a:solidFill>
                <a:latin typeface="Consolas" pitchFamily="49" charset="0"/>
                <a:ea typeface="Calibri"/>
                <a:cs typeface="Consolas" pitchFamily="49" charset="0"/>
              </a:rPr>
              <a:t>type</a:t>
            </a:r>
            <a:r>
              <a:rPr lang="en-GB" b="1" dirty="0" smtClean="0">
                <a:latin typeface="Consolas" pitchFamily="49" charset="0"/>
                <a:ea typeface="Calibri"/>
                <a:cs typeface="Consolas" pitchFamily="49" charset="0"/>
              </a:rPr>
              <a:t> shares</a:t>
            </a:r>
          </a:p>
          <a:p>
            <a:pPr>
              <a:spcAft>
                <a:spcPts val="0"/>
              </a:spcAft>
            </a:pPr>
            <a:r>
              <a:rPr lang="en-GB" b="1" dirty="0" smtClean="0">
                <a:latin typeface="Consolas" pitchFamily="49" charset="0"/>
                <a:ea typeface="Calibri"/>
                <a:cs typeface="Consolas" pitchFamily="49" charset="0"/>
              </a:rPr>
              <a:t> </a:t>
            </a:r>
            <a:endParaRPr lang="en-GB" b="1" dirty="0" smtClean="0">
              <a:solidFill>
                <a:schemeClr val="accent2"/>
              </a:solidFill>
              <a:latin typeface="Consolas" pitchFamily="49" charset="0"/>
              <a:ea typeface="Calibri"/>
              <a:cs typeface="Consolas" pitchFamily="49" charset="0"/>
            </a:endParaRPr>
          </a:p>
          <a:p>
            <a:r>
              <a:rPr lang="en-GB" b="1" dirty="0" smtClean="0">
                <a:latin typeface="Consolas" pitchFamily="49" charset="0"/>
                <a:ea typeface="Calibri"/>
                <a:cs typeface="Consolas" pitchFamily="49" charset="0"/>
              </a:rPr>
              <a:t>[&lt;Measure&gt;] </a:t>
            </a:r>
            <a:r>
              <a:rPr lang="en-GB" b="1" dirty="0" smtClean="0">
                <a:solidFill>
                  <a:schemeClr val="accent2"/>
                </a:solidFill>
                <a:latin typeface="Consolas" pitchFamily="49" charset="0"/>
                <a:ea typeface="Calibri"/>
                <a:cs typeface="Consolas" pitchFamily="49" charset="0"/>
              </a:rPr>
              <a:t>type</a:t>
            </a:r>
            <a:r>
              <a:rPr lang="en-GB" b="1" dirty="0" smtClean="0">
                <a:latin typeface="Consolas" pitchFamily="49" charset="0"/>
                <a:ea typeface="Calibri"/>
                <a:cs typeface="Consolas" pitchFamily="49" charset="0"/>
              </a:rPr>
              <a:t> volume </a:t>
            </a:r>
          </a:p>
          <a:p>
            <a:pPr>
              <a:spcAft>
                <a:spcPts val="0"/>
              </a:spcAft>
            </a:pPr>
            <a:endParaRPr lang="en-GB" b="1" dirty="0" smtClean="0">
              <a:latin typeface="Consolas" pitchFamily="49" charset="0"/>
              <a:ea typeface="Calibri"/>
              <a:cs typeface="Consolas" pitchFamily="49" charset="0"/>
            </a:endParaRPr>
          </a:p>
          <a:p>
            <a:pPr>
              <a:spcAft>
                <a:spcPts val="0"/>
              </a:spcAft>
            </a:pPr>
            <a:r>
              <a:rPr lang="en-GB" b="1" dirty="0" smtClean="0">
                <a:latin typeface="Consolas" pitchFamily="49" charset="0"/>
                <a:ea typeface="Calibri"/>
                <a:cs typeface="Consolas" pitchFamily="49" charset="0"/>
              </a:rPr>
              <a:t>[&lt;Measure&gt;] </a:t>
            </a:r>
            <a:r>
              <a:rPr lang="en-GB" b="1" dirty="0" smtClean="0">
                <a:solidFill>
                  <a:schemeClr val="accent2"/>
                </a:solidFill>
                <a:latin typeface="Consolas" pitchFamily="49" charset="0"/>
                <a:ea typeface="Calibri"/>
                <a:cs typeface="Consolas" pitchFamily="49" charset="0"/>
              </a:rPr>
              <a:t>type</a:t>
            </a:r>
            <a:r>
              <a:rPr lang="en-GB" b="1" dirty="0" smtClean="0">
                <a:latin typeface="Consolas" pitchFamily="49" charset="0"/>
                <a:ea typeface="Calibri"/>
                <a:cs typeface="Consolas" pitchFamily="49" charset="0"/>
              </a:rPr>
              <a:t> </a:t>
            </a:r>
            <a:r>
              <a:rPr lang="en-GB" b="1" dirty="0" err="1" smtClean="0">
                <a:latin typeface="Consolas" pitchFamily="49" charset="0"/>
                <a:ea typeface="Calibri"/>
                <a:cs typeface="Consolas" pitchFamily="49" charset="0"/>
              </a:rPr>
              <a:t>rateOfReturn</a:t>
            </a:r>
            <a:r>
              <a:rPr lang="en-GB" b="1" dirty="0" smtClean="0">
                <a:latin typeface="Consolas" pitchFamily="49" charset="0"/>
                <a:ea typeface="Calibri"/>
                <a:cs typeface="Consolas" pitchFamily="49" charset="0"/>
              </a:rPr>
              <a:t> </a:t>
            </a:r>
          </a:p>
          <a:p>
            <a:pPr>
              <a:spcAft>
                <a:spcPts val="0"/>
              </a:spcAft>
            </a:pPr>
            <a:endParaRPr lang="en-GB" b="1" dirty="0" smtClean="0">
              <a:solidFill>
                <a:schemeClr val="accent2"/>
              </a:solidFill>
              <a:latin typeface="Consolas" pitchFamily="49" charset="0"/>
              <a:ea typeface="Calibri"/>
              <a:cs typeface="Consolas" pitchFamily="49" charset="0"/>
            </a:endParaRPr>
          </a:p>
          <a:p>
            <a:pPr>
              <a:spcAft>
                <a:spcPts val="0"/>
              </a:spcAft>
            </a:pPr>
            <a:r>
              <a:rPr lang="en-GB" b="1" dirty="0" smtClean="0">
                <a:solidFill>
                  <a:schemeClr val="accent2"/>
                </a:solidFill>
                <a:latin typeface="Consolas" pitchFamily="49" charset="0"/>
                <a:ea typeface="Calibri"/>
                <a:cs typeface="Consolas" pitchFamily="49" charset="0"/>
              </a:rPr>
              <a:t>let</a:t>
            </a:r>
            <a:r>
              <a:rPr lang="en-GB" b="1" dirty="0" smtClean="0">
                <a:latin typeface="Consolas" pitchFamily="49" charset="0"/>
                <a:ea typeface="Calibri"/>
                <a:cs typeface="Consolas" pitchFamily="49" charset="0"/>
              </a:rPr>
              <a:t> </a:t>
            </a:r>
            <a:r>
              <a:rPr lang="en-GB" b="1" dirty="0" err="1" smtClean="0">
                <a:latin typeface="Consolas" pitchFamily="49" charset="0"/>
                <a:ea typeface="Calibri"/>
                <a:cs typeface="Consolas" pitchFamily="49" charset="0"/>
              </a:rPr>
              <a:t>rateOfReturn</a:t>
            </a:r>
            <a:r>
              <a:rPr lang="en-GB" b="1" dirty="0" smtClean="0">
                <a:latin typeface="Consolas" pitchFamily="49" charset="0"/>
                <a:ea typeface="Calibri"/>
                <a:cs typeface="Consolas" pitchFamily="49" charset="0"/>
              </a:rPr>
              <a:t> (f:float) = f * 1.&lt;</a:t>
            </a:r>
            <a:r>
              <a:rPr lang="en-GB" b="1" dirty="0" err="1" smtClean="0">
                <a:latin typeface="Consolas" pitchFamily="49" charset="0"/>
                <a:ea typeface="Calibri"/>
                <a:cs typeface="Consolas" pitchFamily="49" charset="0"/>
              </a:rPr>
              <a:t>rateOfReturn</a:t>
            </a:r>
            <a:r>
              <a:rPr lang="en-GB" b="1" dirty="0" smtClean="0">
                <a:latin typeface="Consolas" pitchFamily="49" charset="0"/>
                <a:ea typeface="Calibri"/>
                <a:cs typeface="Consolas" pitchFamily="49" charset="0"/>
              </a:rPr>
              <a:t>&gt;</a:t>
            </a:r>
          </a:p>
          <a:p>
            <a:pPr>
              <a:spcAft>
                <a:spcPts val="0"/>
              </a:spcAft>
            </a:pPr>
            <a:endParaRPr lang="en-GB" b="1" dirty="0" smtClean="0">
              <a:latin typeface="Consolas" pitchFamily="49" charset="0"/>
              <a:ea typeface="Calibri"/>
              <a:cs typeface="Consolas" pitchFamily="49" charset="0"/>
            </a:endParaRPr>
          </a:p>
          <a:p>
            <a:pPr>
              <a:spcAft>
                <a:spcPts val="0"/>
              </a:spcAft>
            </a:pPr>
            <a:r>
              <a:rPr lang="en-GB" b="1" dirty="0" smtClean="0">
                <a:solidFill>
                  <a:schemeClr val="accent2"/>
                </a:solidFill>
                <a:latin typeface="Consolas" pitchFamily="49" charset="0"/>
                <a:ea typeface="Calibri"/>
                <a:cs typeface="Consolas" pitchFamily="49" charset="0"/>
              </a:rPr>
              <a:t>type</a:t>
            </a:r>
            <a:r>
              <a:rPr lang="en-GB" b="1" dirty="0" smtClean="0">
                <a:latin typeface="Consolas" pitchFamily="49" charset="0"/>
                <a:ea typeface="Calibri"/>
                <a:cs typeface="Consolas" pitchFamily="49" charset="0"/>
              </a:rPr>
              <a:t> Price = { Open: float&lt;money&gt;; </a:t>
            </a:r>
          </a:p>
          <a:p>
            <a:pPr>
              <a:spcAft>
                <a:spcPts val="0"/>
              </a:spcAft>
            </a:pPr>
            <a:r>
              <a:rPr lang="en-GB" b="1" dirty="0" smtClean="0">
                <a:latin typeface="Consolas" pitchFamily="49" charset="0"/>
                <a:ea typeface="Calibri"/>
                <a:cs typeface="Consolas" pitchFamily="49" charset="0"/>
              </a:rPr>
              <a:t>               High: float&lt;money&gt;; </a:t>
            </a:r>
          </a:p>
          <a:p>
            <a:pPr>
              <a:spcAft>
                <a:spcPts val="0"/>
              </a:spcAft>
            </a:pPr>
            <a:r>
              <a:rPr lang="en-GB" b="1" dirty="0" smtClean="0">
                <a:latin typeface="Consolas" pitchFamily="49" charset="0"/>
                <a:ea typeface="Calibri"/>
                <a:cs typeface="Consolas" pitchFamily="49" charset="0"/>
              </a:rPr>
              <a:t>               Low: float&lt;money&gt;; </a:t>
            </a:r>
          </a:p>
          <a:p>
            <a:pPr>
              <a:spcAft>
                <a:spcPts val="0"/>
              </a:spcAft>
            </a:pPr>
            <a:r>
              <a:rPr lang="en-GB" b="1" dirty="0" smtClean="0">
                <a:latin typeface="Consolas" pitchFamily="49" charset="0"/>
                <a:ea typeface="Calibri"/>
                <a:cs typeface="Consolas" pitchFamily="49" charset="0"/>
              </a:rPr>
              <a:t>               Close: float&lt;money&gt;; </a:t>
            </a:r>
          </a:p>
          <a:p>
            <a:pPr>
              <a:spcAft>
                <a:spcPts val="0"/>
              </a:spcAft>
            </a:pPr>
            <a:r>
              <a:rPr lang="en-GB" b="1" dirty="0" smtClean="0">
                <a:latin typeface="Consolas" pitchFamily="49" charset="0"/>
                <a:ea typeface="Calibri"/>
                <a:cs typeface="Consolas" pitchFamily="49" charset="0"/>
              </a:rPr>
              <a:t>               Volume: float&lt;volume&gt; }</a:t>
            </a:r>
          </a:p>
          <a:p>
            <a:pPr>
              <a:spcAft>
                <a:spcPts val="0"/>
              </a:spcAft>
            </a:pPr>
            <a:endParaRPr lang="en-GB" b="1" dirty="0">
              <a:latin typeface="Consolas" pitchFamily="49" charset="0"/>
              <a:ea typeface="Calibri"/>
              <a:cs typeface="Consolas" pitchFamily="49" charset="0"/>
            </a:endParaRPr>
          </a:p>
        </p:txBody>
      </p:sp>
    </p:spTree>
    <p:extLst>
      <p:ext uri="{BB962C8B-B14F-4D97-AF65-F5344CB8AC3E}">
        <p14:creationId xmlns:p14="http://schemas.microsoft.com/office/powerpoint/2010/main" val="2243201577"/>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Web Crawl…</a:t>
            </a:r>
            <a:endParaRPr lang="en-US" dirty="0"/>
          </a:p>
        </p:txBody>
      </p:sp>
      <p:sp>
        <p:nvSpPr>
          <p:cNvPr id="4" name="Text Placeholder 3"/>
          <p:cNvSpPr>
            <a:spLocks noGrp="1"/>
          </p:cNvSpPr>
          <p:nvPr>
            <p:ph type="body" sz="quarter" idx="10"/>
          </p:nvPr>
        </p:nvSpPr>
        <p:spPr/>
        <p:txBody>
          <a:bodyPr/>
          <a:lstStyle/>
          <a:p>
            <a:r>
              <a:rPr lang="en-US" dirty="0" smtClean="0"/>
              <a:t>Topic: async/parallel</a:t>
            </a:r>
            <a:endParaRPr lang="en-US" dirty="0"/>
          </a:p>
        </p:txBody>
      </p:sp>
      <p:sp>
        <p:nvSpPr>
          <p:cNvPr id="5" name="Subtitle 4"/>
          <p:cNvSpPr>
            <a:spLocks noGrp="1"/>
          </p:cNvSpPr>
          <p:nvPr>
            <p:ph type="subTitle" idx="1"/>
          </p:nvPr>
        </p:nvSpPr>
        <p:spPr/>
        <p:txBody>
          <a:bodyPr/>
          <a:lstStyle/>
          <a:p>
            <a:endParaRPr lang="en-GB"/>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GB" dirty="0"/>
          </a:p>
        </p:txBody>
      </p:sp>
      <p:sp>
        <p:nvSpPr>
          <p:cNvPr id="4" name="Rectangle 3"/>
          <p:cNvSpPr/>
          <p:nvPr/>
        </p:nvSpPr>
        <p:spPr>
          <a:xfrm>
            <a:off x="571472" y="1472575"/>
            <a:ext cx="8276314" cy="1550031"/>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endParaRPr lang="en-GB" sz="2400" b="1" dirty="0" smtClean="0">
              <a:solidFill>
                <a:schemeClr val="bg1"/>
              </a:solidFill>
              <a:latin typeface="Consolas" pitchFamily="49" charset="0"/>
              <a:cs typeface="Consolas" pitchFamily="49" charset="0"/>
            </a:endParaRPr>
          </a:p>
          <a:p>
            <a:r>
              <a:rPr lang="en-GB" sz="2400" b="1" dirty="0" smtClean="0">
                <a:solidFill>
                  <a:schemeClr val="bg1"/>
                </a:solidFill>
                <a:latin typeface="Consolas" pitchFamily="49" charset="0"/>
                <a:cs typeface="Consolas" pitchFamily="49" charset="0"/>
              </a:rPr>
              <a:t>async { </a:t>
            </a:r>
            <a:r>
              <a:rPr lang="en-GB" sz="2400" b="1" dirty="0" smtClean="0">
                <a:solidFill>
                  <a:schemeClr val="accent2"/>
                </a:solidFill>
                <a:latin typeface="Consolas" pitchFamily="49" charset="0"/>
                <a:cs typeface="Consolas" pitchFamily="49" charset="0"/>
              </a:rPr>
              <a:t>let!</a:t>
            </a:r>
            <a:r>
              <a:rPr lang="en-GB" sz="2400" b="1" dirty="0" smtClean="0">
                <a:solidFill>
                  <a:schemeClr val="bg1"/>
                </a:solidFill>
                <a:latin typeface="Consolas" pitchFamily="49" charset="0"/>
                <a:cs typeface="Consolas" pitchFamily="49" charset="0"/>
              </a:rPr>
              <a:t> res = &lt;async-event&gt;</a:t>
            </a:r>
          </a:p>
          <a:p>
            <a:r>
              <a:rPr lang="en-GB" sz="2400" b="1" dirty="0" smtClean="0">
                <a:solidFill>
                  <a:schemeClr val="bg1"/>
                </a:solidFill>
                <a:latin typeface="Consolas" pitchFamily="49" charset="0"/>
                <a:cs typeface="Consolas" pitchFamily="49" charset="0"/>
              </a:rPr>
              <a:t>        ...  }</a:t>
            </a:r>
          </a:p>
          <a:p>
            <a:r>
              <a:rPr lang="en-GB" sz="2400" b="1" dirty="0" smtClean="0">
                <a:solidFill>
                  <a:schemeClr val="bg1"/>
                </a:solidFill>
                <a:latin typeface="Consolas" pitchFamily="49" charset="0"/>
                <a:cs typeface="Consolas" pitchFamily="49" charset="0"/>
              </a:rPr>
              <a:t> </a:t>
            </a:r>
          </a:p>
        </p:txBody>
      </p:sp>
      <p:sp>
        <p:nvSpPr>
          <p:cNvPr id="5" name="Rectangular Callout 4"/>
          <p:cNvSpPr/>
          <p:nvPr/>
        </p:nvSpPr>
        <p:spPr>
          <a:xfrm>
            <a:off x="4661638" y="720893"/>
            <a:ext cx="1133195" cy="523220"/>
          </a:xfrm>
          <a:prstGeom prst="wedgeRectCallout">
            <a:avLst>
              <a:gd name="adj1" fmla="val -155316"/>
              <a:gd name="adj2" fmla="val 155183"/>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React!</a:t>
            </a:r>
          </a:p>
        </p:txBody>
      </p:sp>
      <p:sp>
        <p:nvSpPr>
          <p:cNvPr id="7" name="Rectangular Callout 6"/>
          <p:cNvSpPr/>
          <p:nvPr/>
        </p:nvSpPr>
        <p:spPr>
          <a:xfrm>
            <a:off x="3234379" y="3475634"/>
            <a:ext cx="3692678" cy="2246769"/>
          </a:xfrm>
          <a:prstGeom prst="wedgeRectCallout">
            <a:avLst>
              <a:gd name="adj1" fmla="val -49236"/>
              <a:gd name="adj2" fmla="val -91131"/>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000" b="1" dirty="0" smtClean="0">
                <a:solidFill>
                  <a:schemeClr val="tx1"/>
                </a:solidFill>
              </a:rPr>
              <a:t>React to a GUI Event</a:t>
            </a:r>
          </a:p>
          <a:p>
            <a:pPr algn="ctr"/>
            <a:r>
              <a:rPr lang="en-GB" sz="2000" b="1" dirty="0" smtClean="0">
                <a:solidFill>
                  <a:schemeClr val="tx1"/>
                </a:solidFill>
              </a:rPr>
              <a:t>React to a Timer Callback</a:t>
            </a:r>
          </a:p>
          <a:p>
            <a:pPr algn="ctr"/>
            <a:r>
              <a:rPr lang="en-GB" sz="2000" b="1" dirty="0" smtClean="0">
                <a:solidFill>
                  <a:schemeClr val="tx1"/>
                </a:solidFill>
              </a:rPr>
              <a:t>React to a Query Response</a:t>
            </a:r>
          </a:p>
          <a:p>
            <a:pPr algn="ctr"/>
            <a:r>
              <a:rPr lang="en-GB" sz="2000" b="1" dirty="0" smtClean="0">
                <a:solidFill>
                  <a:schemeClr val="tx1"/>
                </a:solidFill>
              </a:rPr>
              <a:t>React to a HTTP Response</a:t>
            </a:r>
          </a:p>
          <a:p>
            <a:pPr algn="ctr"/>
            <a:r>
              <a:rPr lang="en-GB" sz="2000" b="1" dirty="0" smtClean="0">
                <a:solidFill>
                  <a:schemeClr val="tx1"/>
                </a:solidFill>
              </a:rPr>
              <a:t>React to a Web Service Response</a:t>
            </a:r>
          </a:p>
          <a:p>
            <a:pPr algn="ctr"/>
            <a:r>
              <a:rPr lang="en-GB" sz="2000" b="1" dirty="0" smtClean="0">
                <a:solidFill>
                  <a:schemeClr val="tx1"/>
                </a:solidFill>
              </a:rPr>
              <a:t>React to a Disk I/O Completion</a:t>
            </a:r>
          </a:p>
          <a:p>
            <a:pPr algn="ctr"/>
            <a:r>
              <a:rPr lang="en-GB" sz="2000" b="1" dirty="0" smtClean="0"/>
              <a:t>Agent r</a:t>
            </a:r>
            <a:r>
              <a:rPr lang="en-GB" sz="2000" b="1" dirty="0" smtClean="0">
                <a:solidFill>
                  <a:schemeClr val="tx1"/>
                </a:solidFill>
              </a:rPr>
              <a:t>eacts to Message</a:t>
            </a:r>
          </a:p>
        </p:txBody>
      </p:sp>
      <p:sp>
        <p:nvSpPr>
          <p:cNvPr id="8" name="Content Placeholder 7"/>
          <p:cNvSpPr>
            <a:spLocks noGrp="1"/>
          </p:cNvSpPr>
          <p:nvPr>
            <p:ph idx="1"/>
          </p:nvPr>
        </p:nvSpPr>
        <p:spPr/>
        <p:txBody>
          <a:bodyPr/>
          <a:lstStyle/>
          <a:p>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uild="p"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21279617"/>
              </p:ext>
            </p:extLst>
          </p:nvPr>
        </p:nvGraphicFramePr>
        <p:xfrm>
          <a:off x="214282" y="785794"/>
          <a:ext cx="8929718" cy="53403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bwMode="auto">
          <a:xfrm>
            <a:off x="2417523" y="4196219"/>
            <a:ext cx="3945699" cy="2379945"/>
          </a:xfrm>
          <a:prstGeom prst="rect">
            <a:avLst/>
          </a:prstGeom>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5" name="Rectangle 4"/>
          <p:cNvSpPr/>
          <p:nvPr/>
        </p:nvSpPr>
        <p:spPr bwMode="auto">
          <a:xfrm>
            <a:off x="2970756" y="2469715"/>
            <a:ext cx="3945699" cy="2379945"/>
          </a:xfrm>
          <a:prstGeom prst="rect">
            <a:avLst/>
          </a:prstGeom>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6" name="Rectangle 5"/>
          <p:cNvSpPr/>
          <p:nvPr/>
        </p:nvSpPr>
        <p:spPr bwMode="auto">
          <a:xfrm>
            <a:off x="2417522" y="354904"/>
            <a:ext cx="3945699" cy="2379945"/>
          </a:xfrm>
          <a:prstGeom prst="rect">
            <a:avLst/>
          </a:prstGeom>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Tree>
    <p:extLst>
      <p:ext uri="{BB962C8B-B14F-4D97-AF65-F5344CB8AC3E}">
        <p14:creationId xmlns:p14="http://schemas.microsoft.com/office/powerpoint/2010/main" val="153389739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56090852"/>
              </p:ext>
            </p:extLst>
          </p:nvPr>
        </p:nvGraphicFramePr>
        <p:xfrm>
          <a:off x="214282" y="785794"/>
          <a:ext cx="8929718" cy="53403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bwMode="auto">
          <a:xfrm>
            <a:off x="2417523" y="4196219"/>
            <a:ext cx="3945699" cy="2379945"/>
          </a:xfrm>
          <a:prstGeom prst="rect">
            <a:avLst/>
          </a:prstGeom>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5" name="Rectangle 4"/>
          <p:cNvSpPr/>
          <p:nvPr/>
        </p:nvSpPr>
        <p:spPr bwMode="auto">
          <a:xfrm>
            <a:off x="2970756" y="2469715"/>
            <a:ext cx="3945699" cy="2379945"/>
          </a:xfrm>
          <a:prstGeom prst="rect">
            <a:avLst/>
          </a:prstGeom>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Tree>
    <p:extLst>
      <p:ext uri="{BB962C8B-B14F-4D97-AF65-F5344CB8AC3E}">
        <p14:creationId xmlns:p14="http://schemas.microsoft.com/office/powerpoint/2010/main" val="179841385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many uses of </a:t>
            </a:r>
            <a:r>
              <a:rPr lang="en-GB" dirty="0" err="1" smtClean="0"/>
              <a:t>async</a:t>
            </a:r>
            <a:r>
              <a:rPr lang="en-GB" dirty="0" smtClean="0"/>
              <a:t> { ... }</a:t>
            </a:r>
            <a:endParaRPr lang="en-GB" dirty="0"/>
          </a:p>
        </p:txBody>
      </p:sp>
      <p:sp>
        <p:nvSpPr>
          <p:cNvPr id="3" name="Content Placeholder 2"/>
          <p:cNvSpPr>
            <a:spLocks noGrp="1"/>
          </p:cNvSpPr>
          <p:nvPr>
            <p:ph idx="1"/>
          </p:nvPr>
        </p:nvSpPr>
        <p:spPr/>
        <p:txBody>
          <a:bodyPr/>
          <a:lstStyle/>
          <a:p>
            <a:r>
              <a:rPr lang="en-GB" sz="2800" dirty="0" smtClean="0"/>
              <a:t>Sequencing I/O requests</a:t>
            </a:r>
          </a:p>
          <a:p>
            <a:endParaRPr lang="en-GB" sz="2800" dirty="0" smtClean="0"/>
          </a:p>
          <a:p>
            <a:endParaRPr lang="en-GB" sz="2800" dirty="0" smtClean="0"/>
          </a:p>
          <a:p>
            <a:endParaRPr lang="en-GB" sz="2800" dirty="0" smtClean="0"/>
          </a:p>
          <a:p>
            <a:r>
              <a:rPr lang="en-GB" sz="2800" dirty="0" smtClean="0"/>
              <a:t>Sequencing CPU computations and I/O requests</a:t>
            </a:r>
          </a:p>
          <a:p>
            <a:endParaRPr lang="en-GB" sz="2800" dirty="0" smtClean="0"/>
          </a:p>
        </p:txBody>
      </p:sp>
      <p:sp>
        <p:nvSpPr>
          <p:cNvPr id="6" name="Folded Corner 5"/>
          <p:cNvSpPr/>
          <p:nvPr/>
        </p:nvSpPr>
        <p:spPr>
          <a:xfrm>
            <a:off x="662832" y="1929261"/>
            <a:ext cx="8177486" cy="1188689"/>
          </a:xfrm>
          <a:prstGeom prst="foldedCorner">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err="1" smtClean="0">
                <a:solidFill>
                  <a:schemeClr val="bg1"/>
                </a:solidFill>
                <a:latin typeface="Consolas" pitchFamily="49" charset="0"/>
                <a:cs typeface="Consolas" pitchFamily="49" charset="0"/>
              </a:rPr>
              <a:t>async</a:t>
            </a:r>
            <a:r>
              <a:rPr lang="en-GB" sz="2000" b="1" dirty="0" smtClean="0">
                <a:solidFill>
                  <a:schemeClr val="bg1"/>
                </a:solidFill>
                <a:latin typeface="Consolas" pitchFamily="49" charset="0"/>
                <a:cs typeface="Consolas" pitchFamily="49" charset="0"/>
              </a:rPr>
              <a:t> { </a:t>
            </a:r>
            <a:r>
              <a:rPr lang="en-GB" sz="2000" b="1" dirty="0" smtClean="0">
                <a:solidFill>
                  <a:schemeClr val="accent2"/>
                </a:solidFill>
                <a:latin typeface="Consolas" pitchFamily="49" charset="0"/>
                <a:cs typeface="Consolas" pitchFamily="49" charset="0"/>
              </a:rPr>
              <a:t>let! </a:t>
            </a:r>
            <a:r>
              <a:rPr lang="en-GB" sz="2000" b="1" dirty="0" err="1" smtClean="0">
                <a:solidFill>
                  <a:schemeClr val="bg1"/>
                </a:solidFill>
                <a:latin typeface="Consolas" pitchFamily="49" charset="0"/>
                <a:cs typeface="Consolas" pitchFamily="49" charset="0"/>
              </a:rPr>
              <a:t>lang</a:t>
            </a:r>
            <a:r>
              <a:rPr lang="en-GB" sz="2000" b="1" dirty="0" smtClean="0">
                <a:solidFill>
                  <a:schemeClr val="bg1"/>
                </a:solidFill>
                <a:latin typeface="Consolas" pitchFamily="49" charset="0"/>
                <a:cs typeface="Consolas" pitchFamily="49" charset="0"/>
              </a:rPr>
              <a:t>  = </a:t>
            </a:r>
            <a:r>
              <a:rPr lang="en-GB" sz="2000" b="1" dirty="0" err="1" smtClean="0">
                <a:solidFill>
                  <a:schemeClr val="bg1"/>
                </a:solidFill>
                <a:latin typeface="Consolas" pitchFamily="49" charset="0"/>
                <a:cs typeface="Consolas" pitchFamily="49" charset="0"/>
              </a:rPr>
              <a:t>detectLanguageAsync</a:t>
            </a:r>
            <a:r>
              <a:rPr lang="en-GB" sz="2000" b="1" dirty="0" smtClean="0">
                <a:solidFill>
                  <a:schemeClr val="bg1"/>
                </a:solidFill>
                <a:latin typeface="Consolas" pitchFamily="49" charset="0"/>
                <a:cs typeface="Consolas" pitchFamily="49" charset="0"/>
              </a:rPr>
              <a:t> text</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let! </a:t>
            </a:r>
            <a:r>
              <a:rPr lang="en-GB" sz="2000" b="1" dirty="0" smtClean="0">
                <a:solidFill>
                  <a:schemeClr val="bg1"/>
                </a:solidFill>
                <a:latin typeface="Consolas" pitchFamily="49" charset="0"/>
                <a:cs typeface="Consolas" pitchFamily="49" charset="0"/>
              </a:rPr>
              <a:t>text2 = </a:t>
            </a:r>
            <a:r>
              <a:rPr lang="en-GB" sz="2000" b="1" dirty="0" err="1" smtClean="0">
                <a:solidFill>
                  <a:schemeClr val="bg1"/>
                </a:solidFill>
                <a:latin typeface="Consolas" pitchFamily="49" charset="0"/>
                <a:cs typeface="Consolas" pitchFamily="49" charset="0"/>
              </a:rPr>
              <a:t>translateAsync</a:t>
            </a:r>
            <a:r>
              <a:rPr lang="en-GB" sz="2000" b="1" dirty="0" smtClean="0">
                <a:solidFill>
                  <a:schemeClr val="bg1"/>
                </a:solidFill>
                <a:latin typeface="Consolas" pitchFamily="49" charset="0"/>
                <a:cs typeface="Consolas" pitchFamily="49" charset="0"/>
              </a:rPr>
              <a:t> (</a:t>
            </a:r>
            <a:r>
              <a:rPr lang="en-GB" sz="2000" b="1" dirty="0" err="1" smtClean="0">
                <a:solidFill>
                  <a:schemeClr val="bg1"/>
                </a:solidFill>
                <a:latin typeface="Consolas" pitchFamily="49" charset="0"/>
                <a:cs typeface="Consolas" pitchFamily="49" charset="0"/>
              </a:rPr>
              <a:t>lang,"da",text</a:t>
            </a:r>
            <a:r>
              <a:rPr lang="en-GB" sz="2000" b="1" dirty="0" smtClean="0">
                <a:solidFill>
                  <a:schemeClr val="bg1"/>
                </a:solidFill>
                <a:latin typeface="Consolas" pitchFamily="49" charset="0"/>
                <a:cs typeface="Consolas" pitchFamily="49" charset="0"/>
              </a:rPr>
              <a:t>)</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return </a:t>
            </a:r>
            <a:r>
              <a:rPr lang="en-GB" sz="2000" b="1" dirty="0" smtClean="0">
                <a:solidFill>
                  <a:schemeClr val="bg1"/>
                </a:solidFill>
                <a:latin typeface="Consolas" pitchFamily="49" charset="0"/>
                <a:cs typeface="Consolas" pitchFamily="49" charset="0"/>
              </a:rPr>
              <a:t>text2 }</a:t>
            </a:r>
          </a:p>
        </p:txBody>
      </p:sp>
      <p:sp>
        <p:nvSpPr>
          <p:cNvPr id="7" name="Rectangle 6"/>
          <p:cNvSpPr/>
          <p:nvPr/>
        </p:nvSpPr>
        <p:spPr>
          <a:xfrm>
            <a:off x="649953" y="3971692"/>
            <a:ext cx="8215370" cy="1303809"/>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err="1" smtClean="0">
                <a:solidFill>
                  <a:schemeClr val="bg1"/>
                </a:solidFill>
                <a:latin typeface="Consolas" pitchFamily="49" charset="0"/>
                <a:cs typeface="Consolas" pitchFamily="49" charset="0"/>
              </a:rPr>
              <a:t>async</a:t>
            </a:r>
            <a:r>
              <a:rPr lang="en-GB" sz="2000" b="1" dirty="0" smtClean="0">
                <a:solidFill>
                  <a:schemeClr val="bg1"/>
                </a:solidFill>
                <a:latin typeface="Consolas" pitchFamily="49" charset="0"/>
                <a:cs typeface="Consolas" pitchFamily="49" charset="0"/>
              </a:rPr>
              <a:t> { </a:t>
            </a:r>
            <a:r>
              <a:rPr lang="en-GB" sz="2000" b="1" dirty="0" smtClean="0">
                <a:solidFill>
                  <a:schemeClr val="accent2"/>
                </a:solidFill>
                <a:latin typeface="Consolas" pitchFamily="49" charset="0"/>
                <a:cs typeface="Consolas" pitchFamily="49" charset="0"/>
              </a:rPr>
              <a:t>let! </a:t>
            </a:r>
            <a:r>
              <a:rPr lang="en-GB" sz="2000" b="1" dirty="0" err="1" smtClean="0">
                <a:solidFill>
                  <a:schemeClr val="bg1"/>
                </a:solidFill>
                <a:latin typeface="Consolas" pitchFamily="49" charset="0"/>
                <a:cs typeface="Consolas" pitchFamily="49" charset="0"/>
              </a:rPr>
              <a:t>lang</a:t>
            </a:r>
            <a:r>
              <a:rPr lang="en-GB" sz="2000" b="1" dirty="0" smtClean="0">
                <a:solidFill>
                  <a:schemeClr val="bg1"/>
                </a:solidFill>
                <a:latin typeface="Consolas" pitchFamily="49" charset="0"/>
                <a:cs typeface="Consolas" pitchFamily="49" charset="0"/>
              </a:rPr>
              <a:t>  = </a:t>
            </a:r>
            <a:r>
              <a:rPr lang="en-GB" sz="2000" b="1" dirty="0" err="1" smtClean="0">
                <a:solidFill>
                  <a:schemeClr val="bg1"/>
                </a:solidFill>
                <a:latin typeface="Consolas" pitchFamily="49" charset="0"/>
                <a:cs typeface="Consolas" pitchFamily="49" charset="0"/>
              </a:rPr>
              <a:t>detectLanguageAsync</a:t>
            </a:r>
            <a:r>
              <a:rPr lang="en-GB" sz="2000" b="1" dirty="0" smtClean="0">
                <a:solidFill>
                  <a:schemeClr val="bg1"/>
                </a:solidFill>
                <a:latin typeface="Consolas" pitchFamily="49" charset="0"/>
                <a:cs typeface="Consolas" pitchFamily="49" charset="0"/>
              </a:rPr>
              <a:t> text</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let! </a:t>
            </a:r>
            <a:r>
              <a:rPr lang="en-GB" sz="2000" b="1" dirty="0" smtClean="0">
                <a:solidFill>
                  <a:schemeClr val="bg1"/>
                </a:solidFill>
                <a:latin typeface="Consolas" pitchFamily="49" charset="0"/>
                <a:cs typeface="Consolas" pitchFamily="49" charset="0"/>
              </a:rPr>
              <a:t>text2 = </a:t>
            </a:r>
            <a:r>
              <a:rPr lang="en-GB" sz="2000" b="1" dirty="0" err="1" smtClean="0">
                <a:solidFill>
                  <a:schemeClr val="bg1"/>
                </a:solidFill>
                <a:latin typeface="Consolas" pitchFamily="49" charset="0"/>
                <a:cs typeface="Consolas" pitchFamily="49" charset="0"/>
              </a:rPr>
              <a:t>translateAsync</a:t>
            </a:r>
            <a:r>
              <a:rPr lang="en-GB" sz="2000" b="1" dirty="0" smtClean="0">
                <a:solidFill>
                  <a:schemeClr val="bg1"/>
                </a:solidFill>
                <a:latin typeface="Consolas" pitchFamily="49" charset="0"/>
                <a:cs typeface="Consolas" pitchFamily="49" charset="0"/>
              </a:rPr>
              <a:t> (</a:t>
            </a:r>
            <a:r>
              <a:rPr lang="en-GB" sz="2000" b="1" dirty="0" err="1" smtClean="0">
                <a:solidFill>
                  <a:schemeClr val="bg1"/>
                </a:solidFill>
                <a:latin typeface="Consolas" pitchFamily="49" charset="0"/>
                <a:cs typeface="Consolas" pitchFamily="49" charset="0"/>
              </a:rPr>
              <a:t>lang,"da",text</a:t>
            </a:r>
            <a:r>
              <a:rPr lang="en-GB" sz="2000" b="1" dirty="0" smtClean="0">
                <a:solidFill>
                  <a:schemeClr val="bg1"/>
                </a:solidFill>
                <a:latin typeface="Consolas" pitchFamily="49" charset="0"/>
                <a:cs typeface="Consolas" pitchFamily="49" charset="0"/>
              </a:rPr>
              <a:t>)</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let </a:t>
            </a:r>
            <a:r>
              <a:rPr lang="en-GB" sz="2000" b="1" dirty="0" smtClean="0">
                <a:solidFill>
                  <a:schemeClr val="bg1"/>
                </a:solidFill>
                <a:latin typeface="Consolas" pitchFamily="49" charset="0"/>
                <a:cs typeface="Consolas" pitchFamily="49" charset="0"/>
              </a:rPr>
              <a:t>text3 = </a:t>
            </a:r>
            <a:r>
              <a:rPr lang="en-GB" sz="2000" b="1" dirty="0" err="1" smtClean="0">
                <a:solidFill>
                  <a:schemeClr val="bg1"/>
                </a:solidFill>
                <a:latin typeface="Consolas" pitchFamily="49" charset="0"/>
                <a:cs typeface="Consolas" pitchFamily="49" charset="0"/>
              </a:rPr>
              <a:t>postProcess</a:t>
            </a:r>
            <a:r>
              <a:rPr lang="en-GB" sz="2000" b="1" dirty="0" smtClean="0">
                <a:solidFill>
                  <a:schemeClr val="bg1"/>
                </a:solidFill>
                <a:latin typeface="Consolas" pitchFamily="49" charset="0"/>
                <a:cs typeface="Consolas" pitchFamily="49" charset="0"/>
              </a:rPr>
              <a:t> text2</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return </a:t>
            </a:r>
            <a:r>
              <a:rPr lang="en-GB" sz="2000" b="1" dirty="0" smtClean="0">
                <a:solidFill>
                  <a:schemeClr val="bg1"/>
                </a:solidFill>
                <a:latin typeface="Consolas" pitchFamily="49" charset="0"/>
                <a:cs typeface="Consolas" pitchFamily="49" charset="0"/>
              </a:rPr>
              <a:t>text3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81000" y="230188"/>
            <a:ext cx="8382000" cy="1107996"/>
          </a:xfrm>
        </p:spPr>
        <p:txBody>
          <a:bodyPr/>
          <a:lstStyle/>
          <a:p>
            <a:pPr eaLnBrk="1" hangingPunct="1">
              <a:defRPr/>
            </a:pPr>
            <a:r>
              <a:rPr lang="en-US" sz="8000" b="1" dirty="0" smtClean="0"/>
              <a:t>F# is…</a:t>
            </a:r>
            <a:endParaRPr sz="8000" b="1" dirty="0" smtClean="0"/>
          </a:p>
        </p:txBody>
      </p:sp>
      <p:sp>
        <p:nvSpPr>
          <p:cNvPr id="6147" name="Text Placeholder 2"/>
          <p:cNvSpPr>
            <a:spLocks noGrp="1"/>
          </p:cNvSpPr>
          <p:nvPr>
            <p:ph type="body" idx="1"/>
          </p:nvPr>
        </p:nvSpPr>
        <p:spPr>
          <a:xfrm>
            <a:off x="632772" y="2217596"/>
            <a:ext cx="8048625" cy="1428083"/>
          </a:xfrm>
        </p:spPr>
        <p:txBody>
          <a:bodyPr anchor="ctr">
            <a:noAutofit/>
          </a:bodyPr>
          <a:lstStyle/>
          <a:p>
            <a:pPr lvl="0" algn="ctr">
              <a:lnSpc>
                <a:spcPct val="150000"/>
              </a:lnSpc>
              <a:buNone/>
              <a:defRPr/>
            </a:pPr>
            <a:endParaRPr lang="en-GB" sz="3600" dirty="0" smtClean="0"/>
          </a:p>
          <a:p>
            <a:pPr lvl="0" algn="ctr">
              <a:lnSpc>
                <a:spcPct val="150000"/>
              </a:lnSpc>
              <a:buNone/>
              <a:defRPr/>
            </a:pPr>
            <a:endParaRPr lang="en-GB" sz="3600" dirty="0"/>
          </a:p>
          <a:p>
            <a:pPr lvl="0" algn="ctr">
              <a:lnSpc>
                <a:spcPct val="150000"/>
              </a:lnSpc>
              <a:buNone/>
              <a:defRPr/>
            </a:pPr>
            <a:r>
              <a:rPr lang="en-GB" sz="3600" dirty="0" smtClean="0"/>
              <a:t>a </a:t>
            </a:r>
            <a:r>
              <a:rPr lang="en-GB" sz="3600" b="1" dirty="0" smtClean="0">
                <a:solidFill>
                  <a:schemeClr val="accent5"/>
                </a:solidFill>
              </a:rPr>
              <a:t>programming</a:t>
            </a:r>
            <a:r>
              <a:rPr lang="en-GB" sz="3600" dirty="0" smtClean="0"/>
              <a:t> </a:t>
            </a:r>
            <a:r>
              <a:rPr lang="en-GB" sz="3600" b="1" dirty="0" smtClean="0">
                <a:solidFill>
                  <a:schemeClr val="accent5"/>
                </a:solidFill>
              </a:rPr>
              <a:t>language</a:t>
            </a:r>
            <a:r>
              <a:rPr lang="en-GB" sz="3600" dirty="0" smtClean="0"/>
              <a:t>…</a:t>
            </a:r>
          </a:p>
          <a:p>
            <a:pPr algn="ctr">
              <a:lnSpc>
                <a:spcPct val="150000"/>
              </a:lnSpc>
              <a:buFontTx/>
              <a:buNone/>
              <a:defRPr/>
            </a:pPr>
            <a:endParaRPr lang="en-US" sz="3600" dirty="0" smtClean="0"/>
          </a:p>
        </p:txBody>
      </p:sp>
      <p:sp>
        <p:nvSpPr>
          <p:cNvPr id="5" name="Text Placeholder 2"/>
          <p:cNvSpPr txBox="1">
            <a:spLocks/>
          </p:cNvSpPr>
          <p:nvPr/>
        </p:nvSpPr>
        <p:spPr>
          <a:xfrm>
            <a:off x="632773" y="1503555"/>
            <a:ext cx="8048625" cy="1428083"/>
          </a:xfrm>
          <a:prstGeom prst="rect">
            <a:avLst/>
          </a:prstGeom>
        </p:spPr>
        <p:txBody>
          <a:bodyPr vert="horz" wrap="square" lIns="0" tIns="0" rIns="0" bIns="0" rtlCol="0" anchor="ctr">
            <a:normAutofit/>
          </a:bodyPr>
          <a:lstStyle/>
          <a:p>
            <a:pPr marL="460375" lvl="0" indent="-460375" algn="ctr">
              <a:lnSpc>
                <a:spcPct val="90000"/>
              </a:lnSpc>
              <a:spcBef>
                <a:spcPct val="20000"/>
              </a:spcBef>
              <a:defRPr/>
            </a:pPr>
            <a:endParaRPr lang="en-GB" sz="3200" dirty="0" smtClean="0">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316875540"/>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many uses of </a:t>
            </a:r>
            <a:r>
              <a:rPr lang="en-GB" dirty="0" err="1" smtClean="0"/>
              <a:t>async</a:t>
            </a:r>
            <a:r>
              <a:rPr lang="en-GB" dirty="0" smtClean="0"/>
              <a:t> { ... }</a:t>
            </a:r>
            <a:endParaRPr lang="en-GB" dirty="0"/>
          </a:p>
        </p:txBody>
      </p:sp>
      <p:sp>
        <p:nvSpPr>
          <p:cNvPr id="3" name="Content Placeholder 2"/>
          <p:cNvSpPr>
            <a:spLocks noGrp="1"/>
          </p:cNvSpPr>
          <p:nvPr>
            <p:ph idx="1"/>
          </p:nvPr>
        </p:nvSpPr>
        <p:spPr/>
        <p:txBody>
          <a:bodyPr/>
          <a:lstStyle/>
          <a:p>
            <a:r>
              <a:rPr lang="en-GB" sz="2800" dirty="0" smtClean="0"/>
              <a:t>Parallel CPU computations</a:t>
            </a:r>
          </a:p>
          <a:p>
            <a:pPr>
              <a:buNone/>
            </a:pPr>
            <a:endParaRPr lang="en-GB" sz="2800" dirty="0" smtClean="0"/>
          </a:p>
          <a:p>
            <a:endParaRPr lang="en-GB" sz="2800" dirty="0" smtClean="0"/>
          </a:p>
          <a:p>
            <a:endParaRPr lang="en-GB" sz="2800" dirty="0" smtClean="0"/>
          </a:p>
          <a:p>
            <a:r>
              <a:rPr lang="en-GB" sz="2800" dirty="0" smtClean="0"/>
              <a:t>Parallel I/O requests</a:t>
            </a:r>
          </a:p>
          <a:p>
            <a:endParaRPr lang="en-GB" sz="2800" dirty="0" smtClean="0"/>
          </a:p>
        </p:txBody>
      </p:sp>
      <p:sp>
        <p:nvSpPr>
          <p:cNvPr id="4" name="Rectangle 3"/>
          <p:cNvSpPr/>
          <p:nvPr/>
        </p:nvSpPr>
        <p:spPr>
          <a:xfrm>
            <a:off x="714348" y="2122153"/>
            <a:ext cx="7953134" cy="688256"/>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smtClean="0">
                <a:solidFill>
                  <a:schemeClr val="bg1"/>
                </a:solidFill>
                <a:latin typeface="Consolas" pitchFamily="49" charset="0"/>
                <a:cs typeface="Consolas" pitchFamily="49" charset="0"/>
              </a:rPr>
              <a:t>Async.Parallel [ async { return (fib 39) };</a:t>
            </a:r>
          </a:p>
          <a:p>
            <a:r>
              <a:rPr lang="en-GB" sz="2000" b="1" dirty="0" smtClean="0">
                <a:solidFill>
                  <a:schemeClr val="bg1"/>
                </a:solidFill>
                <a:latin typeface="Consolas" pitchFamily="49" charset="0"/>
                <a:cs typeface="Consolas" pitchFamily="49" charset="0"/>
              </a:rPr>
              <a:t>                 async { return (fib 40) }; ]</a:t>
            </a:r>
          </a:p>
        </p:txBody>
      </p:sp>
      <p:sp>
        <p:nvSpPr>
          <p:cNvPr id="7" name="Rectangle 6"/>
          <p:cNvSpPr/>
          <p:nvPr/>
        </p:nvSpPr>
        <p:spPr>
          <a:xfrm>
            <a:off x="585559" y="3925721"/>
            <a:ext cx="8143932" cy="996033"/>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err="1" smtClean="0">
                <a:solidFill>
                  <a:schemeClr val="bg1"/>
                </a:solidFill>
                <a:latin typeface="Consolas" pitchFamily="49" charset="0"/>
                <a:cs typeface="Consolas" pitchFamily="49" charset="0"/>
              </a:rPr>
              <a:t>Async.Parallel</a:t>
            </a:r>
            <a:r>
              <a:rPr lang="en-GB" sz="2000" b="1" dirty="0" smtClean="0">
                <a:solidFill>
                  <a:schemeClr val="bg1"/>
                </a:solidFill>
                <a:latin typeface="Consolas" pitchFamily="49" charset="0"/>
                <a:cs typeface="Consolas" pitchFamily="49" charset="0"/>
              </a:rPr>
              <a:t> </a:t>
            </a:r>
          </a:p>
          <a:p>
            <a:r>
              <a:rPr lang="en-GB" sz="2000" b="1" dirty="0" smtClean="0">
                <a:solidFill>
                  <a:schemeClr val="bg1"/>
                </a:solidFill>
                <a:latin typeface="Consolas" pitchFamily="49" charset="0"/>
                <a:cs typeface="Consolas" pitchFamily="49" charset="0"/>
              </a:rPr>
              <a:t>   [ </a:t>
            </a:r>
            <a:r>
              <a:rPr lang="en-GB" sz="2000" b="1" dirty="0" smtClean="0">
                <a:solidFill>
                  <a:schemeClr val="accent2"/>
                </a:solidFill>
                <a:latin typeface="Consolas" pitchFamily="49" charset="0"/>
                <a:cs typeface="Consolas" pitchFamily="49" charset="0"/>
              </a:rPr>
              <a:t>for </a:t>
            </a:r>
            <a:r>
              <a:rPr lang="en-GB" sz="2000" b="1" dirty="0" smtClean="0">
                <a:solidFill>
                  <a:schemeClr val="bg1"/>
                </a:solidFill>
                <a:latin typeface="Consolas" pitchFamily="49" charset="0"/>
                <a:cs typeface="Consolas" pitchFamily="49" charset="0"/>
              </a:rPr>
              <a:t>target </a:t>
            </a:r>
            <a:r>
              <a:rPr lang="en-GB" sz="2000" b="1" dirty="0" smtClean="0">
                <a:solidFill>
                  <a:schemeClr val="accent2"/>
                </a:solidFill>
                <a:latin typeface="Consolas" pitchFamily="49" charset="0"/>
                <a:cs typeface="Consolas" pitchFamily="49" charset="0"/>
              </a:rPr>
              <a:t>in </a:t>
            </a:r>
            <a:r>
              <a:rPr lang="en-GB" sz="2000" b="1" dirty="0" err="1" smtClean="0">
                <a:solidFill>
                  <a:schemeClr val="bg1"/>
                </a:solidFill>
                <a:latin typeface="Consolas" pitchFamily="49" charset="0"/>
                <a:cs typeface="Consolas" pitchFamily="49" charset="0"/>
              </a:rPr>
              <a:t>langs</a:t>
            </a:r>
            <a:r>
              <a:rPr lang="en-GB" sz="2000" b="1" dirty="0" smtClean="0">
                <a:solidFill>
                  <a:schemeClr val="bg1"/>
                </a:solidFill>
                <a:latin typeface="Consolas" pitchFamily="49" charset="0"/>
                <a:cs typeface="Consolas" pitchFamily="49" charset="0"/>
              </a:rPr>
              <a:t> -&gt; </a:t>
            </a:r>
          </a:p>
          <a:p>
            <a:r>
              <a:rPr lang="en-GB" sz="2000" b="1" dirty="0" smtClean="0">
                <a:solidFill>
                  <a:schemeClr val="bg1"/>
                </a:solidFill>
                <a:latin typeface="Consolas" pitchFamily="49" charset="0"/>
                <a:cs typeface="Consolas" pitchFamily="49" charset="0"/>
              </a:rPr>
              <a:t>              </a:t>
            </a:r>
            <a:r>
              <a:rPr lang="en-GB" sz="2000" b="1" dirty="0" err="1" smtClean="0">
                <a:solidFill>
                  <a:schemeClr val="bg1"/>
                </a:solidFill>
                <a:latin typeface="Consolas" pitchFamily="49" charset="0"/>
                <a:cs typeface="Consolas" pitchFamily="49" charset="0"/>
              </a:rPr>
              <a:t>translateAsync</a:t>
            </a:r>
            <a:r>
              <a:rPr lang="en-GB" sz="2000" b="1" dirty="0" smtClean="0">
                <a:solidFill>
                  <a:schemeClr val="bg1"/>
                </a:solidFill>
                <a:latin typeface="Consolas" pitchFamily="49" charset="0"/>
                <a:cs typeface="Consolas" pitchFamily="49" charset="0"/>
              </a:rPr>
              <a:t> (</a:t>
            </a:r>
            <a:r>
              <a:rPr lang="en-GB" sz="2000" b="1" dirty="0" err="1" smtClean="0">
                <a:solidFill>
                  <a:schemeClr val="bg1"/>
                </a:solidFill>
                <a:latin typeface="Consolas" pitchFamily="49" charset="0"/>
                <a:cs typeface="Consolas" pitchFamily="49" charset="0"/>
              </a:rPr>
              <a:t>lang,target,text</a:t>
            </a:r>
            <a:r>
              <a:rPr lang="en-GB" sz="2000" b="1" dirty="0" smtClean="0">
                <a:solidFill>
                  <a:schemeClr val="bg1"/>
                </a:solidFill>
                <a:latin typeface="Consolas" pitchFamily="49" charset="0"/>
                <a:cs typeface="Consolas" pitchFamily="49"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81242252"/>
              </p:ext>
            </p:extLst>
          </p:nvPr>
        </p:nvGraphicFramePr>
        <p:xfrm>
          <a:off x="214282" y="785794"/>
          <a:ext cx="8929718" cy="53403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bwMode="auto">
          <a:xfrm>
            <a:off x="2417523" y="4196219"/>
            <a:ext cx="3945699" cy="2379945"/>
          </a:xfrm>
          <a:prstGeom prst="rect">
            <a:avLst/>
          </a:prstGeom>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5" name="Rectangle 4"/>
          <p:cNvSpPr/>
          <p:nvPr/>
        </p:nvSpPr>
        <p:spPr bwMode="auto">
          <a:xfrm>
            <a:off x="2970756" y="2469715"/>
            <a:ext cx="3945699" cy="2379945"/>
          </a:xfrm>
          <a:prstGeom prst="rect">
            <a:avLst/>
          </a:prstGeom>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Tree>
    <p:extLst>
      <p:ext uri="{BB962C8B-B14F-4D97-AF65-F5344CB8AC3E}">
        <p14:creationId xmlns:p14="http://schemas.microsoft.com/office/powerpoint/2010/main" val="354539610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769138"/>
              </p:ext>
            </p:extLst>
          </p:nvPr>
        </p:nvGraphicFramePr>
        <p:xfrm>
          <a:off x="214282" y="785794"/>
          <a:ext cx="8929718" cy="53403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bwMode="auto">
          <a:xfrm>
            <a:off x="2417523" y="4196219"/>
            <a:ext cx="3945699" cy="2379945"/>
          </a:xfrm>
          <a:prstGeom prst="rect">
            <a:avLst/>
          </a:prstGeom>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Tree>
    <p:extLst>
      <p:ext uri="{BB962C8B-B14F-4D97-AF65-F5344CB8AC3E}">
        <p14:creationId xmlns:p14="http://schemas.microsoft.com/office/powerpoint/2010/main" val="287402571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8" name="Picture 2"/>
          <p:cNvPicPr>
            <a:picLocks noChangeAspect="1" noChangeArrowheads="1"/>
          </p:cNvPicPr>
          <p:nvPr/>
        </p:nvPicPr>
        <p:blipFill>
          <a:blip r:embed="rId2"/>
          <a:srcRect t="36979" r="67254" b="23855"/>
          <a:stretch>
            <a:fillRect/>
          </a:stretch>
        </p:blipFill>
        <p:spPr bwMode="auto">
          <a:xfrm>
            <a:off x="1149154" y="1311967"/>
            <a:ext cx="6474394" cy="4597758"/>
          </a:xfrm>
          <a:prstGeom prst="rect">
            <a:avLst/>
          </a:prstGeom>
          <a:noFill/>
          <a:ln w="9525">
            <a:noFill/>
            <a:miter lim="800000"/>
            <a:headEnd/>
            <a:tailEnd/>
          </a:ln>
        </p:spPr>
      </p:pic>
      <p:sp>
        <p:nvSpPr>
          <p:cNvPr id="8" name="Rectangular Callout 7"/>
          <p:cNvSpPr/>
          <p:nvPr/>
        </p:nvSpPr>
        <p:spPr>
          <a:xfrm>
            <a:off x="7533628" y="3863339"/>
            <a:ext cx="1133195" cy="523220"/>
          </a:xfrm>
          <a:prstGeom prst="wedgeRectCallout">
            <a:avLst>
              <a:gd name="adj1" fmla="val -155316"/>
              <a:gd name="adj2" fmla="val 155183"/>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React!</a:t>
            </a:r>
          </a:p>
        </p:txBody>
      </p:sp>
      <p:sp>
        <p:nvSpPr>
          <p:cNvPr id="9" name="Rectangular Callout 8"/>
          <p:cNvSpPr/>
          <p:nvPr/>
        </p:nvSpPr>
        <p:spPr>
          <a:xfrm>
            <a:off x="7402692" y="3307400"/>
            <a:ext cx="1133195" cy="523220"/>
          </a:xfrm>
          <a:prstGeom prst="wedgeRectCallout">
            <a:avLst>
              <a:gd name="adj1" fmla="val -155316"/>
              <a:gd name="adj2" fmla="val 155183"/>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React!</a:t>
            </a:r>
          </a:p>
        </p:txBody>
      </p:sp>
      <p:sp>
        <p:nvSpPr>
          <p:cNvPr id="10" name="Rectangular Callout 9"/>
          <p:cNvSpPr/>
          <p:nvPr/>
        </p:nvSpPr>
        <p:spPr>
          <a:xfrm>
            <a:off x="6885391" y="2120397"/>
            <a:ext cx="1133195" cy="523220"/>
          </a:xfrm>
          <a:prstGeom prst="wedgeRectCallout">
            <a:avLst>
              <a:gd name="adj1" fmla="val -155316"/>
              <a:gd name="adj2" fmla="val 155183"/>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React!</a:t>
            </a:r>
          </a:p>
        </p:txBody>
      </p:sp>
      <p:sp>
        <p:nvSpPr>
          <p:cNvPr id="11" name="Title 10"/>
          <p:cNvSpPr>
            <a:spLocks noGrp="1"/>
          </p:cNvSpPr>
          <p:nvPr>
            <p:ph type="title"/>
          </p:nvPr>
        </p:nvSpPr>
        <p:spPr>
          <a:xfrm>
            <a:off x="381000" y="230188"/>
            <a:ext cx="8382000" cy="1107996"/>
          </a:xfrm>
        </p:spPr>
        <p:txBody>
          <a:bodyPr/>
          <a:lstStyle/>
          <a:p>
            <a:r>
              <a:rPr lang="en-GB" sz="4000" dirty="0" smtClean="0"/>
              <a:t>F# example: Serving 5,000+ simultaneous TCP connections with ~10 threads</a:t>
            </a:r>
            <a:endParaRPr lang="en-GB" sz="4000" dirty="0"/>
          </a:p>
        </p:txBody>
      </p:sp>
      <p:pic>
        <p:nvPicPr>
          <p:cNvPr id="116740" name="Picture 4"/>
          <p:cNvPicPr>
            <a:picLocks noChangeAspect="1" noChangeArrowheads="1"/>
          </p:cNvPicPr>
          <p:nvPr/>
        </p:nvPicPr>
        <p:blipFill>
          <a:blip r:embed="rId3"/>
          <a:srcRect l="2430" t="53245" r="22211" b="36509"/>
          <a:stretch>
            <a:fillRect/>
          </a:stretch>
        </p:blipFill>
        <p:spPr bwMode="auto">
          <a:xfrm>
            <a:off x="172279" y="5670623"/>
            <a:ext cx="9352804" cy="889201"/>
          </a:xfrm>
          <a:prstGeom prst="rect">
            <a:avLst/>
          </a:prstGeom>
          <a:noFill/>
          <a:ln w="9525">
            <a:noFill/>
            <a:miter lim="800000"/>
            <a:headEnd/>
            <a:tailEnd/>
          </a:ln>
        </p:spPr>
      </p:pic>
    </p:spTree>
    <p:extLst>
      <p:ext uri="{BB962C8B-B14F-4D97-AF65-F5344CB8AC3E}">
        <p14:creationId xmlns:p14="http://schemas.microsoft.com/office/powerpoint/2010/main" val="35696156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graphicFrame>
        <p:nvGraphicFramePr>
          <p:cNvPr id="4" name="Content Placeholder 3"/>
          <p:cNvGraphicFramePr>
            <a:graphicFrameLocks noGrp="1"/>
          </p:cNvGraphicFramePr>
          <p:nvPr>
            <p:ph idx="1"/>
          </p:nvPr>
        </p:nvGraphicFramePr>
        <p:xfrm>
          <a:off x="214282" y="785794"/>
          <a:ext cx="8929718" cy="53403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402571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Agents/Actors</a:t>
            </a:r>
            <a:endParaRPr lang="en-GB" dirty="0"/>
          </a:p>
        </p:txBody>
      </p:sp>
      <p:pic>
        <p:nvPicPr>
          <p:cNvPr id="114691" name="Picture 3"/>
          <p:cNvPicPr>
            <a:picLocks noChangeAspect="1" noChangeArrowheads="1"/>
          </p:cNvPicPr>
          <p:nvPr/>
        </p:nvPicPr>
        <p:blipFill>
          <a:blip r:embed="rId2"/>
          <a:srcRect l="23043" t="53839" r="48043" b="25879"/>
          <a:stretch>
            <a:fillRect/>
          </a:stretch>
        </p:blipFill>
        <p:spPr bwMode="auto">
          <a:xfrm>
            <a:off x="1287886" y="2434108"/>
            <a:ext cx="6555347" cy="273032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Your First Agent</a:t>
            </a:r>
            <a:endParaRPr lang="en-GB" dirty="0"/>
          </a:p>
        </p:txBody>
      </p:sp>
      <p:sp>
        <p:nvSpPr>
          <p:cNvPr id="3" name="Content Placeholder 2"/>
          <p:cNvSpPr>
            <a:spLocks noGrp="1"/>
          </p:cNvSpPr>
          <p:nvPr>
            <p:ph type="body" sz="quarter" idx="10"/>
          </p:nvPr>
        </p:nvSpPr>
        <p:spPr/>
        <p:txBody>
          <a:bodyPr/>
          <a:lstStyle/>
          <a:p>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agent = </a:t>
            </a:r>
          </a:p>
          <a:p>
            <a:endParaRPr lang="en-GB" sz="2000" b="1" dirty="0" smtClean="0">
              <a:solidFill>
                <a:schemeClr val="bg1"/>
              </a:solidFill>
              <a:cs typeface="Consolas" pitchFamily="49" charset="0"/>
            </a:endParaRPr>
          </a:p>
          <a:p>
            <a:r>
              <a:rPr lang="en-GB" sz="2000" b="1" dirty="0" smtClean="0">
                <a:solidFill>
                  <a:schemeClr val="bg1"/>
                </a:solidFill>
                <a:cs typeface="Consolas" pitchFamily="49" charset="0"/>
              </a:rPr>
              <a:t>       </a:t>
            </a:r>
            <a:r>
              <a:rPr lang="en-GB" sz="2000" b="1" dirty="0" err="1" smtClean="0">
                <a:solidFill>
                  <a:schemeClr val="bg1"/>
                </a:solidFill>
                <a:cs typeface="Consolas" pitchFamily="49" charset="0"/>
              </a:rPr>
              <a:t>Agent.Start</a:t>
            </a:r>
            <a:r>
              <a:rPr lang="en-GB" sz="2000" b="1" dirty="0" smtClean="0">
                <a:solidFill>
                  <a:schemeClr val="bg1"/>
                </a:solidFill>
                <a:cs typeface="Consolas" pitchFamily="49" charset="0"/>
              </a:rPr>
              <a:t>(</a:t>
            </a:r>
            <a:r>
              <a:rPr lang="en-GB" sz="2000" b="1" dirty="0" smtClean="0">
                <a:solidFill>
                  <a:schemeClr val="accent2"/>
                </a:solidFill>
                <a:cs typeface="Consolas" pitchFamily="49" charset="0"/>
              </a:rPr>
              <a:t>fun</a:t>
            </a:r>
            <a:r>
              <a:rPr lang="en-GB" sz="2000" b="1" dirty="0" smtClean="0">
                <a:solidFill>
                  <a:schemeClr val="bg1"/>
                </a:solidFill>
                <a:cs typeface="Consolas" pitchFamily="49" charset="0"/>
              </a:rPr>
              <a:t> inbox -&gt;</a:t>
            </a:r>
          </a:p>
          <a:p>
            <a:r>
              <a:rPr lang="en-GB" sz="2000" b="1" dirty="0" smtClean="0">
                <a:solidFill>
                  <a:schemeClr val="bg1"/>
                </a:solidFill>
                <a:cs typeface="Consolas" pitchFamily="49" charset="0"/>
              </a:rPr>
              <a:t>         async { </a:t>
            </a:r>
            <a:r>
              <a:rPr lang="en-GB" sz="2000" b="1" dirty="0" smtClean="0">
                <a:solidFill>
                  <a:schemeClr val="accent2"/>
                </a:solidFill>
                <a:cs typeface="Consolas" pitchFamily="49" charset="0"/>
              </a:rPr>
              <a:t>while</a:t>
            </a:r>
            <a:r>
              <a:rPr lang="en-GB" sz="2000" b="1" dirty="0" smtClean="0">
                <a:solidFill>
                  <a:schemeClr val="bg1"/>
                </a:solidFill>
                <a:cs typeface="Consolas" pitchFamily="49" charset="0"/>
              </a:rPr>
              <a:t> true </a:t>
            </a:r>
            <a:r>
              <a:rPr lang="en-GB" sz="2000" b="1" dirty="0" smtClean="0">
                <a:solidFill>
                  <a:schemeClr val="accent2"/>
                </a:solidFill>
                <a:cs typeface="Consolas" pitchFamily="49" charset="0"/>
              </a:rPr>
              <a:t>do</a:t>
            </a:r>
            <a:r>
              <a:rPr lang="en-GB" sz="2000" b="1" dirty="0" smtClean="0">
                <a:solidFill>
                  <a:schemeClr val="bg1"/>
                </a:solidFill>
                <a:cs typeface="Consolas" pitchFamily="49" charset="0"/>
              </a:rPr>
              <a:t> </a:t>
            </a:r>
          </a:p>
          <a:p>
            <a:r>
              <a:rPr lang="en-GB" sz="2000" b="1" dirty="0" smtClean="0">
                <a:solidFill>
                  <a:schemeClr val="bg1"/>
                </a:solidFill>
                <a:cs typeface="Consolas" pitchFamily="49" charset="0"/>
              </a:rPr>
              <a:t>                   </a:t>
            </a:r>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msg = </a:t>
            </a:r>
            <a:r>
              <a:rPr lang="en-GB" sz="2000" b="1" dirty="0" err="1" smtClean="0">
                <a:solidFill>
                  <a:schemeClr val="bg1"/>
                </a:solidFill>
                <a:cs typeface="Consolas" pitchFamily="49" charset="0"/>
              </a:rPr>
              <a:t>inbox.Receive</a:t>
            </a:r>
            <a:r>
              <a:rPr lang="en-GB" sz="2000" b="1" dirty="0" smtClean="0">
                <a:solidFill>
                  <a:schemeClr val="bg1"/>
                </a:solidFill>
                <a:cs typeface="Consolas" pitchFamily="49" charset="0"/>
              </a:rPr>
              <a:t>()</a:t>
            </a:r>
          </a:p>
          <a:p>
            <a:r>
              <a:rPr lang="en-GB" sz="2000" b="1" dirty="0" smtClean="0">
                <a:solidFill>
                  <a:schemeClr val="bg1"/>
                </a:solidFill>
                <a:cs typeface="Consolas" pitchFamily="49" charset="0"/>
              </a:rPr>
              <a:t>                   printfn "got message %s" msg } )</a:t>
            </a:r>
          </a:p>
        </p:txBody>
      </p:sp>
      <p:sp>
        <p:nvSpPr>
          <p:cNvPr id="8" name="Folded Corner 924687"/>
          <p:cNvSpPr>
            <a:spLocks noChangeArrowheads="1"/>
          </p:cNvSpPr>
          <p:nvPr/>
        </p:nvSpPr>
        <p:spPr bwMode="auto">
          <a:xfrm>
            <a:off x="4929190" y="4643446"/>
            <a:ext cx="3857652" cy="1428760"/>
          </a:xfrm>
          <a:prstGeom prst="foldedCorner">
            <a:avLst>
              <a:gd name="adj" fmla="val 12866"/>
            </a:avLst>
          </a:prstGeom>
          <a:solidFill>
            <a:srgbClr val="FFC000"/>
          </a:solidFill>
          <a:ln w="15875" algn="ctr">
            <a:solidFill>
              <a:schemeClr val="tx1"/>
            </a:solidFill>
            <a:round/>
            <a:headEnd/>
            <a:tailEnd/>
          </a:ln>
          <a:effectLst>
            <a:outerShdw blurRad="50800" dist="38100" dir="2700000" algn="tl" rotWithShape="0">
              <a:prstClr val="black">
                <a:alpha val="40000"/>
              </a:prstClr>
            </a:outerShdw>
          </a:effectLst>
        </p:spPr>
        <p:txBody>
          <a:bodyPr vert="horz" wrap="none" lIns="108000" tIns="45720" rIns="108000" bIns="45720" numCol="1" anchor="t" anchorCtr="0" compatLnSpc="1">
            <a:prstTxWarp prst="textNoShape">
              <a:avLst/>
            </a:prstTxWarp>
            <a:normAutofit/>
          </a:bodyPr>
          <a:lstStyle/>
          <a:p>
            <a:endParaRPr lang="en-GB" b="1" dirty="0" smtClean="0">
              <a:solidFill>
                <a:schemeClr val="bg1"/>
              </a:solidFill>
              <a:latin typeface="Consolas" pitchFamily="49" charset="0"/>
              <a:cs typeface="Consolas" pitchFamily="49" charset="0"/>
            </a:endParaRPr>
          </a:p>
          <a:p>
            <a:r>
              <a:rPr lang="en-GB" b="1" dirty="0" err="1" smtClean="0">
                <a:solidFill>
                  <a:schemeClr val="bg1"/>
                </a:solidFill>
                <a:latin typeface="Consolas" pitchFamily="49" charset="0"/>
                <a:cs typeface="Consolas" pitchFamily="49" charset="0"/>
              </a:rPr>
              <a:t>agent.Post</a:t>
            </a:r>
            <a:r>
              <a:rPr lang="en-GB" b="1" dirty="0" smtClean="0">
                <a:solidFill>
                  <a:schemeClr val="bg1"/>
                </a:solidFill>
                <a:latin typeface="Consolas" pitchFamily="49" charset="0"/>
                <a:cs typeface="Consolas" pitchFamily="49" charset="0"/>
              </a:rPr>
              <a:t> "three"</a:t>
            </a:r>
          </a:p>
          <a:p>
            <a:r>
              <a:rPr lang="en-GB" b="1" dirty="0" err="1" smtClean="0">
                <a:solidFill>
                  <a:schemeClr val="bg1"/>
                </a:solidFill>
                <a:latin typeface="Consolas" pitchFamily="49" charset="0"/>
                <a:cs typeface="Consolas" pitchFamily="49" charset="0"/>
              </a:rPr>
              <a:t>agent.Post</a:t>
            </a:r>
            <a:r>
              <a:rPr lang="en-GB" b="1" dirty="0" smtClean="0">
                <a:solidFill>
                  <a:schemeClr val="bg1"/>
                </a:solidFill>
                <a:latin typeface="Consolas" pitchFamily="49" charset="0"/>
                <a:cs typeface="Consolas" pitchFamily="49" charset="0"/>
              </a:rPr>
              <a:t> "four"</a:t>
            </a:r>
          </a:p>
          <a:p>
            <a:endParaRPr lang="en-GB" b="1" dirty="0" smtClean="0">
              <a:solidFill>
                <a:schemeClr val="bg1"/>
              </a:solidFill>
              <a:latin typeface="Consolas" pitchFamily="49" charset="0"/>
              <a:cs typeface="Consolas" pitchFamily="49" charset="0"/>
            </a:endParaRPr>
          </a:p>
        </p:txBody>
      </p:sp>
      <p:sp>
        <p:nvSpPr>
          <p:cNvPr id="7" name="Folded Corner 924687"/>
          <p:cNvSpPr>
            <a:spLocks noChangeArrowheads="1"/>
          </p:cNvSpPr>
          <p:nvPr/>
        </p:nvSpPr>
        <p:spPr bwMode="auto">
          <a:xfrm>
            <a:off x="0" y="5143512"/>
            <a:ext cx="4786314" cy="785818"/>
          </a:xfrm>
          <a:prstGeom prst="foldedCorner">
            <a:avLst>
              <a:gd name="adj" fmla="val 12866"/>
            </a:avLst>
          </a:prstGeom>
          <a:solidFill>
            <a:schemeClr val="bg2"/>
          </a:solidFill>
          <a:ln w="15875" algn="ctr">
            <a:solidFill>
              <a:schemeClr val="tx1"/>
            </a:solidFill>
            <a:round/>
            <a:headEnd/>
            <a:tailEnd/>
          </a:ln>
          <a:effectLst>
            <a:outerShdw blurRad="50800" dist="38100" dir="2700000" algn="tl" rotWithShape="0">
              <a:prstClr val="black">
                <a:alpha val="40000"/>
              </a:prstClr>
            </a:outerShdw>
          </a:effectLst>
        </p:spPr>
        <p:txBody>
          <a:bodyPr vert="horz" wrap="none" lIns="108000" tIns="45720" rIns="108000" bIns="45720" numCol="1" anchor="t" anchorCtr="0" compatLnSpc="1">
            <a:prstTxWarp prst="textNoShape">
              <a:avLst/>
            </a:prstTxWarp>
            <a:normAutofit fontScale="85000" lnSpcReduction="20000"/>
          </a:bodyPr>
          <a:lstStyle/>
          <a:p>
            <a:r>
              <a:rPr lang="en-GB" b="1" dirty="0" smtClean="0">
                <a:solidFill>
                  <a:schemeClr val="bg1"/>
                </a:solidFill>
                <a:latin typeface="Consolas" pitchFamily="49" charset="0"/>
                <a:cs typeface="Consolas" pitchFamily="49" charset="0"/>
              </a:rPr>
              <a:t>Note:</a:t>
            </a:r>
          </a:p>
          <a:p>
            <a:r>
              <a:rPr lang="en-GB" b="1" dirty="0" smtClean="0">
                <a:solidFill>
                  <a:schemeClr val="bg1"/>
                </a:solidFill>
                <a:latin typeface="Consolas" pitchFamily="49" charset="0"/>
                <a:cs typeface="Consolas" pitchFamily="49" charset="0"/>
              </a:rPr>
              <a:t>type Agent&lt;'T&gt; = </a:t>
            </a:r>
            <a:r>
              <a:rPr lang="en-GB" b="1" dirty="0" err="1" smtClean="0">
                <a:solidFill>
                  <a:schemeClr val="bg1"/>
                </a:solidFill>
                <a:latin typeface="Consolas" pitchFamily="49" charset="0"/>
                <a:cs typeface="Consolas" pitchFamily="49" charset="0"/>
              </a:rPr>
              <a:t>MailboxProcessor</a:t>
            </a:r>
            <a:r>
              <a:rPr lang="en-GB" b="1" dirty="0" smtClean="0">
                <a:solidFill>
                  <a:schemeClr val="bg1"/>
                </a:solidFill>
                <a:latin typeface="Consolas" pitchFamily="49" charset="0"/>
                <a:cs typeface="Consolas" pitchFamily="49" charset="0"/>
              </a:rPr>
              <a:t>&lt;'T&gt;</a:t>
            </a:r>
          </a:p>
          <a:p>
            <a:r>
              <a:rPr lang="en-GB" b="1" dirty="0" smtClean="0">
                <a:solidFill>
                  <a:schemeClr val="bg1"/>
                </a:solidFill>
                <a:latin typeface="Consolas" pitchFamily="49" charset="0"/>
                <a:cs typeface="Consolas" pitchFamily="49" charset="0"/>
              </a:rPr>
              <a:t> </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Your First 100,000 Agents</a:t>
            </a:r>
            <a:endParaRPr lang="en-GB" dirty="0"/>
          </a:p>
        </p:txBody>
      </p:sp>
      <p:sp>
        <p:nvSpPr>
          <p:cNvPr id="3" name="Content Placeholder 2"/>
          <p:cNvSpPr>
            <a:spLocks noGrp="1"/>
          </p:cNvSpPr>
          <p:nvPr>
            <p:ph type="body" sz="quarter" idx="10"/>
          </p:nvPr>
        </p:nvSpPr>
        <p:spPr/>
        <p:txBody>
          <a:bodyPr/>
          <a:lstStyle/>
          <a:p>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agents = </a:t>
            </a:r>
          </a:p>
          <a:p>
            <a:r>
              <a:rPr lang="en-GB" sz="2000" b="1" dirty="0" smtClean="0">
                <a:solidFill>
                  <a:schemeClr val="bg1"/>
                </a:solidFill>
                <a:cs typeface="Consolas" pitchFamily="49" charset="0"/>
              </a:rPr>
              <a:t>   [ </a:t>
            </a:r>
            <a:r>
              <a:rPr lang="en-GB" sz="2000" b="1" dirty="0" smtClean="0">
                <a:solidFill>
                  <a:schemeClr val="accent2"/>
                </a:solidFill>
                <a:cs typeface="Consolas" pitchFamily="49" charset="0"/>
              </a:rPr>
              <a:t>for </a:t>
            </a:r>
            <a:r>
              <a:rPr lang="en-GB" sz="2000" b="1" dirty="0" smtClean="0">
                <a:solidFill>
                  <a:schemeClr val="bg1"/>
                </a:solidFill>
                <a:cs typeface="Consolas" pitchFamily="49" charset="0"/>
              </a:rPr>
              <a:t>i </a:t>
            </a:r>
            <a:r>
              <a:rPr lang="en-GB" sz="2000" b="1" dirty="0" smtClean="0">
                <a:solidFill>
                  <a:schemeClr val="accent2"/>
                </a:solidFill>
                <a:cs typeface="Consolas" pitchFamily="49" charset="0"/>
              </a:rPr>
              <a:t>in</a:t>
            </a:r>
            <a:r>
              <a:rPr lang="en-GB" sz="2000" b="1" dirty="0" smtClean="0">
                <a:solidFill>
                  <a:schemeClr val="bg1"/>
                </a:solidFill>
                <a:cs typeface="Consolas" pitchFamily="49" charset="0"/>
              </a:rPr>
              <a:t> 0 .. 100000 </a:t>
            </a:r>
            <a:r>
              <a:rPr lang="en-GB" sz="2000" b="1" dirty="0" smtClean="0">
                <a:solidFill>
                  <a:schemeClr val="accent2"/>
                </a:solidFill>
                <a:cs typeface="Consolas" pitchFamily="49" charset="0"/>
              </a:rPr>
              <a:t>-&gt;</a:t>
            </a:r>
          </a:p>
          <a:p>
            <a:r>
              <a:rPr lang="en-GB" sz="2000" b="1" dirty="0" smtClean="0">
                <a:solidFill>
                  <a:schemeClr val="bg1"/>
                </a:solidFill>
                <a:cs typeface="Consolas" pitchFamily="49" charset="0"/>
              </a:rPr>
              <a:t>       </a:t>
            </a:r>
            <a:r>
              <a:rPr lang="en-GB" sz="2000" b="1" dirty="0" err="1" smtClean="0">
                <a:solidFill>
                  <a:schemeClr val="bg1"/>
                </a:solidFill>
                <a:cs typeface="Consolas" pitchFamily="49" charset="0"/>
              </a:rPr>
              <a:t>Agent.Start</a:t>
            </a:r>
            <a:r>
              <a:rPr lang="en-GB" sz="2000" b="1" dirty="0" smtClean="0">
                <a:solidFill>
                  <a:schemeClr val="bg1"/>
                </a:solidFill>
                <a:cs typeface="Consolas" pitchFamily="49" charset="0"/>
              </a:rPr>
              <a:t>(</a:t>
            </a:r>
            <a:r>
              <a:rPr lang="en-GB" sz="2000" b="1" dirty="0" smtClean="0">
                <a:solidFill>
                  <a:schemeClr val="accent2"/>
                </a:solidFill>
                <a:cs typeface="Consolas" pitchFamily="49" charset="0"/>
              </a:rPr>
              <a:t>fun</a:t>
            </a:r>
            <a:r>
              <a:rPr lang="en-GB" sz="2000" b="1" dirty="0" smtClean="0">
                <a:solidFill>
                  <a:schemeClr val="bg1"/>
                </a:solidFill>
                <a:cs typeface="Consolas" pitchFamily="49" charset="0"/>
              </a:rPr>
              <a:t> inbox </a:t>
            </a:r>
            <a:r>
              <a:rPr lang="en-GB" sz="2000" b="1" dirty="0" smtClean="0">
                <a:solidFill>
                  <a:schemeClr val="accent2"/>
                </a:solidFill>
                <a:cs typeface="Consolas" pitchFamily="49" charset="0"/>
              </a:rPr>
              <a:t>-&gt;</a:t>
            </a:r>
          </a:p>
          <a:p>
            <a:r>
              <a:rPr lang="en-GB" sz="2000" b="1" dirty="0" smtClean="0">
                <a:solidFill>
                  <a:schemeClr val="bg1"/>
                </a:solidFill>
                <a:cs typeface="Consolas" pitchFamily="49" charset="0"/>
              </a:rPr>
              <a:t>         async { </a:t>
            </a:r>
            <a:r>
              <a:rPr lang="en-GB" sz="2000" b="1" dirty="0" smtClean="0">
                <a:solidFill>
                  <a:schemeClr val="accent2"/>
                </a:solidFill>
                <a:cs typeface="Consolas" pitchFamily="49" charset="0"/>
              </a:rPr>
              <a:t>while</a:t>
            </a:r>
            <a:r>
              <a:rPr lang="en-GB" sz="2000" b="1" dirty="0" smtClean="0">
                <a:solidFill>
                  <a:schemeClr val="bg1"/>
                </a:solidFill>
                <a:cs typeface="Consolas" pitchFamily="49" charset="0"/>
              </a:rPr>
              <a:t> true </a:t>
            </a:r>
            <a:r>
              <a:rPr lang="en-GB" sz="2000" b="1" dirty="0" smtClean="0">
                <a:solidFill>
                  <a:schemeClr val="accent2"/>
                </a:solidFill>
                <a:cs typeface="Consolas" pitchFamily="49" charset="0"/>
              </a:rPr>
              <a:t>do</a:t>
            </a:r>
            <a:r>
              <a:rPr lang="en-GB" sz="2000" b="1" dirty="0" smtClean="0">
                <a:solidFill>
                  <a:schemeClr val="bg1"/>
                </a:solidFill>
                <a:cs typeface="Consolas" pitchFamily="49" charset="0"/>
              </a:rPr>
              <a:t> </a:t>
            </a:r>
          </a:p>
          <a:p>
            <a:r>
              <a:rPr lang="en-GB" sz="2000" b="1" dirty="0" smtClean="0">
                <a:solidFill>
                  <a:schemeClr val="bg1"/>
                </a:solidFill>
                <a:cs typeface="Consolas" pitchFamily="49" charset="0"/>
              </a:rPr>
              <a:t>                   </a:t>
            </a:r>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msg = </a:t>
            </a:r>
            <a:r>
              <a:rPr lang="en-GB" sz="2000" b="1" dirty="0" err="1" smtClean="0">
                <a:solidFill>
                  <a:schemeClr val="bg1"/>
                </a:solidFill>
                <a:cs typeface="Consolas" pitchFamily="49" charset="0"/>
              </a:rPr>
              <a:t>inbox.Receive</a:t>
            </a:r>
            <a:r>
              <a:rPr lang="en-GB" sz="2000" b="1" dirty="0" smtClean="0">
                <a:solidFill>
                  <a:schemeClr val="bg1"/>
                </a:solidFill>
                <a:cs typeface="Consolas" pitchFamily="49" charset="0"/>
              </a:rPr>
              <a:t>()</a:t>
            </a:r>
          </a:p>
          <a:p>
            <a:r>
              <a:rPr lang="en-GB" sz="2000" b="1" dirty="0" smtClean="0">
                <a:solidFill>
                  <a:schemeClr val="bg1"/>
                </a:solidFill>
                <a:cs typeface="Consolas" pitchFamily="49" charset="0"/>
              </a:rPr>
              <a:t>                   printfn "%d got message %s" i msg })]</a:t>
            </a:r>
          </a:p>
        </p:txBody>
      </p:sp>
      <p:sp>
        <p:nvSpPr>
          <p:cNvPr id="7" name="Folded Corner 924687"/>
          <p:cNvSpPr>
            <a:spLocks noChangeArrowheads="1"/>
          </p:cNvSpPr>
          <p:nvPr/>
        </p:nvSpPr>
        <p:spPr bwMode="auto">
          <a:xfrm>
            <a:off x="0" y="5143512"/>
            <a:ext cx="4786314" cy="785818"/>
          </a:xfrm>
          <a:prstGeom prst="foldedCorner">
            <a:avLst>
              <a:gd name="adj" fmla="val 12866"/>
            </a:avLst>
          </a:prstGeom>
          <a:solidFill>
            <a:schemeClr val="bg2"/>
          </a:solidFill>
          <a:ln w="15875" algn="ctr">
            <a:solidFill>
              <a:schemeClr val="tx1"/>
            </a:solidFill>
            <a:round/>
            <a:headEnd/>
            <a:tailEnd/>
          </a:ln>
          <a:effectLst>
            <a:outerShdw blurRad="50800" dist="38100" dir="2700000" algn="tl" rotWithShape="0">
              <a:prstClr val="black">
                <a:alpha val="40000"/>
              </a:prstClr>
            </a:outerShdw>
          </a:effectLst>
        </p:spPr>
        <p:txBody>
          <a:bodyPr vert="horz" wrap="none" lIns="108000" tIns="45720" rIns="108000" bIns="45720" numCol="1" anchor="t" anchorCtr="0" compatLnSpc="1">
            <a:prstTxWarp prst="textNoShape">
              <a:avLst/>
            </a:prstTxWarp>
            <a:normAutofit fontScale="85000" lnSpcReduction="20000"/>
          </a:bodyPr>
          <a:lstStyle/>
          <a:p>
            <a:r>
              <a:rPr lang="en-GB" b="1" dirty="0" smtClean="0">
                <a:solidFill>
                  <a:schemeClr val="bg1"/>
                </a:solidFill>
                <a:latin typeface="Consolas" pitchFamily="49" charset="0"/>
                <a:cs typeface="Consolas" pitchFamily="49" charset="0"/>
              </a:rPr>
              <a:t>Note:</a:t>
            </a:r>
          </a:p>
          <a:p>
            <a:r>
              <a:rPr lang="en-GB" b="1" dirty="0" smtClean="0">
                <a:solidFill>
                  <a:schemeClr val="bg1"/>
                </a:solidFill>
                <a:latin typeface="Consolas" pitchFamily="49" charset="0"/>
                <a:cs typeface="Consolas" pitchFamily="49" charset="0"/>
              </a:rPr>
              <a:t>type Agent&lt;'T&gt; = </a:t>
            </a:r>
            <a:r>
              <a:rPr lang="en-GB" b="1" dirty="0" err="1" smtClean="0">
                <a:solidFill>
                  <a:schemeClr val="bg1"/>
                </a:solidFill>
                <a:latin typeface="Consolas" pitchFamily="49" charset="0"/>
                <a:cs typeface="Consolas" pitchFamily="49" charset="0"/>
              </a:rPr>
              <a:t>MailboxProcessor</a:t>
            </a:r>
            <a:r>
              <a:rPr lang="en-GB" b="1" dirty="0" smtClean="0">
                <a:solidFill>
                  <a:schemeClr val="bg1"/>
                </a:solidFill>
                <a:latin typeface="Consolas" pitchFamily="49" charset="0"/>
                <a:cs typeface="Consolas" pitchFamily="49" charset="0"/>
              </a:rPr>
              <a:t>&lt;'T&gt;</a:t>
            </a:r>
          </a:p>
          <a:p>
            <a:r>
              <a:rPr lang="en-GB" b="1" dirty="0" smtClean="0">
                <a:solidFill>
                  <a:schemeClr val="bg1"/>
                </a:solidFill>
                <a:latin typeface="Consolas" pitchFamily="49" charset="0"/>
                <a:cs typeface="Consolas" pitchFamily="49" charset="0"/>
              </a:rPr>
              <a:t> </a:t>
            </a:r>
          </a:p>
        </p:txBody>
      </p:sp>
      <p:sp>
        <p:nvSpPr>
          <p:cNvPr id="6" name="Content Placeholder 2"/>
          <p:cNvSpPr txBox="1">
            <a:spLocks/>
          </p:cNvSpPr>
          <p:nvPr/>
        </p:nvSpPr>
        <p:spPr>
          <a:xfrm>
            <a:off x="695545" y="3337260"/>
            <a:ext cx="8086952" cy="1966747"/>
          </a:xfrm>
          <a:prstGeom prst="rect">
            <a:avLst/>
          </a:prstGeom>
        </p:spPr>
        <p:txBody>
          <a:bodyPr vert="horz" wrap="square" lIns="0" tIns="0" rIns="0" bIns="0" rtlCol="0">
            <a:noAutofit/>
          </a:bodyPr>
          <a:lstStyle/>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endParaRPr>
          </a:p>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endParaRPr>
          </a:p>
          <a:p>
            <a:pPr marL="0" marR="0" lvl="0" indent="0" algn="l" defTabSz="914363" rtl="0" eaLnBrk="1" fontAlgn="auto" latinLnBrk="0" hangingPunct="1">
              <a:lnSpc>
                <a:spcPct val="80000"/>
              </a:lnSpc>
              <a:spcBef>
                <a:spcPct val="20000"/>
              </a:spcBef>
              <a:spcAft>
                <a:spcPts val="0"/>
              </a:spcAft>
              <a:buClrTx/>
              <a:buSzTx/>
              <a:buFontTx/>
              <a:buNone/>
              <a:tabLst/>
              <a:defRPr/>
            </a:pPr>
            <a:r>
              <a:rPr lang="en-GB" b="1" dirty="0" smtClean="0">
                <a:solidFill>
                  <a:schemeClr val="bg1"/>
                </a:solidFill>
                <a:latin typeface="Consolas" pitchFamily="49" charset="0"/>
                <a:cs typeface="Consolas" pitchFamily="49" charset="0"/>
              </a:rPr>
              <a:t>f</a:t>
            </a:r>
            <a:r>
              <a:rPr kumimoji="0" lang="en-GB"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rPr>
              <a:t>or </a:t>
            </a:r>
            <a:r>
              <a:rPr kumimoji="0" lang="en-GB" b="1" i="0" u="none" strike="noStrike" kern="1200" cap="none" spc="0" normalizeH="0" noProof="0" dirty="0" err="1" smtClean="0">
                <a:ln>
                  <a:noFill/>
                </a:ln>
                <a:solidFill>
                  <a:schemeClr val="bg1"/>
                </a:solidFill>
                <a:effectLst/>
                <a:uLnTx/>
                <a:uFillTx/>
                <a:latin typeface="Consolas" pitchFamily="49" charset="0"/>
                <a:ea typeface="+mn-ea"/>
                <a:cs typeface="Consolas" pitchFamily="49" charset="0"/>
              </a:rPr>
              <a:t>agen</a:t>
            </a:r>
            <a:r>
              <a:rPr lang="en-GB" b="1" dirty="0" smtClean="0">
                <a:solidFill>
                  <a:schemeClr val="bg1"/>
                </a:solidFill>
                <a:latin typeface="Consolas" pitchFamily="49" charset="0"/>
                <a:cs typeface="Consolas" pitchFamily="49" charset="0"/>
              </a:rPr>
              <a:t>t in </a:t>
            </a:r>
            <a:r>
              <a:rPr kumimoji="0" lang="en-GB"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rPr>
              <a:t>agents do </a:t>
            </a:r>
          </a:p>
          <a:p>
            <a:pPr marL="0" marR="0" lvl="0" indent="0" algn="l" defTabSz="914363" rtl="0" eaLnBrk="1" fontAlgn="auto" latinLnBrk="0" hangingPunct="1">
              <a:lnSpc>
                <a:spcPct val="80000"/>
              </a:lnSpc>
              <a:spcBef>
                <a:spcPct val="20000"/>
              </a:spcBef>
              <a:spcAft>
                <a:spcPts val="0"/>
              </a:spcAft>
              <a:buClrTx/>
              <a:buSzTx/>
              <a:buFontTx/>
              <a:buNone/>
              <a:tabLst/>
              <a:defRPr/>
            </a:pPr>
            <a:r>
              <a:rPr lang="en-GB" b="1" dirty="0" smtClean="0">
                <a:solidFill>
                  <a:schemeClr val="bg1"/>
                </a:solidFill>
                <a:latin typeface="Consolas" pitchFamily="49" charset="0"/>
                <a:cs typeface="Consolas" pitchFamily="49" charset="0"/>
              </a:rPr>
              <a:t>    </a:t>
            </a:r>
            <a:r>
              <a:rPr lang="en-GB" b="1" dirty="0" err="1" smtClean="0">
                <a:solidFill>
                  <a:schemeClr val="bg1"/>
                </a:solidFill>
                <a:latin typeface="Consolas" pitchFamily="49" charset="0"/>
                <a:cs typeface="Consolas" pitchFamily="49" charset="0"/>
              </a:rPr>
              <a:t>agent.Post</a:t>
            </a:r>
            <a:r>
              <a:rPr lang="en-GB" b="1" dirty="0" smtClean="0">
                <a:solidFill>
                  <a:schemeClr val="bg1"/>
                </a:solidFill>
                <a:latin typeface="Consolas" pitchFamily="49" charset="0"/>
                <a:cs typeface="Consolas" pitchFamily="49" charset="0"/>
              </a:rPr>
              <a:t> "hello"</a:t>
            </a:r>
          </a:p>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baseline="0" noProof="0" dirty="0" smtClean="0">
              <a:ln>
                <a:noFill/>
              </a:ln>
              <a:solidFill>
                <a:schemeClr val="bg1"/>
              </a:solidFill>
              <a:effectLst/>
              <a:uLnTx/>
              <a:uFillTx/>
              <a:latin typeface="Consolas" pitchFamily="49" charset="0"/>
              <a:ea typeface="+mn-ea"/>
              <a:cs typeface="Consolas" pitchFamily="49" charset="0"/>
            </a:endParaRP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p:txBody>
          <a:bodyPr/>
          <a:lstStyle/>
          <a:p>
            <a:pPr eaLnBrk="1" hangingPunct="1">
              <a:defRPr/>
            </a:pPr>
            <a:r>
              <a:rPr lang="en-US" dirty="0" smtClean="0"/>
              <a:t>Agents Galore</a:t>
            </a:r>
          </a:p>
        </p:txBody>
      </p:sp>
      <p:sp>
        <p:nvSpPr>
          <p:cNvPr id="4" name="Subtitle 3"/>
          <p:cNvSpPr>
            <a:spLocks noGrp="1"/>
          </p:cNvSpPr>
          <p:nvPr>
            <p:ph type="subTitle" idx="1"/>
          </p:nvPr>
        </p:nvSpPr>
        <p:spPr/>
        <p:txBody>
          <a:bodyPr/>
          <a:lstStyle/>
          <a:p>
            <a:endParaRPr lang="en-GB"/>
          </a:p>
        </p:txBody>
      </p:sp>
      <p:sp>
        <p:nvSpPr>
          <p:cNvPr id="5" name="Text Placeholder 4"/>
          <p:cNvSpPr>
            <a:spLocks noGrp="1"/>
          </p:cNvSpPr>
          <p:nvPr>
            <p:ph type="body" sz="quarter" idx="10"/>
          </p:nvPr>
        </p:nvSpPr>
        <p:spPr/>
        <p:txBody>
          <a:bodyPr/>
          <a:lstStyle/>
          <a:p>
            <a:r>
              <a:rPr lang="en-GB" dirty="0" smtClean="0"/>
              <a:t>demo</a:t>
            </a:r>
            <a:endParaRPr lang="en-GB" dirty="0"/>
          </a:p>
        </p:txBody>
      </p:sp>
    </p:spTree>
    <p:extLst>
      <p:ext uri="{BB962C8B-B14F-4D97-AF65-F5344CB8AC3E}">
        <p14:creationId xmlns:p14="http://schemas.microsoft.com/office/powerpoint/2010/main" val="2514165020"/>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GB" sz="4400" dirty="0" smtClean="0"/>
              <a:t>Professional Tools</a:t>
            </a:r>
            <a:endParaRPr lang="en-GB" sz="4400" dirty="0"/>
          </a:p>
        </p:txBody>
      </p:sp>
      <p:pic>
        <p:nvPicPr>
          <p:cNvPr id="4" name="Content Placeholder 3" descr="Vis_F_blue_Hires.jpg"/>
          <p:cNvPicPr>
            <a:picLocks noGrp="1" noChangeAspect="1"/>
          </p:cNvPicPr>
          <p:nvPr>
            <p:ph idx="1"/>
          </p:nvPr>
        </p:nvPicPr>
        <p:blipFill>
          <a:blip r:embed="rId2"/>
          <a:stretch>
            <a:fillRect/>
          </a:stretch>
        </p:blipFill>
        <p:spPr>
          <a:xfrm>
            <a:off x="389368" y="1184856"/>
            <a:ext cx="8460890" cy="5074276"/>
          </a:xfrm>
        </p:spPr>
      </p:pic>
    </p:spTree>
    <p:extLst>
      <p:ext uri="{BB962C8B-B14F-4D97-AF65-F5344CB8AC3E}">
        <p14:creationId xmlns:p14="http://schemas.microsoft.com/office/powerpoint/2010/main" val="372745622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81000" y="230188"/>
            <a:ext cx="8382000" cy="1107996"/>
          </a:xfrm>
        </p:spPr>
        <p:txBody>
          <a:bodyPr/>
          <a:lstStyle/>
          <a:p>
            <a:pPr eaLnBrk="1" hangingPunct="1">
              <a:defRPr/>
            </a:pPr>
            <a:r>
              <a:rPr lang="en-US" sz="8000" b="1" dirty="0" smtClean="0"/>
              <a:t>F# is…</a:t>
            </a:r>
            <a:endParaRPr sz="8000" b="1" dirty="0" smtClean="0"/>
          </a:p>
        </p:txBody>
      </p:sp>
      <p:sp>
        <p:nvSpPr>
          <p:cNvPr id="6147" name="Text Placeholder 2"/>
          <p:cNvSpPr>
            <a:spLocks noGrp="1"/>
          </p:cNvSpPr>
          <p:nvPr>
            <p:ph type="body" idx="1"/>
          </p:nvPr>
        </p:nvSpPr>
        <p:spPr>
          <a:xfrm>
            <a:off x="632772" y="2217596"/>
            <a:ext cx="8048625" cy="1428083"/>
          </a:xfrm>
        </p:spPr>
        <p:txBody>
          <a:bodyPr anchor="ctr">
            <a:noAutofit/>
          </a:bodyPr>
          <a:lstStyle/>
          <a:p>
            <a:pPr lvl="0" algn="ctr">
              <a:lnSpc>
                <a:spcPct val="150000"/>
              </a:lnSpc>
              <a:buNone/>
              <a:defRPr/>
            </a:pPr>
            <a:endParaRPr lang="en-GB" sz="3600" dirty="0" smtClean="0"/>
          </a:p>
          <a:p>
            <a:pPr lvl="0" algn="ctr">
              <a:lnSpc>
                <a:spcPct val="150000"/>
              </a:lnSpc>
              <a:buNone/>
              <a:defRPr/>
            </a:pPr>
            <a:endParaRPr lang="en-GB" sz="3600" dirty="0"/>
          </a:p>
          <a:p>
            <a:pPr lvl="0" algn="ctr">
              <a:lnSpc>
                <a:spcPct val="150000"/>
              </a:lnSpc>
              <a:buNone/>
              <a:defRPr/>
            </a:pPr>
            <a:r>
              <a:rPr lang="en-GB" sz="3600" dirty="0" smtClean="0"/>
              <a:t>...a </a:t>
            </a:r>
            <a:r>
              <a:rPr lang="en-GB" sz="3600" b="1" dirty="0" smtClean="0">
                <a:solidFill>
                  <a:srgbClr val="FFFF00"/>
                </a:solidFill>
              </a:rPr>
              <a:t>programming </a:t>
            </a:r>
            <a:r>
              <a:rPr lang="en-GB" sz="3600" b="1" dirty="0" smtClean="0">
                <a:solidFill>
                  <a:srgbClr val="FFFF00"/>
                </a:solidFill>
              </a:rPr>
              <a:t>language </a:t>
            </a:r>
            <a:r>
              <a:rPr lang="en-GB" sz="3600" dirty="0" smtClean="0"/>
              <a:t>that allows you to </a:t>
            </a:r>
            <a:r>
              <a:rPr lang="en-GB" sz="3600" dirty="0" smtClean="0"/>
              <a:t>write </a:t>
            </a:r>
            <a:r>
              <a:rPr lang="en-GB" sz="3600" b="1" dirty="0" smtClean="0">
                <a:solidFill>
                  <a:srgbClr val="FFFF00"/>
                </a:solidFill>
              </a:rPr>
              <a:t>simple code</a:t>
            </a:r>
            <a:r>
              <a:rPr lang="en-GB" sz="3600" b="1" u="sng" dirty="0" smtClean="0"/>
              <a:t> </a:t>
            </a:r>
            <a:r>
              <a:rPr lang="en-GB" sz="3600" dirty="0" smtClean="0"/>
              <a:t>to solve </a:t>
            </a:r>
            <a:r>
              <a:rPr lang="en-GB" sz="3600" b="1" dirty="0" smtClean="0">
                <a:solidFill>
                  <a:srgbClr val="FFFF00"/>
                </a:solidFill>
              </a:rPr>
              <a:t>complex problems</a:t>
            </a:r>
            <a:r>
              <a:rPr lang="en-GB" sz="3600" dirty="0" smtClean="0"/>
              <a:t>. </a:t>
            </a:r>
          </a:p>
          <a:p>
            <a:pPr algn="ctr">
              <a:lnSpc>
                <a:spcPct val="150000"/>
              </a:lnSpc>
              <a:buFontTx/>
              <a:buNone/>
              <a:defRPr/>
            </a:pPr>
            <a:endParaRPr lang="en-US" sz="3600" dirty="0" smtClean="0"/>
          </a:p>
        </p:txBody>
      </p:sp>
      <p:sp>
        <p:nvSpPr>
          <p:cNvPr id="5" name="Text Placeholder 2"/>
          <p:cNvSpPr txBox="1">
            <a:spLocks/>
          </p:cNvSpPr>
          <p:nvPr/>
        </p:nvSpPr>
        <p:spPr>
          <a:xfrm>
            <a:off x="632773" y="1503555"/>
            <a:ext cx="8048625" cy="1428083"/>
          </a:xfrm>
          <a:prstGeom prst="rect">
            <a:avLst/>
          </a:prstGeom>
        </p:spPr>
        <p:txBody>
          <a:bodyPr vert="horz" wrap="square" lIns="0" tIns="0" rIns="0" bIns="0" rtlCol="0" anchor="ctr">
            <a:normAutofit/>
          </a:bodyPr>
          <a:lstStyle/>
          <a:p>
            <a:pPr marL="460375" lvl="0" indent="-460375" algn="ctr">
              <a:lnSpc>
                <a:spcPct val="90000"/>
              </a:lnSpc>
              <a:spcBef>
                <a:spcPct val="20000"/>
              </a:spcBef>
              <a:defRPr/>
            </a:pPr>
            <a:endParaRPr lang="en-GB" sz="3200" dirty="0" smtClean="0">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713559036"/>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Summary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43660428"/>
              </p:ext>
            </p:extLst>
          </p:nvPr>
        </p:nvGraphicFramePr>
        <p:xfrm>
          <a:off x="381000" y="1447799"/>
          <a:ext cx="8382000" cy="39395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1277318"/>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GB" sz="4400" dirty="0" smtClean="0"/>
              <a:t>We’ve been busy </a:t>
            </a:r>
            <a:r>
              <a:rPr lang="en-GB" sz="4400" dirty="0" smtClean="0">
                <a:sym typeface="Wingdings" pitchFamily="2" charset="2"/>
              </a:rPr>
              <a:t></a:t>
            </a:r>
            <a:endParaRPr lang="en-GB" sz="4400" dirty="0"/>
          </a:p>
        </p:txBody>
      </p:sp>
      <p:pic>
        <p:nvPicPr>
          <p:cNvPr id="4" name="Content Placeholder 3" descr="Vis_F_blue_Hires.jpg"/>
          <p:cNvPicPr>
            <a:picLocks noGrp="1" noChangeAspect="1"/>
          </p:cNvPicPr>
          <p:nvPr>
            <p:ph idx="1"/>
          </p:nvPr>
        </p:nvPicPr>
        <p:blipFill>
          <a:blip r:embed="rId2"/>
          <a:stretch>
            <a:fillRect/>
          </a:stretch>
        </p:blipFill>
        <p:spPr>
          <a:xfrm>
            <a:off x="389368" y="1184856"/>
            <a:ext cx="8460890" cy="5074276"/>
          </a:xfrm>
        </p:spPr>
      </p:pic>
    </p:spTree>
    <p:extLst>
      <p:ext uri="{BB962C8B-B14F-4D97-AF65-F5344CB8AC3E}">
        <p14:creationId xmlns:p14="http://schemas.microsoft.com/office/powerpoint/2010/main" val="2660797449"/>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Plus…</a:t>
            </a:r>
            <a:endParaRPr lang="en-GB" dirty="0"/>
          </a:p>
        </p:txBody>
      </p:sp>
      <p:sp>
        <p:nvSpPr>
          <p:cNvPr id="3" name="Content Placeholder 2"/>
          <p:cNvSpPr>
            <a:spLocks noGrp="1"/>
          </p:cNvSpPr>
          <p:nvPr>
            <p:ph idx="1"/>
          </p:nvPr>
        </p:nvSpPr>
        <p:spPr/>
        <p:txBody>
          <a:bodyPr/>
          <a:lstStyle/>
          <a:p>
            <a:r>
              <a:rPr lang="en-GB" dirty="0" smtClean="0"/>
              <a:t>July 2010: Community Templates</a:t>
            </a:r>
          </a:p>
          <a:p>
            <a:pPr marL="0" indent="0">
              <a:buNone/>
            </a:pPr>
            <a:endParaRPr lang="en-GB" dirty="0"/>
          </a:p>
          <a:p>
            <a:r>
              <a:rPr lang="en-GB" dirty="0" smtClean="0"/>
              <a:t>August 2010</a:t>
            </a:r>
            <a:r>
              <a:rPr lang="en-GB" dirty="0"/>
              <a:t>: Windows Phone Templates</a:t>
            </a:r>
          </a:p>
          <a:p>
            <a:endParaRPr lang="en-GB" dirty="0"/>
          </a:p>
          <a:p>
            <a:r>
              <a:rPr lang="en-GB" dirty="0" smtClean="0"/>
              <a:t>August 2010: Mono/Linux/Mac/.NET 4.0 + Visual Studio 2010 Shell Free Tools Release</a:t>
            </a:r>
          </a:p>
          <a:p>
            <a:endParaRPr lang="en-GB" dirty="0"/>
          </a:p>
          <a:p>
            <a:r>
              <a:rPr lang="en-GB" dirty="0" smtClean="0"/>
              <a:t>November 5: F# in Education Workshop, Boston</a:t>
            </a:r>
            <a:endParaRPr lang="en-GB" dirty="0"/>
          </a:p>
        </p:txBody>
      </p:sp>
    </p:spTree>
    <p:extLst>
      <p:ext uri="{BB962C8B-B14F-4D97-AF65-F5344CB8AC3E}">
        <p14:creationId xmlns:p14="http://schemas.microsoft.com/office/powerpoint/2010/main" val="3416160965"/>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dirty="0" smtClean="0"/>
              <a:t>Latest Books about F#</a:t>
            </a:r>
            <a:endParaRPr lang="en-US" dirty="0"/>
          </a:p>
        </p:txBody>
      </p:sp>
      <p:sp>
        <p:nvSpPr>
          <p:cNvPr id="11" name="TextBox 10"/>
          <p:cNvSpPr txBox="1"/>
          <p:nvPr/>
        </p:nvSpPr>
        <p:spPr>
          <a:xfrm>
            <a:off x="565150" y="5562600"/>
            <a:ext cx="5294206" cy="584775"/>
          </a:xfrm>
          <a:prstGeom prst="rect">
            <a:avLst/>
          </a:prstGeom>
          <a:noFill/>
        </p:spPr>
        <p:txBody>
          <a:bodyPr wrap="none" rtlCol="0">
            <a:spAutoFit/>
          </a:bodyPr>
          <a:lstStyle/>
          <a:p>
            <a:r>
              <a:rPr lang="en-GB" sz="3200" b="1" dirty="0" smtClean="0">
                <a:solidFill>
                  <a:schemeClr val="bg1"/>
                </a:solidFill>
                <a:latin typeface="+mn-lt"/>
              </a:rPr>
              <a:t>Visit 	</a:t>
            </a:r>
            <a:r>
              <a:rPr lang="en-GB" sz="3200" b="1" dirty="0" smtClean="0">
                <a:latin typeface="+mn-lt"/>
                <a:hlinkClick r:id="rId2"/>
              </a:rPr>
              <a:t>www.fsharp.net</a:t>
            </a:r>
            <a:r>
              <a:rPr lang="en-GB" sz="3200" b="1" dirty="0" smtClean="0">
                <a:latin typeface="+mn-lt"/>
              </a:rPr>
              <a:t>  </a:t>
            </a:r>
          </a:p>
        </p:txBody>
      </p:sp>
      <p:pic>
        <p:nvPicPr>
          <p:cNvPr id="1026" name="Picture 2" descr="C:\Users\dsyme\AppData\Local\Microsoft\Windows\Temporary Internet Files\Content.Outlook\JUSAJN82\Finch Cover (2).png"/>
          <p:cNvPicPr>
            <a:picLocks noChangeAspect="1" noChangeArrowheads="1"/>
          </p:cNvPicPr>
          <p:nvPr/>
        </p:nvPicPr>
        <p:blipFill>
          <a:blip r:embed="rId3" cstate="print"/>
          <a:srcRect/>
          <a:stretch>
            <a:fillRect/>
          </a:stretch>
        </p:blipFill>
        <p:spPr bwMode="auto">
          <a:xfrm>
            <a:off x="2829521" y="973306"/>
            <a:ext cx="3470005" cy="4554073"/>
          </a:xfrm>
          <a:prstGeom prst="rect">
            <a:avLst/>
          </a:prstGeom>
          <a:noFill/>
        </p:spPr>
      </p:pic>
      <p:pic>
        <p:nvPicPr>
          <p:cNvPr id="93186" name="Picture 2" descr="http://www.manning.com/petricek/petricek_cover150.jpg"/>
          <p:cNvPicPr>
            <a:picLocks noChangeAspect="1" noChangeArrowheads="1"/>
          </p:cNvPicPr>
          <p:nvPr/>
        </p:nvPicPr>
        <p:blipFill>
          <a:blip r:embed="rId4"/>
          <a:srcRect/>
          <a:stretch>
            <a:fillRect/>
          </a:stretch>
        </p:blipFill>
        <p:spPr bwMode="auto">
          <a:xfrm>
            <a:off x="490426" y="1053585"/>
            <a:ext cx="1428750" cy="1790701"/>
          </a:xfrm>
          <a:prstGeom prst="rect">
            <a:avLst/>
          </a:prstGeom>
          <a:noFill/>
        </p:spPr>
      </p:pic>
      <p:pic>
        <p:nvPicPr>
          <p:cNvPr id="93188" name="Picture 4" descr="Expert F# book cover"/>
          <p:cNvPicPr>
            <a:picLocks noChangeAspect="1" noChangeArrowheads="1"/>
          </p:cNvPicPr>
          <p:nvPr/>
        </p:nvPicPr>
        <p:blipFill>
          <a:blip r:embed="rId5"/>
          <a:srcRect/>
          <a:stretch>
            <a:fillRect/>
          </a:stretch>
        </p:blipFill>
        <p:spPr bwMode="auto">
          <a:xfrm>
            <a:off x="529063" y="3346361"/>
            <a:ext cx="1402768" cy="1885320"/>
          </a:xfrm>
          <a:prstGeom prst="rect">
            <a:avLst/>
          </a:prstGeom>
          <a:noFill/>
        </p:spPr>
      </p:pic>
      <p:pic>
        <p:nvPicPr>
          <p:cNvPr id="93190" name="Picture 6" descr="Beginning F# book cover"/>
          <p:cNvPicPr>
            <a:picLocks noChangeAspect="1" noChangeArrowheads="1"/>
          </p:cNvPicPr>
          <p:nvPr/>
        </p:nvPicPr>
        <p:blipFill>
          <a:blip r:embed="rId6"/>
          <a:srcRect/>
          <a:stretch>
            <a:fillRect/>
          </a:stretch>
        </p:blipFill>
        <p:spPr bwMode="auto">
          <a:xfrm>
            <a:off x="7277592" y="881554"/>
            <a:ext cx="1190625" cy="1571626"/>
          </a:xfrm>
          <a:prstGeom prst="rect">
            <a:avLst/>
          </a:prstGeom>
          <a:noFill/>
          <a:ln>
            <a:solidFill>
              <a:schemeClr val="tx1"/>
            </a:solidFill>
          </a:ln>
        </p:spPr>
      </p:pic>
      <p:pic>
        <p:nvPicPr>
          <p:cNvPr id="93192" name="Picture 8" descr="F# for Scientists"/>
          <p:cNvPicPr>
            <a:picLocks noChangeAspect="1" noChangeArrowheads="1"/>
          </p:cNvPicPr>
          <p:nvPr/>
        </p:nvPicPr>
        <p:blipFill>
          <a:blip r:embed="rId7"/>
          <a:srcRect/>
          <a:stretch>
            <a:fillRect/>
          </a:stretch>
        </p:blipFill>
        <p:spPr bwMode="auto">
          <a:xfrm>
            <a:off x="7007136" y="2903850"/>
            <a:ext cx="1905000" cy="3057526"/>
          </a:xfrm>
          <a:prstGeom prst="rect">
            <a:avLst/>
          </a:prstGeom>
          <a:noFill/>
        </p:spPr>
      </p:pic>
    </p:spTree>
    <p:extLst>
      <p:ext uri="{BB962C8B-B14F-4D97-AF65-F5344CB8AC3E}">
        <p14:creationId xmlns:p14="http://schemas.microsoft.com/office/powerpoint/2010/main" val="29792145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Questions </a:t>
            </a:r>
            <a:br>
              <a:rPr lang="en-GB" dirty="0" smtClean="0"/>
            </a:br>
            <a:r>
              <a:rPr lang="en-GB" sz="2800" dirty="0" smtClean="0">
                <a:hlinkClick r:id="rId2"/>
              </a:rPr>
              <a:t>http://fsharp.net</a:t>
            </a:r>
            <a:r>
              <a:rPr lang="en-GB" sz="2800" dirty="0" smtClean="0"/>
              <a:t> </a:t>
            </a:r>
            <a:br>
              <a:rPr lang="en-GB" sz="2800" dirty="0" smtClean="0"/>
            </a:br>
            <a:r>
              <a:rPr lang="en-GB" sz="2800" dirty="0" smtClean="0">
                <a:hlinkClick r:id="rId3"/>
              </a:rPr>
              <a:t>http://blogs.msdn.com/dsyme</a:t>
            </a:r>
            <a:br>
              <a:rPr lang="en-GB" sz="2800" dirty="0" smtClean="0">
                <a:hlinkClick r:id="rId3"/>
              </a:rPr>
            </a:br>
            <a:r>
              <a:rPr lang="en-GB" sz="2800" dirty="0" smtClean="0">
                <a:hlinkClick r:id="rId4"/>
              </a:rPr>
              <a:t>http://meetup.com/FSharpLondon</a:t>
            </a:r>
            <a:r>
              <a:rPr lang="en-GB" sz="2800" dirty="0" smtClean="0"/>
              <a:t> </a:t>
            </a:r>
            <a:br>
              <a:rPr lang="en-GB" sz="2800" dirty="0" smtClean="0"/>
            </a:br>
            <a:endParaRPr lang="en-GB" sz="2800" dirty="0"/>
          </a:p>
        </p:txBody>
      </p:sp>
      <p:sp>
        <p:nvSpPr>
          <p:cNvPr id="5" name="Subtitle 4"/>
          <p:cNvSpPr>
            <a:spLocks noGrp="1"/>
          </p:cNvSpPr>
          <p:nvPr>
            <p:ph type="subTitle" idx="1"/>
          </p:nvPr>
        </p:nvSpPr>
        <p:spPr/>
        <p:txBody>
          <a:bodyPr/>
          <a:lstStyle/>
          <a:p>
            <a:endParaRPr lang="en-GB"/>
          </a:p>
        </p:txBody>
      </p:sp>
    </p:spTree>
    <p:extLst>
      <p:ext uri="{BB962C8B-B14F-4D97-AF65-F5344CB8AC3E}">
        <p14:creationId xmlns:p14="http://schemas.microsoft.com/office/powerpoint/2010/main" val="2147011537"/>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a:blip r:embed="rId3"/>
          <a:stretch>
            <a:fillRect/>
          </a:stretch>
        </p:blipFill>
        <p:spPr bwMode="black">
          <a:xfrm>
            <a:off x="2286000" y="2590800"/>
            <a:ext cx="4572000" cy="986114"/>
          </a:xfrm>
          <a:prstGeom prst="rect">
            <a:avLst/>
          </a:prstGeom>
          <a:noFill/>
          <a:ln>
            <a:noFill/>
          </a:ln>
        </p:spPr>
      </p:pic>
      <p:sp>
        <p:nvSpPr>
          <p:cNvPr id="5" name="Text Box 3"/>
          <p:cNvSpPr txBox="1">
            <a:spLocks noChangeArrowheads="1"/>
          </p:cNvSpPr>
          <p:nvPr/>
        </p:nvSpPr>
        <p:spPr bwMode="blackWhite">
          <a:xfrm>
            <a:off x="967578" y="5580925"/>
            <a:ext cx="7208845" cy="461651"/>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600" dirty="0">
                <a:latin typeface="Calibri" pitchFamily="34" charset="0"/>
                <a:cs typeface="Arial" charset="0"/>
              </a:rPr>
              <a:t>© </a:t>
            </a:r>
            <a:r>
              <a:rPr lang="en-US" sz="600" dirty="0" smtClean="0">
                <a:latin typeface="Calibri" pitchFamily="34" charset="0"/>
                <a:cs typeface="Arial" charset="0"/>
              </a:rPr>
              <a:t>2009 Microsoft </a:t>
            </a:r>
            <a:r>
              <a:rPr lang="en-US" sz="600" dirty="0">
                <a:latin typeface="Calibr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600" dirty="0">
                <a:latin typeface="Calibr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600" dirty="0" smtClean="0">
                <a:latin typeface="Calibri" pitchFamily="34" charset="0"/>
                <a:cs typeface="Arial" charset="0"/>
              </a:rPr>
              <a:t>MICROSOFT </a:t>
            </a:r>
            <a:r>
              <a:rPr lang="en-US" sz="600" dirty="0">
                <a:latin typeface="Calibri" pitchFamily="34" charset="0"/>
                <a:cs typeface="Arial" charset="0"/>
              </a:rPr>
              <a:t>MAKES NO WARRANTIES, EXPRESS, IMPLIED OR STATUTORY, AS TO THE INFORMATION IN THIS PRESENTATION.</a:t>
            </a: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664797"/>
          </a:xfrm>
        </p:spPr>
        <p:txBody>
          <a:bodyPr/>
          <a:lstStyle/>
          <a:p>
            <a:r>
              <a:rPr lang="en-US" dirty="0" smtClean="0"/>
              <a:t>F# and the Concurrency Challenges</a:t>
            </a:r>
            <a:endParaRPr lang="en-US" dirty="0"/>
          </a:p>
        </p:txBody>
      </p:sp>
      <p:grpSp>
        <p:nvGrpSpPr>
          <p:cNvPr id="3" name="Group 7"/>
          <p:cNvGrpSpPr/>
          <p:nvPr/>
        </p:nvGrpSpPr>
        <p:grpSpPr>
          <a:xfrm>
            <a:off x="859536" y="1081107"/>
            <a:ext cx="6217920" cy="822960"/>
            <a:chOff x="0" y="98833"/>
            <a:chExt cx="7909560" cy="1106820"/>
          </a:xfrm>
          <a:scene3d>
            <a:camera prst="orthographicFront"/>
            <a:lightRig rig="flat" dir="t"/>
          </a:scene3d>
        </p:grpSpPr>
        <p:sp>
          <p:nvSpPr>
            <p:cNvPr id="18" name="Rounded Rectangle 17"/>
            <p:cNvSpPr/>
            <p:nvPr/>
          </p:nvSpPr>
          <p:spPr>
            <a:xfrm>
              <a:off x="0" y="98833"/>
              <a:ext cx="7909560" cy="110682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9" name="Rounded Rectangle 4"/>
            <p:cNvSpPr/>
            <p:nvPr/>
          </p:nvSpPr>
          <p:spPr>
            <a:xfrm>
              <a:off x="54031" y="152864"/>
              <a:ext cx="7801498" cy="99875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t>Shared State</a:t>
              </a:r>
              <a:endParaRPr lang="en-US" sz="3600" kern="1200" dirty="0"/>
            </a:p>
          </p:txBody>
        </p:sp>
      </p:grpSp>
      <p:grpSp>
        <p:nvGrpSpPr>
          <p:cNvPr id="4" name="Group 8"/>
          <p:cNvGrpSpPr/>
          <p:nvPr/>
        </p:nvGrpSpPr>
        <p:grpSpPr>
          <a:xfrm>
            <a:off x="859536" y="2361154"/>
            <a:ext cx="6217920" cy="822960"/>
            <a:chOff x="0" y="1378880"/>
            <a:chExt cx="7909560" cy="1106820"/>
          </a:xfrm>
          <a:scene3d>
            <a:camera prst="orthographicFront"/>
            <a:lightRig rig="flat" dir="t"/>
          </a:scene3d>
        </p:grpSpPr>
        <p:sp>
          <p:nvSpPr>
            <p:cNvPr id="16" name="Rounded Rectangle 15"/>
            <p:cNvSpPr/>
            <p:nvPr/>
          </p:nvSpPr>
          <p:spPr>
            <a:xfrm>
              <a:off x="0" y="1378880"/>
              <a:ext cx="7909560" cy="110682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7" name="Rounded Rectangle 6"/>
            <p:cNvSpPr/>
            <p:nvPr/>
          </p:nvSpPr>
          <p:spPr>
            <a:xfrm>
              <a:off x="54031" y="1432911"/>
              <a:ext cx="7801498" cy="99875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t>Inversion of Control</a:t>
              </a:r>
              <a:endParaRPr lang="en-US" sz="3600" kern="1200" dirty="0"/>
            </a:p>
          </p:txBody>
        </p:sp>
      </p:grpSp>
      <p:grpSp>
        <p:nvGrpSpPr>
          <p:cNvPr id="5" name="Group 9"/>
          <p:cNvGrpSpPr/>
          <p:nvPr/>
        </p:nvGrpSpPr>
        <p:grpSpPr>
          <a:xfrm>
            <a:off x="859536" y="3591813"/>
            <a:ext cx="6217920" cy="822960"/>
            <a:chOff x="0" y="2609539"/>
            <a:chExt cx="7909560" cy="1106820"/>
          </a:xfrm>
          <a:scene3d>
            <a:camera prst="orthographicFront"/>
            <a:lightRig rig="flat" dir="t"/>
          </a:scene3d>
        </p:grpSpPr>
        <p:sp>
          <p:nvSpPr>
            <p:cNvPr id="14" name="Rounded Rectangle 13"/>
            <p:cNvSpPr/>
            <p:nvPr/>
          </p:nvSpPr>
          <p:spPr>
            <a:xfrm>
              <a:off x="0" y="2609539"/>
              <a:ext cx="7909560" cy="110682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5" name="Rounded Rectangle 8"/>
            <p:cNvSpPr/>
            <p:nvPr/>
          </p:nvSpPr>
          <p:spPr>
            <a:xfrm>
              <a:off x="54031" y="2663570"/>
              <a:ext cx="7801498" cy="99875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t>I/O Parallelism</a:t>
              </a:r>
            </a:p>
          </p:txBody>
        </p:sp>
      </p:grpSp>
      <p:grpSp>
        <p:nvGrpSpPr>
          <p:cNvPr id="6" name="Group 10"/>
          <p:cNvGrpSpPr/>
          <p:nvPr/>
        </p:nvGrpSpPr>
        <p:grpSpPr>
          <a:xfrm>
            <a:off x="859536" y="4822473"/>
            <a:ext cx="6217920" cy="822960"/>
            <a:chOff x="0" y="3840199"/>
            <a:chExt cx="7909560" cy="1106820"/>
          </a:xfrm>
          <a:scene3d>
            <a:camera prst="orthographicFront"/>
            <a:lightRig rig="flat" dir="t"/>
          </a:scene3d>
        </p:grpSpPr>
        <p:sp>
          <p:nvSpPr>
            <p:cNvPr id="12" name="Rounded Rectangle 11"/>
            <p:cNvSpPr/>
            <p:nvPr/>
          </p:nvSpPr>
          <p:spPr>
            <a:xfrm>
              <a:off x="0" y="3840199"/>
              <a:ext cx="7909560" cy="110682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3" name="Rounded Rectangle 10"/>
            <p:cNvSpPr/>
            <p:nvPr/>
          </p:nvSpPr>
          <p:spPr>
            <a:xfrm>
              <a:off x="54031" y="3894230"/>
              <a:ext cx="7801498" cy="99875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defTabSz="1244600">
                <a:lnSpc>
                  <a:spcPct val="90000"/>
                </a:lnSpc>
                <a:spcBef>
                  <a:spcPct val="0"/>
                </a:spcBef>
                <a:spcAft>
                  <a:spcPct val="35000"/>
                </a:spcAft>
              </a:pPr>
              <a:r>
                <a:rPr lang="en-US" sz="3600" dirty="0" smtClean="0"/>
                <a:t>Messaging and Scaling</a:t>
              </a:r>
            </a:p>
          </p:txBody>
        </p:sp>
      </p:grpSp>
      <p:sp>
        <p:nvSpPr>
          <p:cNvPr id="20" name="AutoShape 5"/>
          <p:cNvSpPr>
            <a:spLocks noChangeArrowheads="1"/>
          </p:cNvSpPr>
          <p:nvPr/>
        </p:nvSpPr>
        <p:spPr bwMode="auto">
          <a:xfrm>
            <a:off x="5421537" y="1262455"/>
            <a:ext cx="3146182" cy="584775"/>
          </a:xfrm>
          <a:prstGeom prst="wedgeRectCallout">
            <a:avLst>
              <a:gd name="adj1" fmla="val -71819"/>
              <a:gd name="adj2" fmla="val 27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3200" b="1" dirty="0" smtClean="0"/>
              <a:t>F#  Immutability </a:t>
            </a:r>
            <a:endParaRPr lang="en-GB" sz="3200" b="1" dirty="0" smtClean="0">
              <a:solidFill>
                <a:schemeClr val="bg2">
                  <a:lumMod val="75000"/>
                </a:schemeClr>
              </a:solidFill>
            </a:endParaRPr>
          </a:p>
        </p:txBody>
      </p:sp>
      <p:sp>
        <p:nvSpPr>
          <p:cNvPr id="21" name="AutoShape 5"/>
          <p:cNvSpPr>
            <a:spLocks noChangeArrowheads="1"/>
          </p:cNvSpPr>
          <p:nvPr/>
        </p:nvSpPr>
        <p:spPr bwMode="auto">
          <a:xfrm>
            <a:off x="6258121" y="2522437"/>
            <a:ext cx="1755801" cy="584775"/>
          </a:xfrm>
          <a:prstGeom prst="wedgeRectCallout">
            <a:avLst>
              <a:gd name="adj1" fmla="val -97420"/>
              <a:gd name="adj2" fmla="val 27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3200" b="1" dirty="0" smtClean="0"/>
              <a:t>F# Async </a:t>
            </a:r>
            <a:endParaRPr lang="en-GB" sz="3200" b="1" dirty="0" smtClean="0">
              <a:solidFill>
                <a:schemeClr val="bg2">
                  <a:lumMod val="75000"/>
                </a:schemeClr>
              </a:solidFill>
            </a:endParaRPr>
          </a:p>
        </p:txBody>
      </p:sp>
      <p:sp>
        <p:nvSpPr>
          <p:cNvPr id="22" name="AutoShape 5"/>
          <p:cNvSpPr>
            <a:spLocks noChangeArrowheads="1"/>
          </p:cNvSpPr>
          <p:nvPr/>
        </p:nvSpPr>
        <p:spPr bwMode="auto">
          <a:xfrm>
            <a:off x="6033442" y="3769543"/>
            <a:ext cx="1755801" cy="584775"/>
          </a:xfrm>
          <a:prstGeom prst="wedgeRectCallout">
            <a:avLst>
              <a:gd name="adj1" fmla="val -77113"/>
              <a:gd name="adj2" fmla="val 2610"/>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US" sz="3200" b="1" dirty="0" smtClean="0"/>
              <a:t>F# Async </a:t>
            </a:r>
            <a:endParaRPr lang="en-US" sz="3200" b="1" dirty="0" smtClean="0">
              <a:solidFill>
                <a:schemeClr val="bg2">
                  <a:lumMod val="75000"/>
                </a:schemeClr>
              </a:solidFill>
            </a:endParaRPr>
          </a:p>
        </p:txBody>
      </p:sp>
      <p:sp>
        <p:nvSpPr>
          <p:cNvPr id="23" name="AutoShape 5"/>
          <p:cNvSpPr>
            <a:spLocks noChangeArrowheads="1"/>
          </p:cNvSpPr>
          <p:nvPr/>
        </p:nvSpPr>
        <p:spPr bwMode="auto">
          <a:xfrm>
            <a:off x="6162347" y="4776102"/>
            <a:ext cx="2757422" cy="1323439"/>
          </a:xfrm>
          <a:prstGeom prst="wedgeRectCallout">
            <a:avLst>
              <a:gd name="adj1" fmla="val -73282"/>
              <a:gd name="adj2" fmla="val -1898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US" sz="3200" b="1" dirty="0" smtClean="0"/>
              <a:t>F# Agents </a:t>
            </a:r>
            <a:endParaRPr lang="en-GB" sz="3200" b="1" dirty="0" smtClean="0">
              <a:solidFill>
                <a:schemeClr val="bg2">
                  <a:lumMod val="75000"/>
                </a:schemeClr>
              </a:solidFill>
              <a:sym typeface="Wingdings"/>
            </a:endParaRPr>
          </a:p>
          <a:p>
            <a:pPr algn="ctr"/>
            <a:r>
              <a:rPr lang="en-GB" sz="2400" b="1" dirty="0" smtClean="0">
                <a:sym typeface="Wingdings"/>
              </a:rPr>
              <a:t>+ Web/Azure/MSQ/</a:t>
            </a:r>
          </a:p>
          <a:p>
            <a:pPr algn="ctr"/>
            <a:r>
              <a:rPr lang="en-GB" sz="2400" b="1" dirty="0" smtClean="0">
                <a:sym typeface="Wingdings"/>
              </a:rPr>
              <a:t>HPC/Cluster etc. </a:t>
            </a:r>
            <a:endParaRPr lang="en-GB" sz="2400" b="1" dirty="0" smtClean="0"/>
          </a:p>
        </p:txBody>
      </p:sp>
    </p:spTree>
    <p:extLst>
      <p:ext uri="{BB962C8B-B14F-4D97-AF65-F5344CB8AC3E}">
        <p14:creationId xmlns:p14="http://schemas.microsoft.com/office/powerpoint/2010/main" val="4184405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GB" dirty="0" smtClean="0"/>
              <a:t>Immutability the norm...</a:t>
            </a:r>
            <a:endParaRPr lang="en-GB" dirty="0"/>
          </a:p>
        </p:txBody>
      </p:sp>
      <p:sp>
        <p:nvSpPr>
          <p:cNvPr id="10" name="Content Placeholder 9"/>
          <p:cNvSpPr>
            <a:spLocks noGrp="1"/>
          </p:cNvSpPr>
          <p:nvPr>
            <p:ph type="body" idx="1"/>
          </p:nvPr>
        </p:nvSpPr>
        <p:spPr/>
        <p:txBody>
          <a:bodyPr/>
          <a:lstStyle/>
          <a:p>
            <a:r>
              <a:rPr lang="en-GB" sz="3200" b="1" dirty="0" smtClean="0">
                <a:solidFill>
                  <a:schemeClr val="accent2">
                    <a:lumMod val="20000"/>
                    <a:lumOff val="80000"/>
                  </a:schemeClr>
                </a:solidFill>
              </a:rPr>
              <a:t>Immutable Lists</a:t>
            </a:r>
          </a:p>
          <a:p>
            <a:endParaRPr lang="en-GB" sz="3200" b="1" dirty="0" smtClean="0">
              <a:solidFill>
                <a:schemeClr val="accent2">
                  <a:lumMod val="20000"/>
                  <a:lumOff val="80000"/>
                </a:schemeClr>
              </a:solidFill>
            </a:endParaRPr>
          </a:p>
          <a:p>
            <a:r>
              <a:rPr lang="en-GB" sz="3200" b="1" dirty="0" smtClean="0">
                <a:solidFill>
                  <a:schemeClr val="accent2">
                    <a:lumMod val="20000"/>
                    <a:lumOff val="80000"/>
                  </a:schemeClr>
                </a:solidFill>
              </a:rPr>
              <a:t>Immutable Records</a:t>
            </a:r>
          </a:p>
          <a:p>
            <a:endParaRPr lang="en-GB" sz="3200" b="1" dirty="0" smtClean="0">
              <a:solidFill>
                <a:schemeClr val="accent2">
                  <a:lumMod val="20000"/>
                  <a:lumOff val="80000"/>
                </a:schemeClr>
              </a:solidFill>
            </a:endParaRPr>
          </a:p>
          <a:p>
            <a:r>
              <a:rPr lang="en-GB" sz="3200" b="1" dirty="0" smtClean="0">
                <a:solidFill>
                  <a:schemeClr val="accent2">
                    <a:lumMod val="20000"/>
                    <a:lumOff val="80000"/>
                  </a:schemeClr>
                </a:solidFill>
              </a:rPr>
              <a:t>Immutable Sets</a:t>
            </a:r>
          </a:p>
          <a:p>
            <a:endParaRPr lang="en-GB" sz="3200" b="1" dirty="0" smtClean="0">
              <a:solidFill>
                <a:schemeClr val="accent2">
                  <a:lumMod val="20000"/>
                  <a:lumOff val="80000"/>
                </a:schemeClr>
              </a:solidFill>
            </a:endParaRPr>
          </a:p>
          <a:p>
            <a:r>
              <a:rPr lang="en-GB" sz="3200" b="1" dirty="0" smtClean="0">
                <a:solidFill>
                  <a:schemeClr val="accent2">
                    <a:lumMod val="20000"/>
                    <a:lumOff val="80000"/>
                  </a:schemeClr>
                </a:solidFill>
              </a:rPr>
              <a:t>Immutable Objects</a:t>
            </a:r>
            <a:endParaRPr lang="en-GB" sz="3200" b="1" dirty="0">
              <a:solidFill>
                <a:schemeClr val="accent2">
                  <a:lumMod val="20000"/>
                  <a:lumOff val="80000"/>
                </a:schemeClr>
              </a:solidFill>
            </a:endParaRPr>
          </a:p>
        </p:txBody>
      </p:sp>
      <p:sp>
        <p:nvSpPr>
          <p:cNvPr id="11" name="Content Placeholder 10"/>
          <p:cNvSpPr>
            <a:spLocks noGrp="1"/>
          </p:cNvSpPr>
          <p:nvPr>
            <p:ph sz="half" idx="4294967295"/>
          </p:nvPr>
        </p:nvSpPr>
        <p:spPr>
          <a:xfrm>
            <a:off x="4648200" y="1411288"/>
            <a:ext cx="4495800" cy="2130425"/>
          </a:xfrm>
        </p:spPr>
        <p:txBody>
          <a:bodyPr/>
          <a:lstStyle/>
          <a:p>
            <a:r>
              <a:rPr lang="en-GB" sz="3200" b="1" dirty="0" smtClean="0">
                <a:solidFill>
                  <a:schemeClr val="accent2">
                    <a:lumMod val="20000"/>
                    <a:lumOff val="80000"/>
                  </a:schemeClr>
                </a:solidFill>
              </a:rPr>
              <a:t>Immutable Tuples</a:t>
            </a:r>
          </a:p>
          <a:p>
            <a:endParaRPr lang="en-GB" sz="3200" b="1" dirty="0" smtClean="0">
              <a:solidFill>
                <a:schemeClr val="accent2">
                  <a:lumMod val="20000"/>
                  <a:lumOff val="80000"/>
                </a:schemeClr>
              </a:solidFill>
            </a:endParaRPr>
          </a:p>
          <a:p>
            <a:r>
              <a:rPr lang="en-GB" sz="3200" b="1" dirty="0" smtClean="0">
                <a:solidFill>
                  <a:schemeClr val="accent2">
                    <a:lumMod val="20000"/>
                    <a:lumOff val="80000"/>
                  </a:schemeClr>
                </a:solidFill>
              </a:rPr>
              <a:t>Immutable Dictionaries</a:t>
            </a:r>
          </a:p>
          <a:p>
            <a:endParaRPr lang="en-GB" sz="3200" b="1" dirty="0" smtClean="0">
              <a:solidFill>
                <a:schemeClr val="accent2">
                  <a:lumMod val="20000"/>
                  <a:lumOff val="80000"/>
                </a:schemeClr>
              </a:solidFill>
            </a:endParaRPr>
          </a:p>
          <a:p>
            <a:r>
              <a:rPr lang="en-GB" sz="3200" b="1" dirty="0" smtClean="0">
                <a:solidFill>
                  <a:schemeClr val="accent2">
                    <a:lumMod val="20000"/>
                    <a:lumOff val="80000"/>
                  </a:schemeClr>
                </a:solidFill>
              </a:rPr>
              <a:t>Immutable Unions</a:t>
            </a:r>
          </a:p>
          <a:p>
            <a:endParaRPr lang="en-GB" sz="3200" b="1" dirty="0" smtClean="0">
              <a:solidFill>
                <a:schemeClr val="accent2">
                  <a:lumMod val="20000"/>
                  <a:lumOff val="80000"/>
                </a:schemeClr>
              </a:solidFill>
            </a:endParaRPr>
          </a:p>
          <a:p>
            <a:r>
              <a:rPr lang="en-GB" sz="3200" b="1" dirty="0" smtClean="0">
                <a:solidFill>
                  <a:schemeClr val="accent2">
                    <a:lumMod val="20000"/>
                    <a:lumOff val="80000"/>
                  </a:schemeClr>
                </a:solidFill>
              </a:rPr>
              <a:t>+ lots of language features to encourage immutability</a:t>
            </a:r>
          </a:p>
          <a:p>
            <a:endParaRPr lang="en-GB" sz="3200" b="1" dirty="0">
              <a:solidFill>
                <a:schemeClr val="accent2">
                  <a:lumMod val="20000"/>
                  <a:lumOff val="80000"/>
                </a:schemeClr>
              </a:solidFill>
            </a:endParaRPr>
          </a:p>
        </p:txBody>
      </p:sp>
    </p:spTree>
    <p:extLst>
      <p:ext uri="{BB962C8B-B14F-4D97-AF65-F5344CB8AC3E}">
        <p14:creationId xmlns:p14="http://schemas.microsoft.com/office/powerpoint/2010/main" val="3968666923"/>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 Praise of Immutability</a:t>
            </a:r>
            <a:endParaRPr lang="en-GB" dirty="0"/>
          </a:p>
        </p:txBody>
      </p:sp>
      <p:sp>
        <p:nvSpPr>
          <p:cNvPr id="3" name="Content Placeholder 2"/>
          <p:cNvSpPr>
            <a:spLocks noGrp="1"/>
          </p:cNvSpPr>
          <p:nvPr>
            <p:ph type="body" idx="1"/>
          </p:nvPr>
        </p:nvSpPr>
        <p:spPr/>
        <p:txBody>
          <a:bodyPr/>
          <a:lstStyle/>
          <a:p>
            <a:endParaRPr lang="en-GB" sz="4400" dirty="0" smtClean="0">
              <a:solidFill>
                <a:schemeClr val="accent2">
                  <a:lumMod val="20000"/>
                  <a:lumOff val="80000"/>
                </a:schemeClr>
              </a:solidFill>
            </a:endParaRPr>
          </a:p>
          <a:p>
            <a:pPr algn="ctr">
              <a:buNone/>
            </a:pPr>
            <a:r>
              <a:rPr lang="en-GB" sz="4400" dirty="0" smtClean="0">
                <a:solidFill>
                  <a:schemeClr val="accent2">
                    <a:lumMod val="20000"/>
                    <a:lumOff val="80000"/>
                  </a:schemeClr>
                </a:solidFill>
              </a:rPr>
              <a:t>Immutable objects can transfer between threads</a:t>
            </a:r>
          </a:p>
          <a:p>
            <a:endParaRPr lang="en-GB" sz="4400" dirty="0" smtClean="0">
              <a:solidFill>
                <a:schemeClr val="accent2">
                  <a:lumMod val="20000"/>
                  <a:lumOff val="80000"/>
                </a:schemeClr>
              </a:solidFill>
            </a:endParaRPr>
          </a:p>
          <a:p>
            <a:pPr algn="ctr">
              <a:buNone/>
            </a:pPr>
            <a:r>
              <a:rPr lang="en-GB" sz="4400" dirty="0" smtClean="0">
                <a:solidFill>
                  <a:schemeClr val="accent2">
                    <a:lumMod val="20000"/>
                    <a:lumOff val="80000"/>
                  </a:schemeClr>
                </a:solidFill>
              </a:rPr>
              <a:t>Immutable objects never have race conditions</a:t>
            </a:r>
          </a:p>
        </p:txBody>
      </p:sp>
    </p:spTree>
    <p:extLst>
      <p:ext uri="{BB962C8B-B14F-4D97-AF65-F5344CB8AC3E}">
        <p14:creationId xmlns:p14="http://schemas.microsoft.com/office/powerpoint/2010/main" val="383657395"/>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Parallel Async Stock Tickers</a:t>
            </a:r>
            <a:endParaRPr lang="en-GB" dirty="0"/>
          </a:p>
        </p:txBody>
      </p:sp>
      <p:sp>
        <p:nvSpPr>
          <p:cNvPr id="3" name="Content Placeholder 2"/>
          <p:cNvSpPr>
            <a:spLocks noGrp="1"/>
          </p:cNvSpPr>
          <p:nvPr>
            <p:ph type="body" sz="quarter" idx="10"/>
          </p:nvPr>
        </p:nvSpPr>
        <p:spPr/>
        <p:txBody>
          <a:bodyPr/>
          <a:lstStyle/>
          <a:p>
            <a:r>
              <a:rPr lang="en-GB" sz="2000" b="1" dirty="0" smtClean="0">
                <a:solidFill>
                  <a:schemeClr val="accent2"/>
                </a:solidFill>
              </a:rPr>
              <a:t>let</a:t>
            </a:r>
            <a:r>
              <a:rPr lang="en-GB" sz="2000" b="1" dirty="0" smtClean="0"/>
              <a:t> </a:t>
            </a:r>
            <a:r>
              <a:rPr lang="en-GB" sz="2000" b="1" dirty="0" err="1" smtClean="0"/>
              <a:t>loadTickerAsync</a:t>
            </a:r>
            <a:r>
              <a:rPr lang="en-GB" sz="2000" b="1" dirty="0" smtClean="0"/>
              <a:t> ticker span =</a:t>
            </a:r>
          </a:p>
          <a:p>
            <a:r>
              <a:rPr lang="en-GB" sz="2000" b="1" dirty="0" smtClean="0"/>
              <a:t>    async { </a:t>
            </a:r>
            <a:r>
              <a:rPr lang="en-GB" sz="2000" b="1" dirty="0" smtClean="0">
                <a:solidFill>
                  <a:schemeClr val="accent2"/>
                </a:solidFill>
              </a:rPr>
              <a:t>let</a:t>
            </a:r>
            <a:r>
              <a:rPr lang="en-GB" sz="2000" b="1" dirty="0" smtClean="0"/>
              <a:t> prices = </a:t>
            </a:r>
            <a:r>
              <a:rPr lang="en-GB" sz="2000" b="1" dirty="0" err="1" smtClean="0"/>
              <a:t>loadPricesAsync</a:t>
            </a:r>
            <a:r>
              <a:rPr lang="en-GB" sz="2000" b="1" dirty="0" smtClean="0"/>
              <a:t> ticker span</a:t>
            </a:r>
          </a:p>
          <a:p>
            <a:r>
              <a:rPr lang="en-GB" sz="2000" b="1" dirty="0" smtClean="0"/>
              <a:t>            </a:t>
            </a:r>
            <a:r>
              <a:rPr lang="en-GB" sz="2000" b="1" dirty="0" smtClean="0">
                <a:solidFill>
                  <a:schemeClr val="accent2"/>
                </a:solidFill>
              </a:rPr>
              <a:t>let</a:t>
            </a:r>
            <a:r>
              <a:rPr lang="en-GB" sz="2000" b="1" dirty="0" smtClean="0"/>
              <a:t> </a:t>
            </a:r>
            <a:r>
              <a:rPr lang="en-GB" sz="2000" b="1" dirty="0" err="1" smtClean="0"/>
              <a:t>divs</a:t>
            </a:r>
            <a:r>
              <a:rPr lang="en-GB" sz="2000" b="1" dirty="0" smtClean="0"/>
              <a:t>   = </a:t>
            </a:r>
            <a:r>
              <a:rPr lang="en-GB" sz="2000" b="1" dirty="0" err="1" smtClean="0"/>
              <a:t>loadDivsAsync</a:t>
            </a:r>
            <a:r>
              <a:rPr lang="en-GB" sz="2000" b="1" dirty="0" smtClean="0"/>
              <a:t> ticker span</a:t>
            </a:r>
          </a:p>
          <a:p>
            <a:r>
              <a:rPr lang="en-GB" sz="2000" b="1" dirty="0" smtClean="0"/>
              <a:t>            </a:t>
            </a:r>
            <a:r>
              <a:rPr lang="en-GB" sz="2000" b="1" dirty="0" smtClean="0">
                <a:solidFill>
                  <a:schemeClr val="accent2"/>
                </a:solidFill>
              </a:rPr>
              <a:t>let</a:t>
            </a:r>
            <a:r>
              <a:rPr lang="en-GB" sz="2000" b="1" dirty="0" smtClean="0"/>
              <a:t> splits = </a:t>
            </a:r>
            <a:r>
              <a:rPr lang="en-GB" sz="2000" b="1" dirty="0" err="1" smtClean="0"/>
              <a:t>loadSplitsAsync</a:t>
            </a:r>
            <a:r>
              <a:rPr lang="en-GB" sz="2000" b="1" dirty="0" smtClean="0"/>
              <a:t> ticker span</a:t>
            </a:r>
          </a:p>
          <a:p>
            <a:r>
              <a:rPr lang="en-GB" sz="2000" b="1" dirty="0" smtClean="0"/>
              <a:t>            </a:t>
            </a:r>
            <a:r>
              <a:rPr lang="en-GB" sz="2000" b="1" dirty="0" smtClean="0">
                <a:solidFill>
                  <a:schemeClr val="accent2"/>
                </a:solidFill>
              </a:rPr>
              <a:t>let!</a:t>
            </a:r>
            <a:r>
              <a:rPr lang="en-GB" sz="2000" b="1" dirty="0" smtClean="0"/>
              <a:t> (prices, </a:t>
            </a:r>
            <a:r>
              <a:rPr lang="en-GB" sz="2000" b="1" dirty="0" err="1" smtClean="0"/>
              <a:t>divs</a:t>
            </a:r>
            <a:r>
              <a:rPr lang="en-GB" sz="2000" b="1" dirty="0" smtClean="0"/>
              <a:t>, splits) = </a:t>
            </a:r>
          </a:p>
          <a:p>
            <a:r>
              <a:rPr lang="en-GB" sz="2000" b="1" dirty="0" smtClean="0"/>
              <a:t>                Async.Parallel3 (prices, </a:t>
            </a:r>
            <a:r>
              <a:rPr lang="en-GB" sz="2000" b="1" dirty="0" err="1" smtClean="0"/>
              <a:t>divs</a:t>
            </a:r>
            <a:r>
              <a:rPr lang="en-GB" sz="2000" b="1" dirty="0" smtClean="0"/>
              <a:t>, splits)</a:t>
            </a:r>
          </a:p>
          <a:p>
            <a:r>
              <a:rPr lang="en-GB" sz="2000" b="1" dirty="0" smtClean="0"/>
              <a:t>            </a:t>
            </a:r>
            <a:r>
              <a:rPr lang="en-GB" sz="2000" b="1" dirty="0" smtClean="0">
                <a:solidFill>
                  <a:schemeClr val="accent2"/>
                </a:solidFill>
              </a:rPr>
              <a:t>return</a:t>
            </a:r>
            <a:r>
              <a:rPr lang="en-GB" sz="2000" b="1" dirty="0" smtClean="0"/>
              <a:t> prices @ </a:t>
            </a:r>
            <a:r>
              <a:rPr lang="en-GB" sz="2000" b="1" dirty="0" err="1" smtClean="0"/>
              <a:t>divs</a:t>
            </a:r>
            <a:r>
              <a:rPr lang="en-GB" sz="2000" b="1" dirty="0" smtClean="0"/>
              <a:t> @ splits  }</a:t>
            </a:r>
          </a:p>
          <a:p>
            <a:endParaRPr lang="en-GB" sz="2000" b="1" dirty="0" smtClean="0"/>
          </a:p>
          <a:p>
            <a:r>
              <a:rPr lang="en-GB" sz="2000" b="1" dirty="0" smtClean="0">
                <a:solidFill>
                  <a:schemeClr val="accent2"/>
                </a:solidFill>
              </a:rPr>
              <a:t>let</a:t>
            </a:r>
            <a:r>
              <a:rPr lang="en-GB" sz="2000" b="1" dirty="0" smtClean="0"/>
              <a:t> </a:t>
            </a:r>
            <a:r>
              <a:rPr lang="en-GB" sz="2000" b="1" dirty="0" err="1" smtClean="0"/>
              <a:t>loadTickersAsync</a:t>
            </a:r>
            <a:r>
              <a:rPr lang="en-GB" sz="2000" b="1" dirty="0" smtClean="0"/>
              <a:t> </a:t>
            </a:r>
            <a:r>
              <a:rPr lang="en-GB" sz="2000" b="1" dirty="0" err="1" smtClean="0"/>
              <a:t>tickerSpanTuples</a:t>
            </a:r>
            <a:r>
              <a:rPr lang="en-GB" sz="2000" b="1" dirty="0" smtClean="0"/>
              <a:t> =</a:t>
            </a:r>
          </a:p>
          <a:p>
            <a:r>
              <a:rPr lang="en-GB" sz="2000" b="1" dirty="0" smtClean="0"/>
              <a:t>  Async.Parallel</a:t>
            </a:r>
          </a:p>
          <a:p>
            <a:r>
              <a:rPr lang="en-GB" sz="2000" b="1" dirty="0" smtClean="0"/>
              <a:t>      [ </a:t>
            </a:r>
            <a:r>
              <a:rPr lang="en-GB" sz="2000" b="1" dirty="0" smtClean="0">
                <a:solidFill>
                  <a:schemeClr val="accent2"/>
                </a:solidFill>
              </a:rPr>
              <a:t>for</a:t>
            </a:r>
            <a:r>
              <a:rPr lang="en-GB" sz="2000" b="1" dirty="0" smtClean="0"/>
              <a:t> (ticker, span) </a:t>
            </a:r>
            <a:r>
              <a:rPr lang="en-GB" sz="2000" b="1" dirty="0" smtClean="0">
                <a:solidFill>
                  <a:schemeClr val="accent2"/>
                </a:solidFill>
              </a:rPr>
              <a:t>in</a:t>
            </a:r>
            <a:r>
              <a:rPr lang="en-GB" sz="2000" b="1" dirty="0" smtClean="0"/>
              <a:t> </a:t>
            </a:r>
            <a:r>
              <a:rPr lang="en-GB" sz="2000" b="1" dirty="0" err="1" smtClean="0"/>
              <a:t>tickerSpanTuples</a:t>
            </a:r>
            <a:r>
              <a:rPr lang="en-GB" sz="2000" b="1" dirty="0" smtClean="0"/>
              <a:t> -&gt;</a:t>
            </a:r>
          </a:p>
          <a:p>
            <a:r>
              <a:rPr lang="en-GB" sz="2000" b="1" dirty="0" smtClean="0"/>
              <a:t>          async { </a:t>
            </a:r>
            <a:r>
              <a:rPr lang="en-GB" sz="2000" b="1" dirty="0" smtClean="0">
                <a:solidFill>
                  <a:schemeClr val="accent2"/>
                </a:solidFill>
              </a:rPr>
              <a:t>let!</a:t>
            </a:r>
            <a:r>
              <a:rPr lang="en-GB" sz="2000" b="1" dirty="0" smtClean="0"/>
              <a:t> </a:t>
            </a:r>
            <a:r>
              <a:rPr lang="en-GB" sz="2000" b="1" dirty="0" err="1" smtClean="0"/>
              <a:t>obs</a:t>
            </a:r>
            <a:r>
              <a:rPr lang="en-GB" sz="2000" b="1" dirty="0" smtClean="0"/>
              <a:t> = </a:t>
            </a:r>
            <a:r>
              <a:rPr lang="en-GB" sz="2000" b="1" dirty="0" err="1" smtClean="0"/>
              <a:t>loadTickerAsync</a:t>
            </a:r>
            <a:r>
              <a:rPr lang="en-GB" sz="2000" b="1" dirty="0" smtClean="0"/>
              <a:t> ticker span</a:t>
            </a:r>
          </a:p>
          <a:p>
            <a:r>
              <a:rPr lang="en-GB" sz="2000" b="1" dirty="0" smtClean="0"/>
              <a:t>                  </a:t>
            </a:r>
            <a:r>
              <a:rPr lang="en-GB" sz="2000" b="1" dirty="0" smtClean="0">
                <a:solidFill>
                  <a:schemeClr val="accent2"/>
                </a:solidFill>
              </a:rPr>
              <a:t>return</a:t>
            </a:r>
            <a:r>
              <a:rPr lang="en-GB" sz="2000" b="1" dirty="0" smtClean="0"/>
              <a:t> (ticker, span, </a:t>
            </a:r>
            <a:r>
              <a:rPr lang="en-GB" sz="2000" b="1" dirty="0" err="1" smtClean="0"/>
              <a:t>obs</a:t>
            </a:r>
            <a:r>
              <a:rPr lang="en-GB" sz="2000" b="1" dirty="0" smtClean="0"/>
              <a:t>) } ]</a:t>
            </a:r>
          </a:p>
          <a:p>
            <a:endParaRPr lang="en-GB" sz="2000" b="1" dirty="0" smtClean="0"/>
          </a:p>
        </p:txBody>
      </p:sp>
    </p:spTree>
    <p:extLst>
      <p:ext uri="{BB962C8B-B14F-4D97-AF65-F5344CB8AC3E}">
        <p14:creationId xmlns:p14="http://schemas.microsoft.com/office/powerpoint/2010/main" val="123135723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81000" y="230188"/>
            <a:ext cx="8382000" cy="1107996"/>
          </a:xfrm>
        </p:spPr>
        <p:txBody>
          <a:bodyPr/>
          <a:lstStyle/>
          <a:p>
            <a:pPr eaLnBrk="1" hangingPunct="1">
              <a:defRPr/>
            </a:pPr>
            <a:r>
              <a:rPr lang="en-US" sz="8000" b="1" dirty="0" smtClean="0"/>
              <a:t>F# is…</a:t>
            </a:r>
            <a:endParaRPr sz="8000" b="1" dirty="0" smtClean="0"/>
          </a:p>
        </p:txBody>
      </p:sp>
      <p:sp>
        <p:nvSpPr>
          <p:cNvPr id="6147" name="Text Placeholder 2"/>
          <p:cNvSpPr>
            <a:spLocks noGrp="1"/>
          </p:cNvSpPr>
          <p:nvPr>
            <p:ph type="body" idx="1"/>
          </p:nvPr>
        </p:nvSpPr>
        <p:spPr>
          <a:xfrm>
            <a:off x="632772" y="2217596"/>
            <a:ext cx="8048625" cy="1428083"/>
          </a:xfrm>
        </p:spPr>
        <p:txBody>
          <a:bodyPr anchor="ctr">
            <a:noAutofit/>
          </a:bodyPr>
          <a:lstStyle/>
          <a:p>
            <a:pPr lvl="0" algn="ctr">
              <a:lnSpc>
                <a:spcPct val="150000"/>
              </a:lnSpc>
              <a:buNone/>
              <a:defRPr/>
            </a:pPr>
            <a:endParaRPr lang="en-GB" sz="3600" dirty="0" smtClean="0"/>
          </a:p>
          <a:p>
            <a:pPr lvl="0" algn="ctr">
              <a:lnSpc>
                <a:spcPct val="150000"/>
              </a:lnSpc>
              <a:buNone/>
              <a:defRPr/>
            </a:pPr>
            <a:endParaRPr lang="en-GB" sz="3600" dirty="0"/>
          </a:p>
          <a:p>
            <a:pPr lvl="0" algn="ctr">
              <a:lnSpc>
                <a:spcPct val="150000"/>
              </a:lnSpc>
              <a:buNone/>
              <a:defRPr/>
            </a:pPr>
            <a:r>
              <a:rPr lang="en-GB" sz="3600" dirty="0" smtClean="0"/>
              <a:t>...a </a:t>
            </a:r>
            <a:r>
              <a:rPr lang="en-GB" sz="3600" b="1" dirty="0" smtClean="0">
                <a:solidFill>
                  <a:srgbClr val="FFFF00"/>
                </a:solidFill>
              </a:rPr>
              <a:t>productive</a:t>
            </a:r>
            <a:r>
              <a:rPr lang="en-GB" sz="3600" dirty="0" smtClean="0"/>
              <a:t>, </a:t>
            </a:r>
            <a:r>
              <a:rPr lang="en-GB" sz="3600" b="1" dirty="0" smtClean="0">
                <a:solidFill>
                  <a:srgbClr val="FFFF00"/>
                </a:solidFill>
              </a:rPr>
              <a:t>supported</a:t>
            </a:r>
            <a:r>
              <a:rPr lang="en-GB" sz="3600" dirty="0" smtClean="0"/>
              <a:t>, </a:t>
            </a:r>
            <a:r>
              <a:rPr lang="en-GB" sz="3600" b="1" dirty="0" smtClean="0">
                <a:solidFill>
                  <a:srgbClr val="FFFF00"/>
                </a:solidFill>
              </a:rPr>
              <a:t>functional</a:t>
            </a:r>
            <a:r>
              <a:rPr lang="en-GB" sz="3600" dirty="0" smtClean="0"/>
              <a:t> </a:t>
            </a:r>
            <a:r>
              <a:rPr lang="en-GB" sz="3600" b="1" dirty="0" smtClean="0">
                <a:solidFill>
                  <a:srgbClr val="FFFF00"/>
                </a:solidFill>
              </a:rPr>
              <a:t>programming language </a:t>
            </a:r>
            <a:r>
              <a:rPr lang="en-GB" sz="3600" dirty="0" smtClean="0"/>
              <a:t>that allows you to </a:t>
            </a:r>
            <a:r>
              <a:rPr lang="en-GB" sz="3600" dirty="0" smtClean="0"/>
              <a:t>write </a:t>
            </a:r>
            <a:r>
              <a:rPr lang="en-GB" sz="3600" b="1" dirty="0" smtClean="0">
                <a:solidFill>
                  <a:srgbClr val="FFFF00"/>
                </a:solidFill>
              </a:rPr>
              <a:t>simple code</a:t>
            </a:r>
            <a:r>
              <a:rPr lang="en-GB" sz="3600" b="1" u="sng" dirty="0" smtClean="0"/>
              <a:t> </a:t>
            </a:r>
            <a:r>
              <a:rPr lang="en-GB" sz="3600" dirty="0" smtClean="0"/>
              <a:t>to solve </a:t>
            </a:r>
            <a:r>
              <a:rPr lang="en-GB" sz="3600" b="1" dirty="0" smtClean="0">
                <a:solidFill>
                  <a:srgbClr val="FFFF00"/>
                </a:solidFill>
              </a:rPr>
              <a:t>complex problems</a:t>
            </a:r>
            <a:r>
              <a:rPr lang="en-GB" sz="3600" dirty="0" smtClean="0"/>
              <a:t>. </a:t>
            </a:r>
          </a:p>
          <a:p>
            <a:pPr algn="ctr">
              <a:lnSpc>
                <a:spcPct val="150000"/>
              </a:lnSpc>
              <a:buFontTx/>
              <a:buNone/>
              <a:defRPr/>
            </a:pPr>
            <a:endParaRPr lang="en-US" sz="3600" dirty="0" smtClean="0"/>
          </a:p>
        </p:txBody>
      </p:sp>
      <p:sp>
        <p:nvSpPr>
          <p:cNvPr id="5" name="Text Placeholder 2"/>
          <p:cNvSpPr txBox="1">
            <a:spLocks/>
          </p:cNvSpPr>
          <p:nvPr/>
        </p:nvSpPr>
        <p:spPr>
          <a:xfrm>
            <a:off x="632773" y="1503555"/>
            <a:ext cx="8048625" cy="1428083"/>
          </a:xfrm>
          <a:prstGeom prst="rect">
            <a:avLst/>
          </a:prstGeom>
        </p:spPr>
        <p:txBody>
          <a:bodyPr vert="horz" wrap="square" lIns="0" tIns="0" rIns="0" bIns="0" rtlCol="0" anchor="ctr">
            <a:normAutofit/>
          </a:bodyPr>
          <a:lstStyle/>
          <a:p>
            <a:pPr marL="460375" lvl="0" indent="-460375" algn="ctr">
              <a:lnSpc>
                <a:spcPct val="90000"/>
              </a:lnSpc>
              <a:spcBef>
                <a:spcPct val="20000"/>
              </a:spcBef>
              <a:defRPr/>
            </a:pPr>
            <a:endParaRPr lang="en-GB" sz="3200" dirty="0" smtClean="0">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1440489407"/>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5" name="Picture 17"/>
          <p:cNvPicPr>
            <a:picLocks noChangeAspect="1" noChangeArrowheads="1"/>
          </p:cNvPicPr>
          <p:nvPr/>
        </p:nvPicPr>
        <p:blipFill>
          <a:blip r:embed="rId3" cstate="print"/>
          <a:srcRect/>
          <a:stretch>
            <a:fillRect/>
          </a:stretch>
        </p:blipFill>
        <p:spPr bwMode="auto">
          <a:xfrm>
            <a:off x="2285984" y="1285860"/>
            <a:ext cx="4857810" cy="5222056"/>
          </a:xfrm>
          <a:prstGeom prst="rect">
            <a:avLst/>
          </a:prstGeom>
          <a:noFill/>
          <a:ln w="9525">
            <a:noFill/>
            <a:miter lim="800000"/>
            <a:headEnd/>
            <a:tailEnd/>
          </a:ln>
          <a:effectLst/>
        </p:spPr>
      </p:pic>
      <p:sp>
        <p:nvSpPr>
          <p:cNvPr id="3" name="Freeform 2"/>
          <p:cNvSpPr/>
          <p:nvPr/>
        </p:nvSpPr>
        <p:spPr>
          <a:xfrm>
            <a:off x="5143504" y="4000504"/>
            <a:ext cx="1115291" cy="812800"/>
          </a:xfrm>
          <a:custGeom>
            <a:avLst/>
            <a:gdLst>
              <a:gd name="connsiteX0" fmla="*/ 300182 w 1115291"/>
              <a:gd name="connsiteY0" fmla="*/ 53109 h 812800"/>
              <a:gd name="connsiteX1" fmla="*/ 23091 w 1115291"/>
              <a:gd name="connsiteY1" fmla="*/ 413327 h 812800"/>
              <a:gd name="connsiteX2" fmla="*/ 161637 w 1115291"/>
              <a:gd name="connsiteY2" fmla="*/ 787400 h 812800"/>
              <a:gd name="connsiteX3" fmla="*/ 979055 w 1115291"/>
              <a:gd name="connsiteY3" fmla="*/ 565727 h 812800"/>
              <a:gd name="connsiteX4" fmla="*/ 979055 w 1115291"/>
              <a:gd name="connsiteY4" fmla="*/ 94673 h 812800"/>
              <a:gd name="connsiteX5" fmla="*/ 300182 w 1115291"/>
              <a:gd name="connsiteY5" fmla="*/ 53109 h 81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5291" h="812800">
                <a:moveTo>
                  <a:pt x="300182" y="53109"/>
                </a:moveTo>
                <a:cubicBezTo>
                  <a:pt x="140855" y="106218"/>
                  <a:pt x="46182" y="290945"/>
                  <a:pt x="23091" y="413327"/>
                </a:cubicBezTo>
                <a:cubicBezTo>
                  <a:pt x="0" y="535709"/>
                  <a:pt x="2310" y="762000"/>
                  <a:pt x="161637" y="787400"/>
                </a:cubicBezTo>
                <a:cubicBezTo>
                  <a:pt x="320964" y="812800"/>
                  <a:pt x="842819" y="681182"/>
                  <a:pt x="979055" y="565727"/>
                </a:cubicBezTo>
                <a:cubicBezTo>
                  <a:pt x="1115291" y="450273"/>
                  <a:pt x="1099128" y="182418"/>
                  <a:pt x="979055" y="94673"/>
                </a:cubicBezTo>
                <a:cubicBezTo>
                  <a:pt x="858982" y="6928"/>
                  <a:pt x="459509" y="0"/>
                  <a:pt x="300182" y="53109"/>
                </a:cubicBezTo>
                <a:close/>
              </a:path>
            </a:pathLst>
          </a:cu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a:p>
        </p:txBody>
      </p:sp>
      <p:sp>
        <p:nvSpPr>
          <p:cNvPr id="4" name="Title 3"/>
          <p:cNvSpPr>
            <a:spLocks noGrp="1"/>
          </p:cNvSpPr>
          <p:nvPr>
            <p:ph type="title"/>
          </p:nvPr>
        </p:nvSpPr>
        <p:spPr/>
        <p:txBody>
          <a:bodyPr/>
          <a:lstStyle/>
          <a:p>
            <a:r>
              <a:rPr lang="en-GB" dirty="0" smtClean="0"/>
              <a:t>NASA Mars Climate </a:t>
            </a:r>
            <a:r>
              <a:rPr lang="en-GB" dirty="0" err="1" smtClean="0"/>
              <a:t>Orbiter</a:t>
            </a:r>
            <a:r>
              <a:rPr lang="en-GB" dirty="0" smtClean="0"/>
              <a:t>, 1999</a:t>
            </a:r>
            <a:endParaRPr lang="en-GB" dirty="0"/>
          </a:p>
        </p:txBody>
      </p:sp>
    </p:spTree>
    <p:extLst>
      <p:ext uri="{BB962C8B-B14F-4D97-AF65-F5344CB8AC3E}">
        <p14:creationId xmlns:p14="http://schemas.microsoft.com/office/powerpoint/2010/main" val="29993031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4" name="Folded Corner 3"/>
          <p:cNvSpPr/>
          <p:nvPr/>
        </p:nvSpPr>
        <p:spPr>
          <a:xfrm>
            <a:off x="214282" y="1196946"/>
            <a:ext cx="8929718" cy="3061959"/>
          </a:xfrm>
          <a:prstGeom prst="foldedCorner">
            <a:avLst/>
          </a:prstGeom>
          <a:solidFill>
            <a:srgbClr val="F8F57B"/>
          </a:solidFill>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b="1" dirty="0" smtClean="0">
                <a:solidFill>
                  <a:schemeClr val="bg1"/>
                </a:solidFill>
                <a:latin typeface="Consolas" pitchFamily="49" charset="0"/>
                <a:cs typeface="Consolas" pitchFamily="49" charset="0"/>
              </a:rPr>
              <a:t>let </a:t>
            </a:r>
            <a:r>
              <a:rPr lang="en-GB" b="1" dirty="0" err="1" smtClean="0">
                <a:solidFill>
                  <a:schemeClr val="bg1"/>
                </a:solidFill>
                <a:latin typeface="Consolas" pitchFamily="49" charset="0"/>
                <a:cs typeface="Consolas" pitchFamily="49" charset="0"/>
              </a:rPr>
              <a:t>EarthMass</a:t>
            </a:r>
            <a:r>
              <a:rPr lang="en-GB" b="1" dirty="0" smtClean="0">
                <a:solidFill>
                  <a:schemeClr val="bg1"/>
                </a:solidFill>
                <a:latin typeface="Consolas" pitchFamily="49" charset="0"/>
                <a:cs typeface="Consolas" pitchFamily="49" charset="0"/>
              </a:rPr>
              <a:t> = 5.9736e24&lt;kg&gt;</a:t>
            </a:r>
          </a:p>
          <a:p>
            <a:endParaRPr lang="en-GB" b="1" dirty="0" smtClean="0">
              <a:solidFill>
                <a:schemeClr val="tx1"/>
              </a:solidFill>
              <a:latin typeface="Consolas" pitchFamily="49" charset="0"/>
              <a:cs typeface="Consolas" pitchFamily="49" charset="0"/>
            </a:endParaRPr>
          </a:p>
          <a:p>
            <a:r>
              <a:rPr lang="en-GB" b="1" dirty="0" smtClean="0">
                <a:solidFill>
                  <a:srgbClr val="008000"/>
                </a:solidFill>
                <a:latin typeface="Consolas" pitchFamily="49" charset="0"/>
                <a:cs typeface="Consolas" pitchFamily="49" charset="0"/>
              </a:rPr>
              <a:t>// Average between pole and equator radii</a:t>
            </a:r>
          </a:p>
          <a:p>
            <a:r>
              <a:rPr lang="en-GB" b="1" dirty="0" smtClean="0">
                <a:solidFill>
                  <a:schemeClr val="bg1"/>
                </a:solidFill>
                <a:latin typeface="Consolas" pitchFamily="49" charset="0"/>
                <a:cs typeface="Consolas" pitchFamily="49" charset="0"/>
              </a:rPr>
              <a:t>let </a:t>
            </a:r>
            <a:r>
              <a:rPr lang="en-GB" b="1" dirty="0" err="1" smtClean="0">
                <a:solidFill>
                  <a:schemeClr val="bg1"/>
                </a:solidFill>
                <a:latin typeface="Consolas" pitchFamily="49" charset="0"/>
                <a:cs typeface="Consolas" pitchFamily="49" charset="0"/>
              </a:rPr>
              <a:t>EarthRadius</a:t>
            </a:r>
            <a:r>
              <a:rPr lang="en-GB" b="1" dirty="0" smtClean="0">
                <a:solidFill>
                  <a:schemeClr val="bg1"/>
                </a:solidFill>
                <a:latin typeface="Consolas" pitchFamily="49" charset="0"/>
                <a:cs typeface="Consolas" pitchFamily="49" charset="0"/>
              </a:rPr>
              <a:t> = 6371.0e3&lt;m&gt;</a:t>
            </a:r>
          </a:p>
          <a:p>
            <a:endParaRPr lang="en-GB" b="1" dirty="0" smtClean="0">
              <a:solidFill>
                <a:schemeClr val="tx1"/>
              </a:solidFill>
              <a:latin typeface="Consolas" pitchFamily="49" charset="0"/>
              <a:cs typeface="Consolas" pitchFamily="49" charset="0"/>
            </a:endParaRPr>
          </a:p>
          <a:p>
            <a:r>
              <a:rPr lang="en-GB" b="1" dirty="0" smtClean="0">
                <a:solidFill>
                  <a:srgbClr val="008000"/>
                </a:solidFill>
                <a:latin typeface="Consolas" pitchFamily="49" charset="0"/>
                <a:cs typeface="Consolas" pitchFamily="49" charset="0"/>
              </a:rPr>
              <a:t>// Gravitational acceleration on surface of Earth </a:t>
            </a:r>
          </a:p>
          <a:p>
            <a:r>
              <a:rPr lang="en-GB" b="1" dirty="0" smtClean="0">
                <a:solidFill>
                  <a:schemeClr val="bg1"/>
                </a:solidFill>
                <a:latin typeface="Consolas" pitchFamily="49" charset="0"/>
                <a:cs typeface="Consolas" pitchFamily="49" charset="0"/>
              </a:rPr>
              <a:t>let g = </a:t>
            </a:r>
            <a:r>
              <a:rPr lang="en-GB" b="1" dirty="0" err="1" smtClean="0">
                <a:solidFill>
                  <a:schemeClr val="bg1"/>
                </a:solidFill>
                <a:latin typeface="Consolas" pitchFamily="49" charset="0"/>
                <a:cs typeface="Consolas" pitchFamily="49" charset="0"/>
              </a:rPr>
              <a:t>PhysicalConstants.G</a:t>
            </a:r>
            <a:r>
              <a:rPr lang="en-GB" b="1" dirty="0" smtClean="0">
                <a:solidFill>
                  <a:schemeClr val="bg1"/>
                </a:solidFill>
                <a:latin typeface="Consolas" pitchFamily="49" charset="0"/>
                <a:cs typeface="Consolas" pitchFamily="49" charset="0"/>
              </a:rPr>
              <a:t> * </a:t>
            </a:r>
            <a:r>
              <a:rPr lang="en-GB" b="1" dirty="0" err="1" smtClean="0">
                <a:solidFill>
                  <a:schemeClr val="bg1"/>
                </a:solidFill>
                <a:latin typeface="Consolas" pitchFamily="49" charset="0"/>
                <a:cs typeface="Consolas" pitchFamily="49" charset="0"/>
              </a:rPr>
              <a:t>EarthMass</a:t>
            </a:r>
            <a:r>
              <a:rPr lang="en-GB" b="1" dirty="0" smtClean="0">
                <a:solidFill>
                  <a:schemeClr val="bg1"/>
                </a:solidFill>
                <a:latin typeface="Consolas" pitchFamily="49" charset="0"/>
                <a:cs typeface="Consolas" pitchFamily="49" charset="0"/>
              </a:rPr>
              <a:t> / (</a:t>
            </a:r>
            <a:r>
              <a:rPr lang="en-GB" b="1" dirty="0" err="1" smtClean="0">
                <a:solidFill>
                  <a:schemeClr val="bg1"/>
                </a:solidFill>
                <a:latin typeface="Consolas" pitchFamily="49" charset="0"/>
                <a:cs typeface="Consolas" pitchFamily="49" charset="0"/>
              </a:rPr>
              <a:t>EarthRadius</a:t>
            </a:r>
            <a:r>
              <a:rPr lang="en-GB" b="1" dirty="0" smtClean="0">
                <a:solidFill>
                  <a:schemeClr val="bg1"/>
                </a:solidFill>
                <a:latin typeface="Consolas" pitchFamily="49" charset="0"/>
                <a:cs typeface="Consolas" pitchFamily="49" charset="0"/>
              </a:rPr>
              <a:t> * </a:t>
            </a:r>
            <a:r>
              <a:rPr lang="en-GB" b="1" dirty="0" err="1" smtClean="0">
                <a:solidFill>
                  <a:schemeClr val="bg1"/>
                </a:solidFill>
                <a:latin typeface="Consolas" pitchFamily="49" charset="0"/>
                <a:cs typeface="Consolas" pitchFamily="49" charset="0"/>
              </a:rPr>
              <a:t>EarthRadius</a:t>
            </a:r>
            <a:r>
              <a:rPr lang="en-GB" b="1" dirty="0" smtClean="0">
                <a:solidFill>
                  <a:schemeClr val="bg1"/>
                </a:solidFill>
                <a:latin typeface="Consolas" pitchFamily="49" charset="0"/>
                <a:cs typeface="Consolas" pitchFamily="49" charset="0"/>
              </a:rPr>
              <a:t>)</a:t>
            </a:r>
          </a:p>
          <a:p>
            <a:endParaRPr lang="en-GB" b="1" dirty="0" smtClean="0">
              <a:solidFill>
                <a:schemeClr val="tx1"/>
              </a:solidFill>
              <a:latin typeface="Consolas" pitchFamily="49" charset="0"/>
              <a:cs typeface="Consolas" pitchFamily="49" charset="0"/>
            </a:endParaRPr>
          </a:p>
          <a:p>
            <a:endParaRPr lang="en-GB" b="1" dirty="0" smtClean="0">
              <a:solidFill>
                <a:schemeClr val="tx1"/>
              </a:solidFill>
              <a:latin typeface="Consolas" pitchFamily="49" charset="0"/>
              <a:cs typeface="Consolas" pitchFamily="49" charset="0"/>
            </a:endParaRPr>
          </a:p>
        </p:txBody>
      </p:sp>
      <p:pic>
        <p:nvPicPr>
          <p:cNvPr id="1026" name="Picture 2"/>
          <p:cNvPicPr>
            <a:picLocks noGrp="1" noChangeAspect="1" noChangeArrowheads="1"/>
          </p:cNvPicPr>
          <p:nvPr>
            <p:ph idx="1"/>
          </p:nvPr>
        </p:nvPicPr>
        <p:blipFill>
          <a:blip r:embed="rId2" cstate="print"/>
          <a:srcRect t="8696" r="58209" b="21425"/>
          <a:stretch>
            <a:fillRect/>
          </a:stretch>
        </p:blipFill>
        <p:spPr bwMode="auto">
          <a:xfrm>
            <a:off x="1500166" y="3571876"/>
            <a:ext cx="6951656" cy="2428892"/>
          </a:xfrm>
          <a:prstGeom prst="rect">
            <a:avLst/>
          </a:prstGeom>
          <a:noFill/>
          <a:ln w="9525">
            <a:noFill/>
            <a:miter lim="800000"/>
            <a:headEnd/>
            <a:tailEnd/>
          </a:ln>
          <a:effectLst/>
        </p:spPr>
      </p:pic>
      <p:sp>
        <p:nvSpPr>
          <p:cNvPr id="6" name="Freeform 5"/>
          <p:cNvSpPr/>
          <p:nvPr/>
        </p:nvSpPr>
        <p:spPr>
          <a:xfrm>
            <a:off x="3071802" y="4786322"/>
            <a:ext cx="3357586" cy="812800"/>
          </a:xfrm>
          <a:custGeom>
            <a:avLst/>
            <a:gdLst>
              <a:gd name="connsiteX0" fmla="*/ 300182 w 1115291"/>
              <a:gd name="connsiteY0" fmla="*/ 53109 h 812800"/>
              <a:gd name="connsiteX1" fmla="*/ 23091 w 1115291"/>
              <a:gd name="connsiteY1" fmla="*/ 413327 h 812800"/>
              <a:gd name="connsiteX2" fmla="*/ 161637 w 1115291"/>
              <a:gd name="connsiteY2" fmla="*/ 787400 h 812800"/>
              <a:gd name="connsiteX3" fmla="*/ 979055 w 1115291"/>
              <a:gd name="connsiteY3" fmla="*/ 565727 h 812800"/>
              <a:gd name="connsiteX4" fmla="*/ 979055 w 1115291"/>
              <a:gd name="connsiteY4" fmla="*/ 94673 h 812800"/>
              <a:gd name="connsiteX5" fmla="*/ 300182 w 1115291"/>
              <a:gd name="connsiteY5" fmla="*/ 53109 h 81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5291" h="812800">
                <a:moveTo>
                  <a:pt x="300182" y="53109"/>
                </a:moveTo>
                <a:cubicBezTo>
                  <a:pt x="140855" y="106218"/>
                  <a:pt x="46182" y="290945"/>
                  <a:pt x="23091" y="413327"/>
                </a:cubicBezTo>
                <a:cubicBezTo>
                  <a:pt x="0" y="535709"/>
                  <a:pt x="2310" y="762000"/>
                  <a:pt x="161637" y="787400"/>
                </a:cubicBezTo>
                <a:cubicBezTo>
                  <a:pt x="320964" y="812800"/>
                  <a:pt x="842819" y="681182"/>
                  <a:pt x="979055" y="565727"/>
                </a:cubicBezTo>
                <a:cubicBezTo>
                  <a:pt x="1115291" y="450273"/>
                  <a:pt x="1099128" y="182418"/>
                  <a:pt x="979055" y="94673"/>
                </a:cubicBezTo>
                <a:cubicBezTo>
                  <a:pt x="858982" y="6928"/>
                  <a:pt x="459509" y="0"/>
                  <a:pt x="300182" y="53109"/>
                </a:cubicBezTo>
                <a:close/>
              </a:path>
            </a:pathLst>
          </a:cu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8033018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Why is F# appealing in </a:t>
            </a:r>
            <a:r>
              <a:rPr lang="en-GB" dirty="0" smtClean="0"/>
              <a:t>…</a:t>
            </a:r>
            <a:endParaRPr lang="en-GB" dirty="0"/>
          </a:p>
        </p:txBody>
      </p:sp>
      <p:sp>
        <p:nvSpPr>
          <p:cNvPr id="6" name="Content Placeholder 5"/>
          <p:cNvSpPr>
            <a:spLocks noGrp="1"/>
          </p:cNvSpPr>
          <p:nvPr>
            <p:ph type="body" idx="1"/>
          </p:nvPr>
        </p:nvSpPr>
        <p:spPr/>
        <p:txBody>
          <a:bodyPr/>
          <a:lstStyle/>
          <a:p>
            <a:endParaRPr lang="en-GB" sz="2400" dirty="0" smtClean="0"/>
          </a:p>
        </p:txBody>
      </p:sp>
    </p:spTree>
    <p:extLst>
      <p:ext uri="{BB962C8B-B14F-4D97-AF65-F5344CB8AC3E}">
        <p14:creationId xmlns:p14="http://schemas.microsoft.com/office/powerpoint/2010/main" val="4919264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chEd_Europe">
  <a:themeElements>
    <a:clrScheme name="Custom 26">
      <a:dk1>
        <a:srgbClr val="000000"/>
      </a:dk1>
      <a:lt1>
        <a:srgbClr val="FFFFFF"/>
      </a:lt1>
      <a:dk2>
        <a:srgbClr val="CCFFCC"/>
      </a:dk2>
      <a:lt2>
        <a:srgbClr val="CCCCCC"/>
      </a:lt2>
      <a:accent1>
        <a:srgbClr val="99CC99"/>
      </a:accent1>
      <a:accent2>
        <a:srgbClr val="00994B"/>
      </a:accent2>
      <a:accent3>
        <a:srgbClr val="1E78B9"/>
      </a:accent3>
      <a:accent4>
        <a:srgbClr val="F5821E"/>
      </a:accent4>
      <a:accent5>
        <a:srgbClr val="FFFF11"/>
      </a:accent5>
      <a:accent6>
        <a:srgbClr val="D90026"/>
      </a:accent6>
      <a:hlink>
        <a:srgbClr val="F3EB4F"/>
      </a:hlink>
      <a:folHlink>
        <a:srgbClr val="68188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solidFill>
              <a:srgbClr val="FFFFFF"/>
            </a:solidFill>
            <a:effectLst>
              <a:outerShdw blurRad="38100" dist="38100" dir="2700000" algn="tl">
                <a:srgbClr val="000000">
                  <a:alpha val="43137"/>
                </a:srgbClr>
              </a:outerShdw>
            </a:effectLst>
            <a:latin typeface="Calibri"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4353</TotalTime>
  <Words>3223</Words>
  <Application>Microsoft Office PowerPoint</Application>
  <PresentationFormat>On-screen Show (4:3)</PresentationFormat>
  <Paragraphs>688</Paragraphs>
  <Slides>81</Slides>
  <Notes>20</Notes>
  <HiddenSlides>0</HiddenSlides>
  <MMClips>0</MMClips>
  <ScaleCrop>false</ScaleCrop>
  <HeadingPairs>
    <vt:vector size="4" baseType="variant">
      <vt:variant>
        <vt:lpstr>Theme</vt:lpstr>
      </vt:variant>
      <vt:variant>
        <vt:i4>1</vt:i4>
      </vt:variant>
      <vt:variant>
        <vt:lpstr>Slide Titles</vt:lpstr>
      </vt:variant>
      <vt:variant>
        <vt:i4>81</vt:i4>
      </vt:variant>
    </vt:vector>
  </HeadingPairs>
  <TitlesOfParts>
    <vt:vector size="82" baseType="lpstr">
      <vt:lpstr>TechEd_Europe</vt:lpstr>
      <vt:lpstr>A Taste of F# Today </vt:lpstr>
      <vt:lpstr>Which talk?</vt:lpstr>
      <vt:lpstr>Which talk?</vt:lpstr>
      <vt:lpstr>Which talk?</vt:lpstr>
      <vt:lpstr>Agenda</vt:lpstr>
      <vt:lpstr>F# is…</vt:lpstr>
      <vt:lpstr>F# is…</vt:lpstr>
      <vt:lpstr>F# is…</vt:lpstr>
      <vt:lpstr>Why is F# appealing in …</vt:lpstr>
      <vt:lpstr>Why is F# appealing in finance?</vt:lpstr>
      <vt:lpstr>Why is F# appealing in finance?</vt:lpstr>
      <vt:lpstr>Crossing boundaries</vt:lpstr>
      <vt:lpstr>F# Fundamentals</vt:lpstr>
      <vt:lpstr>Why Functional?</vt:lpstr>
      <vt:lpstr>Simplicity</vt:lpstr>
      <vt:lpstr>Parallel</vt:lpstr>
      <vt:lpstr>Simplicity</vt:lpstr>
      <vt:lpstr>Simplicity: Scripting</vt:lpstr>
      <vt:lpstr>Simplicity: Functions as Values</vt:lpstr>
      <vt:lpstr>Simplicity: Functional Data</vt:lpstr>
      <vt:lpstr>Simplicity: Functional Data</vt:lpstr>
      <vt:lpstr>Simplicity: Functional Data</vt:lpstr>
      <vt:lpstr>Parallel</vt:lpstr>
      <vt:lpstr>Async.Parallel [ http "www.google.com";                  http "www.bing.com";                  http "www.yahoo.com"; ]  </vt:lpstr>
      <vt:lpstr>Async.Parallel [ for i in 0 .. 200 -&gt; computeTask i ]  </vt:lpstr>
      <vt:lpstr>F#:  Influences</vt:lpstr>
      <vt:lpstr>Let’s Web Crawl…</vt:lpstr>
      <vt:lpstr>Example #1 : Methodology</vt:lpstr>
      <vt:lpstr>Example #2 (power company)</vt:lpstr>
      <vt:lpstr>Example #2 (power company) </vt:lpstr>
      <vt:lpstr>Case Study #2 (power company)</vt:lpstr>
      <vt:lpstr>Case Study #1: Grange Insurance</vt:lpstr>
      <vt:lpstr>Case Study #2: “Finance Company”</vt:lpstr>
      <vt:lpstr>The adCenter Problem</vt:lpstr>
      <vt:lpstr>AdPredict: What We Observed</vt:lpstr>
      <vt:lpstr>PowerPoint Presentation</vt:lpstr>
      <vt:lpstr>Let’s Web Crawl…</vt:lpstr>
      <vt:lpstr>Fundamentals - Whitespace Matters</vt:lpstr>
      <vt:lpstr>Fundamentals - Whitespace Matters</vt:lpstr>
      <vt:lpstr>Your First F# Application</vt:lpstr>
      <vt:lpstr>Your Second F# Application</vt:lpstr>
      <vt:lpstr>Fundamentals: Let</vt:lpstr>
      <vt:lpstr>Functional– Pipelines</vt:lpstr>
      <vt:lpstr>Functional– Pipelines</vt:lpstr>
      <vt:lpstr>F# - Objects + Functional</vt:lpstr>
      <vt:lpstr>Let’s Web Crawl…</vt:lpstr>
      <vt:lpstr>Resource: F# Object Oriented Quick Guide</vt:lpstr>
      <vt:lpstr>Objects</vt:lpstr>
      <vt:lpstr>Class with Properties</vt:lpstr>
      <vt:lpstr>Class with Multiple Constructors</vt:lpstr>
      <vt:lpstr>Class with Members + Private</vt:lpstr>
      <vt:lpstr>+quick guide has more....</vt:lpstr>
      <vt:lpstr>Topic: Units of Measure</vt:lpstr>
      <vt:lpstr>Units of Measure – Typical Example</vt:lpstr>
      <vt:lpstr>Let’s Web Crawl…</vt:lpstr>
      <vt:lpstr>PowerPoint Presentation</vt:lpstr>
      <vt:lpstr>PowerPoint Presentation</vt:lpstr>
      <vt:lpstr>PowerPoint Presentation</vt:lpstr>
      <vt:lpstr>The many uses of async { ... }</vt:lpstr>
      <vt:lpstr>The many uses of async { ... }</vt:lpstr>
      <vt:lpstr>PowerPoint Presentation</vt:lpstr>
      <vt:lpstr>PowerPoint Presentation</vt:lpstr>
      <vt:lpstr>F# example: Serving 5,000+ simultaneous TCP connections with ~10 threads</vt:lpstr>
      <vt:lpstr>PowerPoint Presentation</vt:lpstr>
      <vt:lpstr>Agents/Actors</vt:lpstr>
      <vt:lpstr>Your First Agent</vt:lpstr>
      <vt:lpstr>Your First 100,000 Agents</vt:lpstr>
      <vt:lpstr>Agents Galore</vt:lpstr>
      <vt:lpstr>Professional Tools</vt:lpstr>
      <vt:lpstr>In Summary</vt:lpstr>
      <vt:lpstr>We’ve been busy </vt:lpstr>
      <vt:lpstr>Plus…</vt:lpstr>
      <vt:lpstr>Latest Books about F#</vt:lpstr>
      <vt:lpstr>Questions  http://fsharp.net  http://blogs.msdn.com/dsyme http://meetup.com/FSharpLondon  </vt:lpstr>
      <vt:lpstr>PowerPoint Presentation</vt:lpstr>
      <vt:lpstr>F# and the Concurrency Challenges</vt:lpstr>
      <vt:lpstr>Immutability the norm...</vt:lpstr>
      <vt:lpstr>In Praise of Immutability</vt:lpstr>
      <vt:lpstr>Parallel Async Stock Tickers</vt:lpstr>
      <vt:lpstr>NASA Mars Climate Orbiter, 1999</vt:lpstr>
      <vt:lpstr>PowerPoint Presentation</vt:lpstr>
    </vt:vector>
  </TitlesOfParts>
  <Manager>&lt;Content Manager Name Here&gt;</Manager>
  <Company>Slidework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Tech·Ed  North America 2009</dc:subject>
  <dc:creator>Pennie</dc:creator>
  <dc:description>Template: Slidework LLC
Formatting:
Event Date: May 11 - 15, 2009
Event Location: Los Angeles, CA
Audience:</dc:description>
  <cp:lastModifiedBy>Don Syme</cp:lastModifiedBy>
  <cp:revision>242</cp:revision>
  <dcterms:created xsi:type="dcterms:W3CDTF">2009-03-17T17:00:19Z</dcterms:created>
  <dcterms:modified xsi:type="dcterms:W3CDTF">2010-09-09T18:51:35Z</dcterms:modified>
</cp:coreProperties>
</file>