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59"/>
  </p:notesMasterIdLst>
  <p:handoutMasterIdLst>
    <p:handoutMasterId r:id="rId60"/>
  </p:handoutMasterIdLst>
  <p:sldIdLst>
    <p:sldId id="466" r:id="rId2"/>
    <p:sldId id="698" r:id="rId3"/>
    <p:sldId id="724" r:id="rId4"/>
    <p:sldId id="694" r:id="rId5"/>
    <p:sldId id="684" r:id="rId6"/>
    <p:sldId id="685" r:id="rId7"/>
    <p:sldId id="741" r:id="rId8"/>
    <p:sldId id="697" r:id="rId9"/>
    <p:sldId id="690" r:id="rId10"/>
    <p:sldId id="767" r:id="rId11"/>
    <p:sldId id="696" r:id="rId12"/>
    <p:sldId id="837" r:id="rId13"/>
    <p:sldId id="848" r:id="rId14"/>
    <p:sldId id="625" r:id="rId15"/>
    <p:sldId id="602" r:id="rId16"/>
    <p:sldId id="637" r:id="rId17"/>
    <p:sldId id="817" r:id="rId18"/>
    <p:sldId id="582" r:id="rId19"/>
    <p:sldId id="583" r:id="rId20"/>
    <p:sldId id="584" r:id="rId21"/>
    <p:sldId id="532" r:id="rId22"/>
    <p:sldId id="546" r:id="rId23"/>
    <p:sldId id="841" r:id="rId24"/>
    <p:sldId id="838" r:id="rId25"/>
    <p:sldId id="839" r:id="rId26"/>
    <p:sldId id="840" r:id="rId27"/>
    <p:sldId id="740" r:id="rId28"/>
    <p:sldId id="852" r:id="rId29"/>
    <p:sldId id="825" r:id="rId30"/>
    <p:sldId id="821" r:id="rId31"/>
    <p:sldId id="748" r:id="rId32"/>
    <p:sldId id="851" r:id="rId33"/>
    <p:sldId id="787" r:id="rId34"/>
    <p:sldId id="788" r:id="rId35"/>
    <p:sldId id="822" r:id="rId36"/>
    <p:sldId id="794" r:id="rId37"/>
    <p:sldId id="807" r:id="rId38"/>
    <p:sldId id="808" r:id="rId39"/>
    <p:sldId id="809" r:id="rId40"/>
    <p:sldId id="811" r:id="rId41"/>
    <p:sldId id="812" r:id="rId42"/>
    <p:sldId id="835" r:id="rId43"/>
    <p:sldId id="836" r:id="rId44"/>
    <p:sldId id="814" r:id="rId45"/>
    <p:sldId id="846" r:id="rId46"/>
    <p:sldId id="844" r:id="rId47"/>
    <p:sldId id="847" r:id="rId48"/>
    <p:sldId id="845" r:id="rId49"/>
    <p:sldId id="849" r:id="rId50"/>
    <p:sldId id="850" r:id="rId51"/>
    <p:sldId id="725" r:id="rId52"/>
    <p:sldId id="757" r:id="rId53"/>
    <p:sldId id="758" r:id="rId54"/>
    <p:sldId id="831" r:id="rId55"/>
    <p:sldId id="843" r:id="rId56"/>
    <p:sldId id="759" r:id="rId57"/>
    <p:sldId id="623" r:id="rId58"/>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0000FF"/>
    <a:srgbClr val="FFFFFF"/>
    <a:srgbClr val="99CC99"/>
    <a:srgbClr val="000000"/>
    <a:srgbClr val="CCFFCC"/>
    <a:srgbClr val="CCCCCC"/>
    <a:srgbClr val="FF0066"/>
    <a:srgbClr val="F3AF35"/>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32" autoAdjust="0"/>
    <p:restoredTop sz="89065" autoAdjust="0"/>
  </p:normalViewPr>
  <p:slideViewPr>
    <p:cSldViewPr snapToGrid="0">
      <p:cViewPr>
        <p:scale>
          <a:sx n="80" d="100"/>
          <a:sy n="80" d="100"/>
        </p:scale>
        <p:origin x="-1386" y="-120"/>
      </p:cViewPr>
      <p:guideLst>
        <p:guide orient="horz" pos="144"/>
        <p:guide orient="horz" pos="895"/>
        <p:guide orient="horz" pos="1484"/>
        <p:guide orient="horz" pos="1200"/>
        <p:guide orient="horz" pos="2736"/>
        <p:guide orient="horz" pos="3897"/>
        <p:guide pos="2880"/>
        <p:guide pos="240"/>
        <p:guide pos="460"/>
        <p:guide pos="5520"/>
        <p:guide pos="863"/>
        <p:guide pos="5299"/>
      </p:guideLst>
    </p:cSldViewPr>
  </p:slideViewPr>
  <p:outlineViewPr>
    <p:cViewPr>
      <p:scale>
        <a:sx n="33" d="100"/>
        <a:sy n="33" d="100"/>
      </p:scale>
      <p:origin x="0" y="2601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281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000457-A103-4411-AFBA-DAEC9133523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GB"/>
        </a:p>
      </dgm:t>
    </dgm:pt>
    <dgm:pt modelId="{07445173-896B-454B-87C9-44F6EBD0088B}">
      <dgm:prSet/>
      <dgm:spPr/>
      <dgm:t>
        <a:bodyPr/>
        <a:lstStyle/>
        <a:p>
          <a:pPr rtl="0"/>
          <a:r>
            <a:rPr lang="en-GB" dirty="0" smtClean="0">
              <a:solidFill>
                <a:schemeClr val="bg1"/>
              </a:solidFill>
            </a:rPr>
            <a:t>F# History</a:t>
          </a:r>
          <a:endParaRPr lang="en-GB" dirty="0">
            <a:solidFill>
              <a:schemeClr val="bg1"/>
            </a:solidFill>
          </a:endParaRPr>
        </a:p>
      </dgm:t>
    </dgm:pt>
    <dgm:pt modelId="{67708A27-0958-4F8F-9CDC-CDDB383FD4C2}" type="parTrans" cxnId="{42D63F8C-605F-47CD-8D82-EA84891D582F}">
      <dgm:prSet/>
      <dgm:spPr/>
      <dgm:t>
        <a:bodyPr/>
        <a:lstStyle/>
        <a:p>
          <a:endParaRPr lang="en-GB">
            <a:solidFill>
              <a:schemeClr val="bg1"/>
            </a:solidFill>
          </a:endParaRPr>
        </a:p>
      </dgm:t>
    </dgm:pt>
    <dgm:pt modelId="{B30331BF-65C8-4510-BD09-C21AC8A82D9D}" type="sibTrans" cxnId="{42D63F8C-605F-47CD-8D82-EA84891D582F}">
      <dgm:prSet/>
      <dgm:spPr/>
      <dgm:t>
        <a:bodyPr/>
        <a:lstStyle/>
        <a:p>
          <a:endParaRPr lang="en-GB">
            <a:solidFill>
              <a:schemeClr val="bg1"/>
            </a:solidFill>
          </a:endParaRPr>
        </a:p>
      </dgm:t>
    </dgm:pt>
    <dgm:pt modelId="{F712B8A4-EED0-4C93-B090-2BB5B84A326A}">
      <dgm:prSet/>
      <dgm:spPr/>
      <dgm:t>
        <a:bodyPr/>
        <a:lstStyle/>
        <a:p>
          <a:pPr rtl="0"/>
          <a:r>
            <a:rPr lang="en-GB" dirty="0" smtClean="0">
              <a:solidFill>
                <a:schemeClr val="bg1"/>
              </a:solidFill>
            </a:rPr>
            <a:t>F# Today</a:t>
          </a:r>
          <a:endParaRPr lang="en-GB" dirty="0">
            <a:solidFill>
              <a:schemeClr val="bg1"/>
            </a:solidFill>
          </a:endParaRPr>
        </a:p>
      </dgm:t>
    </dgm:pt>
    <dgm:pt modelId="{3F2D7D4F-4B09-4DA6-A364-6157CF958995}" type="parTrans" cxnId="{E645B216-7712-43FB-95B3-CAD4E6B0335D}">
      <dgm:prSet/>
      <dgm:spPr/>
      <dgm:t>
        <a:bodyPr/>
        <a:lstStyle/>
        <a:p>
          <a:endParaRPr lang="en-GB">
            <a:solidFill>
              <a:schemeClr val="bg1"/>
            </a:solidFill>
          </a:endParaRPr>
        </a:p>
      </dgm:t>
    </dgm:pt>
    <dgm:pt modelId="{E1CA7F48-BAED-4E65-A227-E860BA235A3F}" type="sibTrans" cxnId="{E645B216-7712-43FB-95B3-CAD4E6B0335D}">
      <dgm:prSet/>
      <dgm:spPr/>
      <dgm:t>
        <a:bodyPr/>
        <a:lstStyle/>
        <a:p>
          <a:endParaRPr lang="en-GB">
            <a:solidFill>
              <a:schemeClr val="bg1"/>
            </a:solidFill>
          </a:endParaRPr>
        </a:p>
      </dgm:t>
    </dgm:pt>
    <dgm:pt modelId="{5421C125-F4D4-4EDA-AD15-CA16E3E2B7AF}">
      <dgm:prSet/>
      <dgm:spPr/>
      <dgm:t>
        <a:bodyPr/>
        <a:lstStyle/>
        <a:p>
          <a:pPr rtl="0"/>
          <a:r>
            <a:rPr lang="en-GB" dirty="0" smtClean="0">
              <a:solidFill>
                <a:schemeClr val="bg1"/>
              </a:solidFill>
            </a:rPr>
            <a:t>F# Tomorrow!</a:t>
          </a:r>
          <a:endParaRPr lang="en-GB" dirty="0">
            <a:solidFill>
              <a:schemeClr val="bg1"/>
            </a:solidFill>
          </a:endParaRPr>
        </a:p>
      </dgm:t>
    </dgm:pt>
    <dgm:pt modelId="{AD073FB2-C840-473F-9B8D-27726DD0574E}" type="parTrans" cxnId="{04FD8416-8C2E-4D49-BF00-B6C51F88E69F}">
      <dgm:prSet/>
      <dgm:spPr/>
      <dgm:t>
        <a:bodyPr/>
        <a:lstStyle/>
        <a:p>
          <a:endParaRPr lang="en-GB">
            <a:solidFill>
              <a:schemeClr val="bg1"/>
            </a:solidFill>
          </a:endParaRPr>
        </a:p>
      </dgm:t>
    </dgm:pt>
    <dgm:pt modelId="{EA80ED2B-71A2-484E-B154-D7A75086F8E2}" type="sibTrans" cxnId="{04FD8416-8C2E-4D49-BF00-B6C51F88E69F}">
      <dgm:prSet/>
      <dgm:spPr/>
      <dgm:t>
        <a:bodyPr/>
        <a:lstStyle/>
        <a:p>
          <a:endParaRPr lang="en-GB">
            <a:solidFill>
              <a:schemeClr val="bg1"/>
            </a:solidFill>
          </a:endParaRPr>
        </a:p>
      </dgm:t>
    </dgm:pt>
    <dgm:pt modelId="{A9703931-D8A8-40C5-93A4-57C7FDB450EF}" type="pres">
      <dgm:prSet presAssocID="{C5000457-A103-4411-AFBA-DAEC91335238}" presName="CompostProcess" presStyleCnt="0">
        <dgm:presLayoutVars>
          <dgm:dir/>
          <dgm:resizeHandles val="exact"/>
        </dgm:presLayoutVars>
      </dgm:prSet>
      <dgm:spPr/>
      <dgm:t>
        <a:bodyPr/>
        <a:lstStyle/>
        <a:p>
          <a:endParaRPr lang="en-GB"/>
        </a:p>
      </dgm:t>
    </dgm:pt>
    <dgm:pt modelId="{33E59426-6EE7-4456-BD4E-B1F27E3F192A}" type="pres">
      <dgm:prSet presAssocID="{C5000457-A103-4411-AFBA-DAEC91335238}" presName="arrow" presStyleLbl="bgShp" presStyleIdx="0" presStyleCnt="1"/>
      <dgm:spPr/>
    </dgm:pt>
    <dgm:pt modelId="{9A2BA50D-AC19-4521-9A3E-0F8777EF13C2}" type="pres">
      <dgm:prSet presAssocID="{C5000457-A103-4411-AFBA-DAEC91335238}" presName="linearProcess" presStyleCnt="0"/>
      <dgm:spPr/>
    </dgm:pt>
    <dgm:pt modelId="{612B4514-3E23-46E3-95C5-2E0E51FFEA7A}" type="pres">
      <dgm:prSet presAssocID="{07445173-896B-454B-87C9-44F6EBD0088B}" presName="textNode" presStyleLbl="node1" presStyleIdx="0" presStyleCnt="3">
        <dgm:presLayoutVars>
          <dgm:bulletEnabled val="1"/>
        </dgm:presLayoutVars>
      </dgm:prSet>
      <dgm:spPr/>
      <dgm:t>
        <a:bodyPr/>
        <a:lstStyle/>
        <a:p>
          <a:endParaRPr lang="en-GB"/>
        </a:p>
      </dgm:t>
    </dgm:pt>
    <dgm:pt modelId="{35882054-478C-48B9-A0FF-94C88BFA5CAB}" type="pres">
      <dgm:prSet presAssocID="{B30331BF-65C8-4510-BD09-C21AC8A82D9D}" presName="sibTrans" presStyleCnt="0"/>
      <dgm:spPr/>
    </dgm:pt>
    <dgm:pt modelId="{E0413F42-40D4-4F62-A0ED-661855005248}" type="pres">
      <dgm:prSet presAssocID="{F712B8A4-EED0-4C93-B090-2BB5B84A326A}" presName="textNode" presStyleLbl="node1" presStyleIdx="1" presStyleCnt="3">
        <dgm:presLayoutVars>
          <dgm:bulletEnabled val="1"/>
        </dgm:presLayoutVars>
      </dgm:prSet>
      <dgm:spPr/>
      <dgm:t>
        <a:bodyPr/>
        <a:lstStyle/>
        <a:p>
          <a:endParaRPr lang="en-GB"/>
        </a:p>
      </dgm:t>
    </dgm:pt>
    <dgm:pt modelId="{37D95115-62E8-4D78-AF75-6BB3C882220E}" type="pres">
      <dgm:prSet presAssocID="{E1CA7F48-BAED-4E65-A227-E860BA235A3F}" presName="sibTrans" presStyleCnt="0"/>
      <dgm:spPr/>
    </dgm:pt>
    <dgm:pt modelId="{3579FA4E-3BD6-4BDC-8449-D8FB5561DDCD}" type="pres">
      <dgm:prSet presAssocID="{5421C125-F4D4-4EDA-AD15-CA16E3E2B7AF}" presName="textNode" presStyleLbl="node1" presStyleIdx="2" presStyleCnt="3">
        <dgm:presLayoutVars>
          <dgm:bulletEnabled val="1"/>
        </dgm:presLayoutVars>
      </dgm:prSet>
      <dgm:spPr/>
      <dgm:t>
        <a:bodyPr/>
        <a:lstStyle/>
        <a:p>
          <a:endParaRPr lang="en-GB"/>
        </a:p>
      </dgm:t>
    </dgm:pt>
  </dgm:ptLst>
  <dgm:cxnLst>
    <dgm:cxn modelId="{D3F8D1D4-4B8C-4EB5-94FA-6DB8F06BF080}" type="presOf" srcId="{07445173-896B-454B-87C9-44F6EBD0088B}" destId="{612B4514-3E23-46E3-95C5-2E0E51FFEA7A}" srcOrd="0" destOrd="0" presId="urn:microsoft.com/office/officeart/2005/8/layout/hProcess9"/>
    <dgm:cxn modelId="{04FD8416-8C2E-4D49-BF00-B6C51F88E69F}" srcId="{C5000457-A103-4411-AFBA-DAEC91335238}" destId="{5421C125-F4D4-4EDA-AD15-CA16E3E2B7AF}" srcOrd="2" destOrd="0" parTransId="{AD073FB2-C840-473F-9B8D-27726DD0574E}" sibTransId="{EA80ED2B-71A2-484E-B154-D7A75086F8E2}"/>
    <dgm:cxn modelId="{55148E22-013C-4FDC-9A43-DDE59AC9F1D2}" type="presOf" srcId="{F712B8A4-EED0-4C93-B090-2BB5B84A326A}" destId="{E0413F42-40D4-4F62-A0ED-661855005248}" srcOrd="0" destOrd="0" presId="urn:microsoft.com/office/officeart/2005/8/layout/hProcess9"/>
    <dgm:cxn modelId="{5B32CB5F-650C-4B2E-8F0C-BA013B1C0E8D}" type="presOf" srcId="{C5000457-A103-4411-AFBA-DAEC91335238}" destId="{A9703931-D8A8-40C5-93A4-57C7FDB450EF}" srcOrd="0" destOrd="0" presId="urn:microsoft.com/office/officeart/2005/8/layout/hProcess9"/>
    <dgm:cxn modelId="{FA9C640C-0AAC-4F5F-A90F-ADFEA2F732E4}" type="presOf" srcId="{5421C125-F4D4-4EDA-AD15-CA16E3E2B7AF}" destId="{3579FA4E-3BD6-4BDC-8449-D8FB5561DDCD}" srcOrd="0" destOrd="0" presId="urn:microsoft.com/office/officeart/2005/8/layout/hProcess9"/>
    <dgm:cxn modelId="{E645B216-7712-43FB-95B3-CAD4E6B0335D}" srcId="{C5000457-A103-4411-AFBA-DAEC91335238}" destId="{F712B8A4-EED0-4C93-B090-2BB5B84A326A}" srcOrd="1" destOrd="0" parTransId="{3F2D7D4F-4B09-4DA6-A364-6157CF958995}" sibTransId="{E1CA7F48-BAED-4E65-A227-E860BA235A3F}"/>
    <dgm:cxn modelId="{42D63F8C-605F-47CD-8D82-EA84891D582F}" srcId="{C5000457-A103-4411-AFBA-DAEC91335238}" destId="{07445173-896B-454B-87C9-44F6EBD0088B}" srcOrd="0" destOrd="0" parTransId="{67708A27-0958-4F8F-9CDC-CDDB383FD4C2}" sibTransId="{B30331BF-65C8-4510-BD09-C21AC8A82D9D}"/>
    <dgm:cxn modelId="{2B6ABD0F-19DF-44EF-9890-D09B4D988D01}" type="presParOf" srcId="{A9703931-D8A8-40C5-93A4-57C7FDB450EF}" destId="{33E59426-6EE7-4456-BD4E-B1F27E3F192A}" srcOrd="0" destOrd="0" presId="urn:microsoft.com/office/officeart/2005/8/layout/hProcess9"/>
    <dgm:cxn modelId="{B2A496B0-A2EA-4E99-B0A7-18E0F5AD4F44}" type="presParOf" srcId="{A9703931-D8A8-40C5-93A4-57C7FDB450EF}" destId="{9A2BA50D-AC19-4521-9A3E-0F8777EF13C2}" srcOrd="1" destOrd="0" presId="urn:microsoft.com/office/officeart/2005/8/layout/hProcess9"/>
    <dgm:cxn modelId="{0B79A65D-3E09-4E02-90AF-315832F9CCB6}" type="presParOf" srcId="{9A2BA50D-AC19-4521-9A3E-0F8777EF13C2}" destId="{612B4514-3E23-46E3-95C5-2E0E51FFEA7A}" srcOrd="0" destOrd="0" presId="urn:microsoft.com/office/officeart/2005/8/layout/hProcess9"/>
    <dgm:cxn modelId="{5938D6BA-0617-4AEF-B34E-C526CF6B6242}" type="presParOf" srcId="{9A2BA50D-AC19-4521-9A3E-0F8777EF13C2}" destId="{35882054-478C-48B9-A0FF-94C88BFA5CAB}" srcOrd="1" destOrd="0" presId="urn:microsoft.com/office/officeart/2005/8/layout/hProcess9"/>
    <dgm:cxn modelId="{E589FE37-F4B7-477E-9828-14F485C32225}" type="presParOf" srcId="{9A2BA50D-AC19-4521-9A3E-0F8777EF13C2}" destId="{E0413F42-40D4-4F62-A0ED-661855005248}" srcOrd="2" destOrd="0" presId="urn:microsoft.com/office/officeart/2005/8/layout/hProcess9"/>
    <dgm:cxn modelId="{22048D3C-8D58-4FF0-8AF0-1CE049EE1C76}" type="presParOf" srcId="{9A2BA50D-AC19-4521-9A3E-0F8777EF13C2}" destId="{37D95115-62E8-4D78-AF75-6BB3C882220E}" srcOrd="3" destOrd="0" presId="urn:microsoft.com/office/officeart/2005/8/layout/hProcess9"/>
    <dgm:cxn modelId="{153420DF-38DC-4C1F-A955-5C3EEDBAB383}" type="presParOf" srcId="{9A2BA50D-AC19-4521-9A3E-0F8777EF13C2}" destId="{3579FA4E-3BD6-4BDC-8449-D8FB5561DDC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5000457-A103-4411-AFBA-DAEC9133523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GB"/>
        </a:p>
      </dgm:t>
    </dgm:pt>
    <dgm:pt modelId="{07445173-896B-454B-87C9-44F6EBD0088B}">
      <dgm:prSet/>
      <dgm:spPr>
        <a:solidFill>
          <a:schemeClr val="tx1">
            <a:lumMod val="75000"/>
          </a:schemeClr>
        </a:solidFill>
      </dgm:spPr>
      <dgm:t>
        <a:bodyPr/>
        <a:lstStyle/>
        <a:p>
          <a:pPr rtl="0"/>
          <a:r>
            <a:rPr lang="en-GB" dirty="0" smtClean="0">
              <a:solidFill>
                <a:schemeClr val="bg1"/>
              </a:solidFill>
            </a:rPr>
            <a:t>F# History</a:t>
          </a:r>
          <a:endParaRPr lang="en-GB" dirty="0">
            <a:solidFill>
              <a:schemeClr val="bg1"/>
            </a:solidFill>
          </a:endParaRPr>
        </a:p>
      </dgm:t>
    </dgm:pt>
    <dgm:pt modelId="{67708A27-0958-4F8F-9CDC-CDDB383FD4C2}" type="parTrans" cxnId="{42D63F8C-605F-47CD-8D82-EA84891D582F}">
      <dgm:prSet/>
      <dgm:spPr/>
      <dgm:t>
        <a:bodyPr/>
        <a:lstStyle/>
        <a:p>
          <a:endParaRPr lang="en-GB">
            <a:solidFill>
              <a:schemeClr val="bg1"/>
            </a:solidFill>
          </a:endParaRPr>
        </a:p>
      </dgm:t>
    </dgm:pt>
    <dgm:pt modelId="{B30331BF-65C8-4510-BD09-C21AC8A82D9D}" type="sibTrans" cxnId="{42D63F8C-605F-47CD-8D82-EA84891D582F}">
      <dgm:prSet/>
      <dgm:spPr/>
      <dgm:t>
        <a:bodyPr/>
        <a:lstStyle/>
        <a:p>
          <a:endParaRPr lang="en-GB">
            <a:solidFill>
              <a:schemeClr val="bg1"/>
            </a:solidFill>
          </a:endParaRPr>
        </a:p>
      </dgm:t>
    </dgm:pt>
    <dgm:pt modelId="{F712B8A4-EED0-4C93-B090-2BB5B84A326A}">
      <dgm:prSet/>
      <dgm:spPr>
        <a:solidFill>
          <a:schemeClr val="tx1">
            <a:lumMod val="75000"/>
          </a:schemeClr>
        </a:solidFill>
      </dgm:spPr>
      <dgm:t>
        <a:bodyPr/>
        <a:lstStyle/>
        <a:p>
          <a:pPr rtl="0"/>
          <a:r>
            <a:rPr lang="en-GB" dirty="0" smtClean="0">
              <a:solidFill>
                <a:schemeClr val="bg1"/>
              </a:solidFill>
            </a:rPr>
            <a:t>F# Today</a:t>
          </a:r>
          <a:endParaRPr lang="en-GB" dirty="0">
            <a:solidFill>
              <a:schemeClr val="bg1"/>
            </a:solidFill>
          </a:endParaRPr>
        </a:p>
      </dgm:t>
    </dgm:pt>
    <dgm:pt modelId="{3F2D7D4F-4B09-4DA6-A364-6157CF958995}" type="parTrans" cxnId="{E645B216-7712-43FB-95B3-CAD4E6B0335D}">
      <dgm:prSet/>
      <dgm:spPr/>
      <dgm:t>
        <a:bodyPr/>
        <a:lstStyle/>
        <a:p>
          <a:endParaRPr lang="en-GB">
            <a:solidFill>
              <a:schemeClr val="bg1"/>
            </a:solidFill>
          </a:endParaRPr>
        </a:p>
      </dgm:t>
    </dgm:pt>
    <dgm:pt modelId="{E1CA7F48-BAED-4E65-A227-E860BA235A3F}" type="sibTrans" cxnId="{E645B216-7712-43FB-95B3-CAD4E6B0335D}">
      <dgm:prSet/>
      <dgm:spPr/>
      <dgm:t>
        <a:bodyPr/>
        <a:lstStyle/>
        <a:p>
          <a:endParaRPr lang="en-GB">
            <a:solidFill>
              <a:schemeClr val="bg1"/>
            </a:solidFill>
          </a:endParaRPr>
        </a:p>
      </dgm:t>
    </dgm:pt>
    <dgm:pt modelId="{5421C125-F4D4-4EDA-AD15-CA16E3E2B7AF}">
      <dgm:prSet/>
      <dgm:spPr/>
      <dgm:t>
        <a:bodyPr/>
        <a:lstStyle/>
        <a:p>
          <a:pPr rtl="0"/>
          <a:r>
            <a:rPr lang="en-GB" dirty="0" smtClean="0">
              <a:solidFill>
                <a:schemeClr val="bg1"/>
              </a:solidFill>
            </a:rPr>
            <a:t>F# Tomorrow!</a:t>
          </a:r>
          <a:endParaRPr lang="en-GB" dirty="0">
            <a:solidFill>
              <a:schemeClr val="bg1"/>
            </a:solidFill>
          </a:endParaRPr>
        </a:p>
      </dgm:t>
    </dgm:pt>
    <dgm:pt modelId="{AD073FB2-C840-473F-9B8D-27726DD0574E}" type="parTrans" cxnId="{04FD8416-8C2E-4D49-BF00-B6C51F88E69F}">
      <dgm:prSet/>
      <dgm:spPr/>
      <dgm:t>
        <a:bodyPr/>
        <a:lstStyle/>
        <a:p>
          <a:endParaRPr lang="en-GB">
            <a:solidFill>
              <a:schemeClr val="bg1"/>
            </a:solidFill>
          </a:endParaRPr>
        </a:p>
      </dgm:t>
    </dgm:pt>
    <dgm:pt modelId="{EA80ED2B-71A2-484E-B154-D7A75086F8E2}" type="sibTrans" cxnId="{04FD8416-8C2E-4D49-BF00-B6C51F88E69F}">
      <dgm:prSet/>
      <dgm:spPr/>
      <dgm:t>
        <a:bodyPr/>
        <a:lstStyle/>
        <a:p>
          <a:endParaRPr lang="en-GB">
            <a:solidFill>
              <a:schemeClr val="bg1"/>
            </a:solidFill>
          </a:endParaRPr>
        </a:p>
      </dgm:t>
    </dgm:pt>
    <dgm:pt modelId="{A9703931-D8A8-40C5-93A4-57C7FDB450EF}" type="pres">
      <dgm:prSet presAssocID="{C5000457-A103-4411-AFBA-DAEC91335238}" presName="CompostProcess" presStyleCnt="0">
        <dgm:presLayoutVars>
          <dgm:dir/>
          <dgm:resizeHandles val="exact"/>
        </dgm:presLayoutVars>
      </dgm:prSet>
      <dgm:spPr/>
      <dgm:t>
        <a:bodyPr/>
        <a:lstStyle/>
        <a:p>
          <a:endParaRPr lang="en-GB"/>
        </a:p>
      </dgm:t>
    </dgm:pt>
    <dgm:pt modelId="{33E59426-6EE7-4456-BD4E-B1F27E3F192A}" type="pres">
      <dgm:prSet presAssocID="{C5000457-A103-4411-AFBA-DAEC91335238}" presName="arrow" presStyleLbl="bgShp" presStyleIdx="0" presStyleCnt="1"/>
      <dgm:spPr/>
    </dgm:pt>
    <dgm:pt modelId="{9A2BA50D-AC19-4521-9A3E-0F8777EF13C2}" type="pres">
      <dgm:prSet presAssocID="{C5000457-A103-4411-AFBA-DAEC91335238}" presName="linearProcess" presStyleCnt="0"/>
      <dgm:spPr/>
    </dgm:pt>
    <dgm:pt modelId="{612B4514-3E23-46E3-95C5-2E0E51FFEA7A}" type="pres">
      <dgm:prSet presAssocID="{07445173-896B-454B-87C9-44F6EBD0088B}" presName="textNode" presStyleLbl="node1" presStyleIdx="0" presStyleCnt="3">
        <dgm:presLayoutVars>
          <dgm:bulletEnabled val="1"/>
        </dgm:presLayoutVars>
      </dgm:prSet>
      <dgm:spPr/>
      <dgm:t>
        <a:bodyPr/>
        <a:lstStyle/>
        <a:p>
          <a:endParaRPr lang="en-GB"/>
        </a:p>
      </dgm:t>
    </dgm:pt>
    <dgm:pt modelId="{35882054-478C-48B9-A0FF-94C88BFA5CAB}" type="pres">
      <dgm:prSet presAssocID="{B30331BF-65C8-4510-BD09-C21AC8A82D9D}" presName="sibTrans" presStyleCnt="0"/>
      <dgm:spPr/>
    </dgm:pt>
    <dgm:pt modelId="{E0413F42-40D4-4F62-A0ED-661855005248}" type="pres">
      <dgm:prSet presAssocID="{F712B8A4-EED0-4C93-B090-2BB5B84A326A}" presName="textNode" presStyleLbl="node1" presStyleIdx="1" presStyleCnt="3">
        <dgm:presLayoutVars>
          <dgm:bulletEnabled val="1"/>
        </dgm:presLayoutVars>
      </dgm:prSet>
      <dgm:spPr/>
      <dgm:t>
        <a:bodyPr/>
        <a:lstStyle/>
        <a:p>
          <a:endParaRPr lang="en-GB"/>
        </a:p>
      </dgm:t>
    </dgm:pt>
    <dgm:pt modelId="{37D95115-62E8-4D78-AF75-6BB3C882220E}" type="pres">
      <dgm:prSet presAssocID="{E1CA7F48-BAED-4E65-A227-E860BA235A3F}" presName="sibTrans" presStyleCnt="0"/>
      <dgm:spPr/>
    </dgm:pt>
    <dgm:pt modelId="{3579FA4E-3BD6-4BDC-8449-D8FB5561DDCD}" type="pres">
      <dgm:prSet presAssocID="{5421C125-F4D4-4EDA-AD15-CA16E3E2B7AF}" presName="textNode" presStyleLbl="node1" presStyleIdx="2" presStyleCnt="3">
        <dgm:presLayoutVars>
          <dgm:bulletEnabled val="1"/>
        </dgm:presLayoutVars>
      </dgm:prSet>
      <dgm:spPr/>
      <dgm:t>
        <a:bodyPr/>
        <a:lstStyle/>
        <a:p>
          <a:endParaRPr lang="en-GB"/>
        </a:p>
      </dgm:t>
    </dgm:pt>
  </dgm:ptLst>
  <dgm:cxnLst>
    <dgm:cxn modelId="{E645B216-7712-43FB-95B3-CAD4E6B0335D}" srcId="{C5000457-A103-4411-AFBA-DAEC91335238}" destId="{F712B8A4-EED0-4C93-B090-2BB5B84A326A}" srcOrd="1" destOrd="0" parTransId="{3F2D7D4F-4B09-4DA6-A364-6157CF958995}" sibTransId="{E1CA7F48-BAED-4E65-A227-E860BA235A3F}"/>
    <dgm:cxn modelId="{3E547C50-64EA-4ED0-817A-B107032A9F8F}" type="presOf" srcId="{F712B8A4-EED0-4C93-B090-2BB5B84A326A}" destId="{E0413F42-40D4-4F62-A0ED-661855005248}" srcOrd="0" destOrd="0" presId="urn:microsoft.com/office/officeart/2005/8/layout/hProcess9"/>
    <dgm:cxn modelId="{C1D34A29-68EF-47A3-B998-A1081876D847}" type="presOf" srcId="{C5000457-A103-4411-AFBA-DAEC91335238}" destId="{A9703931-D8A8-40C5-93A4-57C7FDB450EF}" srcOrd="0" destOrd="0" presId="urn:microsoft.com/office/officeart/2005/8/layout/hProcess9"/>
    <dgm:cxn modelId="{585B0B47-F1EB-4835-B33F-963D8FF6275E}" type="presOf" srcId="{5421C125-F4D4-4EDA-AD15-CA16E3E2B7AF}" destId="{3579FA4E-3BD6-4BDC-8449-D8FB5561DDCD}" srcOrd="0" destOrd="0" presId="urn:microsoft.com/office/officeart/2005/8/layout/hProcess9"/>
    <dgm:cxn modelId="{04FD8416-8C2E-4D49-BF00-B6C51F88E69F}" srcId="{C5000457-A103-4411-AFBA-DAEC91335238}" destId="{5421C125-F4D4-4EDA-AD15-CA16E3E2B7AF}" srcOrd="2" destOrd="0" parTransId="{AD073FB2-C840-473F-9B8D-27726DD0574E}" sibTransId="{EA80ED2B-71A2-484E-B154-D7A75086F8E2}"/>
    <dgm:cxn modelId="{E5F4CBC0-EB6F-409A-A248-C74B12F64A0C}" type="presOf" srcId="{07445173-896B-454B-87C9-44F6EBD0088B}" destId="{612B4514-3E23-46E3-95C5-2E0E51FFEA7A}" srcOrd="0" destOrd="0" presId="urn:microsoft.com/office/officeart/2005/8/layout/hProcess9"/>
    <dgm:cxn modelId="{42D63F8C-605F-47CD-8D82-EA84891D582F}" srcId="{C5000457-A103-4411-AFBA-DAEC91335238}" destId="{07445173-896B-454B-87C9-44F6EBD0088B}" srcOrd="0" destOrd="0" parTransId="{67708A27-0958-4F8F-9CDC-CDDB383FD4C2}" sibTransId="{B30331BF-65C8-4510-BD09-C21AC8A82D9D}"/>
    <dgm:cxn modelId="{32B8EC68-AD17-400F-AE5A-29042768F712}" type="presParOf" srcId="{A9703931-D8A8-40C5-93A4-57C7FDB450EF}" destId="{33E59426-6EE7-4456-BD4E-B1F27E3F192A}" srcOrd="0" destOrd="0" presId="urn:microsoft.com/office/officeart/2005/8/layout/hProcess9"/>
    <dgm:cxn modelId="{C6327D05-E1C2-4D5A-AA7F-BC21C1FAC4E0}" type="presParOf" srcId="{A9703931-D8A8-40C5-93A4-57C7FDB450EF}" destId="{9A2BA50D-AC19-4521-9A3E-0F8777EF13C2}" srcOrd="1" destOrd="0" presId="urn:microsoft.com/office/officeart/2005/8/layout/hProcess9"/>
    <dgm:cxn modelId="{124D04CD-09F8-48D5-8A85-5A88C1E40C69}" type="presParOf" srcId="{9A2BA50D-AC19-4521-9A3E-0F8777EF13C2}" destId="{612B4514-3E23-46E3-95C5-2E0E51FFEA7A}" srcOrd="0" destOrd="0" presId="urn:microsoft.com/office/officeart/2005/8/layout/hProcess9"/>
    <dgm:cxn modelId="{616C2897-7A9D-4B02-9829-4636A2E357D6}" type="presParOf" srcId="{9A2BA50D-AC19-4521-9A3E-0F8777EF13C2}" destId="{35882054-478C-48B9-A0FF-94C88BFA5CAB}" srcOrd="1" destOrd="0" presId="urn:microsoft.com/office/officeart/2005/8/layout/hProcess9"/>
    <dgm:cxn modelId="{478BE28C-9864-42E8-8D51-08BA96BC425C}" type="presParOf" srcId="{9A2BA50D-AC19-4521-9A3E-0F8777EF13C2}" destId="{E0413F42-40D4-4F62-A0ED-661855005248}" srcOrd="2" destOrd="0" presId="urn:microsoft.com/office/officeart/2005/8/layout/hProcess9"/>
    <dgm:cxn modelId="{3CD59EDC-1EFD-4915-A82D-AFBDDD2C754C}" type="presParOf" srcId="{9A2BA50D-AC19-4521-9A3E-0F8777EF13C2}" destId="{37D95115-62E8-4D78-AF75-6BB3C882220E}" srcOrd="3" destOrd="0" presId="urn:microsoft.com/office/officeart/2005/8/layout/hProcess9"/>
    <dgm:cxn modelId="{2B916610-E3B5-494D-ABEB-510D5A32876C}" type="presParOf" srcId="{9A2BA50D-AC19-4521-9A3E-0F8777EF13C2}" destId="{3579FA4E-3BD6-4BDC-8449-D8FB5561DDC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5000457-A103-4411-AFBA-DAEC9133523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GB"/>
        </a:p>
      </dgm:t>
    </dgm:pt>
    <dgm:pt modelId="{07445173-896B-454B-87C9-44F6EBD0088B}">
      <dgm:prSet/>
      <dgm:spPr/>
      <dgm:t>
        <a:bodyPr/>
        <a:lstStyle/>
        <a:p>
          <a:pPr rtl="0"/>
          <a:r>
            <a:rPr lang="en-GB" dirty="0" smtClean="0">
              <a:solidFill>
                <a:schemeClr val="bg1"/>
              </a:solidFill>
            </a:rPr>
            <a:t>F# History</a:t>
          </a:r>
          <a:endParaRPr lang="en-GB" dirty="0">
            <a:solidFill>
              <a:schemeClr val="bg1"/>
            </a:solidFill>
          </a:endParaRPr>
        </a:p>
      </dgm:t>
    </dgm:pt>
    <dgm:pt modelId="{67708A27-0958-4F8F-9CDC-CDDB383FD4C2}" type="parTrans" cxnId="{42D63F8C-605F-47CD-8D82-EA84891D582F}">
      <dgm:prSet/>
      <dgm:spPr/>
      <dgm:t>
        <a:bodyPr/>
        <a:lstStyle/>
        <a:p>
          <a:endParaRPr lang="en-GB">
            <a:solidFill>
              <a:schemeClr val="bg1"/>
            </a:solidFill>
          </a:endParaRPr>
        </a:p>
      </dgm:t>
    </dgm:pt>
    <dgm:pt modelId="{B30331BF-65C8-4510-BD09-C21AC8A82D9D}" type="sibTrans" cxnId="{42D63F8C-605F-47CD-8D82-EA84891D582F}">
      <dgm:prSet/>
      <dgm:spPr/>
      <dgm:t>
        <a:bodyPr/>
        <a:lstStyle/>
        <a:p>
          <a:endParaRPr lang="en-GB">
            <a:solidFill>
              <a:schemeClr val="bg1"/>
            </a:solidFill>
          </a:endParaRPr>
        </a:p>
      </dgm:t>
    </dgm:pt>
    <dgm:pt modelId="{F712B8A4-EED0-4C93-B090-2BB5B84A326A}">
      <dgm:prSet/>
      <dgm:spPr/>
      <dgm:t>
        <a:bodyPr/>
        <a:lstStyle/>
        <a:p>
          <a:pPr rtl="0"/>
          <a:r>
            <a:rPr lang="en-GB" dirty="0" smtClean="0">
              <a:solidFill>
                <a:schemeClr val="bg1"/>
              </a:solidFill>
            </a:rPr>
            <a:t>F# Today</a:t>
          </a:r>
          <a:endParaRPr lang="en-GB" dirty="0">
            <a:solidFill>
              <a:schemeClr val="bg1"/>
            </a:solidFill>
          </a:endParaRPr>
        </a:p>
      </dgm:t>
    </dgm:pt>
    <dgm:pt modelId="{3F2D7D4F-4B09-4DA6-A364-6157CF958995}" type="parTrans" cxnId="{E645B216-7712-43FB-95B3-CAD4E6B0335D}">
      <dgm:prSet/>
      <dgm:spPr/>
      <dgm:t>
        <a:bodyPr/>
        <a:lstStyle/>
        <a:p>
          <a:endParaRPr lang="en-GB">
            <a:solidFill>
              <a:schemeClr val="bg1"/>
            </a:solidFill>
          </a:endParaRPr>
        </a:p>
      </dgm:t>
    </dgm:pt>
    <dgm:pt modelId="{E1CA7F48-BAED-4E65-A227-E860BA235A3F}" type="sibTrans" cxnId="{E645B216-7712-43FB-95B3-CAD4E6B0335D}">
      <dgm:prSet/>
      <dgm:spPr/>
      <dgm:t>
        <a:bodyPr/>
        <a:lstStyle/>
        <a:p>
          <a:endParaRPr lang="en-GB">
            <a:solidFill>
              <a:schemeClr val="bg1"/>
            </a:solidFill>
          </a:endParaRPr>
        </a:p>
      </dgm:t>
    </dgm:pt>
    <dgm:pt modelId="{5421C125-F4D4-4EDA-AD15-CA16E3E2B7AF}">
      <dgm:prSet/>
      <dgm:spPr/>
      <dgm:t>
        <a:bodyPr/>
        <a:lstStyle/>
        <a:p>
          <a:pPr rtl="0"/>
          <a:r>
            <a:rPr lang="en-GB" dirty="0" smtClean="0">
              <a:solidFill>
                <a:schemeClr val="bg1"/>
              </a:solidFill>
            </a:rPr>
            <a:t>F# Tomorrow!</a:t>
          </a:r>
          <a:endParaRPr lang="en-GB" dirty="0">
            <a:solidFill>
              <a:schemeClr val="bg1"/>
            </a:solidFill>
          </a:endParaRPr>
        </a:p>
      </dgm:t>
    </dgm:pt>
    <dgm:pt modelId="{AD073FB2-C840-473F-9B8D-27726DD0574E}" type="parTrans" cxnId="{04FD8416-8C2E-4D49-BF00-B6C51F88E69F}">
      <dgm:prSet/>
      <dgm:spPr/>
      <dgm:t>
        <a:bodyPr/>
        <a:lstStyle/>
        <a:p>
          <a:endParaRPr lang="en-GB">
            <a:solidFill>
              <a:schemeClr val="bg1"/>
            </a:solidFill>
          </a:endParaRPr>
        </a:p>
      </dgm:t>
    </dgm:pt>
    <dgm:pt modelId="{EA80ED2B-71A2-484E-B154-D7A75086F8E2}" type="sibTrans" cxnId="{04FD8416-8C2E-4D49-BF00-B6C51F88E69F}">
      <dgm:prSet/>
      <dgm:spPr/>
      <dgm:t>
        <a:bodyPr/>
        <a:lstStyle/>
        <a:p>
          <a:endParaRPr lang="en-GB">
            <a:solidFill>
              <a:schemeClr val="bg1"/>
            </a:solidFill>
          </a:endParaRPr>
        </a:p>
      </dgm:t>
    </dgm:pt>
    <dgm:pt modelId="{A9703931-D8A8-40C5-93A4-57C7FDB450EF}" type="pres">
      <dgm:prSet presAssocID="{C5000457-A103-4411-AFBA-DAEC91335238}" presName="CompostProcess" presStyleCnt="0">
        <dgm:presLayoutVars>
          <dgm:dir/>
          <dgm:resizeHandles val="exact"/>
        </dgm:presLayoutVars>
      </dgm:prSet>
      <dgm:spPr/>
      <dgm:t>
        <a:bodyPr/>
        <a:lstStyle/>
        <a:p>
          <a:endParaRPr lang="en-GB"/>
        </a:p>
      </dgm:t>
    </dgm:pt>
    <dgm:pt modelId="{33E59426-6EE7-4456-BD4E-B1F27E3F192A}" type="pres">
      <dgm:prSet presAssocID="{C5000457-A103-4411-AFBA-DAEC91335238}" presName="arrow" presStyleLbl="bgShp" presStyleIdx="0" presStyleCnt="1"/>
      <dgm:spPr/>
    </dgm:pt>
    <dgm:pt modelId="{9A2BA50D-AC19-4521-9A3E-0F8777EF13C2}" type="pres">
      <dgm:prSet presAssocID="{C5000457-A103-4411-AFBA-DAEC91335238}" presName="linearProcess" presStyleCnt="0"/>
      <dgm:spPr/>
    </dgm:pt>
    <dgm:pt modelId="{612B4514-3E23-46E3-95C5-2E0E51FFEA7A}" type="pres">
      <dgm:prSet presAssocID="{07445173-896B-454B-87C9-44F6EBD0088B}" presName="textNode" presStyleLbl="node1" presStyleIdx="0" presStyleCnt="3">
        <dgm:presLayoutVars>
          <dgm:bulletEnabled val="1"/>
        </dgm:presLayoutVars>
      </dgm:prSet>
      <dgm:spPr/>
      <dgm:t>
        <a:bodyPr/>
        <a:lstStyle/>
        <a:p>
          <a:endParaRPr lang="en-GB"/>
        </a:p>
      </dgm:t>
    </dgm:pt>
    <dgm:pt modelId="{35882054-478C-48B9-A0FF-94C88BFA5CAB}" type="pres">
      <dgm:prSet presAssocID="{B30331BF-65C8-4510-BD09-C21AC8A82D9D}" presName="sibTrans" presStyleCnt="0"/>
      <dgm:spPr/>
    </dgm:pt>
    <dgm:pt modelId="{E0413F42-40D4-4F62-A0ED-661855005248}" type="pres">
      <dgm:prSet presAssocID="{F712B8A4-EED0-4C93-B090-2BB5B84A326A}" presName="textNode" presStyleLbl="node1" presStyleIdx="1" presStyleCnt="3">
        <dgm:presLayoutVars>
          <dgm:bulletEnabled val="1"/>
        </dgm:presLayoutVars>
      </dgm:prSet>
      <dgm:spPr/>
      <dgm:t>
        <a:bodyPr/>
        <a:lstStyle/>
        <a:p>
          <a:endParaRPr lang="en-GB"/>
        </a:p>
      </dgm:t>
    </dgm:pt>
    <dgm:pt modelId="{37D95115-62E8-4D78-AF75-6BB3C882220E}" type="pres">
      <dgm:prSet presAssocID="{E1CA7F48-BAED-4E65-A227-E860BA235A3F}" presName="sibTrans" presStyleCnt="0"/>
      <dgm:spPr/>
    </dgm:pt>
    <dgm:pt modelId="{3579FA4E-3BD6-4BDC-8449-D8FB5561DDCD}" type="pres">
      <dgm:prSet presAssocID="{5421C125-F4D4-4EDA-AD15-CA16E3E2B7AF}" presName="textNode" presStyleLbl="node1" presStyleIdx="2" presStyleCnt="3">
        <dgm:presLayoutVars>
          <dgm:bulletEnabled val="1"/>
        </dgm:presLayoutVars>
      </dgm:prSet>
      <dgm:spPr/>
      <dgm:t>
        <a:bodyPr/>
        <a:lstStyle/>
        <a:p>
          <a:endParaRPr lang="en-GB"/>
        </a:p>
      </dgm:t>
    </dgm:pt>
  </dgm:ptLst>
  <dgm:cxnLst>
    <dgm:cxn modelId="{E645B216-7712-43FB-95B3-CAD4E6B0335D}" srcId="{C5000457-A103-4411-AFBA-DAEC91335238}" destId="{F712B8A4-EED0-4C93-B090-2BB5B84A326A}" srcOrd="1" destOrd="0" parTransId="{3F2D7D4F-4B09-4DA6-A364-6157CF958995}" sibTransId="{E1CA7F48-BAED-4E65-A227-E860BA235A3F}"/>
    <dgm:cxn modelId="{57D268B2-4D55-46B0-B426-517D691F4D94}" type="presOf" srcId="{5421C125-F4D4-4EDA-AD15-CA16E3E2B7AF}" destId="{3579FA4E-3BD6-4BDC-8449-D8FB5561DDCD}" srcOrd="0" destOrd="0" presId="urn:microsoft.com/office/officeart/2005/8/layout/hProcess9"/>
    <dgm:cxn modelId="{E8485F31-DC67-4478-9077-61F6B80430EE}" type="presOf" srcId="{07445173-896B-454B-87C9-44F6EBD0088B}" destId="{612B4514-3E23-46E3-95C5-2E0E51FFEA7A}" srcOrd="0" destOrd="0" presId="urn:microsoft.com/office/officeart/2005/8/layout/hProcess9"/>
    <dgm:cxn modelId="{D6BA5578-1161-4140-A754-7EE586DB063D}" type="presOf" srcId="{F712B8A4-EED0-4C93-B090-2BB5B84A326A}" destId="{E0413F42-40D4-4F62-A0ED-661855005248}" srcOrd="0" destOrd="0" presId="urn:microsoft.com/office/officeart/2005/8/layout/hProcess9"/>
    <dgm:cxn modelId="{04FD8416-8C2E-4D49-BF00-B6C51F88E69F}" srcId="{C5000457-A103-4411-AFBA-DAEC91335238}" destId="{5421C125-F4D4-4EDA-AD15-CA16E3E2B7AF}" srcOrd="2" destOrd="0" parTransId="{AD073FB2-C840-473F-9B8D-27726DD0574E}" sibTransId="{EA80ED2B-71A2-484E-B154-D7A75086F8E2}"/>
    <dgm:cxn modelId="{C4EB31C0-0119-4634-BF75-89DD48D9CD66}" type="presOf" srcId="{C5000457-A103-4411-AFBA-DAEC91335238}" destId="{A9703931-D8A8-40C5-93A4-57C7FDB450EF}" srcOrd="0" destOrd="0" presId="urn:microsoft.com/office/officeart/2005/8/layout/hProcess9"/>
    <dgm:cxn modelId="{42D63F8C-605F-47CD-8D82-EA84891D582F}" srcId="{C5000457-A103-4411-AFBA-DAEC91335238}" destId="{07445173-896B-454B-87C9-44F6EBD0088B}" srcOrd="0" destOrd="0" parTransId="{67708A27-0958-4F8F-9CDC-CDDB383FD4C2}" sibTransId="{B30331BF-65C8-4510-BD09-C21AC8A82D9D}"/>
    <dgm:cxn modelId="{774770DE-1B9E-417B-AF13-8A5488BD1678}" type="presParOf" srcId="{A9703931-D8A8-40C5-93A4-57C7FDB450EF}" destId="{33E59426-6EE7-4456-BD4E-B1F27E3F192A}" srcOrd="0" destOrd="0" presId="urn:microsoft.com/office/officeart/2005/8/layout/hProcess9"/>
    <dgm:cxn modelId="{2B8C76E1-662B-4612-AB41-A76F6AD1C4A7}" type="presParOf" srcId="{A9703931-D8A8-40C5-93A4-57C7FDB450EF}" destId="{9A2BA50D-AC19-4521-9A3E-0F8777EF13C2}" srcOrd="1" destOrd="0" presId="urn:microsoft.com/office/officeart/2005/8/layout/hProcess9"/>
    <dgm:cxn modelId="{A3E1EC22-9853-4575-87B2-6A7FEB6516CC}" type="presParOf" srcId="{9A2BA50D-AC19-4521-9A3E-0F8777EF13C2}" destId="{612B4514-3E23-46E3-95C5-2E0E51FFEA7A}" srcOrd="0" destOrd="0" presId="urn:microsoft.com/office/officeart/2005/8/layout/hProcess9"/>
    <dgm:cxn modelId="{3FB8A2E2-9F46-48A2-8F73-49DC517868FB}" type="presParOf" srcId="{9A2BA50D-AC19-4521-9A3E-0F8777EF13C2}" destId="{35882054-478C-48B9-A0FF-94C88BFA5CAB}" srcOrd="1" destOrd="0" presId="urn:microsoft.com/office/officeart/2005/8/layout/hProcess9"/>
    <dgm:cxn modelId="{19E1031C-E124-481E-BA97-3527C70C5446}" type="presParOf" srcId="{9A2BA50D-AC19-4521-9A3E-0F8777EF13C2}" destId="{E0413F42-40D4-4F62-A0ED-661855005248}" srcOrd="2" destOrd="0" presId="urn:microsoft.com/office/officeart/2005/8/layout/hProcess9"/>
    <dgm:cxn modelId="{8CD5947D-5196-46DC-978D-1DDCBA4075D5}" type="presParOf" srcId="{9A2BA50D-AC19-4521-9A3E-0F8777EF13C2}" destId="{37D95115-62E8-4D78-AF75-6BB3C882220E}" srcOrd="3" destOrd="0" presId="urn:microsoft.com/office/officeart/2005/8/layout/hProcess9"/>
    <dgm:cxn modelId="{120390ED-1462-47FF-9CDC-7222D886D7F2}" type="presParOf" srcId="{9A2BA50D-AC19-4521-9A3E-0F8777EF13C2}" destId="{3579FA4E-3BD6-4BDC-8449-D8FB5561DDC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1B4AAD-4940-484B-80BE-07C21C69029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252E0832-6294-4BA7-BCED-A8BD810EE1B4}">
      <dgm:prSet custT="1"/>
      <dgm:spPr/>
      <dgm:t>
        <a:bodyPr/>
        <a:lstStyle/>
        <a:p>
          <a:pPr rtl="0"/>
          <a:r>
            <a:rPr lang="en-GB" sz="3200" b="0" dirty="0" smtClean="0">
              <a:solidFill>
                <a:schemeClr val="bg1"/>
              </a:solidFill>
            </a:rPr>
            <a:t>The Ship</a:t>
          </a:r>
          <a:endParaRPr lang="en-GB" sz="3200" dirty="0">
            <a:solidFill>
              <a:schemeClr val="bg1"/>
            </a:solidFill>
          </a:endParaRPr>
        </a:p>
      </dgm:t>
    </dgm:pt>
    <dgm:pt modelId="{0C3346AA-BEE6-43F4-A17F-4ABF2686FA84}" type="parTrans" cxnId="{BCB6487B-C7CD-4B9B-A940-590BE2740FF3}">
      <dgm:prSet/>
      <dgm:spPr/>
      <dgm:t>
        <a:bodyPr/>
        <a:lstStyle/>
        <a:p>
          <a:endParaRPr lang="en-GB"/>
        </a:p>
      </dgm:t>
    </dgm:pt>
    <dgm:pt modelId="{C2C843C8-C3E5-4162-8766-A3E278896208}" type="sibTrans" cxnId="{BCB6487B-C7CD-4B9B-A940-590BE2740FF3}">
      <dgm:prSet/>
      <dgm:spPr/>
      <dgm:t>
        <a:bodyPr/>
        <a:lstStyle/>
        <a:p>
          <a:endParaRPr lang="en-GB"/>
        </a:p>
      </dgm:t>
    </dgm:pt>
    <dgm:pt modelId="{80AC4435-8913-47B2-862A-398A76BAD422}">
      <dgm:prSet custT="1"/>
      <dgm:spPr/>
      <dgm:t>
        <a:bodyPr/>
        <a:lstStyle/>
        <a:p>
          <a:pPr rtl="0"/>
          <a:r>
            <a:rPr lang="en-GB" sz="3200" b="0" dirty="0" smtClean="0">
              <a:solidFill>
                <a:schemeClr val="bg1"/>
              </a:solidFill>
            </a:rPr>
            <a:t>The Destination</a:t>
          </a:r>
          <a:endParaRPr lang="en-GB" sz="3200" dirty="0">
            <a:solidFill>
              <a:schemeClr val="bg1"/>
            </a:solidFill>
          </a:endParaRPr>
        </a:p>
      </dgm:t>
    </dgm:pt>
    <dgm:pt modelId="{36294715-BF8F-4BF8-85E1-1AB0E83D83FB}" type="parTrans" cxnId="{FDC075C6-3B48-4F1F-8AD7-67EC6FDC8737}">
      <dgm:prSet/>
      <dgm:spPr/>
      <dgm:t>
        <a:bodyPr/>
        <a:lstStyle/>
        <a:p>
          <a:endParaRPr lang="en-GB"/>
        </a:p>
      </dgm:t>
    </dgm:pt>
    <dgm:pt modelId="{05B8B244-83B6-499B-B71F-FED5FBDDD865}" type="sibTrans" cxnId="{FDC075C6-3B48-4F1F-8AD7-67EC6FDC8737}">
      <dgm:prSet/>
      <dgm:spPr/>
      <dgm:t>
        <a:bodyPr/>
        <a:lstStyle/>
        <a:p>
          <a:endParaRPr lang="en-GB"/>
        </a:p>
      </dgm:t>
    </dgm:pt>
    <dgm:pt modelId="{2ED593F0-E44B-4D2D-9090-198F7559A140}">
      <dgm:prSet/>
      <dgm:spPr/>
      <dgm:t>
        <a:bodyPr/>
        <a:lstStyle/>
        <a:p>
          <a:pPr rtl="0"/>
          <a:r>
            <a:rPr lang="en-GB" b="0" dirty="0" smtClean="0"/>
            <a:t>Microsoft Research &amp; .NET</a:t>
          </a:r>
          <a:endParaRPr lang="en-GB" dirty="0"/>
        </a:p>
      </dgm:t>
    </dgm:pt>
    <dgm:pt modelId="{840518D4-A500-4BC2-BC11-51E7AB9B7FDD}" type="parTrans" cxnId="{84DECADD-1AF4-4C29-80D7-1EDA88E39739}">
      <dgm:prSet/>
      <dgm:spPr/>
      <dgm:t>
        <a:bodyPr/>
        <a:lstStyle/>
        <a:p>
          <a:endParaRPr lang="en-GB"/>
        </a:p>
      </dgm:t>
    </dgm:pt>
    <dgm:pt modelId="{73B5F1BA-C998-4337-A91B-6CDCCE48C6E2}" type="sibTrans" cxnId="{84DECADD-1AF4-4C29-80D7-1EDA88E39739}">
      <dgm:prSet/>
      <dgm:spPr/>
      <dgm:t>
        <a:bodyPr/>
        <a:lstStyle/>
        <a:p>
          <a:endParaRPr lang="en-GB"/>
        </a:p>
      </dgm:t>
    </dgm:pt>
    <dgm:pt modelId="{E90FFA11-78D4-4303-BB98-100299634D60}">
      <dgm:prSet custT="1"/>
      <dgm:spPr/>
      <dgm:t>
        <a:bodyPr/>
        <a:lstStyle/>
        <a:p>
          <a:pPr rtl="0"/>
          <a:r>
            <a:rPr lang="en-GB" sz="3200" b="0" dirty="0" smtClean="0">
              <a:solidFill>
                <a:schemeClr val="bg1"/>
              </a:solidFill>
            </a:rPr>
            <a:t>The Origin</a:t>
          </a:r>
          <a:endParaRPr lang="en-GB" sz="3200" dirty="0">
            <a:solidFill>
              <a:schemeClr val="bg1"/>
            </a:solidFill>
          </a:endParaRPr>
        </a:p>
      </dgm:t>
    </dgm:pt>
    <dgm:pt modelId="{490CE3A8-B4C4-4406-A18B-1F9C39EF846F}" type="parTrans" cxnId="{E353D5E9-0BBF-4DE8-B386-B72B29F3A034}">
      <dgm:prSet/>
      <dgm:spPr/>
      <dgm:t>
        <a:bodyPr/>
        <a:lstStyle/>
        <a:p>
          <a:endParaRPr lang="en-GB"/>
        </a:p>
      </dgm:t>
    </dgm:pt>
    <dgm:pt modelId="{2EFB7E37-2212-4E09-B542-4B7C813F52C1}" type="sibTrans" cxnId="{E353D5E9-0BBF-4DE8-B386-B72B29F3A034}">
      <dgm:prSet/>
      <dgm:spPr/>
      <dgm:t>
        <a:bodyPr/>
        <a:lstStyle/>
        <a:p>
          <a:endParaRPr lang="en-GB"/>
        </a:p>
      </dgm:t>
    </dgm:pt>
    <dgm:pt modelId="{071D0D9E-127F-42AA-893A-64923148BEF6}">
      <dgm:prSet/>
      <dgm:spPr/>
      <dgm:t>
        <a:bodyPr/>
        <a:lstStyle/>
        <a:p>
          <a:pPr rtl="0"/>
          <a:r>
            <a:rPr lang="en-GB" b="0" dirty="0" smtClean="0"/>
            <a:t>1998: Java, </a:t>
          </a:r>
          <a:r>
            <a:rPr lang="en-GB" b="0" dirty="0" err="1" smtClean="0"/>
            <a:t>Ocaml</a:t>
          </a:r>
          <a:r>
            <a:rPr lang="en-GB" b="0" dirty="0" smtClean="0"/>
            <a:t>, Scheme, Lisp, Haskell, COM, </a:t>
          </a:r>
          <a:r>
            <a:rPr lang="en-GB" b="0" dirty="0" err="1" smtClean="0"/>
            <a:t>TclTk</a:t>
          </a:r>
          <a:r>
            <a:rPr lang="en-GB" b="0" dirty="0" smtClean="0"/>
            <a:t>, Pizza, GJ, </a:t>
          </a:r>
          <a:r>
            <a:rPr lang="en-GB" b="0" dirty="0" err="1" smtClean="0"/>
            <a:t>MLj</a:t>
          </a:r>
          <a:endParaRPr lang="en-GB" dirty="0"/>
        </a:p>
      </dgm:t>
    </dgm:pt>
    <dgm:pt modelId="{4256C4FE-213A-4E4C-9A3A-C5D80FCC575F}" type="parTrans" cxnId="{9F11E850-97DE-4100-9A32-76C5DFD032AF}">
      <dgm:prSet/>
      <dgm:spPr/>
      <dgm:t>
        <a:bodyPr/>
        <a:lstStyle/>
        <a:p>
          <a:endParaRPr lang="en-GB"/>
        </a:p>
      </dgm:t>
    </dgm:pt>
    <dgm:pt modelId="{46E503A8-9567-46D0-A041-2ECDF21834EC}" type="sibTrans" cxnId="{9F11E850-97DE-4100-9A32-76C5DFD032AF}">
      <dgm:prSet/>
      <dgm:spPr/>
      <dgm:t>
        <a:bodyPr/>
        <a:lstStyle/>
        <a:p>
          <a:endParaRPr lang="en-GB"/>
        </a:p>
      </dgm:t>
    </dgm:pt>
    <dgm:pt modelId="{140E6AD1-6B57-40A8-847C-E2A6497699D9}">
      <dgm:prSet/>
      <dgm:spPr/>
      <dgm:t>
        <a:bodyPr/>
        <a:lstStyle/>
        <a:p>
          <a:pPr rtl="0"/>
          <a:r>
            <a:rPr lang="en-GB" b="0" dirty="0" smtClean="0"/>
            <a:t>2010: C# 4.0-5.0, F# 2.0 </a:t>
          </a:r>
          <a:endParaRPr lang="en-GB" dirty="0"/>
        </a:p>
      </dgm:t>
    </dgm:pt>
    <dgm:pt modelId="{A5973B98-6D07-48D3-8FD6-663CEE920E30}" type="parTrans" cxnId="{1F73CACB-C5B8-4665-A6AF-8F2B51283278}">
      <dgm:prSet/>
      <dgm:spPr/>
      <dgm:t>
        <a:bodyPr/>
        <a:lstStyle/>
        <a:p>
          <a:endParaRPr lang="en-GB"/>
        </a:p>
      </dgm:t>
    </dgm:pt>
    <dgm:pt modelId="{4BE72DA9-FC28-4097-8716-FFBD41B0141E}" type="sibTrans" cxnId="{1F73CACB-C5B8-4665-A6AF-8F2B51283278}">
      <dgm:prSet/>
      <dgm:spPr/>
      <dgm:t>
        <a:bodyPr/>
        <a:lstStyle/>
        <a:p>
          <a:endParaRPr lang="en-GB"/>
        </a:p>
      </dgm:t>
    </dgm:pt>
    <dgm:pt modelId="{DB4076C0-87AC-4079-A679-A2DCDAD92219}" type="pres">
      <dgm:prSet presAssocID="{A21B4AAD-4940-484B-80BE-07C21C69029D}" presName="Name0" presStyleCnt="0">
        <dgm:presLayoutVars>
          <dgm:dir/>
          <dgm:animLvl val="lvl"/>
          <dgm:resizeHandles val="exact"/>
        </dgm:presLayoutVars>
      </dgm:prSet>
      <dgm:spPr/>
      <dgm:t>
        <a:bodyPr/>
        <a:lstStyle/>
        <a:p>
          <a:endParaRPr lang="en-GB"/>
        </a:p>
      </dgm:t>
    </dgm:pt>
    <dgm:pt modelId="{33063CD3-92F7-48A6-9AA5-5CE5875FA2C9}" type="pres">
      <dgm:prSet presAssocID="{252E0832-6294-4BA7-BCED-A8BD810EE1B4}" presName="linNode" presStyleCnt="0"/>
      <dgm:spPr/>
    </dgm:pt>
    <dgm:pt modelId="{2AF812E4-FF03-45A7-B61E-67FA60BA5BF6}" type="pres">
      <dgm:prSet presAssocID="{252E0832-6294-4BA7-BCED-A8BD810EE1B4}" presName="parentText" presStyleLbl="node1" presStyleIdx="0" presStyleCnt="3">
        <dgm:presLayoutVars>
          <dgm:chMax val="1"/>
          <dgm:bulletEnabled val="1"/>
        </dgm:presLayoutVars>
      </dgm:prSet>
      <dgm:spPr/>
      <dgm:t>
        <a:bodyPr/>
        <a:lstStyle/>
        <a:p>
          <a:endParaRPr lang="en-GB"/>
        </a:p>
      </dgm:t>
    </dgm:pt>
    <dgm:pt modelId="{1EA7B8F7-5B6C-4FBF-8A61-B8D817D4F0A5}" type="pres">
      <dgm:prSet presAssocID="{252E0832-6294-4BA7-BCED-A8BD810EE1B4}" presName="descendantText" presStyleLbl="alignAccFollowNode1" presStyleIdx="0" presStyleCnt="3">
        <dgm:presLayoutVars>
          <dgm:bulletEnabled val="1"/>
        </dgm:presLayoutVars>
      </dgm:prSet>
      <dgm:spPr/>
      <dgm:t>
        <a:bodyPr/>
        <a:lstStyle/>
        <a:p>
          <a:endParaRPr lang="en-GB"/>
        </a:p>
      </dgm:t>
    </dgm:pt>
    <dgm:pt modelId="{CE1A0A2F-3B54-4856-840E-FA947C1A1348}" type="pres">
      <dgm:prSet presAssocID="{C2C843C8-C3E5-4162-8766-A3E278896208}" presName="sp" presStyleCnt="0"/>
      <dgm:spPr/>
    </dgm:pt>
    <dgm:pt modelId="{9D2A31AF-787E-40E5-B00D-6648F1EF5EC7}" type="pres">
      <dgm:prSet presAssocID="{E90FFA11-78D4-4303-BB98-100299634D60}" presName="linNode" presStyleCnt="0"/>
      <dgm:spPr/>
    </dgm:pt>
    <dgm:pt modelId="{F63AEF25-F9E7-4804-AA1E-8CEC3B6CC1F1}" type="pres">
      <dgm:prSet presAssocID="{E90FFA11-78D4-4303-BB98-100299634D60}" presName="parentText" presStyleLbl="node1" presStyleIdx="1" presStyleCnt="3">
        <dgm:presLayoutVars>
          <dgm:chMax val="1"/>
          <dgm:bulletEnabled val="1"/>
        </dgm:presLayoutVars>
      </dgm:prSet>
      <dgm:spPr/>
      <dgm:t>
        <a:bodyPr/>
        <a:lstStyle/>
        <a:p>
          <a:endParaRPr lang="en-GB"/>
        </a:p>
      </dgm:t>
    </dgm:pt>
    <dgm:pt modelId="{65EDC258-51CA-49FB-94E0-E5F3148456C4}" type="pres">
      <dgm:prSet presAssocID="{E90FFA11-78D4-4303-BB98-100299634D60}" presName="descendantText" presStyleLbl="alignAccFollowNode1" presStyleIdx="1" presStyleCnt="3">
        <dgm:presLayoutVars>
          <dgm:bulletEnabled val="1"/>
        </dgm:presLayoutVars>
      </dgm:prSet>
      <dgm:spPr/>
      <dgm:t>
        <a:bodyPr/>
        <a:lstStyle/>
        <a:p>
          <a:endParaRPr lang="en-GB"/>
        </a:p>
      </dgm:t>
    </dgm:pt>
    <dgm:pt modelId="{34224DF3-560C-45A9-B2D5-5D7DA2871826}" type="pres">
      <dgm:prSet presAssocID="{2EFB7E37-2212-4E09-B542-4B7C813F52C1}" presName="sp" presStyleCnt="0"/>
      <dgm:spPr/>
    </dgm:pt>
    <dgm:pt modelId="{BD8B5AE9-BCDA-40A5-AD1C-206AFAD0A722}" type="pres">
      <dgm:prSet presAssocID="{80AC4435-8913-47B2-862A-398A76BAD422}" presName="linNode" presStyleCnt="0"/>
      <dgm:spPr/>
    </dgm:pt>
    <dgm:pt modelId="{7A311032-0EA3-4E75-9ABE-7E4922FAA2D1}" type="pres">
      <dgm:prSet presAssocID="{80AC4435-8913-47B2-862A-398A76BAD422}" presName="parentText" presStyleLbl="node1" presStyleIdx="2" presStyleCnt="3">
        <dgm:presLayoutVars>
          <dgm:chMax val="1"/>
          <dgm:bulletEnabled val="1"/>
        </dgm:presLayoutVars>
      </dgm:prSet>
      <dgm:spPr/>
      <dgm:t>
        <a:bodyPr/>
        <a:lstStyle/>
        <a:p>
          <a:endParaRPr lang="en-GB"/>
        </a:p>
      </dgm:t>
    </dgm:pt>
    <dgm:pt modelId="{BB5EB5A8-E6AC-4B16-BC9F-A00B0461CD60}" type="pres">
      <dgm:prSet presAssocID="{80AC4435-8913-47B2-862A-398A76BAD422}" presName="descendantText" presStyleLbl="alignAccFollowNode1" presStyleIdx="2" presStyleCnt="3">
        <dgm:presLayoutVars>
          <dgm:bulletEnabled val="1"/>
        </dgm:presLayoutVars>
      </dgm:prSet>
      <dgm:spPr/>
      <dgm:t>
        <a:bodyPr/>
        <a:lstStyle/>
        <a:p>
          <a:endParaRPr lang="en-GB"/>
        </a:p>
      </dgm:t>
    </dgm:pt>
  </dgm:ptLst>
  <dgm:cxnLst>
    <dgm:cxn modelId="{E353D5E9-0BBF-4DE8-B386-B72B29F3A034}" srcId="{A21B4AAD-4940-484B-80BE-07C21C69029D}" destId="{E90FFA11-78D4-4303-BB98-100299634D60}" srcOrd="1" destOrd="0" parTransId="{490CE3A8-B4C4-4406-A18B-1F9C39EF846F}" sibTransId="{2EFB7E37-2212-4E09-B542-4B7C813F52C1}"/>
    <dgm:cxn modelId="{9F11E850-97DE-4100-9A32-76C5DFD032AF}" srcId="{E90FFA11-78D4-4303-BB98-100299634D60}" destId="{071D0D9E-127F-42AA-893A-64923148BEF6}" srcOrd="0" destOrd="0" parTransId="{4256C4FE-213A-4E4C-9A3A-C5D80FCC575F}" sibTransId="{46E503A8-9567-46D0-A041-2ECDF21834EC}"/>
    <dgm:cxn modelId="{57AC173E-0E09-4C3B-A5E3-00DF4F88D5E6}" type="presOf" srcId="{80AC4435-8913-47B2-862A-398A76BAD422}" destId="{7A311032-0EA3-4E75-9ABE-7E4922FAA2D1}" srcOrd="0" destOrd="0" presId="urn:microsoft.com/office/officeart/2005/8/layout/vList5"/>
    <dgm:cxn modelId="{1F73CACB-C5B8-4665-A6AF-8F2B51283278}" srcId="{80AC4435-8913-47B2-862A-398A76BAD422}" destId="{140E6AD1-6B57-40A8-847C-E2A6497699D9}" srcOrd="0" destOrd="0" parTransId="{A5973B98-6D07-48D3-8FD6-663CEE920E30}" sibTransId="{4BE72DA9-FC28-4097-8716-FFBD41B0141E}"/>
    <dgm:cxn modelId="{F2A1678C-F55B-4223-8F26-320F51EDED25}" type="presOf" srcId="{E90FFA11-78D4-4303-BB98-100299634D60}" destId="{F63AEF25-F9E7-4804-AA1E-8CEC3B6CC1F1}" srcOrd="0" destOrd="0" presId="urn:microsoft.com/office/officeart/2005/8/layout/vList5"/>
    <dgm:cxn modelId="{02747D25-44F9-417A-BA60-B129BD7620FB}" type="presOf" srcId="{A21B4AAD-4940-484B-80BE-07C21C69029D}" destId="{DB4076C0-87AC-4079-A679-A2DCDAD92219}" srcOrd="0" destOrd="0" presId="urn:microsoft.com/office/officeart/2005/8/layout/vList5"/>
    <dgm:cxn modelId="{BCB6487B-C7CD-4B9B-A940-590BE2740FF3}" srcId="{A21B4AAD-4940-484B-80BE-07C21C69029D}" destId="{252E0832-6294-4BA7-BCED-A8BD810EE1B4}" srcOrd="0" destOrd="0" parTransId="{0C3346AA-BEE6-43F4-A17F-4ABF2686FA84}" sibTransId="{C2C843C8-C3E5-4162-8766-A3E278896208}"/>
    <dgm:cxn modelId="{657200F9-2E3C-4512-9709-16C78662A51C}" type="presOf" srcId="{140E6AD1-6B57-40A8-847C-E2A6497699D9}" destId="{BB5EB5A8-E6AC-4B16-BC9F-A00B0461CD60}" srcOrd="0" destOrd="0" presId="urn:microsoft.com/office/officeart/2005/8/layout/vList5"/>
    <dgm:cxn modelId="{923B34CA-A489-4074-9C8C-E9274A58E5B1}" type="presOf" srcId="{2ED593F0-E44B-4D2D-9090-198F7559A140}" destId="{1EA7B8F7-5B6C-4FBF-8A61-B8D817D4F0A5}" srcOrd="0" destOrd="0" presId="urn:microsoft.com/office/officeart/2005/8/layout/vList5"/>
    <dgm:cxn modelId="{ED4950F4-5F1C-4AFE-9111-633FC929D944}" type="presOf" srcId="{252E0832-6294-4BA7-BCED-A8BD810EE1B4}" destId="{2AF812E4-FF03-45A7-B61E-67FA60BA5BF6}" srcOrd="0" destOrd="0" presId="urn:microsoft.com/office/officeart/2005/8/layout/vList5"/>
    <dgm:cxn modelId="{84DECADD-1AF4-4C29-80D7-1EDA88E39739}" srcId="{252E0832-6294-4BA7-BCED-A8BD810EE1B4}" destId="{2ED593F0-E44B-4D2D-9090-198F7559A140}" srcOrd="0" destOrd="0" parTransId="{840518D4-A500-4BC2-BC11-51E7AB9B7FDD}" sibTransId="{73B5F1BA-C998-4337-A91B-6CDCCE48C6E2}"/>
    <dgm:cxn modelId="{09396582-4ED3-4C3B-8AE0-3B9A317DC7AC}" type="presOf" srcId="{071D0D9E-127F-42AA-893A-64923148BEF6}" destId="{65EDC258-51CA-49FB-94E0-E5F3148456C4}" srcOrd="0" destOrd="0" presId="urn:microsoft.com/office/officeart/2005/8/layout/vList5"/>
    <dgm:cxn modelId="{FDC075C6-3B48-4F1F-8AD7-67EC6FDC8737}" srcId="{A21B4AAD-4940-484B-80BE-07C21C69029D}" destId="{80AC4435-8913-47B2-862A-398A76BAD422}" srcOrd="2" destOrd="0" parTransId="{36294715-BF8F-4BF8-85E1-1AB0E83D83FB}" sibTransId="{05B8B244-83B6-499B-B71F-FED5FBDDD865}"/>
    <dgm:cxn modelId="{B493801C-1911-451C-A56D-1A3AF3739A37}" type="presParOf" srcId="{DB4076C0-87AC-4079-A679-A2DCDAD92219}" destId="{33063CD3-92F7-48A6-9AA5-5CE5875FA2C9}" srcOrd="0" destOrd="0" presId="urn:microsoft.com/office/officeart/2005/8/layout/vList5"/>
    <dgm:cxn modelId="{6D0F8506-4DB8-4C98-8441-145A4BFCEC84}" type="presParOf" srcId="{33063CD3-92F7-48A6-9AA5-5CE5875FA2C9}" destId="{2AF812E4-FF03-45A7-B61E-67FA60BA5BF6}" srcOrd="0" destOrd="0" presId="urn:microsoft.com/office/officeart/2005/8/layout/vList5"/>
    <dgm:cxn modelId="{809B441D-15C9-40C2-8C14-FE365A87FD40}" type="presParOf" srcId="{33063CD3-92F7-48A6-9AA5-5CE5875FA2C9}" destId="{1EA7B8F7-5B6C-4FBF-8A61-B8D817D4F0A5}" srcOrd="1" destOrd="0" presId="urn:microsoft.com/office/officeart/2005/8/layout/vList5"/>
    <dgm:cxn modelId="{2A54FF34-6A95-4CBE-A567-FAF2888395F1}" type="presParOf" srcId="{DB4076C0-87AC-4079-A679-A2DCDAD92219}" destId="{CE1A0A2F-3B54-4856-840E-FA947C1A1348}" srcOrd="1" destOrd="0" presId="urn:microsoft.com/office/officeart/2005/8/layout/vList5"/>
    <dgm:cxn modelId="{6499B0FC-B369-4FE6-9F11-2AACCAFA9811}" type="presParOf" srcId="{DB4076C0-87AC-4079-A679-A2DCDAD92219}" destId="{9D2A31AF-787E-40E5-B00D-6648F1EF5EC7}" srcOrd="2" destOrd="0" presId="urn:microsoft.com/office/officeart/2005/8/layout/vList5"/>
    <dgm:cxn modelId="{603826AC-F12A-46F3-94B7-0B4E69D5628B}" type="presParOf" srcId="{9D2A31AF-787E-40E5-B00D-6648F1EF5EC7}" destId="{F63AEF25-F9E7-4804-AA1E-8CEC3B6CC1F1}" srcOrd="0" destOrd="0" presId="urn:microsoft.com/office/officeart/2005/8/layout/vList5"/>
    <dgm:cxn modelId="{FDC3FE3D-A893-42DA-9C52-793FAA95DA8E}" type="presParOf" srcId="{9D2A31AF-787E-40E5-B00D-6648F1EF5EC7}" destId="{65EDC258-51CA-49FB-94E0-E5F3148456C4}" srcOrd="1" destOrd="0" presId="urn:microsoft.com/office/officeart/2005/8/layout/vList5"/>
    <dgm:cxn modelId="{131333AB-3E84-4773-A658-7623738575E7}" type="presParOf" srcId="{DB4076C0-87AC-4079-A679-A2DCDAD92219}" destId="{34224DF3-560C-45A9-B2D5-5D7DA2871826}" srcOrd="3" destOrd="0" presId="urn:microsoft.com/office/officeart/2005/8/layout/vList5"/>
    <dgm:cxn modelId="{BDC1C381-9EFE-44A4-BCDA-F34678D3A414}" type="presParOf" srcId="{DB4076C0-87AC-4079-A679-A2DCDAD92219}" destId="{BD8B5AE9-BCDA-40A5-AD1C-206AFAD0A722}" srcOrd="4" destOrd="0" presId="urn:microsoft.com/office/officeart/2005/8/layout/vList5"/>
    <dgm:cxn modelId="{5C5A7AE9-8921-4778-A9D7-5195A1FC666D}" type="presParOf" srcId="{BD8B5AE9-BCDA-40A5-AD1C-206AFAD0A722}" destId="{7A311032-0EA3-4E75-9ABE-7E4922FAA2D1}" srcOrd="0" destOrd="0" presId="urn:microsoft.com/office/officeart/2005/8/layout/vList5"/>
    <dgm:cxn modelId="{D359C83A-E1CD-4C61-8AFF-6DFBC05B4997}" type="presParOf" srcId="{BD8B5AE9-BCDA-40A5-AD1C-206AFAD0A722}" destId="{BB5EB5A8-E6AC-4B16-BC9F-A00B0461CD6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53CFCF-4F60-4381-849F-791013009488}"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GB"/>
        </a:p>
      </dgm:t>
    </dgm:pt>
    <dgm:pt modelId="{96723B55-FF55-47FD-B449-4AA8FA2BAB31}">
      <dgm:prSet/>
      <dgm:spPr/>
      <dgm:t>
        <a:bodyPr/>
        <a:lstStyle/>
        <a:p>
          <a:pPr rtl="0"/>
          <a:r>
            <a:rPr lang="en-GB" dirty="0" smtClean="0"/>
            <a:t>Take your mind back…</a:t>
          </a:r>
        </a:p>
        <a:p>
          <a:pPr rtl="0"/>
          <a:r>
            <a:rPr lang="en-GB" dirty="0" smtClean="0"/>
            <a:t>The Year is 1998….</a:t>
          </a:r>
          <a:endParaRPr lang="en-GB" dirty="0"/>
        </a:p>
      </dgm:t>
    </dgm:pt>
    <dgm:pt modelId="{D593ADA1-9F70-486D-A61E-448F67C7754A}" type="parTrans" cxnId="{8F272F22-71A7-4303-9F73-E3FF21DA1A33}">
      <dgm:prSet/>
      <dgm:spPr/>
      <dgm:t>
        <a:bodyPr/>
        <a:lstStyle/>
        <a:p>
          <a:endParaRPr lang="en-GB">
            <a:solidFill>
              <a:schemeClr val="bg1"/>
            </a:solidFill>
          </a:endParaRPr>
        </a:p>
      </dgm:t>
    </dgm:pt>
    <dgm:pt modelId="{F56B31CB-81EA-4F83-B8B6-072177CC32AC}" type="sibTrans" cxnId="{8F272F22-71A7-4303-9F73-E3FF21DA1A33}">
      <dgm:prSet/>
      <dgm:spPr/>
      <dgm:t>
        <a:bodyPr/>
        <a:lstStyle/>
        <a:p>
          <a:endParaRPr lang="en-GB">
            <a:solidFill>
              <a:schemeClr val="bg1"/>
            </a:solidFill>
          </a:endParaRPr>
        </a:p>
      </dgm:t>
    </dgm:pt>
    <dgm:pt modelId="{8B52217E-9618-4D72-9320-CE2C0A858468}" type="pres">
      <dgm:prSet presAssocID="{1B53CFCF-4F60-4381-849F-791013009488}" presName="diagram" presStyleCnt="0">
        <dgm:presLayoutVars>
          <dgm:dir/>
          <dgm:resizeHandles val="exact"/>
        </dgm:presLayoutVars>
      </dgm:prSet>
      <dgm:spPr/>
      <dgm:t>
        <a:bodyPr/>
        <a:lstStyle/>
        <a:p>
          <a:endParaRPr lang="en-GB"/>
        </a:p>
      </dgm:t>
    </dgm:pt>
    <dgm:pt modelId="{56BFC3DA-A95C-4316-B5C1-1D964B4B0F23}" type="pres">
      <dgm:prSet presAssocID="{96723B55-FF55-47FD-B449-4AA8FA2BAB31}" presName="node" presStyleLbl="node1" presStyleIdx="0" presStyleCnt="1">
        <dgm:presLayoutVars>
          <dgm:bulletEnabled val="1"/>
        </dgm:presLayoutVars>
      </dgm:prSet>
      <dgm:spPr/>
      <dgm:t>
        <a:bodyPr/>
        <a:lstStyle/>
        <a:p>
          <a:endParaRPr lang="en-GB"/>
        </a:p>
      </dgm:t>
    </dgm:pt>
  </dgm:ptLst>
  <dgm:cxnLst>
    <dgm:cxn modelId="{8F272F22-71A7-4303-9F73-E3FF21DA1A33}" srcId="{1B53CFCF-4F60-4381-849F-791013009488}" destId="{96723B55-FF55-47FD-B449-4AA8FA2BAB31}" srcOrd="0" destOrd="0" parTransId="{D593ADA1-9F70-486D-A61E-448F67C7754A}" sibTransId="{F56B31CB-81EA-4F83-B8B6-072177CC32AC}"/>
    <dgm:cxn modelId="{C2AC9F89-6C7B-4A17-A9B5-C0A2A9AA6C94}" type="presOf" srcId="{1B53CFCF-4F60-4381-849F-791013009488}" destId="{8B52217E-9618-4D72-9320-CE2C0A858468}" srcOrd="0" destOrd="0" presId="urn:microsoft.com/office/officeart/2005/8/layout/default"/>
    <dgm:cxn modelId="{1E371FFC-79EB-4911-AB15-DCEFE901E679}" type="presOf" srcId="{96723B55-FF55-47FD-B449-4AA8FA2BAB31}" destId="{56BFC3DA-A95C-4316-B5C1-1D964B4B0F23}" srcOrd="0" destOrd="0" presId="urn:microsoft.com/office/officeart/2005/8/layout/default"/>
    <dgm:cxn modelId="{3EFD40C8-75D5-49B7-853A-F06EBE2818E2}" type="presParOf" srcId="{8B52217E-9618-4D72-9320-CE2C0A858468}" destId="{56BFC3DA-A95C-4316-B5C1-1D964B4B0F23}"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000457-A103-4411-AFBA-DAEC9133523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GB"/>
        </a:p>
      </dgm:t>
    </dgm:pt>
    <dgm:pt modelId="{07445173-896B-454B-87C9-44F6EBD0088B}">
      <dgm:prSet/>
      <dgm:spPr/>
      <dgm:t>
        <a:bodyPr/>
        <a:lstStyle/>
        <a:p>
          <a:pPr rtl="0"/>
          <a:r>
            <a:rPr lang="en-GB" dirty="0" smtClean="0">
              <a:solidFill>
                <a:schemeClr val="bg1"/>
              </a:solidFill>
            </a:rPr>
            <a:t>1998</a:t>
          </a:r>
          <a:endParaRPr lang="en-GB" dirty="0">
            <a:solidFill>
              <a:schemeClr val="bg1"/>
            </a:solidFill>
          </a:endParaRPr>
        </a:p>
      </dgm:t>
    </dgm:pt>
    <dgm:pt modelId="{67708A27-0958-4F8F-9CDC-CDDB383FD4C2}" type="parTrans" cxnId="{42D63F8C-605F-47CD-8D82-EA84891D582F}">
      <dgm:prSet/>
      <dgm:spPr/>
      <dgm:t>
        <a:bodyPr/>
        <a:lstStyle/>
        <a:p>
          <a:endParaRPr lang="en-GB">
            <a:solidFill>
              <a:schemeClr val="bg1"/>
            </a:solidFill>
          </a:endParaRPr>
        </a:p>
      </dgm:t>
    </dgm:pt>
    <dgm:pt modelId="{B30331BF-65C8-4510-BD09-C21AC8A82D9D}" type="sibTrans" cxnId="{42D63F8C-605F-47CD-8D82-EA84891D582F}">
      <dgm:prSet/>
      <dgm:spPr/>
      <dgm:t>
        <a:bodyPr/>
        <a:lstStyle/>
        <a:p>
          <a:endParaRPr lang="en-GB">
            <a:solidFill>
              <a:schemeClr val="bg1"/>
            </a:solidFill>
          </a:endParaRPr>
        </a:p>
      </dgm:t>
    </dgm:pt>
    <dgm:pt modelId="{F712B8A4-EED0-4C93-B090-2BB5B84A326A}">
      <dgm:prSet custT="1"/>
      <dgm:spPr/>
      <dgm:t>
        <a:bodyPr/>
        <a:lstStyle/>
        <a:p>
          <a:pPr rtl="0"/>
          <a:r>
            <a:rPr lang="en-GB" sz="2400" dirty="0" smtClean="0">
              <a:solidFill>
                <a:schemeClr val="bg1"/>
              </a:solidFill>
            </a:rPr>
            <a:t>…</a:t>
          </a:r>
          <a:endParaRPr lang="en-GB" sz="2400" dirty="0">
            <a:solidFill>
              <a:schemeClr val="bg1"/>
            </a:solidFill>
          </a:endParaRPr>
        </a:p>
      </dgm:t>
    </dgm:pt>
    <dgm:pt modelId="{3F2D7D4F-4B09-4DA6-A364-6157CF958995}" type="parTrans" cxnId="{E645B216-7712-43FB-95B3-CAD4E6B0335D}">
      <dgm:prSet/>
      <dgm:spPr/>
      <dgm:t>
        <a:bodyPr/>
        <a:lstStyle/>
        <a:p>
          <a:endParaRPr lang="en-GB">
            <a:solidFill>
              <a:schemeClr val="bg1"/>
            </a:solidFill>
          </a:endParaRPr>
        </a:p>
      </dgm:t>
    </dgm:pt>
    <dgm:pt modelId="{E1CA7F48-BAED-4E65-A227-E860BA235A3F}" type="sibTrans" cxnId="{E645B216-7712-43FB-95B3-CAD4E6B0335D}">
      <dgm:prSet/>
      <dgm:spPr/>
      <dgm:t>
        <a:bodyPr/>
        <a:lstStyle/>
        <a:p>
          <a:endParaRPr lang="en-GB">
            <a:solidFill>
              <a:schemeClr val="bg1"/>
            </a:solidFill>
          </a:endParaRPr>
        </a:p>
      </dgm:t>
    </dgm:pt>
    <dgm:pt modelId="{5421C125-F4D4-4EDA-AD15-CA16E3E2B7AF}">
      <dgm:prSet/>
      <dgm:spPr/>
      <dgm:t>
        <a:bodyPr/>
        <a:lstStyle/>
        <a:p>
          <a:pPr rtl="0"/>
          <a:r>
            <a:rPr lang="en-GB" dirty="0" smtClean="0">
              <a:solidFill>
                <a:schemeClr val="bg1"/>
              </a:solidFill>
            </a:rPr>
            <a:t>2010</a:t>
          </a:r>
          <a:endParaRPr lang="en-GB" dirty="0">
            <a:solidFill>
              <a:schemeClr val="bg1"/>
            </a:solidFill>
          </a:endParaRPr>
        </a:p>
      </dgm:t>
    </dgm:pt>
    <dgm:pt modelId="{AD073FB2-C840-473F-9B8D-27726DD0574E}" type="parTrans" cxnId="{04FD8416-8C2E-4D49-BF00-B6C51F88E69F}">
      <dgm:prSet/>
      <dgm:spPr/>
      <dgm:t>
        <a:bodyPr/>
        <a:lstStyle/>
        <a:p>
          <a:endParaRPr lang="en-GB">
            <a:solidFill>
              <a:schemeClr val="bg1"/>
            </a:solidFill>
          </a:endParaRPr>
        </a:p>
      </dgm:t>
    </dgm:pt>
    <dgm:pt modelId="{EA80ED2B-71A2-484E-B154-D7A75086F8E2}" type="sibTrans" cxnId="{04FD8416-8C2E-4D49-BF00-B6C51F88E69F}">
      <dgm:prSet/>
      <dgm:spPr/>
      <dgm:t>
        <a:bodyPr/>
        <a:lstStyle/>
        <a:p>
          <a:endParaRPr lang="en-GB">
            <a:solidFill>
              <a:schemeClr val="bg1"/>
            </a:solidFill>
          </a:endParaRPr>
        </a:p>
      </dgm:t>
    </dgm:pt>
    <dgm:pt modelId="{A9703931-D8A8-40C5-93A4-57C7FDB450EF}" type="pres">
      <dgm:prSet presAssocID="{C5000457-A103-4411-AFBA-DAEC91335238}" presName="CompostProcess" presStyleCnt="0">
        <dgm:presLayoutVars>
          <dgm:dir/>
          <dgm:resizeHandles val="exact"/>
        </dgm:presLayoutVars>
      </dgm:prSet>
      <dgm:spPr/>
      <dgm:t>
        <a:bodyPr/>
        <a:lstStyle/>
        <a:p>
          <a:endParaRPr lang="en-GB"/>
        </a:p>
      </dgm:t>
    </dgm:pt>
    <dgm:pt modelId="{33E59426-6EE7-4456-BD4E-B1F27E3F192A}" type="pres">
      <dgm:prSet presAssocID="{C5000457-A103-4411-AFBA-DAEC91335238}" presName="arrow" presStyleLbl="bgShp" presStyleIdx="0" presStyleCnt="1"/>
      <dgm:spPr/>
    </dgm:pt>
    <dgm:pt modelId="{9A2BA50D-AC19-4521-9A3E-0F8777EF13C2}" type="pres">
      <dgm:prSet presAssocID="{C5000457-A103-4411-AFBA-DAEC91335238}" presName="linearProcess" presStyleCnt="0"/>
      <dgm:spPr/>
    </dgm:pt>
    <dgm:pt modelId="{612B4514-3E23-46E3-95C5-2E0E51FFEA7A}" type="pres">
      <dgm:prSet presAssocID="{07445173-896B-454B-87C9-44F6EBD0088B}" presName="textNode" presStyleLbl="node1" presStyleIdx="0" presStyleCnt="3">
        <dgm:presLayoutVars>
          <dgm:bulletEnabled val="1"/>
        </dgm:presLayoutVars>
      </dgm:prSet>
      <dgm:spPr/>
      <dgm:t>
        <a:bodyPr/>
        <a:lstStyle/>
        <a:p>
          <a:endParaRPr lang="en-GB"/>
        </a:p>
      </dgm:t>
    </dgm:pt>
    <dgm:pt modelId="{35882054-478C-48B9-A0FF-94C88BFA5CAB}" type="pres">
      <dgm:prSet presAssocID="{B30331BF-65C8-4510-BD09-C21AC8A82D9D}" presName="sibTrans" presStyleCnt="0"/>
      <dgm:spPr/>
    </dgm:pt>
    <dgm:pt modelId="{E0413F42-40D4-4F62-A0ED-661855005248}" type="pres">
      <dgm:prSet presAssocID="{F712B8A4-EED0-4C93-B090-2BB5B84A326A}" presName="textNode" presStyleLbl="node1" presStyleIdx="1" presStyleCnt="3">
        <dgm:presLayoutVars>
          <dgm:bulletEnabled val="1"/>
        </dgm:presLayoutVars>
      </dgm:prSet>
      <dgm:spPr/>
      <dgm:t>
        <a:bodyPr/>
        <a:lstStyle/>
        <a:p>
          <a:endParaRPr lang="en-GB"/>
        </a:p>
      </dgm:t>
    </dgm:pt>
    <dgm:pt modelId="{37D95115-62E8-4D78-AF75-6BB3C882220E}" type="pres">
      <dgm:prSet presAssocID="{E1CA7F48-BAED-4E65-A227-E860BA235A3F}" presName="sibTrans" presStyleCnt="0"/>
      <dgm:spPr/>
    </dgm:pt>
    <dgm:pt modelId="{3579FA4E-3BD6-4BDC-8449-D8FB5561DDCD}" type="pres">
      <dgm:prSet presAssocID="{5421C125-F4D4-4EDA-AD15-CA16E3E2B7AF}" presName="textNode" presStyleLbl="node1" presStyleIdx="2" presStyleCnt="3">
        <dgm:presLayoutVars>
          <dgm:bulletEnabled val="1"/>
        </dgm:presLayoutVars>
      </dgm:prSet>
      <dgm:spPr/>
      <dgm:t>
        <a:bodyPr/>
        <a:lstStyle/>
        <a:p>
          <a:endParaRPr lang="en-GB"/>
        </a:p>
      </dgm:t>
    </dgm:pt>
  </dgm:ptLst>
  <dgm:cxnLst>
    <dgm:cxn modelId="{9884D8C4-335B-46E5-AD9F-CA4E49F96C0A}" type="presOf" srcId="{07445173-896B-454B-87C9-44F6EBD0088B}" destId="{612B4514-3E23-46E3-95C5-2E0E51FFEA7A}" srcOrd="0" destOrd="0" presId="urn:microsoft.com/office/officeart/2005/8/layout/hProcess9"/>
    <dgm:cxn modelId="{E645B216-7712-43FB-95B3-CAD4E6B0335D}" srcId="{C5000457-A103-4411-AFBA-DAEC91335238}" destId="{F712B8A4-EED0-4C93-B090-2BB5B84A326A}" srcOrd="1" destOrd="0" parTransId="{3F2D7D4F-4B09-4DA6-A364-6157CF958995}" sibTransId="{E1CA7F48-BAED-4E65-A227-E860BA235A3F}"/>
    <dgm:cxn modelId="{E4C0909D-973D-483D-8AA5-D1DF55A16E1B}" type="presOf" srcId="{5421C125-F4D4-4EDA-AD15-CA16E3E2B7AF}" destId="{3579FA4E-3BD6-4BDC-8449-D8FB5561DDCD}" srcOrd="0" destOrd="0" presId="urn:microsoft.com/office/officeart/2005/8/layout/hProcess9"/>
    <dgm:cxn modelId="{60B3927D-99DE-4DE4-92FA-63B12583FA93}" type="presOf" srcId="{C5000457-A103-4411-AFBA-DAEC91335238}" destId="{A9703931-D8A8-40C5-93A4-57C7FDB450EF}" srcOrd="0" destOrd="0" presId="urn:microsoft.com/office/officeart/2005/8/layout/hProcess9"/>
    <dgm:cxn modelId="{F5D494A0-4257-409D-8823-77D325ED0099}" type="presOf" srcId="{F712B8A4-EED0-4C93-B090-2BB5B84A326A}" destId="{E0413F42-40D4-4F62-A0ED-661855005248}" srcOrd="0" destOrd="0" presId="urn:microsoft.com/office/officeart/2005/8/layout/hProcess9"/>
    <dgm:cxn modelId="{04FD8416-8C2E-4D49-BF00-B6C51F88E69F}" srcId="{C5000457-A103-4411-AFBA-DAEC91335238}" destId="{5421C125-F4D4-4EDA-AD15-CA16E3E2B7AF}" srcOrd="2" destOrd="0" parTransId="{AD073FB2-C840-473F-9B8D-27726DD0574E}" sibTransId="{EA80ED2B-71A2-484E-B154-D7A75086F8E2}"/>
    <dgm:cxn modelId="{42D63F8C-605F-47CD-8D82-EA84891D582F}" srcId="{C5000457-A103-4411-AFBA-DAEC91335238}" destId="{07445173-896B-454B-87C9-44F6EBD0088B}" srcOrd="0" destOrd="0" parTransId="{67708A27-0958-4F8F-9CDC-CDDB383FD4C2}" sibTransId="{B30331BF-65C8-4510-BD09-C21AC8A82D9D}"/>
    <dgm:cxn modelId="{526BCA0D-CDE0-45B3-8C1A-69A4E575D0A7}" type="presParOf" srcId="{A9703931-D8A8-40C5-93A4-57C7FDB450EF}" destId="{33E59426-6EE7-4456-BD4E-B1F27E3F192A}" srcOrd="0" destOrd="0" presId="urn:microsoft.com/office/officeart/2005/8/layout/hProcess9"/>
    <dgm:cxn modelId="{B20BBA1D-FA92-4911-AA62-97CC95C683F2}" type="presParOf" srcId="{A9703931-D8A8-40C5-93A4-57C7FDB450EF}" destId="{9A2BA50D-AC19-4521-9A3E-0F8777EF13C2}" srcOrd="1" destOrd="0" presId="urn:microsoft.com/office/officeart/2005/8/layout/hProcess9"/>
    <dgm:cxn modelId="{EC9981E3-D026-490D-BC2C-DAA60D59A3D4}" type="presParOf" srcId="{9A2BA50D-AC19-4521-9A3E-0F8777EF13C2}" destId="{612B4514-3E23-46E3-95C5-2E0E51FFEA7A}" srcOrd="0" destOrd="0" presId="urn:microsoft.com/office/officeart/2005/8/layout/hProcess9"/>
    <dgm:cxn modelId="{6B5B9E87-9EDB-440B-B79B-054C62BB7A0C}" type="presParOf" srcId="{9A2BA50D-AC19-4521-9A3E-0F8777EF13C2}" destId="{35882054-478C-48B9-A0FF-94C88BFA5CAB}" srcOrd="1" destOrd="0" presId="urn:microsoft.com/office/officeart/2005/8/layout/hProcess9"/>
    <dgm:cxn modelId="{3A7C54B8-2225-4CE7-9564-467383058EF3}" type="presParOf" srcId="{9A2BA50D-AC19-4521-9A3E-0F8777EF13C2}" destId="{E0413F42-40D4-4F62-A0ED-661855005248}" srcOrd="2" destOrd="0" presId="urn:microsoft.com/office/officeart/2005/8/layout/hProcess9"/>
    <dgm:cxn modelId="{6FE15A4B-8267-497E-8AAB-EFF6D3615CF5}" type="presParOf" srcId="{9A2BA50D-AC19-4521-9A3E-0F8777EF13C2}" destId="{37D95115-62E8-4D78-AF75-6BB3C882220E}" srcOrd="3" destOrd="0" presId="urn:microsoft.com/office/officeart/2005/8/layout/hProcess9"/>
    <dgm:cxn modelId="{AD456EA3-83B7-4359-9165-2AD7AC9DAB0B}" type="presParOf" srcId="{9A2BA50D-AC19-4521-9A3E-0F8777EF13C2}" destId="{3579FA4E-3BD6-4BDC-8449-D8FB5561DDC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53CFCF-4F60-4381-849F-791013009488}"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GB"/>
        </a:p>
      </dgm:t>
    </dgm:pt>
    <dgm:pt modelId="{96723B55-FF55-47FD-B449-4AA8FA2BAB31}">
      <dgm:prSet/>
      <dgm:spPr/>
      <dgm:t>
        <a:bodyPr/>
        <a:lstStyle/>
        <a:p>
          <a:pPr rtl="0"/>
          <a:r>
            <a:rPr lang="en-GB" dirty="0" smtClean="0"/>
            <a:t>.NET </a:t>
          </a:r>
        </a:p>
        <a:p>
          <a:pPr rtl="0"/>
          <a:r>
            <a:rPr lang="en-GB" dirty="0" smtClean="0"/>
            <a:t>2.0-4.0</a:t>
          </a:r>
          <a:endParaRPr lang="en-GB" dirty="0"/>
        </a:p>
      </dgm:t>
    </dgm:pt>
    <dgm:pt modelId="{D593ADA1-9F70-486D-A61E-448F67C7754A}" type="parTrans" cxnId="{8F272F22-71A7-4303-9F73-E3FF21DA1A33}">
      <dgm:prSet/>
      <dgm:spPr/>
      <dgm:t>
        <a:bodyPr/>
        <a:lstStyle/>
        <a:p>
          <a:endParaRPr lang="en-GB">
            <a:solidFill>
              <a:schemeClr val="bg1"/>
            </a:solidFill>
          </a:endParaRPr>
        </a:p>
      </dgm:t>
    </dgm:pt>
    <dgm:pt modelId="{F56B31CB-81EA-4F83-B8B6-072177CC32AC}" type="sibTrans" cxnId="{8F272F22-71A7-4303-9F73-E3FF21DA1A33}">
      <dgm:prSet/>
      <dgm:spPr/>
      <dgm:t>
        <a:bodyPr/>
        <a:lstStyle/>
        <a:p>
          <a:endParaRPr lang="en-GB">
            <a:solidFill>
              <a:schemeClr val="bg1"/>
            </a:solidFill>
          </a:endParaRPr>
        </a:p>
      </dgm:t>
    </dgm:pt>
    <dgm:pt modelId="{1DBC060E-790A-4CDD-8E2E-45F579CE0C62}">
      <dgm:prSet/>
      <dgm:spPr/>
      <dgm:t>
        <a:bodyPr/>
        <a:lstStyle/>
        <a:p>
          <a:pPr rtl="0"/>
          <a:r>
            <a:rPr lang="en-GB" dirty="0" smtClean="0"/>
            <a:t>C#/VB </a:t>
          </a:r>
        </a:p>
        <a:p>
          <a:pPr rtl="0"/>
          <a:r>
            <a:rPr lang="en-GB" dirty="0" smtClean="0"/>
            <a:t>1.0-4.0</a:t>
          </a:r>
          <a:endParaRPr lang="en-GB" dirty="0"/>
        </a:p>
      </dgm:t>
    </dgm:pt>
    <dgm:pt modelId="{6CD5EC2B-98D5-4A28-9628-DCA8D26275CE}" type="parTrans" cxnId="{6A041C25-66DF-4A0C-AA34-DEB2711DE254}">
      <dgm:prSet/>
      <dgm:spPr/>
      <dgm:t>
        <a:bodyPr/>
        <a:lstStyle/>
        <a:p>
          <a:endParaRPr lang="en-GB">
            <a:solidFill>
              <a:schemeClr val="bg1"/>
            </a:solidFill>
          </a:endParaRPr>
        </a:p>
      </dgm:t>
    </dgm:pt>
    <dgm:pt modelId="{445975CB-D497-44FB-8442-A695F9EAD0C5}" type="sibTrans" cxnId="{6A041C25-66DF-4A0C-AA34-DEB2711DE254}">
      <dgm:prSet/>
      <dgm:spPr/>
      <dgm:t>
        <a:bodyPr/>
        <a:lstStyle/>
        <a:p>
          <a:endParaRPr lang="en-GB">
            <a:solidFill>
              <a:schemeClr val="bg1"/>
            </a:solidFill>
          </a:endParaRPr>
        </a:p>
      </dgm:t>
    </dgm:pt>
    <dgm:pt modelId="{8A139703-F290-4B8B-BD3D-DB10C1F5669C}">
      <dgm:prSet/>
      <dgm:spPr/>
      <dgm:t>
        <a:bodyPr/>
        <a:lstStyle/>
        <a:p>
          <a:pPr rtl="0"/>
          <a:r>
            <a:rPr lang="en-GB" dirty="0" smtClean="0"/>
            <a:t>F#</a:t>
          </a:r>
        </a:p>
        <a:p>
          <a:pPr rtl="0"/>
          <a:r>
            <a:rPr lang="en-GB" dirty="0" smtClean="0"/>
            <a:t>2.0</a:t>
          </a:r>
          <a:endParaRPr lang="en-GB" dirty="0"/>
        </a:p>
      </dgm:t>
    </dgm:pt>
    <dgm:pt modelId="{DAD979BF-8FAF-4D8E-BC38-F0E15C6E4A90}" type="parTrans" cxnId="{C1C21024-1C14-4128-B8BA-4A262FF2D6E2}">
      <dgm:prSet/>
      <dgm:spPr/>
      <dgm:t>
        <a:bodyPr/>
        <a:lstStyle/>
        <a:p>
          <a:endParaRPr lang="en-GB">
            <a:solidFill>
              <a:schemeClr val="bg1"/>
            </a:solidFill>
          </a:endParaRPr>
        </a:p>
      </dgm:t>
    </dgm:pt>
    <dgm:pt modelId="{8757BD28-D72B-4045-B4AB-0BBE76E54482}" type="sibTrans" cxnId="{C1C21024-1C14-4128-B8BA-4A262FF2D6E2}">
      <dgm:prSet/>
      <dgm:spPr/>
      <dgm:t>
        <a:bodyPr/>
        <a:lstStyle/>
        <a:p>
          <a:endParaRPr lang="en-GB">
            <a:solidFill>
              <a:schemeClr val="bg1"/>
            </a:solidFill>
          </a:endParaRPr>
        </a:p>
      </dgm:t>
    </dgm:pt>
    <dgm:pt modelId="{8B52217E-9618-4D72-9320-CE2C0A858468}" type="pres">
      <dgm:prSet presAssocID="{1B53CFCF-4F60-4381-849F-791013009488}" presName="diagram" presStyleCnt="0">
        <dgm:presLayoutVars>
          <dgm:dir/>
          <dgm:resizeHandles val="exact"/>
        </dgm:presLayoutVars>
      </dgm:prSet>
      <dgm:spPr/>
      <dgm:t>
        <a:bodyPr/>
        <a:lstStyle/>
        <a:p>
          <a:endParaRPr lang="en-GB"/>
        </a:p>
      </dgm:t>
    </dgm:pt>
    <dgm:pt modelId="{56BFC3DA-A95C-4316-B5C1-1D964B4B0F23}" type="pres">
      <dgm:prSet presAssocID="{96723B55-FF55-47FD-B449-4AA8FA2BAB31}" presName="node" presStyleLbl="node1" presStyleIdx="0" presStyleCnt="3">
        <dgm:presLayoutVars>
          <dgm:bulletEnabled val="1"/>
        </dgm:presLayoutVars>
      </dgm:prSet>
      <dgm:spPr/>
      <dgm:t>
        <a:bodyPr/>
        <a:lstStyle/>
        <a:p>
          <a:endParaRPr lang="en-GB"/>
        </a:p>
      </dgm:t>
    </dgm:pt>
    <dgm:pt modelId="{3427721A-487C-4186-8C98-4EAC2E7A1907}" type="pres">
      <dgm:prSet presAssocID="{F56B31CB-81EA-4F83-B8B6-072177CC32AC}" presName="sibTrans" presStyleCnt="0"/>
      <dgm:spPr/>
    </dgm:pt>
    <dgm:pt modelId="{EAC128E0-B124-45FB-8D3C-3545493916D3}" type="pres">
      <dgm:prSet presAssocID="{1DBC060E-790A-4CDD-8E2E-45F579CE0C62}" presName="node" presStyleLbl="node1" presStyleIdx="1" presStyleCnt="3">
        <dgm:presLayoutVars>
          <dgm:bulletEnabled val="1"/>
        </dgm:presLayoutVars>
      </dgm:prSet>
      <dgm:spPr/>
      <dgm:t>
        <a:bodyPr/>
        <a:lstStyle/>
        <a:p>
          <a:endParaRPr lang="en-GB"/>
        </a:p>
      </dgm:t>
    </dgm:pt>
    <dgm:pt modelId="{85462E2A-53BA-4EE3-BE53-7BEFD6DD9817}" type="pres">
      <dgm:prSet presAssocID="{445975CB-D497-44FB-8442-A695F9EAD0C5}" presName="sibTrans" presStyleCnt="0"/>
      <dgm:spPr/>
    </dgm:pt>
    <dgm:pt modelId="{8D6C514E-5F0B-4031-86ED-B4F24281469C}" type="pres">
      <dgm:prSet presAssocID="{8A139703-F290-4B8B-BD3D-DB10C1F5669C}" presName="node" presStyleLbl="node1" presStyleIdx="2" presStyleCnt="3">
        <dgm:presLayoutVars>
          <dgm:bulletEnabled val="1"/>
        </dgm:presLayoutVars>
      </dgm:prSet>
      <dgm:spPr/>
      <dgm:t>
        <a:bodyPr/>
        <a:lstStyle/>
        <a:p>
          <a:endParaRPr lang="en-GB"/>
        </a:p>
      </dgm:t>
    </dgm:pt>
  </dgm:ptLst>
  <dgm:cxnLst>
    <dgm:cxn modelId="{6A041C25-66DF-4A0C-AA34-DEB2711DE254}" srcId="{1B53CFCF-4F60-4381-849F-791013009488}" destId="{1DBC060E-790A-4CDD-8E2E-45F579CE0C62}" srcOrd="1" destOrd="0" parTransId="{6CD5EC2B-98D5-4A28-9628-DCA8D26275CE}" sibTransId="{445975CB-D497-44FB-8442-A695F9EAD0C5}"/>
    <dgm:cxn modelId="{1F2B6B3D-7407-4FAF-89FC-D58C272428A8}" type="presOf" srcId="{1DBC060E-790A-4CDD-8E2E-45F579CE0C62}" destId="{EAC128E0-B124-45FB-8D3C-3545493916D3}" srcOrd="0" destOrd="0" presId="urn:microsoft.com/office/officeart/2005/8/layout/default"/>
    <dgm:cxn modelId="{8F272F22-71A7-4303-9F73-E3FF21DA1A33}" srcId="{1B53CFCF-4F60-4381-849F-791013009488}" destId="{96723B55-FF55-47FD-B449-4AA8FA2BAB31}" srcOrd="0" destOrd="0" parTransId="{D593ADA1-9F70-486D-A61E-448F67C7754A}" sibTransId="{F56B31CB-81EA-4F83-B8B6-072177CC32AC}"/>
    <dgm:cxn modelId="{7BB87665-614D-45EF-BE9C-7E32C3165BC2}" type="presOf" srcId="{1B53CFCF-4F60-4381-849F-791013009488}" destId="{8B52217E-9618-4D72-9320-CE2C0A858468}" srcOrd="0" destOrd="0" presId="urn:microsoft.com/office/officeart/2005/8/layout/default"/>
    <dgm:cxn modelId="{D484B055-433A-4102-996C-A4DD85688F7F}" type="presOf" srcId="{8A139703-F290-4B8B-BD3D-DB10C1F5669C}" destId="{8D6C514E-5F0B-4031-86ED-B4F24281469C}" srcOrd="0" destOrd="0" presId="urn:microsoft.com/office/officeart/2005/8/layout/default"/>
    <dgm:cxn modelId="{C2454E53-E8EF-4C4A-8A9E-1D4D17807B25}" type="presOf" srcId="{96723B55-FF55-47FD-B449-4AA8FA2BAB31}" destId="{56BFC3DA-A95C-4316-B5C1-1D964B4B0F23}" srcOrd="0" destOrd="0" presId="urn:microsoft.com/office/officeart/2005/8/layout/default"/>
    <dgm:cxn modelId="{C1C21024-1C14-4128-B8BA-4A262FF2D6E2}" srcId="{1B53CFCF-4F60-4381-849F-791013009488}" destId="{8A139703-F290-4B8B-BD3D-DB10C1F5669C}" srcOrd="2" destOrd="0" parTransId="{DAD979BF-8FAF-4D8E-BC38-F0E15C6E4A90}" sibTransId="{8757BD28-D72B-4045-B4AB-0BBE76E54482}"/>
    <dgm:cxn modelId="{F566BB75-7776-4535-813A-EE0297383116}" type="presParOf" srcId="{8B52217E-9618-4D72-9320-CE2C0A858468}" destId="{56BFC3DA-A95C-4316-B5C1-1D964B4B0F23}" srcOrd="0" destOrd="0" presId="urn:microsoft.com/office/officeart/2005/8/layout/default"/>
    <dgm:cxn modelId="{92BF4864-66C1-4213-92EC-889AE059DC82}" type="presParOf" srcId="{8B52217E-9618-4D72-9320-CE2C0A858468}" destId="{3427721A-487C-4186-8C98-4EAC2E7A1907}" srcOrd="1" destOrd="0" presId="urn:microsoft.com/office/officeart/2005/8/layout/default"/>
    <dgm:cxn modelId="{F23DB935-B671-4CCD-98F0-39E5241DB23F}" type="presParOf" srcId="{8B52217E-9618-4D72-9320-CE2C0A858468}" destId="{EAC128E0-B124-45FB-8D3C-3545493916D3}" srcOrd="2" destOrd="0" presId="urn:microsoft.com/office/officeart/2005/8/layout/default"/>
    <dgm:cxn modelId="{74918C19-61D3-4FB1-BD66-30AD53A4885B}" type="presParOf" srcId="{8B52217E-9618-4D72-9320-CE2C0A858468}" destId="{85462E2A-53BA-4EE3-BE53-7BEFD6DD9817}" srcOrd="3" destOrd="0" presId="urn:microsoft.com/office/officeart/2005/8/layout/default"/>
    <dgm:cxn modelId="{35F0695B-B996-4636-8E89-64F341F29354}" type="presParOf" srcId="{8B52217E-9618-4D72-9320-CE2C0A858468}" destId="{8D6C514E-5F0B-4031-86ED-B4F24281469C}"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53CFCF-4F60-4381-849F-791013009488}"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GB"/>
        </a:p>
      </dgm:t>
    </dgm:pt>
    <dgm:pt modelId="{96723B55-FF55-47FD-B449-4AA8FA2BAB31}">
      <dgm:prSet/>
      <dgm:spPr/>
      <dgm:t>
        <a:bodyPr/>
        <a:lstStyle/>
        <a:p>
          <a:pPr rtl="0"/>
          <a:r>
            <a:rPr lang="en-GB" dirty="0" smtClean="0"/>
            <a:t>.NET </a:t>
          </a:r>
        </a:p>
        <a:p>
          <a:pPr rtl="0"/>
          <a:r>
            <a:rPr lang="en-GB" dirty="0" smtClean="0"/>
            <a:t>2.0-4.0</a:t>
          </a:r>
          <a:endParaRPr lang="en-GB" dirty="0"/>
        </a:p>
      </dgm:t>
    </dgm:pt>
    <dgm:pt modelId="{D593ADA1-9F70-486D-A61E-448F67C7754A}" type="parTrans" cxnId="{8F272F22-71A7-4303-9F73-E3FF21DA1A33}">
      <dgm:prSet/>
      <dgm:spPr/>
      <dgm:t>
        <a:bodyPr/>
        <a:lstStyle/>
        <a:p>
          <a:endParaRPr lang="en-GB">
            <a:solidFill>
              <a:schemeClr val="bg1"/>
            </a:solidFill>
          </a:endParaRPr>
        </a:p>
      </dgm:t>
    </dgm:pt>
    <dgm:pt modelId="{F56B31CB-81EA-4F83-B8B6-072177CC32AC}" type="sibTrans" cxnId="{8F272F22-71A7-4303-9F73-E3FF21DA1A33}">
      <dgm:prSet/>
      <dgm:spPr/>
      <dgm:t>
        <a:bodyPr/>
        <a:lstStyle/>
        <a:p>
          <a:endParaRPr lang="en-GB">
            <a:solidFill>
              <a:schemeClr val="bg1"/>
            </a:solidFill>
          </a:endParaRPr>
        </a:p>
      </dgm:t>
    </dgm:pt>
    <dgm:pt modelId="{1DBC060E-790A-4CDD-8E2E-45F579CE0C62}">
      <dgm:prSet/>
      <dgm:spPr/>
      <dgm:t>
        <a:bodyPr/>
        <a:lstStyle/>
        <a:p>
          <a:pPr rtl="0"/>
          <a:r>
            <a:rPr lang="en-GB" dirty="0" smtClean="0"/>
            <a:t>C#/VB </a:t>
          </a:r>
        </a:p>
        <a:p>
          <a:pPr rtl="0"/>
          <a:r>
            <a:rPr lang="en-GB" dirty="0" smtClean="0"/>
            <a:t>1.0-4.0</a:t>
          </a:r>
          <a:endParaRPr lang="en-GB" dirty="0"/>
        </a:p>
      </dgm:t>
    </dgm:pt>
    <dgm:pt modelId="{6CD5EC2B-98D5-4A28-9628-DCA8D26275CE}" type="parTrans" cxnId="{6A041C25-66DF-4A0C-AA34-DEB2711DE254}">
      <dgm:prSet/>
      <dgm:spPr/>
      <dgm:t>
        <a:bodyPr/>
        <a:lstStyle/>
        <a:p>
          <a:endParaRPr lang="en-GB">
            <a:solidFill>
              <a:schemeClr val="bg1"/>
            </a:solidFill>
          </a:endParaRPr>
        </a:p>
      </dgm:t>
    </dgm:pt>
    <dgm:pt modelId="{445975CB-D497-44FB-8442-A695F9EAD0C5}" type="sibTrans" cxnId="{6A041C25-66DF-4A0C-AA34-DEB2711DE254}">
      <dgm:prSet/>
      <dgm:spPr/>
      <dgm:t>
        <a:bodyPr/>
        <a:lstStyle/>
        <a:p>
          <a:endParaRPr lang="en-GB">
            <a:solidFill>
              <a:schemeClr val="bg1"/>
            </a:solidFill>
          </a:endParaRPr>
        </a:p>
      </dgm:t>
    </dgm:pt>
    <dgm:pt modelId="{8A139703-F290-4B8B-BD3D-DB10C1F5669C}">
      <dgm:prSet/>
      <dgm:spPr/>
      <dgm:t>
        <a:bodyPr/>
        <a:lstStyle/>
        <a:p>
          <a:pPr rtl="0"/>
          <a:r>
            <a:rPr lang="en-GB" dirty="0" smtClean="0"/>
            <a:t>F#</a:t>
          </a:r>
        </a:p>
        <a:p>
          <a:pPr rtl="0"/>
          <a:r>
            <a:rPr lang="en-GB" dirty="0" smtClean="0"/>
            <a:t>2.0</a:t>
          </a:r>
          <a:endParaRPr lang="en-GB" dirty="0"/>
        </a:p>
      </dgm:t>
    </dgm:pt>
    <dgm:pt modelId="{DAD979BF-8FAF-4D8E-BC38-F0E15C6E4A90}" type="parTrans" cxnId="{C1C21024-1C14-4128-B8BA-4A262FF2D6E2}">
      <dgm:prSet/>
      <dgm:spPr/>
      <dgm:t>
        <a:bodyPr/>
        <a:lstStyle/>
        <a:p>
          <a:endParaRPr lang="en-GB">
            <a:solidFill>
              <a:schemeClr val="bg1"/>
            </a:solidFill>
          </a:endParaRPr>
        </a:p>
      </dgm:t>
    </dgm:pt>
    <dgm:pt modelId="{8757BD28-D72B-4045-B4AB-0BBE76E54482}" type="sibTrans" cxnId="{C1C21024-1C14-4128-B8BA-4A262FF2D6E2}">
      <dgm:prSet/>
      <dgm:spPr/>
      <dgm:t>
        <a:bodyPr/>
        <a:lstStyle/>
        <a:p>
          <a:endParaRPr lang="en-GB">
            <a:solidFill>
              <a:schemeClr val="bg1"/>
            </a:solidFill>
          </a:endParaRPr>
        </a:p>
      </dgm:t>
    </dgm:pt>
    <dgm:pt modelId="{8B52217E-9618-4D72-9320-CE2C0A858468}" type="pres">
      <dgm:prSet presAssocID="{1B53CFCF-4F60-4381-849F-791013009488}" presName="diagram" presStyleCnt="0">
        <dgm:presLayoutVars>
          <dgm:dir/>
          <dgm:resizeHandles val="exact"/>
        </dgm:presLayoutVars>
      </dgm:prSet>
      <dgm:spPr/>
      <dgm:t>
        <a:bodyPr/>
        <a:lstStyle/>
        <a:p>
          <a:endParaRPr lang="en-GB"/>
        </a:p>
      </dgm:t>
    </dgm:pt>
    <dgm:pt modelId="{56BFC3DA-A95C-4316-B5C1-1D964B4B0F23}" type="pres">
      <dgm:prSet presAssocID="{96723B55-FF55-47FD-B449-4AA8FA2BAB31}" presName="node" presStyleLbl="node1" presStyleIdx="0" presStyleCnt="3">
        <dgm:presLayoutVars>
          <dgm:bulletEnabled val="1"/>
        </dgm:presLayoutVars>
      </dgm:prSet>
      <dgm:spPr/>
      <dgm:t>
        <a:bodyPr/>
        <a:lstStyle/>
        <a:p>
          <a:endParaRPr lang="en-GB"/>
        </a:p>
      </dgm:t>
    </dgm:pt>
    <dgm:pt modelId="{3427721A-487C-4186-8C98-4EAC2E7A1907}" type="pres">
      <dgm:prSet presAssocID="{F56B31CB-81EA-4F83-B8B6-072177CC32AC}" presName="sibTrans" presStyleCnt="0"/>
      <dgm:spPr/>
    </dgm:pt>
    <dgm:pt modelId="{EAC128E0-B124-45FB-8D3C-3545493916D3}" type="pres">
      <dgm:prSet presAssocID="{1DBC060E-790A-4CDD-8E2E-45F579CE0C62}" presName="node" presStyleLbl="node1" presStyleIdx="1" presStyleCnt="3">
        <dgm:presLayoutVars>
          <dgm:bulletEnabled val="1"/>
        </dgm:presLayoutVars>
      </dgm:prSet>
      <dgm:spPr/>
      <dgm:t>
        <a:bodyPr/>
        <a:lstStyle/>
        <a:p>
          <a:endParaRPr lang="en-GB"/>
        </a:p>
      </dgm:t>
    </dgm:pt>
    <dgm:pt modelId="{85462E2A-53BA-4EE3-BE53-7BEFD6DD9817}" type="pres">
      <dgm:prSet presAssocID="{445975CB-D497-44FB-8442-A695F9EAD0C5}" presName="sibTrans" presStyleCnt="0"/>
      <dgm:spPr/>
    </dgm:pt>
    <dgm:pt modelId="{8D6C514E-5F0B-4031-86ED-B4F24281469C}" type="pres">
      <dgm:prSet presAssocID="{8A139703-F290-4B8B-BD3D-DB10C1F5669C}" presName="node" presStyleLbl="node1" presStyleIdx="2" presStyleCnt="3">
        <dgm:presLayoutVars>
          <dgm:bulletEnabled val="1"/>
        </dgm:presLayoutVars>
      </dgm:prSet>
      <dgm:spPr/>
      <dgm:t>
        <a:bodyPr/>
        <a:lstStyle/>
        <a:p>
          <a:endParaRPr lang="en-GB"/>
        </a:p>
      </dgm:t>
    </dgm:pt>
  </dgm:ptLst>
  <dgm:cxnLst>
    <dgm:cxn modelId="{6A041C25-66DF-4A0C-AA34-DEB2711DE254}" srcId="{1B53CFCF-4F60-4381-849F-791013009488}" destId="{1DBC060E-790A-4CDD-8E2E-45F579CE0C62}" srcOrd="1" destOrd="0" parTransId="{6CD5EC2B-98D5-4A28-9628-DCA8D26275CE}" sibTransId="{445975CB-D497-44FB-8442-A695F9EAD0C5}"/>
    <dgm:cxn modelId="{8F272F22-71A7-4303-9F73-E3FF21DA1A33}" srcId="{1B53CFCF-4F60-4381-849F-791013009488}" destId="{96723B55-FF55-47FD-B449-4AA8FA2BAB31}" srcOrd="0" destOrd="0" parTransId="{D593ADA1-9F70-486D-A61E-448F67C7754A}" sibTransId="{F56B31CB-81EA-4F83-B8B6-072177CC32AC}"/>
    <dgm:cxn modelId="{B7C7A007-8C1D-40A2-8912-5429E9059A9E}" type="presOf" srcId="{1DBC060E-790A-4CDD-8E2E-45F579CE0C62}" destId="{EAC128E0-B124-45FB-8D3C-3545493916D3}" srcOrd="0" destOrd="0" presId="urn:microsoft.com/office/officeart/2005/8/layout/default"/>
    <dgm:cxn modelId="{819FF8BB-245B-4B86-84AA-C96E25503B0D}" type="presOf" srcId="{8A139703-F290-4B8B-BD3D-DB10C1F5669C}" destId="{8D6C514E-5F0B-4031-86ED-B4F24281469C}" srcOrd="0" destOrd="0" presId="urn:microsoft.com/office/officeart/2005/8/layout/default"/>
    <dgm:cxn modelId="{AA59A2E0-2863-46A2-95A3-A42484B46813}" type="presOf" srcId="{96723B55-FF55-47FD-B449-4AA8FA2BAB31}" destId="{56BFC3DA-A95C-4316-B5C1-1D964B4B0F23}" srcOrd="0" destOrd="0" presId="urn:microsoft.com/office/officeart/2005/8/layout/default"/>
    <dgm:cxn modelId="{C1C21024-1C14-4128-B8BA-4A262FF2D6E2}" srcId="{1B53CFCF-4F60-4381-849F-791013009488}" destId="{8A139703-F290-4B8B-BD3D-DB10C1F5669C}" srcOrd="2" destOrd="0" parTransId="{DAD979BF-8FAF-4D8E-BC38-F0E15C6E4A90}" sibTransId="{8757BD28-D72B-4045-B4AB-0BBE76E54482}"/>
    <dgm:cxn modelId="{5A726095-CFAA-4080-AD9A-9F3894BD6999}" type="presOf" srcId="{1B53CFCF-4F60-4381-849F-791013009488}" destId="{8B52217E-9618-4D72-9320-CE2C0A858468}" srcOrd="0" destOrd="0" presId="urn:microsoft.com/office/officeart/2005/8/layout/default"/>
    <dgm:cxn modelId="{05D51E14-AD2C-4564-859C-FA5588447E8A}" type="presParOf" srcId="{8B52217E-9618-4D72-9320-CE2C0A858468}" destId="{56BFC3DA-A95C-4316-B5C1-1D964B4B0F23}" srcOrd="0" destOrd="0" presId="urn:microsoft.com/office/officeart/2005/8/layout/default"/>
    <dgm:cxn modelId="{81AC9F03-BF2A-4058-AFC2-42E7679A48D6}" type="presParOf" srcId="{8B52217E-9618-4D72-9320-CE2C0A858468}" destId="{3427721A-487C-4186-8C98-4EAC2E7A1907}" srcOrd="1" destOrd="0" presId="urn:microsoft.com/office/officeart/2005/8/layout/default"/>
    <dgm:cxn modelId="{41B7363D-04C3-475E-AC83-A793C5541B27}" type="presParOf" srcId="{8B52217E-9618-4D72-9320-CE2C0A858468}" destId="{EAC128E0-B124-45FB-8D3C-3545493916D3}" srcOrd="2" destOrd="0" presId="urn:microsoft.com/office/officeart/2005/8/layout/default"/>
    <dgm:cxn modelId="{3D841538-09E0-44E2-A678-C47B2D82DB98}" type="presParOf" srcId="{8B52217E-9618-4D72-9320-CE2C0A858468}" destId="{85462E2A-53BA-4EE3-BE53-7BEFD6DD9817}" srcOrd="3" destOrd="0" presId="urn:microsoft.com/office/officeart/2005/8/layout/default"/>
    <dgm:cxn modelId="{1CDDD86C-F2E4-4CD3-A7AB-7D0E81D5ADD2}" type="presParOf" srcId="{8B52217E-9618-4D72-9320-CE2C0A858468}" destId="{8D6C514E-5F0B-4031-86ED-B4F24281469C}"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000457-A103-4411-AFBA-DAEC9133523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GB"/>
        </a:p>
      </dgm:t>
    </dgm:pt>
    <dgm:pt modelId="{07445173-896B-454B-87C9-44F6EBD0088B}">
      <dgm:prSet/>
      <dgm:spPr>
        <a:solidFill>
          <a:schemeClr val="tx1">
            <a:lumMod val="75000"/>
          </a:schemeClr>
        </a:solidFill>
      </dgm:spPr>
      <dgm:t>
        <a:bodyPr/>
        <a:lstStyle/>
        <a:p>
          <a:pPr rtl="0"/>
          <a:r>
            <a:rPr lang="en-GB" dirty="0" smtClean="0">
              <a:solidFill>
                <a:schemeClr val="bg1"/>
              </a:solidFill>
            </a:rPr>
            <a:t>F# History</a:t>
          </a:r>
          <a:endParaRPr lang="en-GB" dirty="0">
            <a:solidFill>
              <a:schemeClr val="bg1"/>
            </a:solidFill>
          </a:endParaRPr>
        </a:p>
      </dgm:t>
    </dgm:pt>
    <dgm:pt modelId="{67708A27-0958-4F8F-9CDC-CDDB383FD4C2}" type="parTrans" cxnId="{42D63F8C-605F-47CD-8D82-EA84891D582F}">
      <dgm:prSet/>
      <dgm:spPr/>
      <dgm:t>
        <a:bodyPr/>
        <a:lstStyle/>
        <a:p>
          <a:endParaRPr lang="en-GB">
            <a:solidFill>
              <a:schemeClr val="bg1"/>
            </a:solidFill>
          </a:endParaRPr>
        </a:p>
      </dgm:t>
    </dgm:pt>
    <dgm:pt modelId="{B30331BF-65C8-4510-BD09-C21AC8A82D9D}" type="sibTrans" cxnId="{42D63F8C-605F-47CD-8D82-EA84891D582F}">
      <dgm:prSet/>
      <dgm:spPr/>
      <dgm:t>
        <a:bodyPr/>
        <a:lstStyle/>
        <a:p>
          <a:endParaRPr lang="en-GB">
            <a:solidFill>
              <a:schemeClr val="bg1"/>
            </a:solidFill>
          </a:endParaRPr>
        </a:p>
      </dgm:t>
    </dgm:pt>
    <dgm:pt modelId="{F712B8A4-EED0-4C93-B090-2BB5B84A326A}">
      <dgm:prSet/>
      <dgm:spPr/>
      <dgm:t>
        <a:bodyPr/>
        <a:lstStyle/>
        <a:p>
          <a:pPr rtl="0"/>
          <a:r>
            <a:rPr lang="en-GB" dirty="0" smtClean="0">
              <a:solidFill>
                <a:schemeClr val="bg1"/>
              </a:solidFill>
            </a:rPr>
            <a:t>F# Today</a:t>
          </a:r>
          <a:endParaRPr lang="en-GB" dirty="0">
            <a:solidFill>
              <a:schemeClr val="bg1"/>
            </a:solidFill>
          </a:endParaRPr>
        </a:p>
      </dgm:t>
    </dgm:pt>
    <dgm:pt modelId="{3F2D7D4F-4B09-4DA6-A364-6157CF958995}" type="parTrans" cxnId="{E645B216-7712-43FB-95B3-CAD4E6B0335D}">
      <dgm:prSet/>
      <dgm:spPr/>
      <dgm:t>
        <a:bodyPr/>
        <a:lstStyle/>
        <a:p>
          <a:endParaRPr lang="en-GB">
            <a:solidFill>
              <a:schemeClr val="bg1"/>
            </a:solidFill>
          </a:endParaRPr>
        </a:p>
      </dgm:t>
    </dgm:pt>
    <dgm:pt modelId="{E1CA7F48-BAED-4E65-A227-E860BA235A3F}" type="sibTrans" cxnId="{E645B216-7712-43FB-95B3-CAD4E6B0335D}">
      <dgm:prSet/>
      <dgm:spPr/>
      <dgm:t>
        <a:bodyPr/>
        <a:lstStyle/>
        <a:p>
          <a:endParaRPr lang="en-GB">
            <a:solidFill>
              <a:schemeClr val="bg1"/>
            </a:solidFill>
          </a:endParaRPr>
        </a:p>
      </dgm:t>
    </dgm:pt>
    <dgm:pt modelId="{5421C125-F4D4-4EDA-AD15-CA16E3E2B7AF}">
      <dgm:prSet/>
      <dgm:spPr>
        <a:solidFill>
          <a:schemeClr val="tx1">
            <a:lumMod val="75000"/>
          </a:schemeClr>
        </a:solidFill>
      </dgm:spPr>
      <dgm:t>
        <a:bodyPr/>
        <a:lstStyle/>
        <a:p>
          <a:pPr rtl="0"/>
          <a:r>
            <a:rPr lang="en-GB" dirty="0" smtClean="0">
              <a:solidFill>
                <a:schemeClr val="bg1"/>
              </a:solidFill>
            </a:rPr>
            <a:t>F# Tomorrow!</a:t>
          </a:r>
          <a:endParaRPr lang="en-GB" dirty="0">
            <a:solidFill>
              <a:schemeClr val="bg1"/>
            </a:solidFill>
          </a:endParaRPr>
        </a:p>
      </dgm:t>
    </dgm:pt>
    <dgm:pt modelId="{AD073FB2-C840-473F-9B8D-27726DD0574E}" type="parTrans" cxnId="{04FD8416-8C2E-4D49-BF00-B6C51F88E69F}">
      <dgm:prSet/>
      <dgm:spPr/>
      <dgm:t>
        <a:bodyPr/>
        <a:lstStyle/>
        <a:p>
          <a:endParaRPr lang="en-GB">
            <a:solidFill>
              <a:schemeClr val="bg1"/>
            </a:solidFill>
          </a:endParaRPr>
        </a:p>
      </dgm:t>
    </dgm:pt>
    <dgm:pt modelId="{EA80ED2B-71A2-484E-B154-D7A75086F8E2}" type="sibTrans" cxnId="{04FD8416-8C2E-4D49-BF00-B6C51F88E69F}">
      <dgm:prSet/>
      <dgm:spPr/>
      <dgm:t>
        <a:bodyPr/>
        <a:lstStyle/>
        <a:p>
          <a:endParaRPr lang="en-GB">
            <a:solidFill>
              <a:schemeClr val="bg1"/>
            </a:solidFill>
          </a:endParaRPr>
        </a:p>
      </dgm:t>
    </dgm:pt>
    <dgm:pt modelId="{A9703931-D8A8-40C5-93A4-57C7FDB450EF}" type="pres">
      <dgm:prSet presAssocID="{C5000457-A103-4411-AFBA-DAEC91335238}" presName="CompostProcess" presStyleCnt="0">
        <dgm:presLayoutVars>
          <dgm:dir/>
          <dgm:resizeHandles val="exact"/>
        </dgm:presLayoutVars>
      </dgm:prSet>
      <dgm:spPr/>
      <dgm:t>
        <a:bodyPr/>
        <a:lstStyle/>
        <a:p>
          <a:endParaRPr lang="en-GB"/>
        </a:p>
      </dgm:t>
    </dgm:pt>
    <dgm:pt modelId="{33E59426-6EE7-4456-BD4E-B1F27E3F192A}" type="pres">
      <dgm:prSet presAssocID="{C5000457-A103-4411-AFBA-DAEC91335238}" presName="arrow" presStyleLbl="bgShp" presStyleIdx="0" presStyleCnt="1"/>
      <dgm:spPr/>
    </dgm:pt>
    <dgm:pt modelId="{9A2BA50D-AC19-4521-9A3E-0F8777EF13C2}" type="pres">
      <dgm:prSet presAssocID="{C5000457-A103-4411-AFBA-DAEC91335238}" presName="linearProcess" presStyleCnt="0"/>
      <dgm:spPr/>
    </dgm:pt>
    <dgm:pt modelId="{612B4514-3E23-46E3-95C5-2E0E51FFEA7A}" type="pres">
      <dgm:prSet presAssocID="{07445173-896B-454B-87C9-44F6EBD0088B}" presName="textNode" presStyleLbl="node1" presStyleIdx="0" presStyleCnt="3">
        <dgm:presLayoutVars>
          <dgm:bulletEnabled val="1"/>
        </dgm:presLayoutVars>
      </dgm:prSet>
      <dgm:spPr/>
      <dgm:t>
        <a:bodyPr/>
        <a:lstStyle/>
        <a:p>
          <a:endParaRPr lang="en-GB"/>
        </a:p>
      </dgm:t>
    </dgm:pt>
    <dgm:pt modelId="{35882054-478C-48B9-A0FF-94C88BFA5CAB}" type="pres">
      <dgm:prSet presAssocID="{B30331BF-65C8-4510-BD09-C21AC8A82D9D}" presName="sibTrans" presStyleCnt="0"/>
      <dgm:spPr/>
    </dgm:pt>
    <dgm:pt modelId="{E0413F42-40D4-4F62-A0ED-661855005248}" type="pres">
      <dgm:prSet presAssocID="{F712B8A4-EED0-4C93-B090-2BB5B84A326A}" presName="textNode" presStyleLbl="node1" presStyleIdx="1" presStyleCnt="3">
        <dgm:presLayoutVars>
          <dgm:bulletEnabled val="1"/>
        </dgm:presLayoutVars>
      </dgm:prSet>
      <dgm:spPr/>
      <dgm:t>
        <a:bodyPr/>
        <a:lstStyle/>
        <a:p>
          <a:endParaRPr lang="en-GB"/>
        </a:p>
      </dgm:t>
    </dgm:pt>
    <dgm:pt modelId="{37D95115-62E8-4D78-AF75-6BB3C882220E}" type="pres">
      <dgm:prSet presAssocID="{E1CA7F48-BAED-4E65-A227-E860BA235A3F}" presName="sibTrans" presStyleCnt="0"/>
      <dgm:spPr/>
    </dgm:pt>
    <dgm:pt modelId="{3579FA4E-3BD6-4BDC-8449-D8FB5561DDCD}" type="pres">
      <dgm:prSet presAssocID="{5421C125-F4D4-4EDA-AD15-CA16E3E2B7AF}" presName="textNode" presStyleLbl="node1" presStyleIdx="2" presStyleCnt="3">
        <dgm:presLayoutVars>
          <dgm:bulletEnabled val="1"/>
        </dgm:presLayoutVars>
      </dgm:prSet>
      <dgm:spPr/>
      <dgm:t>
        <a:bodyPr/>
        <a:lstStyle/>
        <a:p>
          <a:endParaRPr lang="en-GB"/>
        </a:p>
      </dgm:t>
    </dgm:pt>
  </dgm:ptLst>
  <dgm:cxnLst>
    <dgm:cxn modelId="{7654CC64-F5D7-4F55-83A3-8975C505D322}" type="presOf" srcId="{5421C125-F4D4-4EDA-AD15-CA16E3E2B7AF}" destId="{3579FA4E-3BD6-4BDC-8449-D8FB5561DDCD}" srcOrd="0" destOrd="0" presId="urn:microsoft.com/office/officeart/2005/8/layout/hProcess9"/>
    <dgm:cxn modelId="{E645B216-7712-43FB-95B3-CAD4E6B0335D}" srcId="{C5000457-A103-4411-AFBA-DAEC91335238}" destId="{F712B8A4-EED0-4C93-B090-2BB5B84A326A}" srcOrd="1" destOrd="0" parTransId="{3F2D7D4F-4B09-4DA6-A364-6157CF958995}" sibTransId="{E1CA7F48-BAED-4E65-A227-E860BA235A3F}"/>
    <dgm:cxn modelId="{B42F7B18-088B-45F7-A575-9B90FEEF3A4B}" type="presOf" srcId="{F712B8A4-EED0-4C93-B090-2BB5B84A326A}" destId="{E0413F42-40D4-4F62-A0ED-661855005248}" srcOrd="0" destOrd="0" presId="urn:microsoft.com/office/officeart/2005/8/layout/hProcess9"/>
    <dgm:cxn modelId="{189C97F3-34A7-44FF-914A-523D1A0E5CA2}" type="presOf" srcId="{C5000457-A103-4411-AFBA-DAEC91335238}" destId="{A9703931-D8A8-40C5-93A4-57C7FDB450EF}" srcOrd="0" destOrd="0" presId="urn:microsoft.com/office/officeart/2005/8/layout/hProcess9"/>
    <dgm:cxn modelId="{60AC312E-2D12-4A02-9586-F7CA62E4DD5F}" type="presOf" srcId="{07445173-896B-454B-87C9-44F6EBD0088B}" destId="{612B4514-3E23-46E3-95C5-2E0E51FFEA7A}" srcOrd="0" destOrd="0" presId="urn:microsoft.com/office/officeart/2005/8/layout/hProcess9"/>
    <dgm:cxn modelId="{04FD8416-8C2E-4D49-BF00-B6C51F88E69F}" srcId="{C5000457-A103-4411-AFBA-DAEC91335238}" destId="{5421C125-F4D4-4EDA-AD15-CA16E3E2B7AF}" srcOrd="2" destOrd="0" parTransId="{AD073FB2-C840-473F-9B8D-27726DD0574E}" sibTransId="{EA80ED2B-71A2-484E-B154-D7A75086F8E2}"/>
    <dgm:cxn modelId="{42D63F8C-605F-47CD-8D82-EA84891D582F}" srcId="{C5000457-A103-4411-AFBA-DAEC91335238}" destId="{07445173-896B-454B-87C9-44F6EBD0088B}" srcOrd="0" destOrd="0" parTransId="{67708A27-0958-4F8F-9CDC-CDDB383FD4C2}" sibTransId="{B30331BF-65C8-4510-BD09-C21AC8A82D9D}"/>
    <dgm:cxn modelId="{EDFC824B-63B1-4948-9F04-0AC7F2176BDA}" type="presParOf" srcId="{A9703931-D8A8-40C5-93A4-57C7FDB450EF}" destId="{33E59426-6EE7-4456-BD4E-B1F27E3F192A}" srcOrd="0" destOrd="0" presId="urn:microsoft.com/office/officeart/2005/8/layout/hProcess9"/>
    <dgm:cxn modelId="{79E03254-7E1D-4995-BE83-FEB3587122B9}" type="presParOf" srcId="{A9703931-D8A8-40C5-93A4-57C7FDB450EF}" destId="{9A2BA50D-AC19-4521-9A3E-0F8777EF13C2}" srcOrd="1" destOrd="0" presId="urn:microsoft.com/office/officeart/2005/8/layout/hProcess9"/>
    <dgm:cxn modelId="{08704E3C-FADF-4EF4-AA85-445FE381134C}" type="presParOf" srcId="{9A2BA50D-AC19-4521-9A3E-0F8777EF13C2}" destId="{612B4514-3E23-46E3-95C5-2E0E51FFEA7A}" srcOrd="0" destOrd="0" presId="urn:microsoft.com/office/officeart/2005/8/layout/hProcess9"/>
    <dgm:cxn modelId="{33F79787-7133-41C2-887F-2AEF8A502034}" type="presParOf" srcId="{9A2BA50D-AC19-4521-9A3E-0F8777EF13C2}" destId="{35882054-478C-48B9-A0FF-94C88BFA5CAB}" srcOrd="1" destOrd="0" presId="urn:microsoft.com/office/officeart/2005/8/layout/hProcess9"/>
    <dgm:cxn modelId="{0A0F6F3D-048C-49BC-B380-65A55E884384}" type="presParOf" srcId="{9A2BA50D-AC19-4521-9A3E-0F8777EF13C2}" destId="{E0413F42-40D4-4F62-A0ED-661855005248}" srcOrd="2" destOrd="0" presId="urn:microsoft.com/office/officeart/2005/8/layout/hProcess9"/>
    <dgm:cxn modelId="{D84C8432-E2C2-48EA-804D-5E6CBE669CBE}" type="presParOf" srcId="{9A2BA50D-AC19-4521-9A3E-0F8777EF13C2}" destId="{37D95115-62E8-4D78-AF75-6BB3C882220E}" srcOrd="3" destOrd="0" presId="urn:microsoft.com/office/officeart/2005/8/layout/hProcess9"/>
    <dgm:cxn modelId="{E259E69E-5656-41BB-ABBE-8B4894B5F7D2}" type="presParOf" srcId="{9A2BA50D-AC19-4521-9A3E-0F8777EF13C2}" destId="{3579FA4E-3BD6-4BDC-8449-D8FB5561DDC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5BA3C5-E9DA-463A-B721-3B98CBAE4660}"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GB"/>
        </a:p>
      </dgm:t>
    </dgm:pt>
    <dgm:pt modelId="{0F0DF067-F7D2-4B6C-A748-BDF62414454E}">
      <dgm:prSet phldrT="[Text]" custT="1"/>
      <dgm:spPr>
        <a:solidFill>
          <a:schemeClr val="accent2">
            <a:lumMod val="50000"/>
          </a:schemeClr>
        </a:solidFill>
      </dgm:spPr>
      <dgm:t>
        <a:bodyPr/>
        <a:lstStyle/>
        <a:p>
          <a:r>
            <a:rPr lang="en-GB" sz="1800" b="1" dirty="0" smtClean="0"/>
            <a:t>Functional Core</a:t>
          </a:r>
          <a:endParaRPr lang="en-GB" sz="1800" b="1" dirty="0"/>
        </a:p>
      </dgm:t>
    </dgm:pt>
    <dgm:pt modelId="{ABF82651-4A6C-41AE-A3C8-DFB690515105}" type="parTrans" cxnId="{A3E82D9D-2536-40A1-91F6-A6A1A80905A5}">
      <dgm:prSet/>
      <dgm:spPr/>
      <dgm:t>
        <a:bodyPr/>
        <a:lstStyle/>
        <a:p>
          <a:endParaRPr lang="en-GB" b="1"/>
        </a:p>
      </dgm:t>
    </dgm:pt>
    <dgm:pt modelId="{685B2F5B-5CE7-4F3F-9DFA-7D80847AE001}" type="sibTrans" cxnId="{A3E82D9D-2536-40A1-91F6-A6A1A80905A5}">
      <dgm:prSet/>
      <dgm:spPr/>
      <dgm:t>
        <a:bodyPr/>
        <a:lstStyle/>
        <a:p>
          <a:endParaRPr lang="en-GB" b="1"/>
        </a:p>
      </dgm:t>
    </dgm:pt>
    <dgm:pt modelId="{B49DAEF4-1AB0-43B3-B1B6-C75F476FEFA5}">
      <dgm:prSet phldrT="[Text]" custT="1"/>
      <dgm:spPr>
        <a:solidFill>
          <a:schemeClr val="accent2">
            <a:lumMod val="50000"/>
          </a:schemeClr>
        </a:solidFill>
      </dgm:spPr>
      <dgm:t>
        <a:bodyPr/>
        <a:lstStyle/>
        <a:p>
          <a:r>
            <a:rPr lang="en-GB" sz="2000" b="1" dirty="0" smtClean="0"/>
            <a:t>Objects</a:t>
          </a:r>
          <a:endParaRPr lang="en-GB" sz="2000" b="1" dirty="0"/>
        </a:p>
      </dgm:t>
    </dgm:pt>
    <dgm:pt modelId="{948BC278-CE7E-447A-88AF-BCBD0D0D2C02}" type="parTrans" cxnId="{14209691-78E4-4ADF-B4C9-B538E2E8BC57}">
      <dgm:prSet custT="1"/>
      <dgm:spPr/>
      <dgm:t>
        <a:bodyPr/>
        <a:lstStyle/>
        <a:p>
          <a:endParaRPr lang="en-GB" sz="400" b="1"/>
        </a:p>
      </dgm:t>
    </dgm:pt>
    <dgm:pt modelId="{9931AA27-7CA3-4546-AE3F-033A0A8CFA7F}" type="sibTrans" cxnId="{14209691-78E4-4ADF-B4C9-B538E2E8BC57}">
      <dgm:prSet/>
      <dgm:spPr/>
      <dgm:t>
        <a:bodyPr/>
        <a:lstStyle/>
        <a:p>
          <a:endParaRPr lang="en-GB" b="1"/>
        </a:p>
      </dgm:t>
    </dgm:pt>
    <dgm:pt modelId="{210F1BEC-4CE8-4742-A4C5-0A64E27C322D}">
      <dgm:prSet phldrT="[Text]" custT="1"/>
      <dgm:spPr>
        <a:solidFill>
          <a:srgbClr val="0074BC"/>
        </a:solidFill>
      </dgm:spPr>
      <dgm:t>
        <a:bodyPr/>
        <a:lstStyle/>
        <a:p>
          <a:r>
            <a:rPr lang="en-GB" sz="1800" b="1" dirty="0" smtClean="0"/>
            <a:t>Units of Measure</a:t>
          </a:r>
          <a:endParaRPr lang="en-GB" sz="1800" b="1" dirty="0"/>
        </a:p>
      </dgm:t>
    </dgm:pt>
    <dgm:pt modelId="{112ABA65-0A2E-46CC-A1BC-C445DC13FEED}" type="parTrans" cxnId="{03DDBF23-887A-4192-BF1D-BAD8434869CB}">
      <dgm:prSet custT="1"/>
      <dgm:spPr/>
      <dgm:t>
        <a:bodyPr/>
        <a:lstStyle/>
        <a:p>
          <a:endParaRPr lang="en-GB" sz="400" b="1"/>
        </a:p>
      </dgm:t>
    </dgm:pt>
    <dgm:pt modelId="{6DB0F4DA-9549-426D-B3FD-AD906BD00445}" type="sibTrans" cxnId="{03DDBF23-887A-4192-BF1D-BAD8434869CB}">
      <dgm:prSet/>
      <dgm:spPr/>
      <dgm:t>
        <a:bodyPr/>
        <a:lstStyle/>
        <a:p>
          <a:endParaRPr lang="en-GB" b="1"/>
        </a:p>
      </dgm:t>
    </dgm:pt>
    <dgm:pt modelId="{B6018F76-1163-4B5A-A3CC-F63CA7F6FED3}">
      <dgm:prSet phldrT="[Text]" custT="1"/>
      <dgm:spPr>
        <a:solidFill>
          <a:srgbClr val="F6AE1E"/>
        </a:solidFill>
      </dgm:spPr>
      <dgm:t>
        <a:bodyPr/>
        <a:lstStyle/>
        <a:p>
          <a:r>
            <a:rPr lang="en-GB" sz="1800" b="1" dirty="0" smtClean="0"/>
            <a:t>Imperative Mutation &amp; I/O</a:t>
          </a:r>
          <a:endParaRPr lang="en-GB" sz="1800" b="1" dirty="0"/>
        </a:p>
      </dgm:t>
    </dgm:pt>
    <dgm:pt modelId="{7F3EB2E0-4263-477D-8F83-D3C3A84696D0}" type="parTrans" cxnId="{CC7F4900-5B92-4017-9689-6E551DCA8A56}">
      <dgm:prSet custT="1"/>
      <dgm:spPr/>
      <dgm:t>
        <a:bodyPr/>
        <a:lstStyle/>
        <a:p>
          <a:endParaRPr lang="en-GB" sz="400" b="1"/>
        </a:p>
      </dgm:t>
    </dgm:pt>
    <dgm:pt modelId="{819B64C5-F1B8-4901-86FA-A9B25C30DAA5}" type="sibTrans" cxnId="{CC7F4900-5B92-4017-9689-6E551DCA8A56}">
      <dgm:prSet/>
      <dgm:spPr/>
      <dgm:t>
        <a:bodyPr/>
        <a:lstStyle/>
        <a:p>
          <a:endParaRPr lang="en-GB" b="1"/>
        </a:p>
      </dgm:t>
    </dgm:pt>
    <dgm:pt modelId="{E0A57B48-EA5A-456B-BC85-34454CF9BBAB}">
      <dgm:prSet phldrT="[Text]" custT="1"/>
      <dgm:spPr>
        <a:solidFill>
          <a:srgbClr val="00B050"/>
        </a:solidFill>
      </dgm:spPr>
      <dgm:t>
        <a:bodyPr lIns="0" tIns="0" rIns="0" bIns="0"/>
        <a:lstStyle/>
        <a:p>
          <a:r>
            <a:rPr lang="en-GB" sz="1600" b="1" dirty="0" smtClean="0"/>
            <a:t>Language Integrated </a:t>
          </a:r>
          <a:r>
            <a:rPr lang="en-GB" sz="1600" b="1" dirty="0" err="1" smtClean="0"/>
            <a:t>Async</a:t>
          </a:r>
          <a:r>
            <a:rPr lang="en-GB" sz="1600" b="1" dirty="0" smtClean="0"/>
            <a:t>/Parallel</a:t>
          </a:r>
          <a:endParaRPr lang="en-GB" sz="1600" b="1" dirty="0"/>
        </a:p>
      </dgm:t>
    </dgm:pt>
    <dgm:pt modelId="{1C613794-3115-4A2E-81A7-4CD2B09C8A58}" type="parTrans" cxnId="{874F2F7B-4722-43A4-B867-9D14F01D8F49}">
      <dgm:prSet custT="1"/>
      <dgm:spPr/>
      <dgm:t>
        <a:bodyPr/>
        <a:lstStyle/>
        <a:p>
          <a:endParaRPr lang="en-GB" sz="400" b="1"/>
        </a:p>
      </dgm:t>
    </dgm:pt>
    <dgm:pt modelId="{07D886CC-8B47-4D78-BD99-C4F203B74CBF}" type="sibTrans" cxnId="{874F2F7B-4722-43A4-B867-9D14F01D8F49}">
      <dgm:prSet/>
      <dgm:spPr/>
      <dgm:t>
        <a:bodyPr/>
        <a:lstStyle/>
        <a:p>
          <a:endParaRPr lang="en-GB" b="1"/>
        </a:p>
      </dgm:t>
    </dgm:pt>
    <dgm:pt modelId="{4DCF28A1-A001-4A8B-BA8D-F5AA58FBA484}">
      <dgm:prSet phldrT="[Text]" custT="1"/>
      <dgm:spPr>
        <a:solidFill>
          <a:srgbClr val="00B050"/>
        </a:solidFill>
      </dgm:spPr>
      <dgm:t>
        <a:bodyPr/>
        <a:lstStyle/>
        <a:p>
          <a:r>
            <a:rPr lang="en-GB" sz="1600" b="1" dirty="0" smtClean="0"/>
            <a:t>Meta Programming</a:t>
          </a:r>
        </a:p>
        <a:p>
          <a:r>
            <a:rPr lang="en-GB" sz="1400" b="1" dirty="0" smtClean="0"/>
            <a:t>e.g. SQL Queries </a:t>
          </a:r>
        </a:p>
        <a:p>
          <a:r>
            <a:rPr lang="en-GB" sz="1400" b="1" dirty="0" smtClean="0"/>
            <a:t>GPU Programs</a:t>
          </a:r>
          <a:endParaRPr lang="en-GB" sz="1400" b="1" dirty="0"/>
        </a:p>
      </dgm:t>
    </dgm:pt>
    <dgm:pt modelId="{B1BEF249-65B4-419A-A652-31A4DF2B0D3E}" type="parTrans" cxnId="{30284869-BCF2-45A4-8882-558A4590971A}">
      <dgm:prSet custT="1"/>
      <dgm:spPr/>
      <dgm:t>
        <a:bodyPr/>
        <a:lstStyle/>
        <a:p>
          <a:endParaRPr lang="en-GB" sz="400" b="1"/>
        </a:p>
      </dgm:t>
    </dgm:pt>
    <dgm:pt modelId="{DEAC0314-4AE2-481C-9AC5-D8778696A2A2}" type="sibTrans" cxnId="{30284869-BCF2-45A4-8882-558A4590971A}">
      <dgm:prSet/>
      <dgm:spPr/>
      <dgm:t>
        <a:bodyPr/>
        <a:lstStyle/>
        <a:p>
          <a:endParaRPr lang="en-GB" b="1"/>
        </a:p>
      </dgm:t>
    </dgm:pt>
    <dgm:pt modelId="{5CC99902-26BF-4BFC-8731-875B434CC42A}">
      <dgm:prSet phldrT="[Text]" custT="1"/>
      <dgm:spPr>
        <a:solidFill>
          <a:schemeClr val="accent2">
            <a:lumMod val="50000"/>
          </a:schemeClr>
        </a:solidFill>
      </dgm:spPr>
      <dgm:t>
        <a:bodyPr/>
        <a:lstStyle/>
        <a:p>
          <a:r>
            <a:rPr lang="en-GB" sz="1800" b="1" dirty="0" smtClean="0"/>
            <a:t>Functional Data </a:t>
          </a:r>
        </a:p>
      </dgm:t>
    </dgm:pt>
    <dgm:pt modelId="{DF18DA3C-1EB8-4E4D-8CF2-D6F6D2C28F16}" type="parTrans" cxnId="{23D3A1D2-C83E-4A49-98D6-61D1D729CB78}">
      <dgm:prSet custT="1"/>
      <dgm:spPr/>
      <dgm:t>
        <a:bodyPr/>
        <a:lstStyle/>
        <a:p>
          <a:endParaRPr lang="en-GB" sz="400" b="1"/>
        </a:p>
      </dgm:t>
    </dgm:pt>
    <dgm:pt modelId="{287B4124-6391-4DC1-8FD3-1ED7FC850F13}" type="sibTrans" cxnId="{23D3A1D2-C83E-4A49-98D6-61D1D729CB78}">
      <dgm:prSet/>
      <dgm:spPr/>
      <dgm:t>
        <a:bodyPr/>
        <a:lstStyle/>
        <a:p>
          <a:endParaRPr lang="en-GB" b="1"/>
        </a:p>
      </dgm:t>
    </dgm:pt>
    <dgm:pt modelId="{F7756C3A-1A92-4FF1-B6F2-680F3F88828B}" type="pres">
      <dgm:prSet presAssocID="{2A5BA3C5-E9DA-463A-B721-3B98CBAE4660}" presName="cycle" presStyleCnt="0">
        <dgm:presLayoutVars>
          <dgm:chMax val="1"/>
          <dgm:dir/>
          <dgm:animLvl val="ctr"/>
          <dgm:resizeHandles val="exact"/>
        </dgm:presLayoutVars>
      </dgm:prSet>
      <dgm:spPr/>
      <dgm:t>
        <a:bodyPr/>
        <a:lstStyle/>
        <a:p>
          <a:endParaRPr lang="en-GB"/>
        </a:p>
      </dgm:t>
    </dgm:pt>
    <dgm:pt modelId="{2D678365-FA29-467A-BBC3-DB11AF656B6C}" type="pres">
      <dgm:prSet presAssocID="{0F0DF067-F7D2-4B6C-A748-BDF62414454E}" presName="centerShape" presStyleLbl="node0" presStyleIdx="0" presStyleCnt="1" custScaleX="101220" custScaleY="103760" custLinFactNeighborX="71" custLinFactNeighborY="-1765"/>
      <dgm:spPr/>
      <dgm:t>
        <a:bodyPr/>
        <a:lstStyle/>
        <a:p>
          <a:endParaRPr lang="en-GB"/>
        </a:p>
      </dgm:t>
    </dgm:pt>
    <dgm:pt modelId="{8EF53924-82CD-48AA-807A-AED50CE571FE}" type="pres">
      <dgm:prSet presAssocID="{948BC278-CE7E-447A-88AF-BCBD0D0D2C02}" presName="Name9" presStyleLbl="parChTrans1D2" presStyleIdx="0" presStyleCnt="6" custScaleX="2000000" custScaleY="86538"/>
      <dgm:spPr/>
      <dgm:t>
        <a:bodyPr/>
        <a:lstStyle/>
        <a:p>
          <a:endParaRPr lang="en-GB"/>
        </a:p>
      </dgm:t>
    </dgm:pt>
    <dgm:pt modelId="{9DF399B7-B220-462E-9E30-1A3CE7B14583}" type="pres">
      <dgm:prSet presAssocID="{948BC278-CE7E-447A-88AF-BCBD0D0D2C02}" presName="connTx" presStyleLbl="parChTrans1D2" presStyleIdx="0" presStyleCnt="6"/>
      <dgm:spPr/>
      <dgm:t>
        <a:bodyPr/>
        <a:lstStyle/>
        <a:p>
          <a:endParaRPr lang="en-GB"/>
        </a:p>
      </dgm:t>
    </dgm:pt>
    <dgm:pt modelId="{A7CD3F34-6A20-4ABC-AA3E-4729615FC5D7}" type="pres">
      <dgm:prSet presAssocID="{B49DAEF4-1AB0-43B3-B1B6-C75F476FEFA5}" presName="node" presStyleLbl="node1" presStyleIdx="0" presStyleCnt="6" custScaleX="101220" custScaleY="103760">
        <dgm:presLayoutVars>
          <dgm:bulletEnabled val="1"/>
        </dgm:presLayoutVars>
      </dgm:prSet>
      <dgm:spPr/>
      <dgm:t>
        <a:bodyPr/>
        <a:lstStyle/>
        <a:p>
          <a:endParaRPr lang="en-GB"/>
        </a:p>
      </dgm:t>
    </dgm:pt>
    <dgm:pt modelId="{04E1E880-843B-42E9-82F9-B49127B7D645}" type="pres">
      <dgm:prSet presAssocID="{DF18DA3C-1EB8-4E4D-8CF2-D6F6D2C28F16}" presName="Name9" presStyleLbl="parChTrans1D2" presStyleIdx="1" presStyleCnt="6" custScaleX="2000000" custScaleY="86538"/>
      <dgm:spPr/>
      <dgm:t>
        <a:bodyPr/>
        <a:lstStyle/>
        <a:p>
          <a:endParaRPr lang="en-GB"/>
        </a:p>
      </dgm:t>
    </dgm:pt>
    <dgm:pt modelId="{1A1DFE72-45BF-42ED-9318-5B86B9A43848}" type="pres">
      <dgm:prSet presAssocID="{DF18DA3C-1EB8-4E4D-8CF2-D6F6D2C28F16}" presName="connTx" presStyleLbl="parChTrans1D2" presStyleIdx="1" presStyleCnt="6"/>
      <dgm:spPr/>
      <dgm:t>
        <a:bodyPr/>
        <a:lstStyle/>
        <a:p>
          <a:endParaRPr lang="en-GB"/>
        </a:p>
      </dgm:t>
    </dgm:pt>
    <dgm:pt modelId="{CB21575F-1AB0-47C3-8606-75ABC72E64FC}" type="pres">
      <dgm:prSet presAssocID="{5CC99902-26BF-4BFC-8731-875B434CC42A}" presName="node" presStyleLbl="node1" presStyleIdx="1" presStyleCnt="6" custScaleX="101220" custScaleY="103760">
        <dgm:presLayoutVars>
          <dgm:bulletEnabled val="1"/>
        </dgm:presLayoutVars>
      </dgm:prSet>
      <dgm:spPr/>
      <dgm:t>
        <a:bodyPr/>
        <a:lstStyle/>
        <a:p>
          <a:endParaRPr lang="en-GB"/>
        </a:p>
      </dgm:t>
    </dgm:pt>
    <dgm:pt modelId="{92D6FD47-113E-47DC-B8AF-6BFCE3BC12C9}" type="pres">
      <dgm:prSet presAssocID="{112ABA65-0A2E-46CC-A1BC-C445DC13FEED}" presName="Name9" presStyleLbl="parChTrans1D2" presStyleIdx="2" presStyleCnt="6" custScaleX="2000000" custScaleY="86538"/>
      <dgm:spPr/>
      <dgm:t>
        <a:bodyPr/>
        <a:lstStyle/>
        <a:p>
          <a:endParaRPr lang="en-GB"/>
        </a:p>
      </dgm:t>
    </dgm:pt>
    <dgm:pt modelId="{291F4434-1102-44E4-BE3A-104F05C47DA6}" type="pres">
      <dgm:prSet presAssocID="{112ABA65-0A2E-46CC-A1BC-C445DC13FEED}" presName="connTx" presStyleLbl="parChTrans1D2" presStyleIdx="2" presStyleCnt="6"/>
      <dgm:spPr/>
      <dgm:t>
        <a:bodyPr/>
        <a:lstStyle/>
        <a:p>
          <a:endParaRPr lang="en-GB"/>
        </a:p>
      </dgm:t>
    </dgm:pt>
    <dgm:pt modelId="{810D9AC2-3597-45F8-B9A9-3E5A5A65086C}" type="pres">
      <dgm:prSet presAssocID="{210F1BEC-4CE8-4742-A4C5-0A64E27C322D}" presName="node" presStyleLbl="node1" presStyleIdx="2" presStyleCnt="6" custScaleX="101220" custScaleY="103760" custRadScaleRad="105636" custRadScaleInc="5293">
        <dgm:presLayoutVars>
          <dgm:bulletEnabled val="1"/>
        </dgm:presLayoutVars>
      </dgm:prSet>
      <dgm:spPr/>
      <dgm:t>
        <a:bodyPr/>
        <a:lstStyle/>
        <a:p>
          <a:endParaRPr lang="en-GB"/>
        </a:p>
      </dgm:t>
    </dgm:pt>
    <dgm:pt modelId="{534DF9AC-C53F-4B83-80E7-69EC636E01AE}" type="pres">
      <dgm:prSet presAssocID="{7F3EB2E0-4263-477D-8F83-D3C3A84696D0}" presName="Name9" presStyleLbl="parChTrans1D2" presStyleIdx="3" presStyleCnt="6" custScaleX="2000000" custScaleY="86538"/>
      <dgm:spPr/>
      <dgm:t>
        <a:bodyPr/>
        <a:lstStyle/>
        <a:p>
          <a:endParaRPr lang="en-GB"/>
        </a:p>
      </dgm:t>
    </dgm:pt>
    <dgm:pt modelId="{2B8176C1-04CB-4F2F-8FEC-BF9855B2F954}" type="pres">
      <dgm:prSet presAssocID="{7F3EB2E0-4263-477D-8F83-D3C3A84696D0}" presName="connTx" presStyleLbl="parChTrans1D2" presStyleIdx="3" presStyleCnt="6"/>
      <dgm:spPr/>
      <dgm:t>
        <a:bodyPr/>
        <a:lstStyle/>
        <a:p>
          <a:endParaRPr lang="en-GB"/>
        </a:p>
      </dgm:t>
    </dgm:pt>
    <dgm:pt modelId="{63528CF7-C952-4555-B092-88E34DE7AE6A}" type="pres">
      <dgm:prSet presAssocID="{B6018F76-1163-4B5A-A3CC-F63CA7F6FED3}" presName="node" presStyleLbl="node1" presStyleIdx="3" presStyleCnt="6" custScaleX="101220" custScaleY="103760" custRadScaleRad="89469" custRadScaleInc="-6918">
        <dgm:presLayoutVars>
          <dgm:bulletEnabled val="1"/>
        </dgm:presLayoutVars>
      </dgm:prSet>
      <dgm:spPr/>
      <dgm:t>
        <a:bodyPr/>
        <a:lstStyle/>
        <a:p>
          <a:endParaRPr lang="en-GB"/>
        </a:p>
      </dgm:t>
    </dgm:pt>
    <dgm:pt modelId="{66E273DF-1271-4D19-8CDF-9E32F3DD23BD}" type="pres">
      <dgm:prSet presAssocID="{1C613794-3115-4A2E-81A7-4CD2B09C8A58}" presName="Name9" presStyleLbl="parChTrans1D2" presStyleIdx="4" presStyleCnt="6" custScaleX="2000000" custScaleY="86538"/>
      <dgm:spPr/>
      <dgm:t>
        <a:bodyPr/>
        <a:lstStyle/>
        <a:p>
          <a:endParaRPr lang="en-GB"/>
        </a:p>
      </dgm:t>
    </dgm:pt>
    <dgm:pt modelId="{AA93166E-6112-4B7B-AC48-616375F38011}" type="pres">
      <dgm:prSet presAssocID="{1C613794-3115-4A2E-81A7-4CD2B09C8A58}" presName="connTx" presStyleLbl="parChTrans1D2" presStyleIdx="4" presStyleCnt="6"/>
      <dgm:spPr/>
      <dgm:t>
        <a:bodyPr/>
        <a:lstStyle/>
        <a:p>
          <a:endParaRPr lang="en-GB"/>
        </a:p>
      </dgm:t>
    </dgm:pt>
    <dgm:pt modelId="{4E8D27CA-6D31-40E6-9C5F-B1D27CA124BC}" type="pres">
      <dgm:prSet presAssocID="{E0A57B48-EA5A-456B-BC85-34454CF9BBAB}" presName="node" presStyleLbl="node1" presStyleIdx="4" presStyleCnt="6" custScaleX="101220" custScaleY="103760">
        <dgm:presLayoutVars>
          <dgm:bulletEnabled val="1"/>
        </dgm:presLayoutVars>
      </dgm:prSet>
      <dgm:spPr/>
      <dgm:t>
        <a:bodyPr/>
        <a:lstStyle/>
        <a:p>
          <a:endParaRPr lang="en-GB"/>
        </a:p>
      </dgm:t>
    </dgm:pt>
    <dgm:pt modelId="{050F8D7B-2D24-4769-92C8-EF4A2A5DCDDE}" type="pres">
      <dgm:prSet presAssocID="{B1BEF249-65B4-419A-A652-31A4DF2B0D3E}" presName="Name9" presStyleLbl="parChTrans1D2" presStyleIdx="5" presStyleCnt="6" custScaleX="2000000" custScaleY="86538"/>
      <dgm:spPr/>
      <dgm:t>
        <a:bodyPr/>
        <a:lstStyle/>
        <a:p>
          <a:endParaRPr lang="en-GB"/>
        </a:p>
      </dgm:t>
    </dgm:pt>
    <dgm:pt modelId="{D3DCE7F6-2FDE-4007-AFA3-8541B3D82943}" type="pres">
      <dgm:prSet presAssocID="{B1BEF249-65B4-419A-A652-31A4DF2B0D3E}" presName="connTx" presStyleLbl="parChTrans1D2" presStyleIdx="5" presStyleCnt="6"/>
      <dgm:spPr/>
      <dgm:t>
        <a:bodyPr/>
        <a:lstStyle/>
        <a:p>
          <a:endParaRPr lang="en-GB"/>
        </a:p>
      </dgm:t>
    </dgm:pt>
    <dgm:pt modelId="{4665E214-BA00-4CE6-A11D-C4034FA3A1A1}" type="pres">
      <dgm:prSet presAssocID="{4DCF28A1-A001-4A8B-BA8D-F5AA58FBA484}" presName="node" presStyleLbl="node1" presStyleIdx="5" presStyleCnt="6" custScaleX="101220" custScaleY="103760">
        <dgm:presLayoutVars>
          <dgm:bulletEnabled val="1"/>
        </dgm:presLayoutVars>
      </dgm:prSet>
      <dgm:spPr/>
      <dgm:t>
        <a:bodyPr/>
        <a:lstStyle/>
        <a:p>
          <a:endParaRPr lang="en-GB"/>
        </a:p>
      </dgm:t>
    </dgm:pt>
  </dgm:ptLst>
  <dgm:cxnLst>
    <dgm:cxn modelId="{F17BAEE0-013F-4E5B-AAD1-4E3A67E5668F}" type="presOf" srcId="{B1BEF249-65B4-419A-A652-31A4DF2B0D3E}" destId="{D3DCE7F6-2FDE-4007-AFA3-8541B3D82943}" srcOrd="1" destOrd="0" presId="urn:microsoft.com/office/officeart/2005/8/layout/radial1"/>
    <dgm:cxn modelId="{7E8D3252-D0C7-488F-8678-7B289FD0D7D7}" type="presOf" srcId="{2A5BA3C5-E9DA-463A-B721-3B98CBAE4660}" destId="{F7756C3A-1A92-4FF1-B6F2-680F3F88828B}" srcOrd="0" destOrd="0" presId="urn:microsoft.com/office/officeart/2005/8/layout/radial1"/>
    <dgm:cxn modelId="{A3E82D9D-2536-40A1-91F6-A6A1A80905A5}" srcId="{2A5BA3C5-E9DA-463A-B721-3B98CBAE4660}" destId="{0F0DF067-F7D2-4B6C-A748-BDF62414454E}" srcOrd="0" destOrd="0" parTransId="{ABF82651-4A6C-41AE-A3C8-DFB690515105}" sibTransId="{685B2F5B-5CE7-4F3F-9DFA-7D80847AE001}"/>
    <dgm:cxn modelId="{F8265E92-7311-4A38-9C1F-FC6D3E089D53}" type="presOf" srcId="{1C613794-3115-4A2E-81A7-4CD2B09C8A58}" destId="{AA93166E-6112-4B7B-AC48-616375F38011}" srcOrd="1" destOrd="0" presId="urn:microsoft.com/office/officeart/2005/8/layout/radial1"/>
    <dgm:cxn modelId="{AF03CE9C-2EE0-4D05-94E1-871C3715E9BE}" type="presOf" srcId="{0F0DF067-F7D2-4B6C-A748-BDF62414454E}" destId="{2D678365-FA29-467A-BBC3-DB11AF656B6C}" srcOrd="0" destOrd="0" presId="urn:microsoft.com/office/officeart/2005/8/layout/radial1"/>
    <dgm:cxn modelId="{70436623-33F4-494B-87C6-AF39A95FE872}" type="presOf" srcId="{B6018F76-1163-4B5A-A3CC-F63CA7F6FED3}" destId="{63528CF7-C952-4555-B092-88E34DE7AE6A}" srcOrd="0" destOrd="0" presId="urn:microsoft.com/office/officeart/2005/8/layout/radial1"/>
    <dgm:cxn modelId="{330043B1-F2AC-4AA4-878A-3473712B0039}" type="presOf" srcId="{4DCF28A1-A001-4A8B-BA8D-F5AA58FBA484}" destId="{4665E214-BA00-4CE6-A11D-C4034FA3A1A1}" srcOrd="0" destOrd="0" presId="urn:microsoft.com/office/officeart/2005/8/layout/radial1"/>
    <dgm:cxn modelId="{675B985E-F28E-4815-A70B-4D6F4448EBBA}" type="presOf" srcId="{7F3EB2E0-4263-477D-8F83-D3C3A84696D0}" destId="{534DF9AC-C53F-4B83-80E7-69EC636E01AE}" srcOrd="0" destOrd="0" presId="urn:microsoft.com/office/officeart/2005/8/layout/radial1"/>
    <dgm:cxn modelId="{23D3A1D2-C83E-4A49-98D6-61D1D729CB78}" srcId="{0F0DF067-F7D2-4B6C-A748-BDF62414454E}" destId="{5CC99902-26BF-4BFC-8731-875B434CC42A}" srcOrd="1" destOrd="0" parTransId="{DF18DA3C-1EB8-4E4D-8CF2-D6F6D2C28F16}" sibTransId="{287B4124-6391-4DC1-8FD3-1ED7FC850F13}"/>
    <dgm:cxn modelId="{44117491-98A3-4906-8F43-CFAF8F9845F3}" type="presOf" srcId="{E0A57B48-EA5A-456B-BC85-34454CF9BBAB}" destId="{4E8D27CA-6D31-40E6-9C5F-B1D27CA124BC}" srcOrd="0" destOrd="0" presId="urn:microsoft.com/office/officeart/2005/8/layout/radial1"/>
    <dgm:cxn modelId="{40CC261F-54E8-41E5-B5A1-9DCADCBDD119}" type="presOf" srcId="{1C613794-3115-4A2E-81A7-4CD2B09C8A58}" destId="{66E273DF-1271-4D19-8CDF-9E32F3DD23BD}" srcOrd="0" destOrd="0" presId="urn:microsoft.com/office/officeart/2005/8/layout/radial1"/>
    <dgm:cxn modelId="{95E62548-6242-4787-94B9-699C4B4B2A94}" type="presOf" srcId="{112ABA65-0A2E-46CC-A1BC-C445DC13FEED}" destId="{291F4434-1102-44E4-BE3A-104F05C47DA6}" srcOrd="1" destOrd="0" presId="urn:microsoft.com/office/officeart/2005/8/layout/radial1"/>
    <dgm:cxn modelId="{22378FD9-7EA0-4CB3-AB93-3FD464344E7D}" type="presOf" srcId="{7F3EB2E0-4263-477D-8F83-D3C3A84696D0}" destId="{2B8176C1-04CB-4F2F-8FEC-BF9855B2F954}" srcOrd="1" destOrd="0" presId="urn:microsoft.com/office/officeart/2005/8/layout/radial1"/>
    <dgm:cxn modelId="{74EF2BD0-013E-4F07-A958-17204A336F68}" type="presOf" srcId="{5CC99902-26BF-4BFC-8731-875B434CC42A}" destId="{CB21575F-1AB0-47C3-8606-75ABC72E64FC}" srcOrd="0" destOrd="0" presId="urn:microsoft.com/office/officeart/2005/8/layout/radial1"/>
    <dgm:cxn modelId="{14209691-78E4-4ADF-B4C9-B538E2E8BC57}" srcId="{0F0DF067-F7D2-4B6C-A748-BDF62414454E}" destId="{B49DAEF4-1AB0-43B3-B1B6-C75F476FEFA5}" srcOrd="0" destOrd="0" parTransId="{948BC278-CE7E-447A-88AF-BCBD0D0D2C02}" sibTransId="{9931AA27-7CA3-4546-AE3F-033A0A8CFA7F}"/>
    <dgm:cxn modelId="{423991EB-630B-4E03-903F-FC67BB5D6250}" type="presOf" srcId="{948BC278-CE7E-447A-88AF-BCBD0D0D2C02}" destId="{9DF399B7-B220-462E-9E30-1A3CE7B14583}" srcOrd="1" destOrd="0" presId="urn:microsoft.com/office/officeart/2005/8/layout/radial1"/>
    <dgm:cxn modelId="{F175048A-2BE7-4D92-A4C1-59BF7C39ADB5}" type="presOf" srcId="{210F1BEC-4CE8-4742-A4C5-0A64E27C322D}" destId="{810D9AC2-3597-45F8-B9A9-3E5A5A65086C}" srcOrd="0" destOrd="0" presId="urn:microsoft.com/office/officeart/2005/8/layout/radial1"/>
    <dgm:cxn modelId="{03DDBF23-887A-4192-BF1D-BAD8434869CB}" srcId="{0F0DF067-F7D2-4B6C-A748-BDF62414454E}" destId="{210F1BEC-4CE8-4742-A4C5-0A64E27C322D}" srcOrd="2" destOrd="0" parTransId="{112ABA65-0A2E-46CC-A1BC-C445DC13FEED}" sibTransId="{6DB0F4DA-9549-426D-B3FD-AD906BD00445}"/>
    <dgm:cxn modelId="{CC7F4900-5B92-4017-9689-6E551DCA8A56}" srcId="{0F0DF067-F7D2-4B6C-A748-BDF62414454E}" destId="{B6018F76-1163-4B5A-A3CC-F63CA7F6FED3}" srcOrd="3" destOrd="0" parTransId="{7F3EB2E0-4263-477D-8F83-D3C3A84696D0}" sibTransId="{819B64C5-F1B8-4901-86FA-A9B25C30DAA5}"/>
    <dgm:cxn modelId="{EF28EA06-6E7A-4BEE-B55A-67108E0C8C3A}" type="presOf" srcId="{DF18DA3C-1EB8-4E4D-8CF2-D6F6D2C28F16}" destId="{1A1DFE72-45BF-42ED-9318-5B86B9A43848}" srcOrd="1" destOrd="0" presId="urn:microsoft.com/office/officeart/2005/8/layout/radial1"/>
    <dgm:cxn modelId="{78AE46A6-2204-4559-8B3F-8E970055E193}" type="presOf" srcId="{948BC278-CE7E-447A-88AF-BCBD0D0D2C02}" destId="{8EF53924-82CD-48AA-807A-AED50CE571FE}" srcOrd="0" destOrd="0" presId="urn:microsoft.com/office/officeart/2005/8/layout/radial1"/>
    <dgm:cxn modelId="{17D4CE2C-E461-466C-A31E-9D747AF2B800}" type="presOf" srcId="{DF18DA3C-1EB8-4E4D-8CF2-D6F6D2C28F16}" destId="{04E1E880-843B-42E9-82F9-B49127B7D645}" srcOrd="0" destOrd="0" presId="urn:microsoft.com/office/officeart/2005/8/layout/radial1"/>
    <dgm:cxn modelId="{658C8A92-FFF5-4DE6-A0F5-91E1700DEFDE}" type="presOf" srcId="{B49DAEF4-1AB0-43B3-B1B6-C75F476FEFA5}" destId="{A7CD3F34-6A20-4ABC-AA3E-4729615FC5D7}" srcOrd="0" destOrd="0" presId="urn:microsoft.com/office/officeart/2005/8/layout/radial1"/>
    <dgm:cxn modelId="{5B76A55A-0AA5-4328-A8CC-68BFA52100FE}" type="presOf" srcId="{B1BEF249-65B4-419A-A652-31A4DF2B0D3E}" destId="{050F8D7B-2D24-4769-92C8-EF4A2A5DCDDE}" srcOrd="0" destOrd="0" presId="urn:microsoft.com/office/officeart/2005/8/layout/radial1"/>
    <dgm:cxn modelId="{8A4508F9-5115-430F-AEAA-7F2AEC665C2C}" type="presOf" srcId="{112ABA65-0A2E-46CC-A1BC-C445DC13FEED}" destId="{92D6FD47-113E-47DC-B8AF-6BFCE3BC12C9}" srcOrd="0" destOrd="0" presId="urn:microsoft.com/office/officeart/2005/8/layout/radial1"/>
    <dgm:cxn modelId="{30284869-BCF2-45A4-8882-558A4590971A}" srcId="{0F0DF067-F7D2-4B6C-A748-BDF62414454E}" destId="{4DCF28A1-A001-4A8B-BA8D-F5AA58FBA484}" srcOrd="5" destOrd="0" parTransId="{B1BEF249-65B4-419A-A652-31A4DF2B0D3E}" sibTransId="{DEAC0314-4AE2-481C-9AC5-D8778696A2A2}"/>
    <dgm:cxn modelId="{874F2F7B-4722-43A4-B867-9D14F01D8F49}" srcId="{0F0DF067-F7D2-4B6C-A748-BDF62414454E}" destId="{E0A57B48-EA5A-456B-BC85-34454CF9BBAB}" srcOrd="4" destOrd="0" parTransId="{1C613794-3115-4A2E-81A7-4CD2B09C8A58}" sibTransId="{07D886CC-8B47-4D78-BD99-C4F203B74CBF}"/>
    <dgm:cxn modelId="{64DDF633-7949-4295-89ED-DDC28E543FB7}" type="presParOf" srcId="{F7756C3A-1A92-4FF1-B6F2-680F3F88828B}" destId="{2D678365-FA29-467A-BBC3-DB11AF656B6C}" srcOrd="0" destOrd="0" presId="urn:microsoft.com/office/officeart/2005/8/layout/radial1"/>
    <dgm:cxn modelId="{47FCCB88-D6C8-46B6-B0B5-B7C0B0C7F6A7}" type="presParOf" srcId="{F7756C3A-1A92-4FF1-B6F2-680F3F88828B}" destId="{8EF53924-82CD-48AA-807A-AED50CE571FE}" srcOrd="1" destOrd="0" presId="urn:microsoft.com/office/officeart/2005/8/layout/radial1"/>
    <dgm:cxn modelId="{FBA8BCD1-2308-4425-8243-FB0E250756C4}" type="presParOf" srcId="{8EF53924-82CD-48AA-807A-AED50CE571FE}" destId="{9DF399B7-B220-462E-9E30-1A3CE7B14583}" srcOrd="0" destOrd="0" presId="urn:microsoft.com/office/officeart/2005/8/layout/radial1"/>
    <dgm:cxn modelId="{C58C729D-DAE6-48F7-A840-483E47838671}" type="presParOf" srcId="{F7756C3A-1A92-4FF1-B6F2-680F3F88828B}" destId="{A7CD3F34-6A20-4ABC-AA3E-4729615FC5D7}" srcOrd="2" destOrd="0" presId="urn:microsoft.com/office/officeart/2005/8/layout/radial1"/>
    <dgm:cxn modelId="{AB0468CD-EC7C-4261-BD86-611EC5F9B6B1}" type="presParOf" srcId="{F7756C3A-1A92-4FF1-B6F2-680F3F88828B}" destId="{04E1E880-843B-42E9-82F9-B49127B7D645}" srcOrd="3" destOrd="0" presId="urn:microsoft.com/office/officeart/2005/8/layout/radial1"/>
    <dgm:cxn modelId="{B559558B-B43A-40F8-8A40-17C8ABB88168}" type="presParOf" srcId="{04E1E880-843B-42E9-82F9-B49127B7D645}" destId="{1A1DFE72-45BF-42ED-9318-5B86B9A43848}" srcOrd="0" destOrd="0" presId="urn:microsoft.com/office/officeart/2005/8/layout/radial1"/>
    <dgm:cxn modelId="{D7DD7326-3FC3-4270-9729-D6D722654388}" type="presParOf" srcId="{F7756C3A-1A92-4FF1-B6F2-680F3F88828B}" destId="{CB21575F-1AB0-47C3-8606-75ABC72E64FC}" srcOrd="4" destOrd="0" presId="urn:microsoft.com/office/officeart/2005/8/layout/radial1"/>
    <dgm:cxn modelId="{EE5591E9-7755-4F3A-80F1-2DBA56A655BB}" type="presParOf" srcId="{F7756C3A-1A92-4FF1-B6F2-680F3F88828B}" destId="{92D6FD47-113E-47DC-B8AF-6BFCE3BC12C9}" srcOrd="5" destOrd="0" presId="urn:microsoft.com/office/officeart/2005/8/layout/radial1"/>
    <dgm:cxn modelId="{48974905-A283-499D-A13C-2871CE7E1306}" type="presParOf" srcId="{92D6FD47-113E-47DC-B8AF-6BFCE3BC12C9}" destId="{291F4434-1102-44E4-BE3A-104F05C47DA6}" srcOrd="0" destOrd="0" presId="urn:microsoft.com/office/officeart/2005/8/layout/radial1"/>
    <dgm:cxn modelId="{19B9956D-3199-4C0C-9DBF-7D21AD9DB721}" type="presParOf" srcId="{F7756C3A-1A92-4FF1-B6F2-680F3F88828B}" destId="{810D9AC2-3597-45F8-B9A9-3E5A5A65086C}" srcOrd="6" destOrd="0" presId="urn:microsoft.com/office/officeart/2005/8/layout/radial1"/>
    <dgm:cxn modelId="{2A9DB5A0-19CF-4BA7-936E-86AACB878E18}" type="presParOf" srcId="{F7756C3A-1A92-4FF1-B6F2-680F3F88828B}" destId="{534DF9AC-C53F-4B83-80E7-69EC636E01AE}" srcOrd="7" destOrd="0" presId="urn:microsoft.com/office/officeart/2005/8/layout/radial1"/>
    <dgm:cxn modelId="{52AAF445-3F21-4459-99C3-BB219E5F2947}" type="presParOf" srcId="{534DF9AC-C53F-4B83-80E7-69EC636E01AE}" destId="{2B8176C1-04CB-4F2F-8FEC-BF9855B2F954}" srcOrd="0" destOrd="0" presId="urn:microsoft.com/office/officeart/2005/8/layout/radial1"/>
    <dgm:cxn modelId="{47A96FBA-5DAD-4D3E-A943-D64CF142EDEF}" type="presParOf" srcId="{F7756C3A-1A92-4FF1-B6F2-680F3F88828B}" destId="{63528CF7-C952-4555-B092-88E34DE7AE6A}" srcOrd="8" destOrd="0" presId="urn:microsoft.com/office/officeart/2005/8/layout/radial1"/>
    <dgm:cxn modelId="{77079EF4-FF6B-4FEE-9DAF-FFDB97CBC0B1}" type="presParOf" srcId="{F7756C3A-1A92-4FF1-B6F2-680F3F88828B}" destId="{66E273DF-1271-4D19-8CDF-9E32F3DD23BD}" srcOrd="9" destOrd="0" presId="urn:microsoft.com/office/officeart/2005/8/layout/radial1"/>
    <dgm:cxn modelId="{F6BD79A8-E39F-4D6F-A163-80D54502B99C}" type="presParOf" srcId="{66E273DF-1271-4D19-8CDF-9E32F3DD23BD}" destId="{AA93166E-6112-4B7B-AC48-616375F38011}" srcOrd="0" destOrd="0" presId="urn:microsoft.com/office/officeart/2005/8/layout/radial1"/>
    <dgm:cxn modelId="{B8902A45-C105-4487-8663-E178C5AA2C3D}" type="presParOf" srcId="{F7756C3A-1A92-4FF1-B6F2-680F3F88828B}" destId="{4E8D27CA-6D31-40E6-9C5F-B1D27CA124BC}" srcOrd="10" destOrd="0" presId="urn:microsoft.com/office/officeart/2005/8/layout/radial1"/>
    <dgm:cxn modelId="{447E2D71-578E-4CFE-AEF9-970F05988D2F}" type="presParOf" srcId="{F7756C3A-1A92-4FF1-B6F2-680F3F88828B}" destId="{050F8D7B-2D24-4769-92C8-EF4A2A5DCDDE}" srcOrd="11" destOrd="0" presId="urn:microsoft.com/office/officeart/2005/8/layout/radial1"/>
    <dgm:cxn modelId="{F8336925-1256-403B-ADBE-467284C66390}" type="presParOf" srcId="{050F8D7B-2D24-4769-92C8-EF4A2A5DCDDE}" destId="{D3DCE7F6-2FDE-4007-AFA3-8541B3D82943}" srcOrd="0" destOrd="0" presId="urn:microsoft.com/office/officeart/2005/8/layout/radial1"/>
    <dgm:cxn modelId="{F6EBB319-9E77-4067-8827-E6CE26CD07D9}" type="presParOf" srcId="{F7756C3A-1A92-4FF1-B6F2-680F3F88828B}" destId="{4665E214-BA00-4CE6-A11D-C4034FA3A1A1}"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D7835CE-1BE1-4A04-BE2A-3B99D265ACDD}"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GB"/>
        </a:p>
      </dgm:t>
    </dgm:pt>
    <dgm:pt modelId="{20F9648A-07FE-49CA-8945-9ECA77F1781E}">
      <dgm:prSet phldrT="[Text]">
        <dgm:style>
          <a:lnRef idx="1">
            <a:schemeClr val="accent6"/>
          </a:lnRef>
          <a:fillRef idx="3">
            <a:schemeClr val="accent6"/>
          </a:fillRef>
          <a:effectRef idx="2">
            <a:schemeClr val="accent6"/>
          </a:effectRef>
          <a:fontRef idx="minor">
            <a:schemeClr val="lt1"/>
          </a:fontRef>
        </dgm:style>
      </dgm:prSet>
      <dgm:spPr>
        <a:gradFill flip="none" rotWithShape="0">
          <a:gsLst>
            <a:gs pos="0">
              <a:srgbClr val="00B050">
                <a:shade val="30000"/>
                <a:satMod val="115000"/>
              </a:srgbClr>
            </a:gs>
            <a:gs pos="50000">
              <a:srgbClr val="00B050">
                <a:shade val="67500"/>
                <a:satMod val="115000"/>
              </a:srgbClr>
            </a:gs>
            <a:gs pos="100000">
              <a:srgbClr val="00B050">
                <a:shade val="100000"/>
                <a:satMod val="115000"/>
              </a:srgbClr>
            </a:gs>
          </a:gsLst>
          <a:lin ang="8100000" scaled="1"/>
          <a:tileRect/>
        </a:gradFill>
        <a:ln>
          <a:solidFill>
            <a:schemeClr val="tx1"/>
          </a:solidFill>
        </a:ln>
      </dgm:spPr>
      <dgm:t>
        <a:bodyPr/>
        <a:lstStyle/>
        <a:p>
          <a:r>
            <a:rPr lang="en-GB" smtClean="0">
              <a:solidFill>
                <a:schemeClr val="tx1"/>
              </a:solidFill>
            </a:rPr>
            <a:t>OCaml</a:t>
          </a:r>
          <a:endParaRPr lang="en-GB" dirty="0">
            <a:solidFill>
              <a:schemeClr val="tx1"/>
            </a:solidFill>
          </a:endParaRPr>
        </a:p>
      </dgm:t>
    </dgm:pt>
    <dgm:pt modelId="{2510AB78-CD66-44D3-AFB1-13FEFAC0F5D7}" type="parTrans" cxnId="{FFB7330F-9F15-47B7-8289-1B0A2EC29656}">
      <dgm:prSet/>
      <dgm:spPr/>
      <dgm:t>
        <a:bodyPr/>
        <a:lstStyle/>
        <a:p>
          <a:endParaRPr lang="en-GB"/>
        </a:p>
      </dgm:t>
    </dgm:pt>
    <dgm:pt modelId="{31F21FAB-B9F4-4A2F-B30F-21D9ED973B92}" type="sibTrans" cxnId="{FFB7330F-9F15-47B7-8289-1B0A2EC29656}">
      <dgm:prSet/>
      <dgm:spPr/>
      <dgm:t>
        <a:bodyPr/>
        <a:lstStyle/>
        <a:p>
          <a:endParaRPr lang="en-GB"/>
        </a:p>
      </dgm:t>
    </dgm:pt>
    <dgm:pt modelId="{B3929F1D-153B-450C-99EA-6E8BC8DBE9F4}">
      <dgm:prSet phldrT="[Text]">
        <dgm:style>
          <a:lnRef idx="1">
            <a:schemeClr val="accent6"/>
          </a:lnRef>
          <a:fillRef idx="3">
            <a:schemeClr val="accent6"/>
          </a:fillRef>
          <a:effectRef idx="2">
            <a:schemeClr val="accent6"/>
          </a:effectRef>
          <a:fontRef idx="minor">
            <a:schemeClr val="lt1"/>
          </a:fontRef>
        </dgm:style>
      </dgm:prSet>
      <dgm:spPr>
        <a:gradFill flip="none" rotWithShape="0">
          <a:gsLst>
            <a:gs pos="0">
              <a:srgbClr val="00B050">
                <a:shade val="30000"/>
                <a:satMod val="115000"/>
              </a:srgbClr>
            </a:gs>
            <a:gs pos="50000">
              <a:srgbClr val="00B050">
                <a:shade val="67500"/>
                <a:satMod val="115000"/>
              </a:srgbClr>
            </a:gs>
            <a:gs pos="100000">
              <a:srgbClr val="00B050">
                <a:shade val="100000"/>
                <a:satMod val="115000"/>
              </a:srgbClr>
            </a:gs>
          </a:gsLst>
          <a:lin ang="8100000" scaled="1"/>
          <a:tileRect/>
        </a:gradFill>
        <a:ln>
          <a:solidFill>
            <a:schemeClr val="tx1"/>
          </a:solidFill>
        </a:ln>
      </dgm:spPr>
      <dgm:t>
        <a:bodyPr/>
        <a:lstStyle/>
        <a:p>
          <a:r>
            <a:rPr lang="en-GB" smtClean="0">
              <a:solidFill>
                <a:schemeClr val="tx1"/>
              </a:solidFill>
            </a:rPr>
            <a:t>C#/.NET</a:t>
          </a:r>
          <a:endParaRPr lang="en-GB" dirty="0">
            <a:solidFill>
              <a:schemeClr val="tx1"/>
            </a:solidFill>
          </a:endParaRPr>
        </a:p>
      </dgm:t>
    </dgm:pt>
    <dgm:pt modelId="{220AAC19-E5A3-47E3-BB91-6BDEF09711E3}" type="parTrans" cxnId="{552B9BD3-715A-4AE5-AE37-F7D8095C7ED8}">
      <dgm:prSet/>
      <dgm:spPr/>
      <dgm:t>
        <a:bodyPr/>
        <a:lstStyle/>
        <a:p>
          <a:endParaRPr lang="en-GB"/>
        </a:p>
      </dgm:t>
    </dgm:pt>
    <dgm:pt modelId="{1ABFF025-BD37-4FB7-8816-9E54B23B71CD}" type="sibTrans" cxnId="{552B9BD3-715A-4AE5-AE37-F7D8095C7ED8}">
      <dgm:prSet/>
      <dgm:spPr/>
      <dgm:t>
        <a:bodyPr/>
        <a:lstStyle/>
        <a:p>
          <a:endParaRPr lang="en-GB"/>
        </a:p>
      </dgm:t>
    </dgm:pt>
    <dgm:pt modelId="{F46DFFE8-954F-4BDC-9232-DB8F826D64D9}" type="pres">
      <dgm:prSet presAssocID="{0D7835CE-1BE1-4A04-BE2A-3B99D265ACDD}" presName="diagram" presStyleCnt="0">
        <dgm:presLayoutVars>
          <dgm:dir/>
          <dgm:resizeHandles val="exact"/>
        </dgm:presLayoutVars>
      </dgm:prSet>
      <dgm:spPr/>
      <dgm:t>
        <a:bodyPr/>
        <a:lstStyle/>
        <a:p>
          <a:endParaRPr lang="en-GB"/>
        </a:p>
      </dgm:t>
    </dgm:pt>
    <dgm:pt modelId="{C45D112E-F679-4F2C-BB3E-32C985B93210}" type="pres">
      <dgm:prSet presAssocID="{20F9648A-07FE-49CA-8945-9ECA77F1781E}" presName="arrow" presStyleLbl="node1" presStyleIdx="0" presStyleCnt="2">
        <dgm:presLayoutVars>
          <dgm:bulletEnabled val="1"/>
        </dgm:presLayoutVars>
      </dgm:prSet>
      <dgm:spPr/>
      <dgm:t>
        <a:bodyPr/>
        <a:lstStyle/>
        <a:p>
          <a:endParaRPr lang="en-GB"/>
        </a:p>
      </dgm:t>
    </dgm:pt>
    <dgm:pt modelId="{26085288-8BBD-4A18-B782-013657CD3B38}" type="pres">
      <dgm:prSet presAssocID="{B3929F1D-153B-450C-99EA-6E8BC8DBE9F4}" presName="arrow" presStyleLbl="node1" presStyleIdx="1" presStyleCnt="2">
        <dgm:presLayoutVars>
          <dgm:bulletEnabled val="1"/>
        </dgm:presLayoutVars>
      </dgm:prSet>
      <dgm:spPr/>
      <dgm:t>
        <a:bodyPr/>
        <a:lstStyle/>
        <a:p>
          <a:endParaRPr lang="en-GB"/>
        </a:p>
      </dgm:t>
    </dgm:pt>
  </dgm:ptLst>
  <dgm:cxnLst>
    <dgm:cxn modelId="{FFB7330F-9F15-47B7-8289-1B0A2EC29656}" srcId="{0D7835CE-1BE1-4A04-BE2A-3B99D265ACDD}" destId="{20F9648A-07FE-49CA-8945-9ECA77F1781E}" srcOrd="0" destOrd="0" parTransId="{2510AB78-CD66-44D3-AFB1-13FEFAC0F5D7}" sibTransId="{31F21FAB-B9F4-4A2F-B30F-21D9ED973B92}"/>
    <dgm:cxn modelId="{552B9BD3-715A-4AE5-AE37-F7D8095C7ED8}" srcId="{0D7835CE-1BE1-4A04-BE2A-3B99D265ACDD}" destId="{B3929F1D-153B-450C-99EA-6E8BC8DBE9F4}" srcOrd="1" destOrd="0" parTransId="{220AAC19-E5A3-47E3-BB91-6BDEF09711E3}" sibTransId="{1ABFF025-BD37-4FB7-8816-9E54B23B71CD}"/>
    <dgm:cxn modelId="{1D9A14EC-1BE8-400F-AF5C-7E5FCD549641}" type="presOf" srcId="{20F9648A-07FE-49CA-8945-9ECA77F1781E}" destId="{C45D112E-F679-4F2C-BB3E-32C985B93210}" srcOrd="0" destOrd="0" presId="urn:microsoft.com/office/officeart/2005/8/layout/arrow5"/>
    <dgm:cxn modelId="{E70C081E-1065-4C63-BD41-80818AE840CE}" type="presOf" srcId="{B3929F1D-153B-450C-99EA-6E8BC8DBE9F4}" destId="{26085288-8BBD-4A18-B782-013657CD3B38}" srcOrd="0" destOrd="0" presId="urn:microsoft.com/office/officeart/2005/8/layout/arrow5"/>
    <dgm:cxn modelId="{3C8D05CA-B8F5-4D7A-89C1-441A003280BC}" type="presOf" srcId="{0D7835CE-1BE1-4A04-BE2A-3B99D265ACDD}" destId="{F46DFFE8-954F-4BDC-9232-DB8F826D64D9}" srcOrd="0" destOrd="0" presId="urn:microsoft.com/office/officeart/2005/8/layout/arrow5"/>
    <dgm:cxn modelId="{0761E8EF-47DE-487F-8A9E-B4539E0E2268}" type="presParOf" srcId="{F46DFFE8-954F-4BDC-9232-DB8F826D64D9}" destId="{C45D112E-F679-4F2C-BB3E-32C985B93210}" srcOrd="0" destOrd="0" presId="urn:microsoft.com/office/officeart/2005/8/layout/arrow5"/>
    <dgm:cxn modelId="{5A56560A-A8A0-413F-A1CA-3C47585C8FDB}" type="presParOf" srcId="{F46DFFE8-954F-4BDC-9232-DB8F826D64D9}" destId="{26085288-8BBD-4A18-B782-013657CD3B38}"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59426-6EE7-4456-BD4E-B1F27E3F192A}">
      <dsp:nvSpPr>
        <dsp:cNvPr id="0" name=""/>
        <dsp:cNvSpPr/>
      </dsp:nvSpPr>
      <dsp:spPr>
        <a:xfrm>
          <a:off x="628649" y="0"/>
          <a:ext cx="7124700" cy="456120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2B4514-3E23-46E3-95C5-2E0E51FFEA7A}">
      <dsp:nvSpPr>
        <dsp:cNvPr id="0" name=""/>
        <dsp:cNvSpPr/>
      </dsp:nvSpPr>
      <dsp:spPr>
        <a:xfrm>
          <a:off x="268" y="1368361"/>
          <a:ext cx="2658349" cy="18244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solidFill>
                <a:schemeClr val="bg1"/>
              </a:solidFill>
            </a:rPr>
            <a:t>F# History</a:t>
          </a:r>
          <a:endParaRPr lang="en-GB" sz="3800" kern="1200" dirty="0">
            <a:solidFill>
              <a:schemeClr val="bg1"/>
            </a:solidFill>
          </a:endParaRPr>
        </a:p>
      </dsp:txBody>
      <dsp:txXfrm>
        <a:off x="89332" y="1457425"/>
        <a:ext cx="2480221" cy="1646354"/>
      </dsp:txXfrm>
    </dsp:sp>
    <dsp:sp modelId="{E0413F42-40D4-4F62-A0ED-661855005248}">
      <dsp:nvSpPr>
        <dsp:cNvPr id="0" name=""/>
        <dsp:cNvSpPr/>
      </dsp:nvSpPr>
      <dsp:spPr>
        <a:xfrm>
          <a:off x="2861825" y="1368361"/>
          <a:ext cx="2658349" cy="18244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solidFill>
                <a:schemeClr val="bg1"/>
              </a:solidFill>
            </a:rPr>
            <a:t>F# Today</a:t>
          </a:r>
          <a:endParaRPr lang="en-GB" sz="3800" kern="1200" dirty="0">
            <a:solidFill>
              <a:schemeClr val="bg1"/>
            </a:solidFill>
          </a:endParaRPr>
        </a:p>
      </dsp:txBody>
      <dsp:txXfrm>
        <a:off x="2950889" y="1457425"/>
        <a:ext cx="2480221" cy="1646354"/>
      </dsp:txXfrm>
    </dsp:sp>
    <dsp:sp modelId="{3579FA4E-3BD6-4BDC-8449-D8FB5561DDCD}">
      <dsp:nvSpPr>
        <dsp:cNvPr id="0" name=""/>
        <dsp:cNvSpPr/>
      </dsp:nvSpPr>
      <dsp:spPr>
        <a:xfrm>
          <a:off x="5723381" y="1368361"/>
          <a:ext cx="2658349" cy="18244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solidFill>
                <a:schemeClr val="bg1"/>
              </a:solidFill>
            </a:rPr>
            <a:t>F# Tomorrow!</a:t>
          </a:r>
          <a:endParaRPr lang="en-GB" sz="3800" kern="1200" dirty="0">
            <a:solidFill>
              <a:schemeClr val="bg1"/>
            </a:solidFill>
          </a:endParaRPr>
        </a:p>
      </dsp:txBody>
      <dsp:txXfrm>
        <a:off x="5812445" y="1457425"/>
        <a:ext cx="2480221" cy="16463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59426-6EE7-4456-BD4E-B1F27E3F192A}">
      <dsp:nvSpPr>
        <dsp:cNvPr id="0" name=""/>
        <dsp:cNvSpPr/>
      </dsp:nvSpPr>
      <dsp:spPr>
        <a:xfrm>
          <a:off x="628649" y="0"/>
          <a:ext cx="7124700" cy="456120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2B4514-3E23-46E3-95C5-2E0E51FFEA7A}">
      <dsp:nvSpPr>
        <dsp:cNvPr id="0" name=""/>
        <dsp:cNvSpPr/>
      </dsp:nvSpPr>
      <dsp:spPr>
        <a:xfrm>
          <a:off x="268" y="1368361"/>
          <a:ext cx="2658349" cy="1824482"/>
        </a:xfrm>
        <a:prstGeom prst="roundRect">
          <a:avLst/>
        </a:prstGeom>
        <a:solidFill>
          <a:schemeClr val="tx1">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solidFill>
                <a:schemeClr val="bg1"/>
              </a:solidFill>
            </a:rPr>
            <a:t>F# History</a:t>
          </a:r>
          <a:endParaRPr lang="en-GB" sz="3800" kern="1200" dirty="0">
            <a:solidFill>
              <a:schemeClr val="bg1"/>
            </a:solidFill>
          </a:endParaRPr>
        </a:p>
      </dsp:txBody>
      <dsp:txXfrm>
        <a:off x="89332" y="1457425"/>
        <a:ext cx="2480221" cy="1646354"/>
      </dsp:txXfrm>
    </dsp:sp>
    <dsp:sp modelId="{E0413F42-40D4-4F62-A0ED-661855005248}">
      <dsp:nvSpPr>
        <dsp:cNvPr id="0" name=""/>
        <dsp:cNvSpPr/>
      </dsp:nvSpPr>
      <dsp:spPr>
        <a:xfrm>
          <a:off x="2861825" y="1368361"/>
          <a:ext cx="2658349" cy="1824482"/>
        </a:xfrm>
        <a:prstGeom prst="roundRect">
          <a:avLst/>
        </a:prstGeom>
        <a:solidFill>
          <a:schemeClr val="tx1">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solidFill>
                <a:schemeClr val="bg1"/>
              </a:solidFill>
            </a:rPr>
            <a:t>F# Today</a:t>
          </a:r>
          <a:endParaRPr lang="en-GB" sz="3800" kern="1200" dirty="0">
            <a:solidFill>
              <a:schemeClr val="bg1"/>
            </a:solidFill>
          </a:endParaRPr>
        </a:p>
      </dsp:txBody>
      <dsp:txXfrm>
        <a:off x="2950889" y="1457425"/>
        <a:ext cx="2480221" cy="1646354"/>
      </dsp:txXfrm>
    </dsp:sp>
    <dsp:sp modelId="{3579FA4E-3BD6-4BDC-8449-D8FB5561DDCD}">
      <dsp:nvSpPr>
        <dsp:cNvPr id="0" name=""/>
        <dsp:cNvSpPr/>
      </dsp:nvSpPr>
      <dsp:spPr>
        <a:xfrm>
          <a:off x="5723381" y="1368361"/>
          <a:ext cx="2658349" cy="18244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solidFill>
                <a:schemeClr val="bg1"/>
              </a:solidFill>
            </a:rPr>
            <a:t>F# Tomorrow!</a:t>
          </a:r>
          <a:endParaRPr lang="en-GB" sz="3800" kern="1200" dirty="0">
            <a:solidFill>
              <a:schemeClr val="bg1"/>
            </a:solidFill>
          </a:endParaRPr>
        </a:p>
      </dsp:txBody>
      <dsp:txXfrm>
        <a:off x="5812445" y="1457425"/>
        <a:ext cx="2480221" cy="16463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59426-6EE7-4456-BD4E-B1F27E3F192A}">
      <dsp:nvSpPr>
        <dsp:cNvPr id="0" name=""/>
        <dsp:cNvSpPr/>
      </dsp:nvSpPr>
      <dsp:spPr>
        <a:xfrm>
          <a:off x="628649" y="0"/>
          <a:ext cx="7124700" cy="456120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2B4514-3E23-46E3-95C5-2E0E51FFEA7A}">
      <dsp:nvSpPr>
        <dsp:cNvPr id="0" name=""/>
        <dsp:cNvSpPr/>
      </dsp:nvSpPr>
      <dsp:spPr>
        <a:xfrm>
          <a:off x="268" y="1368361"/>
          <a:ext cx="2658349" cy="18244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solidFill>
                <a:schemeClr val="bg1"/>
              </a:solidFill>
            </a:rPr>
            <a:t>F# History</a:t>
          </a:r>
          <a:endParaRPr lang="en-GB" sz="3800" kern="1200" dirty="0">
            <a:solidFill>
              <a:schemeClr val="bg1"/>
            </a:solidFill>
          </a:endParaRPr>
        </a:p>
      </dsp:txBody>
      <dsp:txXfrm>
        <a:off x="89332" y="1457425"/>
        <a:ext cx="2480221" cy="1646354"/>
      </dsp:txXfrm>
    </dsp:sp>
    <dsp:sp modelId="{E0413F42-40D4-4F62-A0ED-661855005248}">
      <dsp:nvSpPr>
        <dsp:cNvPr id="0" name=""/>
        <dsp:cNvSpPr/>
      </dsp:nvSpPr>
      <dsp:spPr>
        <a:xfrm>
          <a:off x="2861825" y="1368361"/>
          <a:ext cx="2658349" cy="18244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solidFill>
                <a:schemeClr val="bg1"/>
              </a:solidFill>
            </a:rPr>
            <a:t>F# Today</a:t>
          </a:r>
          <a:endParaRPr lang="en-GB" sz="3800" kern="1200" dirty="0">
            <a:solidFill>
              <a:schemeClr val="bg1"/>
            </a:solidFill>
          </a:endParaRPr>
        </a:p>
      </dsp:txBody>
      <dsp:txXfrm>
        <a:off x="2950889" y="1457425"/>
        <a:ext cx="2480221" cy="1646354"/>
      </dsp:txXfrm>
    </dsp:sp>
    <dsp:sp modelId="{3579FA4E-3BD6-4BDC-8449-D8FB5561DDCD}">
      <dsp:nvSpPr>
        <dsp:cNvPr id="0" name=""/>
        <dsp:cNvSpPr/>
      </dsp:nvSpPr>
      <dsp:spPr>
        <a:xfrm>
          <a:off x="5723381" y="1368361"/>
          <a:ext cx="2658349" cy="18244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solidFill>
                <a:schemeClr val="bg1"/>
              </a:solidFill>
            </a:rPr>
            <a:t>F# Tomorrow!</a:t>
          </a:r>
          <a:endParaRPr lang="en-GB" sz="3800" kern="1200" dirty="0">
            <a:solidFill>
              <a:schemeClr val="bg1"/>
            </a:solidFill>
          </a:endParaRPr>
        </a:p>
      </dsp:txBody>
      <dsp:txXfrm>
        <a:off x="5812445" y="1457425"/>
        <a:ext cx="2480221" cy="16463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7B8F7-5B6C-4FBF-8A61-B8D817D4F0A5}">
      <dsp:nvSpPr>
        <dsp:cNvPr id="0" name=""/>
        <dsp:cNvSpPr/>
      </dsp:nvSpPr>
      <dsp:spPr>
        <a:xfrm rot="5400000">
          <a:off x="5092742" y="-1921169"/>
          <a:ext cx="1214034" cy="536448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GB" sz="2700" b="0" kern="1200" dirty="0" smtClean="0"/>
            <a:t>Microsoft Research &amp; .NET</a:t>
          </a:r>
          <a:endParaRPr lang="en-GB" sz="2700" kern="1200" dirty="0"/>
        </a:p>
      </dsp:txBody>
      <dsp:txXfrm rot="-5400000">
        <a:off x="3017519" y="213318"/>
        <a:ext cx="5305216" cy="1095506"/>
      </dsp:txXfrm>
    </dsp:sp>
    <dsp:sp modelId="{2AF812E4-FF03-45A7-B61E-67FA60BA5BF6}">
      <dsp:nvSpPr>
        <dsp:cNvPr id="0" name=""/>
        <dsp:cNvSpPr/>
      </dsp:nvSpPr>
      <dsp:spPr>
        <a:xfrm>
          <a:off x="0" y="2299"/>
          <a:ext cx="3017520" cy="151754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rtl="0">
            <a:lnSpc>
              <a:spcPct val="90000"/>
            </a:lnSpc>
            <a:spcBef>
              <a:spcPct val="0"/>
            </a:spcBef>
            <a:spcAft>
              <a:spcPct val="35000"/>
            </a:spcAft>
          </a:pPr>
          <a:r>
            <a:rPr lang="en-GB" sz="3200" b="0" kern="1200" dirty="0" smtClean="0">
              <a:solidFill>
                <a:schemeClr val="bg1"/>
              </a:solidFill>
            </a:rPr>
            <a:t>The Ship</a:t>
          </a:r>
          <a:endParaRPr lang="en-GB" sz="3200" kern="1200" dirty="0">
            <a:solidFill>
              <a:schemeClr val="bg1"/>
            </a:solidFill>
          </a:endParaRPr>
        </a:p>
      </dsp:txBody>
      <dsp:txXfrm>
        <a:off x="74080" y="76379"/>
        <a:ext cx="2869360" cy="1369382"/>
      </dsp:txXfrm>
    </dsp:sp>
    <dsp:sp modelId="{65EDC258-51CA-49FB-94E0-E5F3148456C4}">
      <dsp:nvSpPr>
        <dsp:cNvPr id="0" name=""/>
        <dsp:cNvSpPr/>
      </dsp:nvSpPr>
      <dsp:spPr>
        <a:xfrm rot="5400000">
          <a:off x="5092742" y="-327749"/>
          <a:ext cx="1214034" cy="536448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GB" sz="2700" b="0" kern="1200" dirty="0" smtClean="0"/>
            <a:t>1998: Java, </a:t>
          </a:r>
          <a:r>
            <a:rPr lang="en-GB" sz="2700" b="0" kern="1200" dirty="0" err="1" smtClean="0"/>
            <a:t>Ocaml</a:t>
          </a:r>
          <a:r>
            <a:rPr lang="en-GB" sz="2700" b="0" kern="1200" dirty="0" smtClean="0"/>
            <a:t>, Scheme, Lisp, Haskell, COM, </a:t>
          </a:r>
          <a:r>
            <a:rPr lang="en-GB" sz="2700" b="0" kern="1200" dirty="0" err="1" smtClean="0"/>
            <a:t>TclTk</a:t>
          </a:r>
          <a:r>
            <a:rPr lang="en-GB" sz="2700" b="0" kern="1200" dirty="0" smtClean="0"/>
            <a:t>, Pizza, GJ, </a:t>
          </a:r>
          <a:r>
            <a:rPr lang="en-GB" sz="2700" b="0" kern="1200" dirty="0" err="1" smtClean="0"/>
            <a:t>MLj</a:t>
          </a:r>
          <a:endParaRPr lang="en-GB" sz="2700" kern="1200" dirty="0"/>
        </a:p>
      </dsp:txBody>
      <dsp:txXfrm rot="-5400000">
        <a:off x="3017519" y="1806738"/>
        <a:ext cx="5305216" cy="1095506"/>
      </dsp:txXfrm>
    </dsp:sp>
    <dsp:sp modelId="{F63AEF25-F9E7-4804-AA1E-8CEC3B6CC1F1}">
      <dsp:nvSpPr>
        <dsp:cNvPr id="0" name=""/>
        <dsp:cNvSpPr/>
      </dsp:nvSpPr>
      <dsp:spPr>
        <a:xfrm>
          <a:off x="0" y="1595719"/>
          <a:ext cx="3017520" cy="151754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rtl="0">
            <a:lnSpc>
              <a:spcPct val="90000"/>
            </a:lnSpc>
            <a:spcBef>
              <a:spcPct val="0"/>
            </a:spcBef>
            <a:spcAft>
              <a:spcPct val="35000"/>
            </a:spcAft>
          </a:pPr>
          <a:r>
            <a:rPr lang="en-GB" sz="3200" b="0" kern="1200" dirty="0" smtClean="0">
              <a:solidFill>
                <a:schemeClr val="bg1"/>
              </a:solidFill>
            </a:rPr>
            <a:t>The Origin</a:t>
          </a:r>
          <a:endParaRPr lang="en-GB" sz="3200" kern="1200" dirty="0">
            <a:solidFill>
              <a:schemeClr val="bg1"/>
            </a:solidFill>
          </a:endParaRPr>
        </a:p>
      </dsp:txBody>
      <dsp:txXfrm>
        <a:off x="74080" y="1669799"/>
        <a:ext cx="2869360" cy="1369382"/>
      </dsp:txXfrm>
    </dsp:sp>
    <dsp:sp modelId="{BB5EB5A8-E6AC-4B16-BC9F-A00B0461CD60}">
      <dsp:nvSpPr>
        <dsp:cNvPr id="0" name=""/>
        <dsp:cNvSpPr/>
      </dsp:nvSpPr>
      <dsp:spPr>
        <a:xfrm rot="5400000">
          <a:off x="5092742" y="1265670"/>
          <a:ext cx="1214034" cy="536448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GB" sz="2700" b="0" kern="1200" dirty="0" smtClean="0"/>
            <a:t>2010: C# 4.0-5.0, F# 2.0 </a:t>
          </a:r>
          <a:endParaRPr lang="en-GB" sz="2700" kern="1200" dirty="0"/>
        </a:p>
      </dsp:txBody>
      <dsp:txXfrm rot="-5400000">
        <a:off x="3017519" y="3400157"/>
        <a:ext cx="5305216" cy="1095506"/>
      </dsp:txXfrm>
    </dsp:sp>
    <dsp:sp modelId="{7A311032-0EA3-4E75-9ABE-7E4922FAA2D1}">
      <dsp:nvSpPr>
        <dsp:cNvPr id="0" name=""/>
        <dsp:cNvSpPr/>
      </dsp:nvSpPr>
      <dsp:spPr>
        <a:xfrm>
          <a:off x="0" y="3189138"/>
          <a:ext cx="3017520" cy="151754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rtl="0">
            <a:lnSpc>
              <a:spcPct val="90000"/>
            </a:lnSpc>
            <a:spcBef>
              <a:spcPct val="0"/>
            </a:spcBef>
            <a:spcAft>
              <a:spcPct val="35000"/>
            </a:spcAft>
          </a:pPr>
          <a:r>
            <a:rPr lang="en-GB" sz="3200" b="0" kern="1200" dirty="0" smtClean="0">
              <a:solidFill>
                <a:schemeClr val="bg1"/>
              </a:solidFill>
            </a:rPr>
            <a:t>The Destination</a:t>
          </a:r>
          <a:endParaRPr lang="en-GB" sz="3200" kern="1200" dirty="0">
            <a:solidFill>
              <a:schemeClr val="bg1"/>
            </a:solidFill>
          </a:endParaRPr>
        </a:p>
      </dsp:txBody>
      <dsp:txXfrm>
        <a:off x="74080" y="3263218"/>
        <a:ext cx="2869360" cy="13693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FC3DA-A95C-4316-B5C1-1D964B4B0F23}">
      <dsp:nvSpPr>
        <dsp:cNvPr id="0" name=""/>
        <dsp:cNvSpPr/>
      </dsp:nvSpPr>
      <dsp:spPr>
        <a:xfrm>
          <a:off x="1465212" y="1118"/>
          <a:ext cx="5451574" cy="3270944"/>
        </a:xfrm>
        <a:prstGeom prst="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rtl="0">
            <a:lnSpc>
              <a:spcPct val="90000"/>
            </a:lnSpc>
            <a:spcBef>
              <a:spcPct val="0"/>
            </a:spcBef>
            <a:spcAft>
              <a:spcPct val="35000"/>
            </a:spcAft>
          </a:pPr>
          <a:r>
            <a:rPr lang="en-GB" sz="5200" kern="1200" dirty="0" smtClean="0"/>
            <a:t>Take your mind back…</a:t>
          </a:r>
        </a:p>
        <a:p>
          <a:pPr lvl="0" algn="ctr" defTabSz="2311400" rtl="0">
            <a:lnSpc>
              <a:spcPct val="90000"/>
            </a:lnSpc>
            <a:spcBef>
              <a:spcPct val="0"/>
            </a:spcBef>
            <a:spcAft>
              <a:spcPct val="35000"/>
            </a:spcAft>
          </a:pPr>
          <a:r>
            <a:rPr lang="en-GB" sz="5200" kern="1200" dirty="0" smtClean="0"/>
            <a:t>The Year is 1998….</a:t>
          </a:r>
          <a:endParaRPr lang="en-GB" sz="5200" kern="1200" dirty="0"/>
        </a:p>
      </dsp:txBody>
      <dsp:txXfrm>
        <a:off x="1465212" y="1118"/>
        <a:ext cx="5451574" cy="32709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59426-6EE7-4456-BD4E-B1F27E3F192A}">
      <dsp:nvSpPr>
        <dsp:cNvPr id="0" name=""/>
        <dsp:cNvSpPr/>
      </dsp:nvSpPr>
      <dsp:spPr>
        <a:xfrm>
          <a:off x="628649" y="0"/>
          <a:ext cx="7124700" cy="456120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2B4514-3E23-46E3-95C5-2E0E51FFEA7A}">
      <dsp:nvSpPr>
        <dsp:cNvPr id="0" name=""/>
        <dsp:cNvSpPr/>
      </dsp:nvSpPr>
      <dsp:spPr>
        <a:xfrm>
          <a:off x="0" y="1368361"/>
          <a:ext cx="2514600" cy="18244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GB" sz="6500" kern="1200" dirty="0" smtClean="0">
              <a:solidFill>
                <a:schemeClr val="bg1"/>
              </a:solidFill>
            </a:rPr>
            <a:t>1998</a:t>
          </a:r>
          <a:endParaRPr lang="en-GB" sz="6500" kern="1200" dirty="0">
            <a:solidFill>
              <a:schemeClr val="bg1"/>
            </a:solidFill>
          </a:endParaRPr>
        </a:p>
      </dsp:txBody>
      <dsp:txXfrm>
        <a:off x="89064" y="1457425"/>
        <a:ext cx="2336472" cy="1646354"/>
      </dsp:txXfrm>
    </dsp:sp>
    <dsp:sp modelId="{E0413F42-40D4-4F62-A0ED-661855005248}">
      <dsp:nvSpPr>
        <dsp:cNvPr id="0" name=""/>
        <dsp:cNvSpPr/>
      </dsp:nvSpPr>
      <dsp:spPr>
        <a:xfrm>
          <a:off x="2933699" y="1368361"/>
          <a:ext cx="2514600" cy="18244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GB" sz="2400" kern="1200" dirty="0" smtClean="0">
              <a:solidFill>
                <a:schemeClr val="bg1"/>
              </a:solidFill>
            </a:rPr>
            <a:t>…</a:t>
          </a:r>
          <a:endParaRPr lang="en-GB" sz="2400" kern="1200" dirty="0">
            <a:solidFill>
              <a:schemeClr val="bg1"/>
            </a:solidFill>
          </a:endParaRPr>
        </a:p>
      </dsp:txBody>
      <dsp:txXfrm>
        <a:off x="3022763" y="1457425"/>
        <a:ext cx="2336472" cy="1646354"/>
      </dsp:txXfrm>
    </dsp:sp>
    <dsp:sp modelId="{3579FA4E-3BD6-4BDC-8449-D8FB5561DDCD}">
      <dsp:nvSpPr>
        <dsp:cNvPr id="0" name=""/>
        <dsp:cNvSpPr/>
      </dsp:nvSpPr>
      <dsp:spPr>
        <a:xfrm>
          <a:off x="5867400" y="1368361"/>
          <a:ext cx="2514600" cy="18244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GB" sz="6500" kern="1200" dirty="0" smtClean="0">
              <a:solidFill>
                <a:schemeClr val="bg1"/>
              </a:solidFill>
            </a:rPr>
            <a:t>2010</a:t>
          </a:r>
          <a:endParaRPr lang="en-GB" sz="6500" kern="1200" dirty="0">
            <a:solidFill>
              <a:schemeClr val="bg1"/>
            </a:solidFill>
          </a:endParaRPr>
        </a:p>
      </dsp:txBody>
      <dsp:txXfrm>
        <a:off x="5956464" y="1457425"/>
        <a:ext cx="2336472" cy="16463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FC3DA-A95C-4316-B5C1-1D964B4B0F23}">
      <dsp:nvSpPr>
        <dsp:cNvPr id="0" name=""/>
        <dsp:cNvSpPr/>
      </dsp:nvSpPr>
      <dsp:spPr>
        <a:xfrm>
          <a:off x="0" y="850778"/>
          <a:ext cx="2619374" cy="1571624"/>
        </a:xfrm>
        <a:prstGeom prst="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t>.NET </a:t>
          </a:r>
        </a:p>
        <a:p>
          <a:pPr lvl="0" algn="ctr" defTabSz="1689100" rtl="0">
            <a:lnSpc>
              <a:spcPct val="90000"/>
            </a:lnSpc>
            <a:spcBef>
              <a:spcPct val="0"/>
            </a:spcBef>
            <a:spcAft>
              <a:spcPct val="35000"/>
            </a:spcAft>
          </a:pPr>
          <a:r>
            <a:rPr lang="en-GB" sz="3800" kern="1200" dirty="0" smtClean="0"/>
            <a:t>2.0-4.0</a:t>
          </a:r>
          <a:endParaRPr lang="en-GB" sz="3800" kern="1200" dirty="0"/>
        </a:p>
      </dsp:txBody>
      <dsp:txXfrm>
        <a:off x="0" y="850778"/>
        <a:ext cx="2619374" cy="1571624"/>
      </dsp:txXfrm>
    </dsp:sp>
    <dsp:sp modelId="{EAC128E0-B124-45FB-8D3C-3545493916D3}">
      <dsp:nvSpPr>
        <dsp:cNvPr id="0" name=""/>
        <dsp:cNvSpPr/>
      </dsp:nvSpPr>
      <dsp:spPr>
        <a:xfrm>
          <a:off x="2881312" y="850778"/>
          <a:ext cx="2619374" cy="1571624"/>
        </a:xfrm>
        <a:prstGeom prst="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t>C#/VB </a:t>
          </a:r>
        </a:p>
        <a:p>
          <a:pPr lvl="0" algn="ctr" defTabSz="1689100" rtl="0">
            <a:lnSpc>
              <a:spcPct val="90000"/>
            </a:lnSpc>
            <a:spcBef>
              <a:spcPct val="0"/>
            </a:spcBef>
            <a:spcAft>
              <a:spcPct val="35000"/>
            </a:spcAft>
          </a:pPr>
          <a:r>
            <a:rPr lang="en-GB" sz="3800" kern="1200" dirty="0" smtClean="0"/>
            <a:t>1.0-4.0</a:t>
          </a:r>
          <a:endParaRPr lang="en-GB" sz="3800" kern="1200" dirty="0"/>
        </a:p>
      </dsp:txBody>
      <dsp:txXfrm>
        <a:off x="2881312" y="850778"/>
        <a:ext cx="2619374" cy="1571624"/>
      </dsp:txXfrm>
    </dsp:sp>
    <dsp:sp modelId="{8D6C514E-5F0B-4031-86ED-B4F24281469C}">
      <dsp:nvSpPr>
        <dsp:cNvPr id="0" name=""/>
        <dsp:cNvSpPr/>
      </dsp:nvSpPr>
      <dsp:spPr>
        <a:xfrm>
          <a:off x="5762625" y="850778"/>
          <a:ext cx="2619374" cy="1571624"/>
        </a:xfrm>
        <a:prstGeom prst="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t>F#</a:t>
          </a:r>
        </a:p>
        <a:p>
          <a:pPr lvl="0" algn="ctr" defTabSz="1689100" rtl="0">
            <a:lnSpc>
              <a:spcPct val="90000"/>
            </a:lnSpc>
            <a:spcBef>
              <a:spcPct val="0"/>
            </a:spcBef>
            <a:spcAft>
              <a:spcPct val="35000"/>
            </a:spcAft>
          </a:pPr>
          <a:r>
            <a:rPr lang="en-GB" sz="3800" kern="1200" dirty="0" smtClean="0"/>
            <a:t>2.0</a:t>
          </a:r>
          <a:endParaRPr lang="en-GB" sz="3800" kern="1200" dirty="0"/>
        </a:p>
      </dsp:txBody>
      <dsp:txXfrm>
        <a:off x="5762625" y="850778"/>
        <a:ext cx="2619374" cy="15716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FC3DA-A95C-4316-B5C1-1D964B4B0F23}">
      <dsp:nvSpPr>
        <dsp:cNvPr id="0" name=""/>
        <dsp:cNvSpPr/>
      </dsp:nvSpPr>
      <dsp:spPr>
        <a:xfrm>
          <a:off x="0" y="850778"/>
          <a:ext cx="2619374" cy="1571624"/>
        </a:xfrm>
        <a:prstGeom prst="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t>.NET </a:t>
          </a:r>
        </a:p>
        <a:p>
          <a:pPr lvl="0" algn="ctr" defTabSz="1689100" rtl="0">
            <a:lnSpc>
              <a:spcPct val="90000"/>
            </a:lnSpc>
            <a:spcBef>
              <a:spcPct val="0"/>
            </a:spcBef>
            <a:spcAft>
              <a:spcPct val="35000"/>
            </a:spcAft>
          </a:pPr>
          <a:r>
            <a:rPr lang="en-GB" sz="3800" kern="1200" dirty="0" smtClean="0"/>
            <a:t>2.0-4.0</a:t>
          </a:r>
          <a:endParaRPr lang="en-GB" sz="3800" kern="1200" dirty="0"/>
        </a:p>
      </dsp:txBody>
      <dsp:txXfrm>
        <a:off x="0" y="850778"/>
        <a:ext cx="2619374" cy="1571624"/>
      </dsp:txXfrm>
    </dsp:sp>
    <dsp:sp modelId="{EAC128E0-B124-45FB-8D3C-3545493916D3}">
      <dsp:nvSpPr>
        <dsp:cNvPr id="0" name=""/>
        <dsp:cNvSpPr/>
      </dsp:nvSpPr>
      <dsp:spPr>
        <a:xfrm>
          <a:off x="2881312" y="850778"/>
          <a:ext cx="2619374" cy="1571624"/>
        </a:xfrm>
        <a:prstGeom prst="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t>C#/VB </a:t>
          </a:r>
        </a:p>
        <a:p>
          <a:pPr lvl="0" algn="ctr" defTabSz="1689100" rtl="0">
            <a:lnSpc>
              <a:spcPct val="90000"/>
            </a:lnSpc>
            <a:spcBef>
              <a:spcPct val="0"/>
            </a:spcBef>
            <a:spcAft>
              <a:spcPct val="35000"/>
            </a:spcAft>
          </a:pPr>
          <a:r>
            <a:rPr lang="en-GB" sz="3800" kern="1200" dirty="0" smtClean="0"/>
            <a:t>1.0-4.0</a:t>
          </a:r>
          <a:endParaRPr lang="en-GB" sz="3800" kern="1200" dirty="0"/>
        </a:p>
      </dsp:txBody>
      <dsp:txXfrm>
        <a:off x="2881312" y="850778"/>
        <a:ext cx="2619374" cy="1571624"/>
      </dsp:txXfrm>
    </dsp:sp>
    <dsp:sp modelId="{8D6C514E-5F0B-4031-86ED-B4F24281469C}">
      <dsp:nvSpPr>
        <dsp:cNvPr id="0" name=""/>
        <dsp:cNvSpPr/>
      </dsp:nvSpPr>
      <dsp:spPr>
        <a:xfrm>
          <a:off x="5762625" y="850778"/>
          <a:ext cx="2619374" cy="1571624"/>
        </a:xfrm>
        <a:prstGeom prst="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t>F#</a:t>
          </a:r>
        </a:p>
        <a:p>
          <a:pPr lvl="0" algn="ctr" defTabSz="1689100" rtl="0">
            <a:lnSpc>
              <a:spcPct val="90000"/>
            </a:lnSpc>
            <a:spcBef>
              <a:spcPct val="0"/>
            </a:spcBef>
            <a:spcAft>
              <a:spcPct val="35000"/>
            </a:spcAft>
          </a:pPr>
          <a:r>
            <a:rPr lang="en-GB" sz="3800" kern="1200" dirty="0" smtClean="0"/>
            <a:t>2.0</a:t>
          </a:r>
          <a:endParaRPr lang="en-GB" sz="3800" kern="1200" dirty="0"/>
        </a:p>
      </dsp:txBody>
      <dsp:txXfrm>
        <a:off x="5762625" y="850778"/>
        <a:ext cx="2619374" cy="15716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59426-6EE7-4456-BD4E-B1F27E3F192A}">
      <dsp:nvSpPr>
        <dsp:cNvPr id="0" name=""/>
        <dsp:cNvSpPr/>
      </dsp:nvSpPr>
      <dsp:spPr>
        <a:xfrm>
          <a:off x="628649" y="0"/>
          <a:ext cx="7124700" cy="456120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2B4514-3E23-46E3-95C5-2E0E51FFEA7A}">
      <dsp:nvSpPr>
        <dsp:cNvPr id="0" name=""/>
        <dsp:cNvSpPr/>
      </dsp:nvSpPr>
      <dsp:spPr>
        <a:xfrm>
          <a:off x="268" y="1368361"/>
          <a:ext cx="2658349" cy="1824482"/>
        </a:xfrm>
        <a:prstGeom prst="roundRect">
          <a:avLst/>
        </a:prstGeom>
        <a:solidFill>
          <a:schemeClr val="tx1">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solidFill>
                <a:schemeClr val="bg1"/>
              </a:solidFill>
            </a:rPr>
            <a:t>F# History</a:t>
          </a:r>
          <a:endParaRPr lang="en-GB" sz="3800" kern="1200" dirty="0">
            <a:solidFill>
              <a:schemeClr val="bg1"/>
            </a:solidFill>
          </a:endParaRPr>
        </a:p>
      </dsp:txBody>
      <dsp:txXfrm>
        <a:off x="89332" y="1457425"/>
        <a:ext cx="2480221" cy="1646354"/>
      </dsp:txXfrm>
    </dsp:sp>
    <dsp:sp modelId="{E0413F42-40D4-4F62-A0ED-661855005248}">
      <dsp:nvSpPr>
        <dsp:cNvPr id="0" name=""/>
        <dsp:cNvSpPr/>
      </dsp:nvSpPr>
      <dsp:spPr>
        <a:xfrm>
          <a:off x="2861825" y="1368361"/>
          <a:ext cx="2658349" cy="18244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solidFill>
                <a:schemeClr val="bg1"/>
              </a:solidFill>
            </a:rPr>
            <a:t>F# Today</a:t>
          </a:r>
          <a:endParaRPr lang="en-GB" sz="3800" kern="1200" dirty="0">
            <a:solidFill>
              <a:schemeClr val="bg1"/>
            </a:solidFill>
          </a:endParaRPr>
        </a:p>
      </dsp:txBody>
      <dsp:txXfrm>
        <a:off x="2950889" y="1457425"/>
        <a:ext cx="2480221" cy="1646354"/>
      </dsp:txXfrm>
    </dsp:sp>
    <dsp:sp modelId="{3579FA4E-3BD6-4BDC-8449-D8FB5561DDCD}">
      <dsp:nvSpPr>
        <dsp:cNvPr id="0" name=""/>
        <dsp:cNvSpPr/>
      </dsp:nvSpPr>
      <dsp:spPr>
        <a:xfrm>
          <a:off x="5723381" y="1368361"/>
          <a:ext cx="2658349" cy="1824482"/>
        </a:xfrm>
        <a:prstGeom prst="roundRect">
          <a:avLst/>
        </a:prstGeom>
        <a:solidFill>
          <a:schemeClr val="tx1">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solidFill>
                <a:schemeClr val="bg1"/>
              </a:solidFill>
            </a:rPr>
            <a:t>F# Tomorrow!</a:t>
          </a:r>
          <a:endParaRPr lang="en-GB" sz="3800" kern="1200" dirty="0">
            <a:solidFill>
              <a:schemeClr val="bg1"/>
            </a:solidFill>
          </a:endParaRPr>
        </a:p>
      </dsp:txBody>
      <dsp:txXfrm>
        <a:off x="5812445" y="1457425"/>
        <a:ext cx="2480221" cy="16463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78365-FA29-467A-BBC3-DB11AF656B6C}">
      <dsp:nvSpPr>
        <dsp:cNvPr id="0" name=""/>
        <dsp:cNvSpPr/>
      </dsp:nvSpPr>
      <dsp:spPr>
        <a:xfrm>
          <a:off x="3500439" y="2214557"/>
          <a:ext cx="1792481" cy="1837462"/>
        </a:xfrm>
        <a:prstGeom prst="ellipse">
          <a:avLst/>
        </a:prstGeom>
        <a:solidFill>
          <a:schemeClr val="accent2">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b="1" kern="1200" dirty="0" smtClean="0"/>
            <a:t>Functional Core</a:t>
          </a:r>
          <a:endParaRPr lang="en-GB" sz="1800" b="1" kern="1200" dirty="0"/>
        </a:p>
      </dsp:txBody>
      <dsp:txXfrm>
        <a:off x="3762942" y="2483647"/>
        <a:ext cx="1267475" cy="1299282"/>
      </dsp:txXfrm>
    </dsp:sp>
    <dsp:sp modelId="{8EF53924-82CD-48AA-807A-AED50CE571FE}">
      <dsp:nvSpPr>
        <dsp:cNvPr id="0" name=""/>
        <dsp:cNvSpPr/>
      </dsp:nvSpPr>
      <dsp:spPr>
        <a:xfrm rot="16194940">
          <a:off x="4201518" y="2000073"/>
          <a:ext cx="387050" cy="41920"/>
        </a:xfrm>
        <a:custGeom>
          <a:avLst/>
          <a:gdLst/>
          <a:ahLst/>
          <a:cxnLst/>
          <a:rect l="0" t="0" r="0" b="0"/>
          <a:pathLst>
            <a:path>
              <a:moveTo>
                <a:pt x="0" y="20960"/>
              </a:moveTo>
              <a:lnTo>
                <a:pt x="387050"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b="1" kern="1200"/>
        </a:p>
      </dsp:txBody>
      <dsp:txXfrm rot="10800000">
        <a:off x="4201518" y="2012660"/>
        <a:ext cx="387050" cy="16747"/>
      </dsp:txXfrm>
    </dsp:sp>
    <dsp:sp modelId="{A7CD3F34-6A20-4ABC-AA3E-4729615FC5D7}">
      <dsp:nvSpPr>
        <dsp:cNvPr id="0" name=""/>
        <dsp:cNvSpPr/>
      </dsp:nvSpPr>
      <dsp:spPr>
        <a:xfrm>
          <a:off x="3497165" y="-9952"/>
          <a:ext cx="1792481" cy="1837462"/>
        </a:xfrm>
        <a:prstGeom prst="ellipse">
          <a:avLst/>
        </a:prstGeom>
        <a:solidFill>
          <a:schemeClr val="accent2">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b="1" kern="1200" dirty="0" smtClean="0"/>
            <a:t>Objects</a:t>
          </a:r>
          <a:endParaRPr lang="en-GB" sz="2000" b="1" kern="1200" dirty="0"/>
        </a:p>
      </dsp:txBody>
      <dsp:txXfrm>
        <a:off x="3759668" y="259138"/>
        <a:ext cx="1267475" cy="1299282"/>
      </dsp:txXfrm>
    </dsp:sp>
    <dsp:sp modelId="{04E1E880-843B-42E9-82F9-B49127B7D645}">
      <dsp:nvSpPr>
        <dsp:cNvPr id="0" name=""/>
        <dsp:cNvSpPr/>
      </dsp:nvSpPr>
      <dsp:spPr>
        <a:xfrm rot="19904597">
          <a:off x="5162958" y="2576550"/>
          <a:ext cx="461145" cy="41920"/>
        </a:xfrm>
        <a:custGeom>
          <a:avLst/>
          <a:gdLst/>
          <a:ahLst/>
          <a:cxnLst/>
          <a:rect l="0" t="0" r="0" b="0"/>
          <a:pathLst>
            <a:path>
              <a:moveTo>
                <a:pt x="0" y="20960"/>
              </a:moveTo>
              <a:lnTo>
                <a:pt x="461145"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b="1" kern="1200"/>
        </a:p>
      </dsp:txBody>
      <dsp:txXfrm>
        <a:off x="5162958" y="2587534"/>
        <a:ext cx="461145" cy="19953"/>
      </dsp:txXfrm>
    </dsp:sp>
    <dsp:sp modelId="{CB21575F-1AB0-47C3-8606-75ABC72E64FC}">
      <dsp:nvSpPr>
        <dsp:cNvPr id="0" name=""/>
        <dsp:cNvSpPr/>
      </dsp:nvSpPr>
      <dsp:spPr>
        <a:xfrm>
          <a:off x="5494140" y="1143002"/>
          <a:ext cx="1792481" cy="1837462"/>
        </a:xfrm>
        <a:prstGeom prst="ellipse">
          <a:avLst/>
        </a:prstGeom>
        <a:solidFill>
          <a:schemeClr val="accent2">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b="1" kern="1200" dirty="0" smtClean="0"/>
            <a:t>Functional Data </a:t>
          </a:r>
        </a:p>
      </dsp:txBody>
      <dsp:txXfrm>
        <a:off x="5756643" y="1412092"/>
        <a:ext cx="1267475" cy="1299282"/>
      </dsp:txXfrm>
    </dsp:sp>
    <dsp:sp modelId="{92D6FD47-113E-47DC-B8AF-6BFCE3BC12C9}">
      <dsp:nvSpPr>
        <dsp:cNvPr id="0" name=""/>
        <dsp:cNvSpPr/>
      </dsp:nvSpPr>
      <dsp:spPr>
        <a:xfrm rot="1993911">
          <a:off x="5096978" y="3790989"/>
          <a:ext cx="671094" cy="41920"/>
        </a:xfrm>
        <a:custGeom>
          <a:avLst/>
          <a:gdLst/>
          <a:ahLst/>
          <a:cxnLst/>
          <a:rect l="0" t="0" r="0" b="0"/>
          <a:pathLst>
            <a:path>
              <a:moveTo>
                <a:pt x="0" y="20960"/>
              </a:moveTo>
              <a:lnTo>
                <a:pt x="671094"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b="1" kern="1200"/>
        </a:p>
      </dsp:txBody>
      <dsp:txXfrm>
        <a:off x="5096978" y="3797431"/>
        <a:ext cx="671094" cy="29037"/>
      </dsp:txXfrm>
    </dsp:sp>
    <dsp:sp modelId="{810D9AC2-3597-45F8-B9A9-3E5A5A65086C}">
      <dsp:nvSpPr>
        <dsp:cNvPr id="0" name=""/>
        <dsp:cNvSpPr/>
      </dsp:nvSpPr>
      <dsp:spPr>
        <a:xfrm>
          <a:off x="5572130" y="3571879"/>
          <a:ext cx="1792481" cy="1837462"/>
        </a:xfrm>
        <a:prstGeom prst="ellipse">
          <a:avLst/>
        </a:prstGeom>
        <a:solidFill>
          <a:srgbClr val="0074BC"/>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b="1" kern="1200" dirty="0" smtClean="0"/>
            <a:t>Units of Measure</a:t>
          </a:r>
          <a:endParaRPr lang="en-GB" sz="1800" b="1" kern="1200" dirty="0"/>
        </a:p>
      </dsp:txBody>
      <dsp:txXfrm>
        <a:off x="5834633" y="3840969"/>
        <a:ext cx="1267475" cy="1299282"/>
      </dsp:txXfrm>
    </dsp:sp>
    <dsp:sp modelId="{534DF9AC-C53F-4B83-80E7-69EC636E01AE}">
      <dsp:nvSpPr>
        <dsp:cNvPr id="0" name=""/>
        <dsp:cNvSpPr/>
      </dsp:nvSpPr>
      <dsp:spPr>
        <a:xfrm rot="5285448">
          <a:off x="4278950" y="4183888"/>
          <a:ext cx="306898" cy="41920"/>
        </a:xfrm>
        <a:custGeom>
          <a:avLst/>
          <a:gdLst/>
          <a:ahLst/>
          <a:cxnLst/>
          <a:rect l="0" t="0" r="0" b="0"/>
          <a:pathLst>
            <a:path>
              <a:moveTo>
                <a:pt x="0" y="20960"/>
              </a:moveTo>
              <a:lnTo>
                <a:pt x="306898"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b="1" kern="1200"/>
        </a:p>
      </dsp:txBody>
      <dsp:txXfrm>
        <a:off x="4278950" y="4198208"/>
        <a:ext cx="306898" cy="13279"/>
      </dsp:txXfrm>
    </dsp:sp>
    <dsp:sp modelId="{63528CF7-C952-4555-B092-88E34DE7AE6A}">
      <dsp:nvSpPr>
        <dsp:cNvPr id="0" name=""/>
        <dsp:cNvSpPr/>
      </dsp:nvSpPr>
      <dsp:spPr>
        <a:xfrm>
          <a:off x="3571878" y="4357676"/>
          <a:ext cx="1792481" cy="1837462"/>
        </a:xfrm>
        <a:prstGeom prst="ellipse">
          <a:avLst/>
        </a:prstGeom>
        <a:solidFill>
          <a:srgbClr val="F6AE1E"/>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b="1" kern="1200" dirty="0" smtClean="0"/>
            <a:t>Imperative Mutation &amp; I/O</a:t>
          </a:r>
          <a:endParaRPr lang="en-GB" sz="1800" b="1" kern="1200" dirty="0"/>
        </a:p>
      </dsp:txBody>
      <dsp:txXfrm>
        <a:off x="3834381" y="4626766"/>
        <a:ext cx="1267475" cy="1299282"/>
      </dsp:txXfrm>
    </dsp:sp>
    <dsp:sp modelId="{66E273DF-1271-4D19-8CDF-9E32F3DD23BD}">
      <dsp:nvSpPr>
        <dsp:cNvPr id="0" name=""/>
        <dsp:cNvSpPr/>
      </dsp:nvSpPr>
      <dsp:spPr>
        <a:xfrm rot="8899277">
          <a:off x="3123607" y="3729505"/>
          <a:ext cx="545896" cy="41920"/>
        </a:xfrm>
        <a:custGeom>
          <a:avLst/>
          <a:gdLst/>
          <a:ahLst/>
          <a:cxnLst/>
          <a:rect l="0" t="0" r="0" b="0"/>
          <a:pathLst>
            <a:path>
              <a:moveTo>
                <a:pt x="0" y="20960"/>
              </a:moveTo>
              <a:lnTo>
                <a:pt x="545896"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b="1" kern="1200"/>
        </a:p>
      </dsp:txBody>
      <dsp:txXfrm rot="10800000">
        <a:off x="3123607" y="3738655"/>
        <a:ext cx="545896" cy="23620"/>
      </dsp:txXfrm>
    </dsp:sp>
    <dsp:sp modelId="{4E8D27CA-6D31-40E6-9C5F-B1D27CA124BC}">
      <dsp:nvSpPr>
        <dsp:cNvPr id="0" name=""/>
        <dsp:cNvSpPr/>
      </dsp:nvSpPr>
      <dsp:spPr>
        <a:xfrm>
          <a:off x="1500189" y="3448910"/>
          <a:ext cx="1792481" cy="1837462"/>
        </a:xfrm>
        <a:prstGeom prst="ellipse">
          <a:avLst/>
        </a:prstGeom>
        <a:solidFill>
          <a:srgbClr val="00B05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GB" sz="1600" b="1" kern="1200" dirty="0" smtClean="0"/>
            <a:t>Language Integrated </a:t>
          </a:r>
          <a:r>
            <a:rPr lang="en-GB" sz="1600" b="1" kern="1200" dirty="0" err="1" smtClean="0"/>
            <a:t>Async</a:t>
          </a:r>
          <a:r>
            <a:rPr lang="en-GB" sz="1600" b="1" kern="1200" dirty="0" smtClean="0"/>
            <a:t>/Parallel</a:t>
          </a:r>
          <a:endParaRPr lang="en-GB" sz="1600" b="1" kern="1200" dirty="0"/>
        </a:p>
      </dsp:txBody>
      <dsp:txXfrm>
        <a:off x="1762692" y="3718000"/>
        <a:ext cx="1267475" cy="1299282"/>
      </dsp:txXfrm>
    </dsp:sp>
    <dsp:sp modelId="{050F8D7B-2D24-4769-92C8-EF4A2A5DCDDE}">
      <dsp:nvSpPr>
        <dsp:cNvPr id="0" name=""/>
        <dsp:cNvSpPr/>
      </dsp:nvSpPr>
      <dsp:spPr>
        <a:xfrm rot="12490706">
          <a:off x="3163072" y="2576550"/>
          <a:ext cx="466965" cy="41920"/>
        </a:xfrm>
        <a:custGeom>
          <a:avLst/>
          <a:gdLst/>
          <a:ahLst/>
          <a:cxnLst/>
          <a:rect l="0" t="0" r="0" b="0"/>
          <a:pathLst>
            <a:path>
              <a:moveTo>
                <a:pt x="0" y="20960"/>
              </a:moveTo>
              <a:lnTo>
                <a:pt x="466965"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b="1" kern="1200"/>
        </a:p>
      </dsp:txBody>
      <dsp:txXfrm rot="10800000">
        <a:off x="3163072" y="2587408"/>
        <a:ext cx="466965" cy="20205"/>
      </dsp:txXfrm>
    </dsp:sp>
    <dsp:sp modelId="{4665E214-BA00-4CE6-A11D-C4034FA3A1A1}">
      <dsp:nvSpPr>
        <dsp:cNvPr id="0" name=""/>
        <dsp:cNvSpPr/>
      </dsp:nvSpPr>
      <dsp:spPr>
        <a:xfrm>
          <a:off x="1500189" y="1143002"/>
          <a:ext cx="1792481" cy="1837462"/>
        </a:xfrm>
        <a:prstGeom prst="ellipse">
          <a:avLst/>
        </a:prstGeom>
        <a:solidFill>
          <a:srgbClr val="00B05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b="1" kern="1200" dirty="0" smtClean="0"/>
            <a:t>Meta Programming</a:t>
          </a:r>
        </a:p>
        <a:p>
          <a:pPr lvl="0" algn="ctr" defTabSz="711200">
            <a:lnSpc>
              <a:spcPct val="90000"/>
            </a:lnSpc>
            <a:spcBef>
              <a:spcPct val="0"/>
            </a:spcBef>
            <a:spcAft>
              <a:spcPct val="35000"/>
            </a:spcAft>
          </a:pPr>
          <a:r>
            <a:rPr lang="en-GB" sz="1400" b="1" kern="1200" dirty="0" smtClean="0"/>
            <a:t>e.g. SQL Queries </a:t>
          </a:r>
        </a:p>
        <a:p>
          <a:pPr lvl="0" algn="ctr" defTabSz="711200">
            <a:lnSpc>
              <a:spcPct val="90000"/>
            </a:lnSpc>
            <a:spcBef>
              <a:spcPct val="0"/>
            </a:spcBef>
            <a:spcAft>
              <a:spcPct val="35000"/>
            </a:spcAft>
          </a:pPr>
          <a:r>
            <a:rPr lang="en-GB" sz="1400" b="1" kern="1200" dirty="0" smtClean="0"/>
            <a:t>GPU Programs</a:t>
          </a:r>
          <a:endParaRPr lang="en-GB" sz="1400" b="1" kern="1200" dirty="0"/>
        </a:p>
      </dsp:txBody>
      <dsp:txXfrm>
        <a:off x="1762692" y="1412092"/>
        <a:ext cx="1267475" cy="12992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D112E-F679-4F2C-BB3E-32C985B93210}">
      <dsp:nvSpPr>
        <dsp:cNvPr id="0" name=""/>
        <dsp:cNvSpPr/>
      </dsp:nvSpPr>
      <dsp:spPr>
        <a:xfrm rot="16200000">
          <a:off x="1862" y="360"/>
          <a:ext cx="2578447" cy="2578447"/>
        </a:xfrm>
        <a:prstGeom prst="downArrow">
          <a:avLst>
            <a:gd name="adj1" fmla="val 50000"/>
            <a:gd name="adj2" fmla="val 35000"/>
          </a:avLst>
        </a:prstGeom>
        <a:gradFill flip="none" rotWithShape="0">
          <a:gsLst>
            <a:gs pos="0">
              <a:srgbClr val="00B050">
                <a:shade val="30000"/>
                <a:satMod val="115000"/>
              </a:srgbClr>
            </a:gs>
            <a:gs pos="50000">
              <a:srgbClr val="00B050">
                <a:shade val="67500"/>
                <a:satMod val="115000"/>
              </a:srgbClr>
            </a:gs>
            <a:gs pos="100000">
              <a:srgbClr val="00B050">
                <a:shade val="100000"/>
                <a:satMod val="115000"/>
              </a:srgbClr>
            </a:gs>
          </a:gsLst>
          <a:lin ang="8100000" scaled="1"/>
          <a:tileRect/>
        </a:gradFill>
        <a:ln w="9525" cap="flat" cmpd="sng" algn="ctr">
          <a:solidFill>
            <a:schemeClr val="tx1"/>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GB" sz="3700" kern="1200" smtClean="0">
              <a:solidFill>
                <a:schemeClr val="tx1"/>
              </a:solidFill>
            </a:rPr>
            <a:t>OCaml</a:t>
          </a:r>
          <a:endParaRPr lang="en-GB" sz="3700" kern="1200" dirty="0">
            <a:solidFill>
              <a:schemeClr val="tx1"/>
            </a:solidFill>
          </a:endParaRPr>
        </a:p>
      </dsp:txBody>
      <dsp:txXfrm rot="5400000">
        <a:off x="1862" y="644972"/>
        <a:ext cx="2127219" cy="1289223"/>
      </dsp:txXfrm>
    </dsp:sp>
    <dsp:sp modelId="{26085288-8BBD-4A18-B782-013657CD3B38}">
      <dsp:nvSpPr>
        <dsp:cNvPr id="0" name=""/>
        <dsp:cNvSpPr/>
      </dsp:nvSpPr>
      <dsp:spPr>
        <a:xfrm rot="5400000">
          <a:off x="5801689" y="360"/>
          <a:ext cx="2578447" cy="2578447"/>
        </a:xfrm>
        <a:prstGeom prst="downArrow">
          <a:avLst>
            <a:gd name="adj1" fmla="val 50000"/>
            <a:gd name="adj2" fmla="val 35000"/>
          </a:avLst>
        </a:prstGeom>
        <a:gradFill flip="none" rotWithShape="0">
          <a:gsLst>
            <a:gs pos="0">
              <a:srgbClr val="00B050">
                <a:shade val="30000"/>
                <a:satMod val="115000"/>
              </a:srgbClr>
            </a:gs>
            <a:gs pos="50000">
              <a:srgbClr val="00B050">
                <a:shade val="67500"/>
                <a:satMod val="115000"/>
              </a:srgbClr>
            </a:gs>
            <a:gs pos="100000">
              <a:srgbClr val="00B050">
                <a:shade val="100000"/>
                <a:satMod val="115000"/>
              </a:srgbClr>
            </a:gs>
          </a:gsLst>
          <a:lin ang="8100000" scaled="1"/>
          <a:tileRect/>
        </a:gradFill>
        <a:ln w="9525" cap="flat" cmpd="sng" algn="ctr">
          <a:solidFill>
            <a:schemeClr val="tx1"/>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GB" sz="3700" kern="1200" smtClean="0">
              <a:solidFill>
                <a:schemeClr val="tx1"/>
              </a:solidFill>
            </a:rPr>
            <a:t>C#/.NET</a:t>
          </a:r>
          <a:endParaRPr lang="en-GB" sz="3700" kern="1200" dirty="0">
            <a:solidFill>
              <a:schemeClr val="tx1"/>
            </a:solidFill>
          </a:endParaRPr>
        </a:p>
      </dsp:txBody>
      <dsp:txXfrm rot="-5400000">
        <a:off x="6252917" y="644972"/>
        <a:ext cx="2127219" cy="128922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extLst>
      <p:ext uri="{BB962C8B-B14F-4D97-AF65-F5344CB8AC3E}">
        <p14:creationId xmlns:p14="http://schemas.microsoft.com/office/powerpoint/2010/main" val="342316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998121"/>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79D3B81C-D83E-4B7D-AC38-990797394911}"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2/14/2011 6:20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2/14/2011 6:20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2/14/2011 6:20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2/14/2011 6:20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2/14/2011 6:20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37</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D604EDF-A11E-4F0C-BB23-611C4B2B8AD5}" type="slidenum">
              <a:rPr lang="en-GB" smtClean="0"/>
              <a:pPr/>
              <a:t>38</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2/14/2011 6:20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40</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2/14/2011 6:20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2/14/2011 6:20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47</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2/14/2011 6:20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2/14/2011 6:20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900" dirty="0" smtClean="0"/>
              <a:t>So why can’t programmers experience this context, using these names, and their schemas?</a:t>
            </a:r>
            <a:br>
              <a:rPr lang="en-GB" sz="900" dirty="0" smtClean="0"/>
            </a:br>
            <a:r>
              <a:rPr lang="en-GB" sz="800" dirty="0" smtClean="0"/>
              <a:t/>
            </a:r>
            <a:br>
              <a:rPr lang="en-GB" sz="800" dirty="0" smtClean="0"/>
            </a:br>
            <a:r>
              <a:rPr lang="en-GB" sz="800" dirty="0" smtClean="0"/>
              <a:t/>
            </a:r>
            <a:br>
              <a:rPr lang="en-GB" sz="800" dirty="0" smtClean="0"/>
            </a:br>
            <a:r>
              <a:rPr lang="en-GB" sz="800" dirty="0" smtClean="0"/>
              <a:t/>
            </a:r>
            <a:br>
              <a:rPr lang="en-GB" sz="800" dirty="0" smtClean="0"/>
            </a:b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900" b="1" dirty="0" smtClean="0"/>
              <a:t>.NET 2.0-4.0, C# 2.0-4.0</a:t>
            </a:r>
            <a:r>
              <a:rPr lang="en-GB" sz="900" dirty="0" smtClean="0"/>
              <a:t>: .NET Generics: deep innovation, heavily inspired by functional programming design &amp; implementation, deeply empowering for C#/VB programmers. Generic programming, with total simplicity, with debugging, with runtime types, with unboxed efficiency, with </a:t>
            </a:r>
            <a:r>
              <a:rPr lang="en-GB" sz="900" dirty="0" err="1" smtClean="0"/>
              <a:t>precompilation</a:t>
            </a:r>
            <a:r>
              <a:rPr lang="en-GB" sz="900" dirty="0" smtClean="0"/>
              <a:t>. Assert this has put Microsoft 10-20 years ahead in this aspect of VM implementation: there is still no sign of JVM or other implementations or designs that rival the CLR on this design point. IMHO anyone who builds a typed VM language on anything less is building on sand.</a:t>
            </a:r>
          </a:p>
          <a:p>
            <a:pPr lvl="0"/>
            <a:r>
              <a:rPr lang="en-GB" sz="900" b="1" dirty="0" smtClean="0"/>
              <a:t>C# 3.0-4.0:</a:t>
            </a:r>
            <a:r>
              <a:rPr lang="en-GB" sz="900" dirty="0" smtClean="0"/>
              <a:t> Lambda Expressions, LINQ. I had less to do with this, but it is fundamentally enabled by .NET generics. It is a wonderful and ground-breaking embedding of queries into languages</a:t>
            </a:r>
          </a:p>
          <a:p>
            <a:pPr lvl="0"/>
            <a:r>
              <a:rPr lang="en-GB" sz="900" b="1" dirty="0" smtClean="0"/>
              <a:t>F# 2.0:</a:t>
            </a:r>
            <a:r>
              <a:rPr lang="en-GB" sz="900" dirty="0" smtClean="0"/>
              <a:t> Strongly typed functional programming for .NET, built on .NET Generics</a:t>
            </a:r>
          </a:p>
          <a:p>
            <a:pPr lvl="0"/>
            <a:r>
              <a:rPr lang="en-GB" sz="900" b="1" dirty="0" smtClean="0"/>
              <a:t>F# 2.0</a:t>
            </a:r>
            <a:r>
              <a:rPr lang="en-GB" sz="900" dirty="0" smtClean="0"/>
              <a:t>: Units of Measure with effective type inference. Again, it feels Microsoft is 10-20 years ahead of the competition for this feature. Take that as a challenge, if you like.</a:t>
            </a:r>
          </a:p>
          <a:p>
            <a:pPr lvl="0"/>
            <a:r>
              <a:rPr lang="en-GB" sz="900" b="1" dirty="0" smtClean="0"/>
              <a:t>F# 2.0</a:t>
            </a:r>
            <a:r>
              <a:rPr lang="en-GB" sz="900" dirty="0" smtClean="0"/>
              <a:t>: Asynchronous + parallel + agent programming. Smoothly integrated asynchronous programming and agents on a VM through local CPS rewriting. Similar to </a:t>
            </a:r>
            <a:r>
              <a:rPr lang="en-GB" sz="900" dirty="0" err="1" smtClean="0"/>
              <a:t>Kilim</a:t>
            </a:r>
            <a:r>
              <a:rPr lang="en-GB" sz="900" dirty="0" smtClean="0"/>
              <a:t>, predates it a little (2007).</a:t>
            </a:r>
          </a:p>
          <a:p>
            <a:r>
              <a:rPr lang="en-GB" sz="900" b="1" dirty="0" smtClean="0"/>
              <a:t>C# 5.0</a:t>
            </a:r>
            <a:r>
              <a:rPr lang="en-GB" sz="900" dirty="0" smtClean="0"/>
              <a:t>: Look for a sneak preview next week!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561992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900" b="1" dirty="0" smtClean="0"/>
              <a:t>.NET 2.0-4.0, C# 2.0-4.0</a:t>
            </a:r>
            <a:r>
              <a:rPr lang="en-GB" sz="900" dirty="0" smtClean="0"/>
              <a:t>: .NET Generics: deep innovation, heavily inspired by functional programming design &amp; implementation, deeply empowering for C#/VB programmers. Generic programming, with total simplicity, with debugging, with runtime types, with unboxed efficiency, with </a:t>
            </a:r>
            <a:r>
              <a:rPr lang="en-GB" sz="900" dirty="0" err="1" smtClean="0"/>
              <a:t>precompilation</a:t>
            </a:r>
            <a:r>
              <a:rPr lang="en-GB" sz="900" dirty="0" smtClean="0"/>
              <a:t>. Assert this has put Microsoft 10-20 years ahead in this aspect of VM implementation: there is still no sign of JVM or other implementations or designs that rival the CLR on this design point. IMHO anyone who builds a typed VM language on anything less is building on sand.</a:t>
            </a:r>
          </a:p>
          <a:p>
            <a:pPr lvl="0"/>
            <a:r>
              <a:rPr lang="en-GB" sz="900" b="1" dirty="0" smtClean="0"/>
              <a:t>C# 3.0-4.0:</a:t>
            </a:r>
            <a:r>
              <a:rPr lang="en-GB" sz="900" dirty="0" smtClean="0"/>
              <a:t> Lambda Expressions, LINQ. I had less to do with this, but it is fundamentally enabled by .NET generics. It is a wonderful and ground-breaking embedding of queries into languages</a:t>
            </a:r>
          </a:p>
          <a:p>
            <a:pPr lvl="0"/>
            <a:r>
              <a:rPr lang="en-GB" sz="900" b="1" dirty="0" smtClean="0"/>
              <a:t>F# 2.0:</a:t>
            </a:r>
            <a:r>
              <a:rPr lang="en-GB" sz="900" dirty="0" smtClean="0"/>
              <a:t> Strongly typed functional programming for .NET, built on .NET Generics</a:t>
            </a:r>
          </a:p>
          <a:p>
            <a:pPr lvl="0"/>
            <a:r>
              <a:rPr lang="en-GB" sz="900" b="1" dirty="0" smtClean="0"/>
              <a:t>F# 2.0</a:t>
            </a:r>
            <a:r>
              <a:rPr lang="en-GB" sz="900" dirty="0" smtClean="0"/>
              <a:t>: Units of Measure with effective type inference. Again, it feels Microsoft is 10-20 years ahead of the competition for this feature. Take that as a challenge, if you like.</a:t>
            </a:r>
          </a:p>
          <a:p>
            <a:pPr lvl="0"/>
            <a:r>
              <a:rPr lang="en-GB" sz="900" b="1" dirty="0" smtClean="0"/>
              <a:t>F# 2.0</a:t>
            </a:r>
            <a:r>
              <a:rPr lang="en-GB" sz="900" dirty="0" smtClean="0"/>
              <a:t>: Asynchronous + parallel + agent programming. Smoothly integrated asynchronous programming and agents on a VM through local CPS rewriting. Similar to </a:t>
            </a:r>
            <a:r>
              <a:rPr lang="en-GB" sz="900" dirty="0" err="1" smtClean="0"/>
              <a:t>Kilim</a:t>
            </a:r>
            <a:r>
              <a:rPr lang="en-GB" sz="900" dirty="0" smtClean="0"/>
              <a:t>, predates it a little (2007).</a:t>
            </a:r>
          </a:p>
          <a:p>
            <a:r>
              <a:rPr lang="en-GB" sz="900" b="1" dirty="0" smtClean="0"/>
              <a:t>C# 5.0</a:t>
            </a:r>
            <a:r>
              <a:rPr lang="en-GB" sz="900" dirty="0" smtClean="0"/>
              <a:t>: Look for a sneak preview next week!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561992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14</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15</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16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ight background developer code">
    <p:spTree>
      <p:nvGrpSpPr>
        <p:cNvPr id="1" name=""/>
        <p:cNvGrpSpPr/>
        <p:nvPr/>
      </p:nvGrpSpPr>
      <p:grpSpPr>
        <a:xfrm>
          <a:off x="0" y="0"/>
          <a:ext cx="0" cy="0"/>
          <a:chOff x="0" y="0"/>
          <a:chExt cx="0" cy="0"/>
        </a:xfrm>
      </p:grpSpPr>
      <p:pic>
        <p:nvPicPr>
          <p:cNvPr id="8" name="Picture 7" descr="white-green code shap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646176" y="1304544"/>
            <a:ext cx="8086952" cy="1966747"/>
          </a:xfrm>
        </p:spPr>
        <p:txBody>
          <a:bodyPr/>
          <a:lstStyle>
            <a:lvl1pPr marL="0" indent="0">
              <a:lnSpc>
                <a:spcPct val="80000"/>
              </a:lnSpc>
              <a:buFontTx/>
              <a:buNone/>
              <a:defRPr sz="2400" b="0">
                <a:solidFill>
                  <a:srgbClr val="000000"/>
                </a:solidFill>
                <a:latin typeface="Consolas" pitchFamily="49" charset="0"/>
                <a:cs typeface="Courier New" pitchFamily="49" charset="0"/>
              </a:defRPr>
            </a:lvl1pPr>
            <a:lvl2pPr marL="457200" indent="6350">
              <a:lnSpc>
                <a:spcPct val="80000"/>
              </a:lnSpc>
              <a:buFontTx/>
              <a:buNone/>
              <a:defRPr sz="2000" b="0">
                <a:solidFill>
                  <a:srgbClr val="000000"/>
                </a:solidFill>
                <a:latin typeface="Consolas" pitchFamily="49" charset="0"/>
                <a:cs typeface="Courier New" pitchFamily="49" charset="0"/>
              </a:defRPr>
            </a:lvl2pPr>
            <a:lvl3pPr marL="796925" indent="0">
              <a:lnSpc>
                <a:spcPct val="80000"/>
              </a:lnSpc>
              <a:buFontTx/>
              <a:buNone/>
              <a:defRPr sz="1800" b="0">
                <a:solidFill>
                  <a:srgbClr val="000000"/>
                </a:solidFill>
                <a:latin typeface="Consolas" pitchFamily="49" charset="0"/>
                <a:cs typeface="Courier New" pitchFamily="49" charset="0"/>
              </a:defRPr>
            </a:lvl3pPr>
            <a:lvl4pPr marL="1147763" indent="20638">
              <a:lnSpc>
                <a:spcPct val="80000"/>
              </a:lnSpc>
              <a:buFontTx/>
              <a:buNone/>
              <a:defRPr sz="1800" b="0">
                <a:solidFill>
                  <a:srgbClr val="000000"/>
                </a:solidFill>
                <a:latin typeface="Consolas" pitchFamily="49" charset="0"/>
                <a:cs typeface="Courier New" pitchFamily="49" charset="0"/>
              </a:defRPr>
            </a:lvl4pPr>
            <a:lvl5pPr marL="1489075" indent="0">
              <a:lnSpc>
                <a:spcPct val="80000"/>
              </a:lnSpc>
              <a:buFontTx/>
              <a:buNone/>
              <a:defRPr sz="1800" b="0">
                <a:solidFill>
                  <a:srgbClr val="000000"/>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609600" y="6248206"/>
            <a:ext cx="5421083" cy="365125"/>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0" y="1272222"/>
            <a:ext cx="533400" cy="244476"/>
          </a:xfrm>
          <a:prstGeom prst="rect">
            <a:avLst/>
          </a:prstGeom>
        </p:spPr>
        <p:txBody>
          <a:bodyPr/>
          <a:lstStyle>
            <a:lvl1pPr>
              <a:defRPr/>
            </a:lvl1pPr>
          </a:lstStyle>
          <a:p>
            <a:fld id="{8BAA82A5-D41F-40B6-864A-06BCCF57D3E7}" type="slidenum">
              <a:rPr lang="en-GB"/>
              <a:pPr/>
              <a:t>‹#›</a:t>
            </a:fld>
            <a:endParaRPr lang="en-GB"/>
          </a:p>
        </p:txBody>
      </p:sp>
      <p:sp>
        <p:nvSpPr>
          <p:cNvPr id="6" name="Date Placeholder 5"/>
          <p:cNvSpPr>
            <a:spLocks noGrp="1"/>
          </p:cNvSpPr>
          <p:nvPr>
            <p:ph type="dt" sz="half" idx="12"/>
          </p:nvPr>
        </p:nvSpPr>
        <p:spPr>
          <a:xfrm>
            <a:off x="6096000" y="6248400"/>
            <a:ext cx="2667000" cy="365125"/>
          </a:xfrm>
          <a:prstGeom prst="rect">
            <a:avLst/>
          </a:prstGeom>
        </p:spPr>
        <p:txBody>
          <a:bodyPr/>
          <a:lstStyle>
            <a:lvl1pPr>
              <a:defRPr/>
            </a:lvl1pPr>
          </a:lstStyle>
          <a:p>
            <a:endParaRPr lang="en-GB"/>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68808" y="3253804"/>
            <a:ext cx="8382000" cy="664797"/>
          </a:xfrm>
        </p:spPr>
        <p:txBody>
          <a:bodyPr/>
          <a:lstStyle>
            <a:lvl1pPr algn="ctr">
              <a:defRPr>
                <a:latin typeface="+mj-lt"/>
              </a:defRPr>
            </a:lvl1pPr>
          </a:lstStyle>
          <a:p>
            <a:r>
              <a:rPr lang="en-US" dirty="0" smtClean="0"/>
              <a:t>Click to edit Master title style</a:t>
            </a: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5668" y="4114800"/>
            <a:ext cx="7043208" cy="461665"/>
          </a:xfrm>
        </p:spPr>
        <p:txBody>
          <a:bodyPr>
            <a:noAutofit/>
          </a:bodyPr>
          <a:lstStyle>
            <a:lvl1pPr marL="0" indent="0" algn="l">
              <a:lnSpc>
                <a:spcPct val="90000"/>
              </a:lnSpc>
              <a:spcBef>
                <a:spcPts val="0"/>
              </a:spcBef>
              <a:buNone/>
              <a:defRPr sz="2400">
                <a:gradFill>
                  <a:gsLst>
                    <a:gs pos="0">
                      <a:srgbClr val="031C4E"/>
                    </a:gs>
                    <a:gs pos="86000">
                      <a:srgbClr val="031C4E"/>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5" name="Title 1"/>
          <p:cNvSpPr>
            <a:spLocks noGrp="1"/>
          </p:cNvSpPr>
          <p:nvPr>
            <p:ph type="ctrTitle"/>
          </p:nvPr>
        </p:nvSpPr>
        <p:spPr>
          <a:xfrm>
            <a:off x="465668" y="1066800"/>
            <a:ext cx="7946496" cy="1523495"/>
          </a:xfrm>
        </p:spPr>
        <p:txBody>
          <a:bodyPr anchor="ctr">
            <a:noAutofit/>
          </a:bodyPr>
          <a:lstStyle>
            <a:lvl1pPr>
              <a:lnSpc>
                <a:spcPct val="90000"/>
              </a:lnSpc>
              <a:defRPr sz="5400"/>
            </a:lvl1pPr>
          </a:lstStyle>
          <a:p>
            <a:r>
              <a:rPr lang="en-US" dirty="0" smtClean="0"/>
              <a:t>Click to edit Master title style</a:t>
            </a:r>
            <a:endParaRPr lang="en-US" dirty="0"/>
          </a:p>
        </p:txBody>
      </p:sp>
      <p:pic>
        <p:nvPicPr>
          <p:cNvPr id="6" name="Picture 5" descr="MSconfidential.png"/>
          <p:cNvPicPr>
            <a:picLocks noChangeAspect="1"/>
          </p:cNvPicPr>
          <p:nvPr userDrawn="1"/>
        </p:nvPicPr>
        <p:blipFill>
          <a:blip r:embed="rId2"/>
          <a:stretch>
            <a:fillRect/>
          </a:stretch>
        </p:blipFill>
        <p:spPr>
          <a:xfrm>
            <a:off x="3346805" y="6495198"/>
            <a:ext cx="2450390" cy="365730"/>
          </a:xfrm>
          <a:prstGeom prst="rect">
            <a:avLst/>
          </a:prstGeom>
        </p:spPr>
      </p:pic>
    </p:spTree>
    <p:extLst>
      <p:ext uri="{BB962C8B-B14F-4D97-AF65-F5344CB8AC3E}">
        <p14:creationId xmlns:p14="http://schemas.microsoft.com/office/powerpoint/2010/main" val="24948914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2566527"/>
            <a:ext cx="7681913" cy="1059925"/>
          </a:xfrm>
        </p:spPr>
        <p:txBody>
          <a:bodyPr anchor="t" anchorCtr="0">
            <a:noAutofit/>
          </a:bodyPr>
          <a:lstStyle>
            <a:lvl1pPr marL="0" indent="0" algn="l">
              <a:buFont typeface="Arial" pitchFamily="34" charset="0"/>
              <a:buNone/>
              <a:defRPr kumimoji="0" lang="en-US" sz="8000" b="1"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solidFill>
                  <a:schemeClr val="tx2"/>
                </a:solidFill>
              </a:defRPr>
            </a:lvl1pPr>
            <a:lvl2pPr>
              <a:lnSpc>
                <a:spcPct val="90000"/>
              </a:lnSpc>
              <a:defRPr>
                <a:solidFill>
                  <a:schemeClr val="tx2"/>
                </a:solidFill>
              </a:defRPr>
            </a:lvl2pPr>
            <a:lvl3pPr>
              <a:lnSpc>
                <a:spcPct val="90000"/>
              </a:lnSpc>
              <a:defRPr>
                <a:solidFill>
                  <a:schemeClr val="tx2"/>
                </a:solidFill>
              </a:defRPr>
            </a:lvl3pPr>
            <a:lvl4pPr>
              <a:lnSpc>
                <a:spcPct val="90000"/>
              </a:lnSpc>
              <a:defRPr>
                <a:solidFill>
                  <a:schemeClr val="tx2"/>
                </a:solidFill>
              </a:defRPr>
            </a:lvl4pPr>
            <a:lvl5pPr>
              <a:lnSpc>
                <a:spcPct val="90000"/>
              </a:lnSpc>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24" r:id="rId11"/>
    <p:sldLayoutId id="2147483728" r:id="rId12"/>
    <p:sldLayoutId id="2147483729" r:id="rId13"/>
    <p:sldLayoutId id="2147483730" r:id="rId14"/>
  </p:sldLayoutIdLst>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50" dirty="0" smtClean="0">
          <a:ln w="3175">
            <a:noFill/>
          </a:ln>
          <a:solidFill>
            <a:schemeClr val="tx2"/>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2"/>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7"/>
        </a:buBlip>
        <a:defRPr sz="2800" kern="1200">
          <a:solidFill>
            <a:schemeClr val="tx2"/>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7"/>
        </a:buBlip>
        <a:defRPr sz="2400" kern="1200">
          <a:solidFill>
            <a:schemeClr val="tx2"/>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7"/>
        </a:buBlip>
        <a:defRPr sz="2400" kern="1200">
          <a:solidFill>
            <a:schemeClr val="tx2"/>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7"/>
        </a:buBlip>
        <a:defRPr sz="2400" kern="1200">
          <a:solidFill>
            <a:schemeClr val="tx2"/>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3.xml"/><Relationship Id="rId7" Type="http://schemas.openxmlformats.org/officeDocument/2006/relationships/image" Target="../media/image5.jpeg"/><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www.usgs.gov/"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hyperlink" Target="http://www.google.com/.../api" TargetMode="External"/><Relationship Id="rId5" Type="http://schemas.openxmlformats.org/officeDocument/2006/relationships/hyperlink" Target="http://www.freebase.com/" TargetMode="External"/><Relationship Id="rId4" Type="http://schemas.openxmlformats.org/officeDocument/2006/relationships/hyperlink" Target="http://www.xignite.com/" TargetMode="Externa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jpeg"/><Relationship Id="rId2" Type="http://schemas.openxmlformats.org/officeDocument/2006/relationships/hyperlink" Target="http://fsharp.net/" TargetMode="External"/><Relationship Id="rId1" Type="http://schemas.openxmlformats.org/officeDocument/2006/relationships/slideLayout" Target="../slideLayouts/slideLayout7.xml"/><Relationship Id="rId6" Type="http://schemas.openxmlformats.org/officeDocument/2006/relationships/image" Target="../media/image27.gif"/><Relationship Id="rId5" Type="http://schemas.openxmlformats.org/officeDocument/2006/relationships/image" Target="../media/image26.gif"/><Relationship Id="rId4" Type="http://schemas.openxmlformats.org/officeDocument/2006/relationships/image" Target="../media/image25.jpeg"/></Relationships>
</file>

<file path=ppt/slides/_rels/slide57.xml.rels><?xml version="1.0" encoding="UTF-8" standalone="yes"?>
<Relationships xmlns="http://schemas.openxmlformats.org/package/2006/relationships"><Relationship Id="rId3" Type="http://schemas.openxmlformats.org/officeDocument/2006/relationships/hyperlink" Target="http://trelford.com/blog" TargetMode="External"/><Relationship Id="rId2" Type="http://schemas.openxmlformats.org/officeDocument/2006/relationships/hyperlink" Target="http://fsharp.ne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38288" y="1431519"/>
            <a:ext cx="7100887" cy="1719262"/>
          </a:xfrm>
        </p:spPr>
        <p:txBody>
          <a:bodyPr/>
          <a:lstStyle/>
          <a:p>
            <a:pPr eaLnBrk="1" hangingPunct="1">
              <a:defRPr/>
            </a:pPr>
            <a:r>
              <a:rPr lang="en-GB" sz="8800" dirty="0" smtClean="0">
                <a:sym typeface="Wingdings" pitchFamily="2" charset="2"/>
              </a:rPr>
              <a:t>F# </a:t>
            </a:r>
            <a:br>
              <a:rPr lang="en-GB" sz="8800" dirty="0" smtClean="0">
                <a:sym typeface="Wingdings" pitchFamily="2" charset="2"/>
              </a:rPr>
            </a:br>
            <a:r>
              <a:rPr lang="en-GB" sz="4800" dirty="0" smtClean="0">
                <a:sym typeface="Wingdings" pitchFamily="2" charset="2"/>
              </a:rPr>
              <a:t>History, Today, Tomorrow</a:t>
            </a:r>
            <a:br>
              <a:rPr lang="en-GB" sz="4800" dirty="0" smtClean="0">
                <a:sym typeface="Wingdings" pitchFamily="2" charset="2"/>
              </a:rPr>
            </a:br>
            <a:r>
              <a:rPr lang="en-GB" dirty="0" smtClean="0">
                <a:sym typeface="Wingdings" pitchFamily="2" charset="2"/>
              </a:rPr>
              <a:t/>
            </a:r>
            <a:br>
              <a:rPr lang="en-GB" dirty="0" smtClean="0">
                <a:sym typeface="Wingdings" pitchFamily="2" charset="2"/>
              </a:rPr>
            </a:br>
            <a:r>
              <a:rPr lang="en-GB" sz="3200" dirty="0" smtClean="0">
                <a:sym typeface="Wingdings" pitchFamily="2" charset="2"/>
              </a:rPr>
              <a:t/>
            </a:r>
            <a:br>
              <a:rPr lang="en-GB" sz="3200" dirty="0" smtClean="0">
                <a:sym typeface="Wingdings" pitchFamily="2" charset="2"/>
              </a:rPr>
            </a:br>
            <a:endParaRPr lang="en-US" sz="2800" dirty="0" smtClean="0"/>
          </a:p>
        </p:txBody>
      </p:sp>
      <p:sp>
        <p:nvSpPr>
          <p:cNvPr id="27650" name="Rectangle 3"/>
          <p:cNvSpPr>
            <a:spLocks noGrp="1" noChangeArrowheads="1"/>
          </p:cNvSpPr>
          <p:nvPr>
            <p:ph type="subTitle" idx="1"/>
          </p:nvPr>
        </p:nvSpPr>
        <p:spPr>
          <a:xfrm>
            <a:off x="1538288" y="3870325"/>
            <a:ext cx="7100887" cy="1136650"/>
          </a:xfrm>
        </p:spPr>
        <p:txBody>
          <a:bodyPr/>
          <a:lstStyle/>
          <a:p>
            <a:pPr eaLnBrk="1" hangingPunct="1"/>
            <a:endParaRPr lang="en-US" dirty="0" smtClean="0">
              <a:solidFill>
                <a:srgbClr val="A2998A"/>
              </a:solidFill>
            </a:endParaRPr>
          </a:p>
          <a:p>
            <a:pPr eaLnBrk="1" hangingPunct="1"/>
            <a:r>
              <a:rPr lang="en-US" dirty="0" smtClean="0">
                <a:solidFill>
                  <a:srgbClr val="A2998A"/>
                </a:solidFill>
              </a:rPr>
              <a:t>Invited talk</a:t>
            </a:r>
            <a:r>
              <a:rPr lang="en-US" smtClean="0">
                <a:solidFill>
                  <a:srgbClr val="A2998A"/>
                </a:solidFill>
              </a:rPr>
              <a:t>, SPLASH/ILC </a:t>
            </a:r>
            <a:r>
              <a:rPr lang="en-US" dirty="0" smtClean="0">
                <a:solidFill>
                  <a:srgbClr val="A2998A"/>
                </a:solidFill>
              </a:rPr>
              <a:t>2010</a:t>
            </a:r>
          </a:p>
          <a:p>
            <a:pPr eaLnBrk="1" hangingPunct="1"/>
            <a:r>
              <a:rPr lang="en-US" dirty="0" smtClean="0">
                <a:solidFill>
                  <a:srgbClr val="A2998A"/>
                </a:solidFill>
              </a:rPr>
              <a:t>Don Syme, </a:t>
            </a:r>
          </a:p>
          <a:p>
            <a:pPr eaLnBrk="1" hangingPunct="1"/>
            <a:r>
              <a:rPr lang="en-US" dirty="0" smtClean="0">
                <a:solidFill>
                  <a:srgbClr val="A2998A"/>
                </a:solidFill>
              </a:rPr>
              <a:t>Principal Researcher</a:t>
            </a:r>
          </a:p>
          <a:p>
            <a:pPr eaLnBrk="1" hangingPunct="1"/>
            <a:r>
              <a:rPr lang="en-US" dirty="0" smtClean="0">
                <a:solidFill>
                  <a:srgbClr val="A2998A"/>
                </a:solidFill>
              </a:rPr>
              <a:t>Microsoft Research, Cambridge</a:t>
            </a:r>
          </a:p>
          <a:p>
            <a:pPr eaLnBrk="1" hangingPunct="1"/>
            <a:endParaRPr lang="en-US" dirty="0" smtClean="0">
              <a:solidFill>
                <a:srgbClr val="A2998A"/>
              </a:solidFill>
            </a:endParaRPr>
          </a:p>
          <a:p>
            <a:pPr eaLnBrk="1" hangingPunct="1"/>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The year is 2010…</a:t>
            </a:r>
            <a:endParaRPr lang="en-GB" dirty="0"/>
          </a:p>
        </p:txBody>
      </p:sp>
      <p:graphicFrame>
        <p:nvGraphicFramePr>
          <p:cNvPr id="7" name="Diagram 6"/>
          <p:cNvGraphicFramePr/>
          <p:nvPr>
            <p:extLst>
              <p:ext uri="{D42A27DB-BD31-4B8C-83A1-F6EECF244321}">
                <p14:modId xmlns:p14="http://schemas.microsoft.com/office/powerpoint/2010/main" val="62047831"/>
              </p:ext>
            </p:extLst>
          </p:nvPr>
        </p:nvGraphicFramePr>
        <p:xfrm>
          <a:off x="381000" y="1411552"/>
          <a:ext cx="8382000" cy="32731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ular Callout 3"/>
          <p:cNvSpPr/>
          <p:nvPr/>
        </p:nvSpPr>
        <p:spPr>
          <a:xfrm>
            <a:off x="250889" y="951564"/>
            <a:ext cx="1633781" cy="1015663"/>
          </a:xfrm>
          <a:prstGeom prst="wedgeRectCallout">
            <a:avLst>
              <a:gd name="adj1" fmla="val -12762"/>
              <a:gd name="adj2" fmla="val 12982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.NET Generics</a:t>
            </a:r>
          </a:p>
          <a:p>
            <a:pPr algn="ctr"/>
            <a:r>
              <a:rPr lang="en-US" sz="2000" b="1" dirty="0" smtClean="0">
                <a:solidFill>
                  <a:srgbClr val="FFFF00"/>
                </a:solidFill>
              </a:rPr>
              <a:t>PLDI 2001</a:t>
            </a:r>
          </a:p>
          <a:p>
            <a:pPr algn="ctr"/>
            <a:r>
              <a:rPr lang="en-US" sz="2000" b="1" dirty="0" smtClean="0">
                <a:solidFill>
                  <a:srgbClr val="FFFF00"/>
                </a:solidFill>
              </a:rPr>
              <a:t>POPL 2004</a:t>
            </a:r>
          </a:p>
        </p:txBody>
      </p:sp>
      <p:sp>
        <p:nvSpPr>
          <p:cNvPr id="6" name="Rectangular Callout 5"/>
          <p:cNvSpPr/>
          <p:nvPr/>
        </p:nvSpPr>
        <p:spPr>
          <a:xfrm>
            <a:off x="2185276" y="951564"/>
            <a:ext cx="1803699" cy="1015663"/>
          </a:xfrm>
          <a:prstGeom prst="wedgeRectCallout">
            <a:avLst>
              <a:gd name="adj1" fmla="val 35730"/>
              <a:gd name="adj2" fmla="val 124206"/>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C#/VB Generics</a:t>
            </a:r>
          </a:p>
          <a:p>
            <a:pPr algn="ctr"/>
            <a:r>
              <a:rPr lang="en-US" sz="2000" b="1" dirty="0" smtClean="0">
                <a:solidFill>
                  <a:srgbClr val="FFFF00"/>
                </a:solidFill>
              </a:rPr>
              <a:t>PLDI 2001</a:t>
            </a:r>
          </a:p>
          <a:p>
            <a:pPr algn="ctr"/>
            <a:r>
              <a:rPr lang="en-US" sz="2000" b="1" dirty="0" smtClean="0">
                <a:solidFill>
                  <a:srgbClr val="FFFF00"/>
                </a:solidFill>
              </a:rPr>
              <a:t>C# 2.0 Spec</a:t>
            </a:r>
          </a:p>
        </p:txBody>
      </p:sp>
      <p:sp>
        <p:nvSpPr>
          <p:cNvPr id="8" name="Rectangular Callout 7"/>
          <p:cNvSpPr/>
          <p:nvPr/>
        </p:nvSpPr>
        <p:spPr>
          <a:xfrm>
            <a:off x="5633226" y="1459395"/>
            <a:ext cx="1518173" cy="1015663"/>
          </a:xfrm>
          <a:prstGeom prst="wedgeRectCallout">
            <a:avLst>
              <a:gd name="adj1" fmla="val 6252"/>
              <a:gd name="adj2" fmla="val 7812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F# Core Lang</a:t>
            </a:r>
          </a:p>
          <a:p>
            <a:pPr algn="ctr"/>
            <a:r>
              <a:rPr lang="en-US" sz="2000" b="1" dirty="0">
                <a:solidFill>
                  <a:srgbClr val="FFFF00"/>
                </a:solidFill>
              </a:rPr>
              <a:t>ML 2004</a:t>
            </a:r>
          </a:p>
          <a:p>
            <a:pPr algn="ctr"/>
            <a:r>
              <a:rPr lang="en-US" sz="2000" b="1" dirty="0" smtClean="0">
                <a:solidFill>
                  <a:srgbClr val="FFFF00"/>
                </a:solidFill>
              </a:rPr>
              <a:t>F# 2.0 Spec</a:t>
            </a:r>
          </a:p>
        </p:txBody>
      </p:sp>
      <p:sp>
        <p:nvSpPr>
          <p:cNvPr id="9" name="Rectangular Callout 8"/>
          <p:cNvSpPr/>
          <p:nvPr/>
        </p:nvSpPr>
        <p:spPr>
          <a:xfrm>
            <a:off x="5143479" y="3556717"/>
            <a:ext cx="2057615" cy="1631216"/>
          </a:xfrm>
          <a:prstGeom prst="wedgeRectCallout">
            <a:avLst>
              <a:gd name="adj1" fmla="val 30044"/>
              <a:gd name="adj2" fmla="val -9416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F# </a:t>
            </a:r>
            <a:r>
              <a:rPr lang="en-US" sz="2000" dirty="0" err="1" smtClean="0"/>
              <a:t>Async</a:t>
            </a:r>
            <a:r>
              <a:rPr lang="en-US" sz="2000" dirty="0" smtClean="0"/>
              <a:t>/Parallel/</a:t>
            </a:r>
          </a:p>
          <a:p>
            <a:pPr algn="ctr"/>
            <a:r>
              <a:rPr lang="en-US" sz="2000" dirty="0" smtClean="0"/>
              <a:t>Agents</a:t>
            </a:r>
          </a:p>
          <a:p>
            <a:pPr algn="ctr"/>
            <a:r>
              <a:rPr lang="en-US" sz="2000" b="1" dirty="0" smtClean="0">
                <a:solidFill>
                  <a:srgbClr val="FFFF00"/>
                </a:solidFill>
              </a:rPr>
              <a:t>Expert F# 2007</a:t>
            </a:r>
          </a:p>
          <a:p>
            <a:pPr algn="ctr"/>
            <a:r>
              <a:rPr lang="en-US" sz="2000" b="1" dirty="0" smtClean="0">
                <a:solidFill>
                  <a:srgbClr val="FFFF00"/>
                </a:solidFill>
              </a:rPr>
              <a:t>PADL 2010</a:t>
            </a:r>
          </a:p>
          <a:p>
            <a:pPr algn="ctr"/>
            <a:r>
              <a:rPr lang="en-US" sz="2000" b="1" dirty="0" smtClean="0">
                <a:solidFill>
                  <a:srgbClr val="FFFF00"/>
                </a:solidFill>
              </a:rPr>
              <a:t>F# 2.0 Spec</a:t>
            </a:r>
          </a:p>
        </p:txBody>
      </p:sp>
      <p:sp>
        <p:nvSpPr>
          <p:cNvPr id="10" name="Rectangular Callout 9"/>
          <p:cNvSpPr/>
          <p:nvPr/>
        </p:nvSpPr>
        <p:spPr>
          <a:xfrm>
            <a:off x="7666474" y="4359206"/>
            <a:ext cx="1370889" cy="1323439"/>
          </a:xfrm>
          <a:prstGeom prst="wedgeRectCallout">
            <a:avLst>
              <a:gd name="adj1" fmla="val -41664"/>
              <a:gd name="adj2" fmla="val -10210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F# Units of</a:t>
            </a:r>
          </a:p>
          <a:p>
            <a:pPr algn="ctr"/>
            <a:r>
              <a:rPr lang="en-US" sz="2000" dirty="0" smtClean="0"/>
              <a:t>Measure</a:t>
            </a:r>
          </a:p>
          <a:p>
            <a:pPr algn="ctr"/>
            <a:r>
              <a:rPr lang="en-US" sz="2000" b="1" dirty="0" smtClean="0">
                <a:solidFill>
                  <a:srgbClr val="FFFF00"/>
                </a:solidFill>
              </a:rPr>
              <a:t>POPL 2009</a:t>
            </a:r>
          </a:p>
          <a:p>
            <a:pPr algn="ctr"/>
            <a:r>
              <a:rPr lang="en-US" sz="2000" b="1" dirty="0" smtClean="0">
                <a:solidFill>
                  <a:srgbClr val="FFFF00"/>
                </a:solidFill>
              </a:rPr>
              <a:t>F# 2.0 Spec</a:t>
            </a:r>
          </a:p>
        </p:txBody>
      </p:sp>
      <p:sp>
        <p:nvSpPr>
          <p:cNvPr id="12" name="Rectangular Callout 11"/>
          <p:cNvSpPr/>
          <p:nvPr/>
        </p:nvSpPr>
        <p:spPr>
          <a:xfrm>
            <a:off x="4618078" y="144067"/>
            <a:ext cx="1617751" cy="1015663"/>
          </a:xfrm>
          <a:prstGeom prst="wedgeRectCallout">
            <a:avLst>
              <a:gd name="adj1" fmla="val -47478"/>
              <a:gd name="adj2" fmla="val 174552"/>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C# LINQ</a:t>
            </a:r>
          </a:p>
          <a:p>
            <a:pPr algn="ctr"/>
            <a:r>
              <a:rPr lang="en-US" sz="2000" b="1" dirty="0" smtClean="0">
                <a:solidFill>
                  <a:srgbClr val="FFFF00"/>
                </a:solidFill>
              </a:rPr>
              <a:t>SIGMOD2006</a:t>
            </a:r>
          </a:p>
          <a:p>
            <a:pPr algn="ctr"/>
            <a:r>
              <a:rPr lang="en-US" sz="2000" b="1" dirty="0" smtClean="0">
                <a:solidFill>
                  <a:srgbClr val="FFFF00"/>
                </a:solidFill>
              </a:rPr>
              <a:t>C# 3.0 Spec</a:t>
            </a:r>
          </a:p>
        </p:txBody>
      </p:sp>
      <p:sp>
        <p:nvSpPr>
          <p:cNvPr id="16" name="Rectangular Callout 15"/>
          <p:cNvSpPr/>
          <p:nvPr/>
        </p:nvSpPr>
        <p:spPr>
          <a:xfrm>
            <a:off x="7402622" y="297956"/>
            <a:ext cx="1517788" cy="1015663"/>
          </a:xfrm>
          <a:prstGeom prst="wedgeRectCallout">
            <a:avLst>
              <a:gd name="adj1" fmla="val -33062"/>
              <a:gd name="adj2" fmla="val 218278"/>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F# </a:t>
            </a:r>
            <a:r>
              <a:rPr lang="en-US" sz="2000" dirty="0" err="1" smtClean="0"/>
              <a:t>Metaprog</a:t>
            </a:r>
            <a:endParaRPr lang="en-US" sz="2000" dirty="0" smtClean="0"/>
          </a:p>
          <a:p>
            <a:pPr algn="ctr"/>
            <a:r>
              <a:rPr lang="en-US" sz="2000" b="1" dirty="0" smtClean="0">
                <a:solidFill>
                  <a:srgbClr val="FFFF00"/>
                </a:solidFill>
              </a:rPr>
              <a:t>ML 2006</a:t>
            </a:r>
          </a:p>
          <a:p>
            <a:pPr algn="ctr"/>
            <a:r>
              <a:rPr lang="en-US" sz="2000" b="1" dirty="0" smtClean="0">
                <a:solidFill>
                  <a:srgbClr val="FFFF00"/>
                </a:solidFill>
              </a:rPr>
              <a:t>F# 2.0 Spec</a:t>
            </a:r>
          </a:p>
        </p:txBody>
      </p:sp>
      <p:sp>
        <p:nvSpPr>
          <p:cNvPr id="17" name="Rectangular Callout 16"/>
          <p:cNvSpPr/>
          <p:nvPr/>
        </p:nvSpPr>
        <p:spPr>
          <a:xfrm>
            <a:off x="2456087" y="4326158"/>
            <a:ext cx="1262076" cy="707886"/>
          </a:xfrm>
          <a:prstGeom prst="wedgeRectCallout">
            <a:avLst>
              <a:gd name="adj1" fmla="val 58219"/>
              <a:gd name="adj2" fmla="val -142855"/>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Towards</a:t>
            </a:r>
          </a:p>
          <a:p>
            <a:pPr algn="ctr"/>
            <a:r>
              <a:rPr lang="en-US" sz="2000" dirty="0" smtClean="0"/>
              <a:t>C# </a:t>
            </a:r>
            <a:r>
              <a:rPr lang="en-US" sz="2000" dirty="0" err="1" smtClean="0"/>
              <a:t>async</a:t>
            </a:r>
            <a:r>
              <a:rPr lang="en-US" sz="2000" dirty="0" smtClean="0"/>
              <a:t>…</a:t>
            </a:r>
            <a:endParaRPr lang="en-US" sz="2000" b="1" dirty="0" smtClean="0">
              <a:solidFill>
                <a:srgbClr val="FFFF00"/>
              </a:solidFill>
            </a:endParaRPr>
          </a:p>
        </p:txBody>
      </p:sp>
      <p:sp>
        <p:nvSpPr>
          <p:cNvPr id="18" name="Rectangular Callout 17"/>
          <p:cNvSpPr/>
          <p:nvPr/>
        </p:nvSpPr>
        <p:spPr>
          <a:xfrm>
            <a:off x="125104" y="4018033"/>
            <a:ext cx="1648207" cy="707886"/>
          </a:xfrm>
          <a:prstGeom prst="wedgeRectCallout">
            <a:avLst>
              <a:gd name="adj1" fmla="val 22622"/>
              <a:gd name="adj2" fmla="val -145673"/>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.NET 4.0 Tasks</a:t>
            </a:r>
          </a:p>
          <a:p>
            <a:pPr algn="ctr"/>
            <a:r>
              <a:rPr lang="en-US" sz="2000" b="1" dirty="0" smtClean="0">
                <a:solidFill>
                  <a:srgbClr val="FFFF00"/>
                </a:solidFill>
              </a:rPr>
              <a:t>OOPSLA ‘09</a:t>
            </a:r>
          </a:p>
        </p:txBody>
      </p:sp>
    </p:spTree>
    <p:extLst>
      <p:ext uri="{BB962C8B-B14F-4D97-AF65-F5344CB8AC3E}">
        <p14:creationId xmlns:p14="http://schemas.microsoft.com/office/powerpoint/2010/main" val="2593652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2" presetClass="emph" presetSubtype="0" repeatCount="indefinite" fill="hold" nodeType="clickEffect">
                                  <p:stCondLst>
                                    <p:cond delay="0"/>
                                  </p:stCondLst>
                                  <p:childTnLst>
                                    <p:animRot by="120000">
                                      <p:cBhvr>
                                        <p:cTn id="28" dur="100" fill="hold">
                                          <p:stCondLst>
                                            <p:cond delay="0"/>
                                          </p:stCondLst>
                                        </p:cTn>
                                        <p:tgtEl>
                                          <p:spTgt spid="4"/>
                                        </p:tgtEl>
                                        <p:attrNameLst>
                                          <p:attrName>r</p:attrName>
                                        </p:attrNameLst>
                                      </p:cBhvr>
                                    </p:animRot>
                                    <p:animRot by="-240000">
                                      <p:cBhvr>
                                        <p:cTn id="29" dur="200" fill="hold">
                                          <p:stCondLst>
                                            <p:cond delay="200"/>
                                          </p:stCondLst>
                                        </p:cTn>
                                        <p:tgtEl>
                                          <p:spTgt spid="4"/>
                                        </p:tgtEl>
                                        <p:attrNameLst>
                                          <p:attrName>r</p:attrName>
                                        </p:attrNameLst>
                                      </p:cBhvr>
                                    </p:animRot>
                                    <p:animRot by="240000">
                                      <p:cBhvr>
                                        <p:cTn id="30" dur="200" fill="hold">
                                          <p:stCondLst>
                                            <p:cond delay="400"/>
                                          </p:stCondLst>
                                        </p:cTn>
                                        <p:tgtEl>
                                          <p:spTgt spid="4"/>
                                        </p:tgtEl>
                                        <p:attrNameLst>
                                          <p:attrName>r</p:attrName>
                                        </p:attrNameLst>
                                      </p:cBhvr>
                                    </p:animRot>
                                    <p:animRot by="-240000">
                                      <p:cBhvr>
                                        <p:cTn id="31" dur="200" fill="hold">
                                          <p:stCondLst>
                                            <p:cond delay="600"/>
                                          </p:stCondLst>
                                        </p:cTn>
                                        <p:tgtEl>
                                          <p:spTgt spid="4"/>
                                        </p:tgtEl>
                                        <p:attrNameLst>
                                          <p:attrName>r</p:attrName>
                                        </p:attrNameLst>
                                      </p:cBhvr>
                                    </p:animRot>
                                    <p:animRot by="120000">
                                      <p:cBhvr>
                                        <p:cTn id="32" dur="200" fill="hold">
                                          <p:stCondLst>
                                            <p:cond delay="800"/>
                                          </p:stCondLst>
                                        </p:cTn>
                                        <p:tgtEl>
                                          <p:spTgt spid="4"/>
                                        </p:tgtEl>
                                        <p:attrNameLst>
                                          <p:attrName>r</p:attrName>
                                        </p:attrNameLst>
                                      </p:cBhvr>
                                    </p:animRot>
                                  </p:childTnLst>
                                </p:cTn>
                              </p:par>
                              <p:par>
                                <p:cTn id="33" presetID="32" presetClass="emph" presetSubtype="0" repeatCount="indefinite" fill="hold" nodeType="withEffect">
                                  <p:stCondLst>
                                    <p:cond delay="0"/>
                                  </p:stCondLst>
                                  <p:childTnLst>
                                    <p:animRot by="120000">
                                      <p:cBhvr>
                                        <p:cTn id="34" dur="100" fill="hold">
                                          <p:stCondLst>
                                            <p:cond delay="0"/>
                                          </p:stCondLst>
                                        </p:cTn>
                                        <p:tgtEl>
                                          <p:spTgt spid="12"/>
                                        </p:tgtEl>
                                        <p:attrNameLst>
                                          <p:attrName>r</p:attrName>
                                        </p:attrNameLst>
                                      </p:cBhvr>
                                    </p:animRot>
                                    <p:animRot by="-240000">
                                      <p:cBhvr>
                                        <p:cTn id="35" dur="200" fill="hold">
                                          <p:stCondLst>
                                            <p:cond delay="200"/>
                                          </p:stCondLst>
                                        </p:cTn>
                                        <p:tgtEl>
                                          <p:spTgt spid="12"/>
                                        </p:tgtEl>
                                        <p:attrNameLst>
                                          <p:attrName>r</p:attrName>
                                        </p:attrNameLst>
                                      </p:cBhvr>
                                    </p:animRot>
                                    <p:animRot by="240000">
                                      <p:cBhvr>
                                        <p:cTn id="36" dur="200" fill="hold">
                                          <p:stCondLst>
                                            <p:cond delay="400"/>
                                          </p:stCondLst>
                                        </p:cTn>
                                        <p:tgtEl>
                                          <p:spTgt spid="12"/>
                                        </p:tgtEl>
                                        <p:attrNameLst>
                                          <p:attrName>r</p:attrName>
                                        </p:attrNameLst>
                                      </p:cBhvr>
                                    </p:animRot>
                                    <p:animRot by="-240000">
                                      <p:cBhvr>
                                        <p:cTn id="37" dur="200" fill="hold">
                                          <p:stCondLst>
                                            <p:cond delay="600"/>
                                          </p:stCondLst>
                                        </p:cTn>
                                        <p:tgtEl>
                                          <p:spTgt spid="12"/>
                                        </p:tgtEl>
                                        <p:attrNameLst>
                                          <p:attrName>r</p:attrName>
                                        </p:attrNameLst>
                                      </p:cBhvr>
                                    </p:animRot>
                                    <p:animRot by="120000">
                                      <p:cBhvr>
                                        <p:cTn id="38" dur="200" fill="hold">
                                          <p:stCondLst>
                                            <p:cond delay="800"/>
                                          </p:stCondLst>
                                        </p:cTn>
                                        <p:tgtEl>
                                          <p:spTgt spid="12"/>
                                        </p:tgtEl>
                                        <p:attrNameLst>
                                          <p:attrName>r</p:attrName>
                                        </p:attrNameLst>
                                      </p:cBhvr>
                                    </p:animRot>
                                  </p:childTnLst>
                                </p:cTn>
                              </p:par>
                              <p:par>
                                <p:cTn id="39" presetID="32" presetClass="emph" presetSubtype="0" repeatCount="indefinite" fill="hold" nodeType="withEffect">
                                  <p:stCondLst>
                                    <p:cond delay="0"/>
                                  </p:stCondLst>
                                  <p:childTnLst>
                                    <p:animRot by="120000">
                                      <p:cBhvr>
                                        <p:cTn id="40" dur="100" fill="hold">
                                          <p:stCondLst>
                                            <p:cond delay="0"/>
                                          </p:stCondLst>
                                        </p:cTn>
                                        <p:tgtEl>
                                          <p:spTgt spid="9"/>
                                        </p:tgtEl>
                                        <p:attrNameLst>
                                          <p:attrName>r</p:attrName>
                                        </p:attrNameLst>
                                      </p:cBhvr>
                                    </p:animRot>
                                    <p:animRot by="-240000">
                                      <p:cBhvr>
                                        <p:cTn id="41" dur="200" fill="hold">
                                          <p:stCondLst>
                                            <p:cond delay="200"/>
                                          </p:stCondLst>
                                        </p:cTn>
                                        <p:tgtEl>
                                          <p:spTgt spid="9"/>
                                        </p:tgtEl>
                                        <p:attrNameLst>
                                          <p:attrName>r</p:attrName>
                                        </p:attrNameLst>
                                      </p:cBhvr>
                                    </p:animRot>
                                    <p:animRot by="240000">
                                      <p:cBhvr>
                                        <p:cTn id="42" dur="200" fill="hold">
                                          <p:stCondLst>
                                            <p:cond delay="400"/>
                                          </p:stCondLst>
                                        </p:cTn>
                                        <p:tgtEl>
                                          <p:spTgt spid="9"/>
                                        </p:tgtEl>
                                        <p:attrNameLst>
                                          <p:attrName>r</p:attrName>
                                        </p:attrNameLst>
                                      </p:cBhvr>
                                    </p:animRot>
                                    <p:animRot by="-240000">
                                      <p:cBhvr>
                                        <p:cTn id="43" dur="200" fill="hold">
                                          <p:stCondLst>
                                            <p:cond delay="600"/>
                                          </p:stCondLst>
                                        </p:cTn>
                                        <p:tgtEl>
                                          <p:spTgt spid="9"/>
                                        </p:tgtEl>
                                        <p:attrNameLst>
                                          <p:attrName>r</p:attrName>
                                        </p:attrNameLst>
                                      </p:cBhvr>
                                    </p:animRot>
                                    <p:animRot by="120000">
                                      <p:cBhvr>
                                        <p:cTn id="44" dur="200" fill="hold">
                                          <p:stCondLst>
                                            <p:cond delay="800"/>
                                          </p:stCondLst>
                                        </p:cTn>
                                        <p:tgtEl>
                                          <p:spTgt spid="9"/>
                                        </p:tgtEl>
                                        <p:attrNameLst>
                                          <p:attrName>r</p:attrName>
                                        </p:attrNameLst>
                                      </p:cBhvr>
                                    </p:animRot>
                                  </p:childTnLst>
                                </p:cTn>
                              </p:par>
                              <p:par>
                                <p:cTn id="45" presetID="32" presetClass="emph" presetSubtype="0" repeatCount="indefinite" fill="hold" nodeType="withEffect">
                                  <p:stCondLst>
                                    <p:cond delay="0"/>
                                  </p:stCondLst>
                                  <p:childTnLst>
                                    <p:animRot by="120000">
                                      <p:cBhvr>
                                        <p:cTn id="46" dur="100" fill="hold">
                                          <p:stCondLst>
                                            <p:cond delay="0"/>
                                          </p:stCondLst>
                                        </p:cTn>
                                        <p:tgtEl>
                                          <p:spTgt spid="10"/>
                                        </p:tgtEl>
                                        <p:attrNameLst>
                                          <p:attrName>r</p:attrName>
                                        </p:attrNameLst>
                                      </p:cBhvr>
                                    </p:animRot>
                                    <p:animRot by="-240000">
                                      <p:cBhvr>
                                        <p:cTn id="47" dur="200" fill="hold">
                                          <p:stCondLst>
                                            <p:cond delay="200"/>
                                          </p:stCondLst>
                                        </p:cTn>
                                        <p:tgtEl>
                                          <p:spTgt spid="10"/>
                                        </p:tgtEl>
                                        <p:attrNameLst>
                                          <p:attrName>r</p:attrName>
                                        </p:attrNameLst>
                                      </p:cBhvr>
                                    </p:animRot>
                                    <p:animRot by="240000">
                                      <p:cBhvr>
                                        <p:cTn id="48" dur="200" fill="hold">
                                          <p:stCondLst>
                                            <p:cond delay="400"/>
                                          </p:stCondLst>
                                        </p:cTn>
                                        <p:tgtEl>
                                          <p:spTgt spid="10"/>
                                        </p:tgtEl>
                                        <p:attrNameLst>
                                          <p:attrName>r</p:attrName>
                                        </p:attrNameLst>
                                      </p:cBhvr>
                                    </p:animRot>
                                    <p:animRot by="-240000">
                                      <p:cBhvr>
                                        <p:cTn id="49" dur="200" fill="hold">
                                          <p:stCondLst>
                                            <p:cond delay="600"/>
                                          </p:stCondLst>
                                        </p:cTn>
                                        <p:tgtEl>
                                          <p:spTgt spid="10"/>
                                        </p:tgtEl>
                                        <p:attrNameLst>
                                          <p:attrName>r</p:attrName>
                                        </p:attrNameLst>
                                      </p:cBhvr>
                                    </p:animRot>
                                    <p:animRot by="120000">
                                      <p:cBhvr>
                                        <p:cTn id="50"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2" grpId="0" animBg="1"/>
      <p:bldP spid="16" grpId="0" animBg="1"/>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8382000" cy="664797"/>
          </a:xfrm>
        </p:spPr>
        <p:txBody>
          <a:bodyPr/>
          <a:lstStyle/>
          <a:p>
            <a:r>
              <a:rPr lang="en-GB" dirty="0" smtClean="0"/>
              <a:t>2010? A world of difference!</a:t>
            </a:r>
            <a:endParaRPr lang="en-GB" dirty="0"/>
          </a:p>
        </p:txBody>
      </p:sp>
      <p:sp>
        <p:nvSpPr>
          <p:cNvPr id="2" name="Content Placeholder 1"/>
          <p:cNvSpPr>
            <a:spLocks noGrp="1"/>
          </p:cNvSpPr>
          <p:nvPr>
            <p:ph idx="1"/>
          </p:nvPr>
        </p:nvSpPr>
        <p:spPr/>
        <p:txBody>
          <a:bodyPr/>
          <a:lstStyle/>
          <a:p>
            <a:endParaRPr lang="en-GB" dirty="0" smtClean="0"/>
          </a:p>
          <a:p>
            <a:endParaRPr lang="en-GB" dirty="0"/>
          </a:p>
          <a:p>
            <a:r>
              <a:rPr lang="en-GB" dirty="0" smtClean="0"/>
              <a:t>Java</a:t>
            </a:r>
          </a:p>
          <a:p>
            <a:r>
              <a:rPr lang="en-GB" dirty="0" smtClean="0"/>
              <a:t>Microsoft</a:t>
            </a:r>
          </a:p>
          <a:p>
            <a:r>
              <a:rPr lang="en-GB" dirty="0" smtClean="0"/>
              <a:t>Functional</a:t>
            </a:r>
          </a:p>
          <a:p>
            <a:r>
              <a:rPr lang="en-GB" dirty="0" smtClean="0"/>
              <a:t>Data Access</a:t>
            </a:r>
          </a:p>
          <a:p>
            <a:r>
              <a:rPr lang="en-GB" dirty="0" smtClean="0"/>
              <a:t>Parallel</a:t>
            </a:r>
            <a:endParaRPr lang="en-GB" dirty="0"/>
          </a:p>
          <a:p>
            <a:endParaRPr lang="en-GB" dirty="0"/>
          </a:p>
        </p:txBody>
      </p:sp>
      <p:sp>
        <p:nvSpPr>
          <p:cNvPr id="4" name="Rectangular Callout 3"/>
          <p:cNvSpPr/>
          <p:nvPr/>
        </p:nvSpPr>
        <p:spPr>
          <a:xfrm>
            <a:off x="3235470" y="1343992"/>
            <a:ext cx="2936729" cy="707886"/>
          </a:xfrm>
          <a:prstGeom prst="wedgeRectCallout">
            <a:avLst>
              <a:gd name="adj1" fmla="val -102197"/>
              <a:gd name="adj2" fmla="val 138019"/>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b="1" dirty="0" smtClean="0"/>
              <a:t>There’s much more to typed programming…</a:t>
            </a:r>
          </a:p>
        </p:txBody>
      </p:sp>
      <p:sp>
        <p:nvSpPr>
          <p:cNvPr id="5" name="Rectangular Callout 4"/>
          <p:cNvSpPr/>
          <p:nvPr/>
        </p:nvSpPr>
        <p:spPr>
          <a:xfrm>
            <a:off x="4375619" y="2578984"/>
            <a:ext cx="3027138" cy="707886"/>
          </a:xfrm>
          <a:prstGeom prst="wedgeRectCallout">
            <a:avLst>
              <a:gd name="adj1" fmla="val -110950"/>
              <a:gd name="adj2" fmla="val 2764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b="1" dirty="0" smtClean="0">
                <a:solidFill>
                  <a:srgbClr val="FFFF00"/>
                </a:solidFill>
              </a:rPr>
              <a:t>MSR at the heart of innovation</a:t>
            </a:r>
            <a:r>
              <a:rPr lang="en-US" sz="2000" b="1" dirty="0" smtClean="0"/>
              <a:t> for .NET</a:t>
            </a:r>
          </a:p>
        </p:txBody>
      </p:sp>
      <p:sp>
        <p:nvSpPr>
          <p:cNvPr id="7" name="Rectangular Callout 6"/>
          <p:cNvSpPr/>
          <p:nvPr/>
        </p:nvSpPr>
        <p:spPr>
          <a:xfrm>
            <a:off x="3811515" y="3876201"/>
            <a:ext cx="3591242" cy="400110"/>
          </a:xfrm>
          <a:prstGeom prst="wedgeRectCallout">
            <a:avLst>
              <a:gd name="adj1" fmla="val -78378"/>
              <a:gd name="adj2" fmla="val -3691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b="1" dirty="0" smtClean="0">
                <a:solidFill>
                  <a:srgbClr val="FFFF00"/>
                </a:solidFill>
              </a:rPr>
              <a:t>FP is now viable </a:t>
            </a:r>
            <a:r>
              <a:rPr lang="en-US" sz="2000" b="1" dirty="0" smtClean="0"/>
              <a:t>and merging</a:t>
            </a:r>
          </a:p>
        </p:txBody>
      </p:sp>
      <p:sp>
        <p:nvSpPr>
          <p:cNvPr id="8" name="Rectangular Callout 7"/>
          <p:cNvSpPr/>
          <p:nvPr/>
        </p:nvSpPr>
        <p:spPr>
          <a:xfrm>
            <a:off x="2297946" y="5637243"/>
            <a:ext cx="3591242" cy="707886"/>
          </a:xfrm>
          <a:prstGeom prst="wedgeRectCallout">
            <a:avLst>
              <a:gd name="adj1" fmla="val -62174"/>
              <a:gd name="adj2" fmla="val -113695"/>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b="1" dirty="0" smtClean="0">
                <a:solidFill>
                  <a:srgbClr val="FFFF00"/>
                </a:solidFill>
              </a:rPr>
              <a:t>Language-integrated </a:t>
            </a:r>
            <a:r>
              <a:rPr lang="en-US" sz="2000" b="1" dirty="0" err="1" smtClean="0">
                <a:solidFill>
                  <a:srgbClr val="FFFF00"/>
                </a:solidFill>
              </a:rPr>
              <a:t>async</a:t>
            </a:r>
            <a:r>
              <a:rPr lang="en-US" sz="2000" b="1" dirty="0" smtClean="0"/>
              <a:t> a critical advance</a:t>
            </a:r>
          </a:p>
        </p:txBody>
      </p:sp>
      <p:sp>
        <p:nvSpPr>
          <p:cNvPr id="9" name="Rectangular Callout 8"/>
          <p:cNvSpPr/>
          <p:nvPr/>
        </p:nvSpPr>
        <p:spPr>
          <a:xfrm>
            <a:off x="3453355" y="4575161"/>
            <a:ext cx="3591242" cy="707886"/>
          </a:xfrm>
          <a:prstGeom prst="wedgeRectCallout">
            <a:avLst>
              <a:gd name="adj1" fmla="val -63166"/>
              <a:gd name="adj2" fmla="val -76788"/>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b="1" dirty="0" smtClean="0">
                <a:solidFill>
                  <a:srgbClr val="FFFF00"/>
                </a:solidFill>
              </a:rPr>
              <a:t>Language-integrated queries</a:t>
            </a:r>
            <a:r>
              <a:rPr lang="en-US" sz="2000" b="1" dirty="0" smtClean="0"/>
              <a:t> (LINQ) a critical advance</a:t>
            </a:r>
          </a:p>
        </p:txBody>
      </p:sp>
    </p:spTree>
    <p:extLst>
      <p:ext uri="{BB962C8B-B14F-4D97-AF65-F5344CB8AC3E}">
        <p14:creationId xmlns:p14="http://schemas.microsoft.com/office/powerpoint/2010/main" val="796776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338" t="24646" r="19220" b="4173"/>
          <a:stretch/>
        </p:blipFill>
        <p:spPr bwMode="auto">
          <a:xfrm>
            <a:off x="1650670" y="1443633"/>
            <a:ext cx="6210796" cy="4517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ular Callout 2"/>
          <p:cNvSpPr/>
          <p:nvPr/>
        </p:nvSpPr>
        <p:spPr>
          <a:xfrm>
            <a:off x="4676945" y="89694"/>
            <a:ext cx="3206391" cy="1323439"/>
          </a:xfrm>
          <a:prstGeom prst="wedgeRectCallout">
            <a:avLst>
              <a:gd name="adj1" fmla="val -35615"/>
              <a:gd name="adj2" fmla="val 63505"/>
            </a:avLst>
          </a:prstGeom>
          <a:solidFill>
            <a:schemeClr val="tx2">
              <a:lumMod val="50000"/>
            </a:schemeClr>
          </a:solidFill>
          <a:ln w="15875">
            <a:solidFill>
              <a:schemeClr val="tx1"/>
            </a:solidFill>
            <a:miter lim="800000"/>
            <a:headEnd/>
            <a:tailEnd/>
          </a:ln>
          <a:effectLst/>
        </p:spPr>
        <p:txBody>
          <a:bodyPr wrap="none" anchor="ctr" anchorCtr="1">
            <a:spAutoFit/>
          </a:bodyPr>
          <a:lstStyle/>
          <a:p>
            <a:pPr algn="ctr"/>
            <a:r>
              <a:rPr lang="en-GB" sz="2000" b="1" dirty="0" smtClean="0">
                <a:solidFill>
                  <a:schemeClr val="tx1"/>
                </a:solidFill>
              </a:rPr>
              <a:t>Interested in </a:t>
            </a:r>
            <a:r>
              <a:rPr lang="en-GB" sz="2000" b="1" dirty="0" err="1" smtClean="0">
                <a:solidFill>
                  <a:schemeClr val="tx1"/>
                </a:solidFill>
              </a:rPr>
              <a:t>async</a:t>
            </a:r>
            <a:r>
              <a:rPr lang="en-GB" sz="2000" b="1" dirty="0" smtClean="0">
                <a:solidFill>
                  <a:schemeClr val="tx1"/>
                </a:solidFill>
              </a:rPr>
              <a:t>/parallel?</a:t>
            </a:r>
          </a:p>
          <a:p>
            <a:pPr algn="ctr"/>
            <a:endParaRPr lang="en-GB" sz="2000" b="1" dirty="0"/>
          </a:p>
          <a:p>
            <a:pPr algn="ctr"/>
            <a:r>
              <a:rPr lang="en-GB" sz="2000" b="1" dirty="0" smtClean="0">
                <a:solidFill>
                  <a:schemeClr val="tx1"/>
                </a:solidFill>
              </a:rPr>
              <a:t>Exper</a:t>
            </a:r>
            <a:r>
              <a:rPr lang="en-GB" sz="2000" b="1" dirty="0" smtClean="0"/>
              <a:t>t F# 2007</a:t>
            </a:r>
          </a:p>
          <a:p>
            <a:pPr algn="ctr"/>
            <a:r>
              <a:rPr lang="en-GB" sz="2000" b="1" dirty="0" smtClean="0">
                <a:solidFill>
                  <a:schemeClr val="tx1"/>
                </a:solidFill>
              </a:rPr>
              <a:t>Look for it in PADL 2010!</a:t>
            </a:r>
          </a:p>
        </p:txBody>
      </p:sp>
    </p:spTree>
    <p:extLst>
      <p:ext uri="{BB962C8B-B14F-4D97-AF65-F5344CB8AC3E}">
        <p14:creationId xmlns:p14="http://schemas.microsoft.com/office/powerpoint/2010/main" val="347797515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Agenda</a:t>
            </a:r>
            <a:endParaRPr lang="en-GB"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545304598"/>
              </p:ext>
            </p:extLst>
          </p:nvPr>
        </p:nvGraphicFramePr>
        <p:xfrm>
          <a:off x="381000" y="1412874"/>
          <a:ext cx="8382000" cy="45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ular Callout 3"/>
          <p:cNvSpPr/>
          <p:nvPr/>
        </p:nvSpPr>
        <p:spPr>
          <a:xfrm>
            <a:off x="3067413" y="869419"/>
            <a:ext cx="1890902" cy="1631216"/>
          </a:xfrm>
          <a:prstGeom prst="wedgeRectCallout">
            <a:avLst>
              <a:gd name="adj1" fmla="val -8994"/>
              <a:gd name="adj2" fmla="val 8495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b="1" dirty="0" smtClean="0">
                <a:solidFill>
                  <a:srgbClr val="FFFF00"/>
                </a:solidFill>
              </a:rPr>
              <a:t>Overview</a:t>
            </a:r>
          </a:p>
          <a:p>
            <a:pPr algn="ctr"/>
            <a:r>
              <a:rPr lang="en-US" sz="2000" b="1" dirty="0" smtClean="0">
                <a:solidFill>
                  <a:srgbClr val="FFFF00"/>
                </a:solidFill>
              </a:rPr>
              <a:t>Demo</a:t>
            </a:r>
          </a:p>
          <a:p>
            <a:pPr algn="ctr"/>
            <a:r>
              <a:rPr lang="en-US" sz="2000" b="1" dirty="0" smtClean="0">
                <a:solidFill>
                  <a:srgbClr val="FFFF00"/>
                </a:solidFill>
              </a:rPr>
              <a:t>Language Taster</a:t>
            </a:r>
          </a:p>
          <a:p>
            <a:pPr algn="ctr"/>
            <a:r>
              <a:rPr lang="en-US" sz="2000" b="1" dirty="0" smtClean="0">
                <a:solidFill>
                  <a:srgbClr val="FFFF00"/>
                </a:solidFill>
              </a:rPr>
              <a:t>Source</a:t>
            </a:r>
          </a:p>
          <a:p>
            <a:pPr algn="ctr"/>
            <a:r>
              <a:rPr lang="en-US" sz="2000" b="1" dirty="0" smtClean="0">
                <a:solidFill>
                  <a:srgbClr val="FFFF00"/>
                </a:solidFill>
              </a:rPr>
              <a:t>Cross-platform</a:t>
            </a:r>
          </a:p>
        </p:txBody>
      </p:sp>
    </p:spTree>
    <p:extLst>
      <p:ext uri="{BB962C8B-B14F-4D97-AF65-F5344CB8AC3E}">
        <p14:creationId xmlns:p14="http://schemas.microsoft.com/office/powerpoint/2010/main" val="3608140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230188"/>
            <a:ext cx="8382000" cy="1107996"/>
          </a:xfrm>
        </p:spPr>
        <p:txBody>
          <a:bodyPr/>
          <a:lstStyle/>
          <a:p>
            <a:pPr eaLnBrk="1" hangingPunct="1">
              <a:defRPr/>
            </a:pPr>
            <a:r>
              <a:rPr lang="en-US" sz="8000" b="1" dirty="0" smtClean="0"/>
              <a:t>F# is…</a:t>
            </a:r>
            <a:endParaRPr sz="8000" b="1" dirty="0" smtClean="0"/>
          </a:p>
        </p:txBody>
      </p:sp>
      <p:sp>
        <p:nvSpPr>
          <p:cNvPr id="6147" name="Text Placeholder 2"/>
          <p:cNvSpPr>
            <a:spLocks noGrp="1"/>
          </p:cNvSpPr>
          <p:nvPr>
            <p:ph type="body" idx="1"/>
          </p:nvPr>
        </p:nvSpPr>
        <p:spPr>
          <a:xfrm>
            <a:off x="632772" y="2217596"/>
            <a:ext cx="8048625" cy="1428083"/>
          </a:xfrm>
        </p:spPr>
        <p:txBody>
          <a:bodyPr anchor="ctr">
            <a:noAutofit/>
          </a:bodyPr>
          <a:lstStyle/>
          <a:p>
            <a:pPr lvl="0" algn="ctr">
              <a:lnSpc>
                <a:spcPct val="150000"/>
              </a:lnSpc>
              <a:buNone/>
              <a:defRPr/>
            </a:pPr>
            <a:endParaRPr lang="en-GB" sz="3600" dirty="0" smtClean="0"/>
          </a:p>
          <a:p>
            <a:pPr lvl="0" algn="ctr">
              <a:lnSpc>
                <a:spcPct val="150000"/>
              </a:lnSpc>
              <a:buNone/>
              <a:defRPr/>
            </a:pPr>
            <a:endParaRPr lang="en-GB" sz="3600" dirty="0"/>
          </a:p>
          <a:p>
            <a:pPr lvl="0" algn="ctr">
              <a:lnSpc>
                <a:spcPct val="150000"/>
              </a:lnSpc>
              <a:buNone/>
              <a:defRPr/>
            </a:pPr>
            <a:r>
              <a:rPr lang="en-GB" sz="3600" dirty="0" smtClean="0"/>
              <a:t>a </a:t>
            </a:r>
            <a:r>
              <a:rPr lang="en-GB" sz="3600" b="1" dirty="0" smtClean="0">
                <a:solidFill>
                  <a:srgbClr val="FFFF00"/>
                </a:solidFill>
              </a:rPr>
              <a:t>programming</a:t>
            </a:r>
            <a:r>
              <a:rPr lang="en-GB" sz="3600" dirty="0" smtClean="0">
                <a:solidFill>
                  <a:srgbClr val="FFFF00"/>
                </a:solidFill>
              </a:rPr>
              <a:t> </a:t>
            </a:r>
            <a:r>
              <a:rPr lang="en-GB" sz="3600" b="1" dirty="0" smtClean="0">
                <a:solidFill>
                  <a:srgbClr val="FFFF00"/>
                </a:solidFill>
              </a:rPr>
              <a:t>language</a:t>
            </a:r>
            <a:r>
              <a:rPr lang="en-GB" sz="3600" dirty="0" smtClean="0"/>
              <a:t>…</a:t>
            </a:r>
          </a:p>
          <a:p>
            <a:pPr algn="ctr">
              <a:lnSpc>
                <a:spcPct val="150000"/>
              </a:lnSpc>
              <a:buFontTx/>
              <a:buNone/>
              <a:defRPr/>
            </a:pPr>
            <a:endParaRPr lang="en-US" sz="3600" dirty="0" smtClean="0"/>
          </a:p>
        </p:txBody>
      </p:sp>
      <p:sp>
        <p:nvSpPr>
          <p:cNvPr id="5" name="Text Placeholder 2"/>
          <p:cNvSpPr txBox="1">
            <a:spLocks/>
          </p:cNvSpPr>
          <p:nvPr/>
        </p:nvSpPr>
        <p:spPr>
          <a:xfrm>
            <a:off x="632773" y="1503555"/>
            <a:ext cx="8048625" cy="1428083"/>
          </a:xfrm>
          <a:prstGeom prst="rect">
            <a:avLst/>
          </a:prstGeom>
        </p:spPr>
        <p:txBody>
          <a:bodyPr vert="horz" wrap="square" lIns="0" tIns="0" rIns="0" bIns="0" rtlCol="0" anchor="ctr">
            <a:normAutofit/>
          </a:bodyPr>
          <a:lstStyle/>
          <a:p>
            <a:pPr marL="460375" lvl="0" indent="-460375" algn="ctr">
              <a:lnSpc>
                <a:spcPct val="90000"/>
              </a:lnSpc>
              <a:spcBef>
                <a:spcPct val="20000"/>
              </a:spcBef>
              <a:defRPr/>
            </a:pPr>
            <a:endParaRPr lang="en-GB" sz="3200"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31687554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230188"/>
            <a:ext cx="8382000" cy="1107996"/>
          </a:xfrm>
        </p:spPr>
        <p:txBody>
          <a:bodyPr/>
          <a:lstStyle/>
          <a:p>
            <a:pPr eaLnBrk="1" hangingPunct="1">
              <a:defRPr/>
            </a:pPr>
            <a:r>
              <a:rPr lang="en-US" sz="8000" b="1" dirty="0" smtClean="0"/>
              <a:t>F# is…</a:t>
            </a:r>
            <a:endParaRPr sz="8000" b="1" dirty="0" smtClean="0"/>
          </a:p>
        </p:txBody>
      </p:sp>
      <p:sp>
        <p:nvSpPr>
          <p:cNvPr id="6147" name="Text Placeholder 2"/>
          <p:cNvSpPr>
            <a:spLocks noGrp="1"/>
          </p:cNvSpPr>
          <p:nvPr>
            <p:ph type="body" idx="1"/>
          </p:nvPr>
        </p:nvSpPr>
        <p:spPr>
          <a:xfrm>
            <a:off x="632772" y="2217596"/>
            <a:ext cx="8048625" cy="1428083"/>
          </a:xfrm>
        </p:spPr>
        <p:txBody>
          <a:bodyPr anchor="ctr">
            <a:noAutofit/>
          </a:bodyPr>
          <a:lstStyle/>
          <a:p>
            <a:pPr lvl="0" algn="ctr">
              <a:lnSpc>
                <a:spcPct val="150000"/>
              </a:lnSpc>
              <a:buNone/>
              <a:defRPr/>
            </a:pPr>
            <a:endParaRPr lang="en-GB" sz="3600" dirty="0" smtClean="0"/>
          </a:p>
          <a:p>
            <a:pPr lvl="0" algn="ctr">
              <a:lnSpc>
                <a:spcPct val="150000"/>
              </a:lnSpc>
              <a:buNone/>
              <a:defRPr/>
            </a:pPr>
            <a:endParaRPr lang="en-GB" sz="3600" dirty="0"/>
          </a:p>
          <a:p>
            <a:pPr lvl="0" algn="ctr">
              <a:lnSpc>
                <a:spcPct val="150000"/>
              </a:lnSpc>
              <a:buNone/>
              <a:defRPr/>
            </a:pPr>
            <a:r>
              <a:rPr lang="en-GB" sz="3600" dirty="0" smtClean="0"/>
              <a:t>...a </a:t>
            </a:r>
            <a:r>
              <a:rPr lang="en-GB" sz="3600" b="1" dirty="0" smtClean="0">
                <a:solidFill>
                  <a:srgbClr val="FFFF00"/>
                </a:solidFill>
              </a:rPr>
              <a:t>programming language </a:t>
            </a:r>
            <a:r>
              <a:rPr lang="en-GB" sz="3600" dirty="0" smtClean="0"/>
              <a:t>that allows you to write </a:t>
            </a:r>
            <a:r>
              <a:rPr lang="en-GB" sz="3600" b="1" dirty="0" smtClean="0">
                <a:solidFill>
                  <a:srgbClr val="FFFF00"/>
                </a:solidFill>
              </a:rPr>
              <a:t>simple code</a:t>
            </a:r>
            <a:r>
              <a:rPr lang="en-GB" sz="3600" b="1" dirty="0" smtClean="0"/>
              <a:t> </a:t>
            </a:r>
            <a:r>
              <a:rPr lang="en-GB" sz="3600" dirty="0" smtClean="0"/>
              <a:t>to solve </a:t>
            </a:r>
            <a:r>
              <a:rPr lang="en-GB" sz="3600" b="1" dirty="0" smtClean="0">
                <a:solidFill>
                  <a:srgbClr val="FFFF00"/>
                </a:solidFill>
              </a:rPr>
              <a:t>complex problems</a:t>
            </a:r>
            <a:r>
              <a:rPr lang="en-GB" sz="3600" dirty="0" smtClean="0"/>
              <a:t>. </a:t>
            </a:r>
          </a:p>
          <a:p>
            <a:pPr algn="ctr">
              <a:lnSpc>
                <a:spcPct val="150000"/>
              </a:lnSpc>
              <a:buFontTx/>
              <a:buNone/>
              <a:defRPr/>
            </a:pPr>
            <a:endParaRPr lang="en-US" sz="3600" dirty="0" smtClean="0"/>
          </a:p>
        </p:txBody>
      </p:sp>
      <p:sp>
        <p:nvSpPr>
          <p:cNvPr id="5" name="Text Placeholder 2"/>
          <p:cNvSpPr txBox="1">
            <a:spLocks/>
          </p:cNvSpPr>
          <p:nvPr/>
        </p:nvSpPr>
        <p:spPr>
          <a:xfrm>
            <a:off x="632773" y="1503555"/>
            <a:ext cx="8048625" cy="1428083"/>
          </a:xfrm>
          <a:prstGeom prst="rect">
            <a:avLst/>
          </a:prstGeom>
        </p:spPr>
        <p:txBody>
          <a:bodyPr vert="horz" wrap="square" lIns="0" tIns="0" rIns="0" bIns="0" rtlCol="0" anchor="ctr">
            <a:normAutofit/>
          </a:bodyPr>
          <a:lstStyle/>
          <a:p>
            <a:pPr marL="460375" lvl="0" indent="-460375" algn="ctr">
              <a:lnSpc>
                <a:spcPct val="90000"/>
              </a:lnSpc>
              <a:spcBef>
                <a:spcPct val="20000"/>
              </a:spcBef>
              <a:defRPr/>
            </a:pPr>
            <a:endParaRPr lang="en-GB" sz="3200"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71355903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230188"/>
            <a:ext cx="8382000" cy="1107996"/>
          </a:xfrm>
        </p:spPr>
        <p:txBody>
          <a:bodyPr/>
          <a:lstStyle/>
          <a:p>
            <a:pPr eaLnBrk="1" hangingPunct="1">
              <a:defRPr/>
            </a:pPr>
            <a:r>
              <a:rPr lang="en-US" sz="8000" b="1" dirty="0" smtClean="0"/>
              <a:t>F# is…</a:t>
            </a:r>
            <a:endParaRPr sz="8000" b="1" dirty="0" smtClean="0"/>
          </a:p>
        </p:txBody>
      </p:sp>
      <p:sp>
        <p:nvSpPr>
          <p:cNvPr id="6147" name="Text Placeholder 2"/>
          <p:cNvSpPr>
            <a:spLocks noGrp="1"/>
          </p:cNvSpPr>
          <p:nvPr>
            <p:ph type="body" idx="1"/>
          </p:nvPr>
        </p:nvSpPr>
        <p:spPr>
          <a:xfrm>
            <a:off x="632772" y="2217596"/>
            <a:ext cx="8048625" cy="1428083"/>
          </a:xfrm>
        </p:spPr>
        <p:txBody>
          <a:bodyPr anchor="ctr">
            <a:noAutofit/>
          </a:bodyPr>
          <a:lstStyle/>
          <a:p>
            <a:pPr lvl="0" algn="ctr">
              <a:lnSpc>
                <a:spcPct val="150000"/>
              </a:lnSpc>
              <a:buNone/>
              <a:defRPr/>
            </a:pPr>
            <a:endParaRPr lang="en-GB" sz="3600" dirty="0" smtClean="0"/>
          </a:p>
          <a:p>
            <a:pPr lvl="0" algn="ctr">
              <a:lnSpc>
                <a:spcPct val="150000"/>
              </a:lnSpc>
              <a:buNone/>
              <a:defRPr/>
            </a:pPr>
            <a:endParaRPr lang="en-GB" sz="3600" dirty="0"/>
          </a:p>
          <a:p>
            <a:pPr lvl="0" algn="ctr">
              <a:lnSpc>
                <a:spcPct val="150000"/>
              </a:lnSpc>
              <a:buNone/>
              <a:defRPr/>
            </a:pPr>
            <a:r>
              <a:rPr lang="en-GB" sz="3600" dirty="0" smtClean="0"/>
              <a:t>...a </a:t>
            </a:r>
            <a:r>
              <a:rPr lang="en-GB" sz="3600" b="1" dirty="0" smtClean="0">
                <a:solidFill>
                  <a:srgbClr val="FFFF00"/>
                </a:solidFill>
              </a:rPr>
              <a:t>productive</a:t>
            </a:r>
            <a:r>
              <a:rPr lang="en-GB" sz="3600" dirty="0" smtClean="0"/>
              <a:t>, </a:t>
            </a:r>
            <a:r>
              <a:rPr lang="en-GB" sz="3600" b="1" dirty="0" smtClean="0">
                <a:solidFill>
                  <a:srgbClr val="FFFF00"/>
                </a:solidFill>
              </a:rPr>
              <a:t>supported</a:t>
            </a:r>
            <a:r>
              <a:rPr lang="en-GB" sz="3600" dirty="0" smtClean="0"/>
              <a:t>, </a:t>
            </a:r>
            <a:r>
              <a:rPr lang="en-GB" sz="3600" b="1" dirty="0" smtClean="0">
                <a:solidFill>
                  <a:srgbClr val="FFFF00"/>
                </a:solidFill>
              </a:rPr>
              <a:t>functional</a:t>
            </a:r>
            <a:r>
              <a:rPr lang="en-GB" sz="3600" dirty="0" smtClean="0"/>
              <a:t> </a:t>
            </a:r>
            <a:r>
              <a:rPr lang="en-GB" sz="3600" b="1" dirty="0" smtClean="0">
                <a:solidFill>
                  <a:srgbClr val="FFFF00"/>
                </a:solidFill>
              </a:rPr>
              <a:t>programming language </a:t>
            </a:r>
            <a:r>
              <a:rPr lang="en-GB" sz="3600" dirty="0" smtClean="0"/>
              <a:t>that allows you to write </a:t>
            </a:r>
            <a:r>
              <a:rPr lang="en-GB" sz="3600" b="1" dirty="0" smtClean="0">
                <a:solidFill>
                  <a:srgbClr val="FFFF00"/>
                </a:solidFill>
              </a:rPr>
              <a:t>simple code</a:t>
            </a:r>
            <a:r>
              <a:rPr lang="en-GB" sz="3600" b="1" dirty="0"/>
              <a:t> </a:t>
            </a:r>
            <a:r>
              <a:rPr lang="en-GB" sz="3600" dirty="0" smtClean="0"/>
              <a:t>to solve </a:t>
            </a:r>
            <a:r>
              <a:rPr lang="en-GB" sz="3600" b="1" dirty="0" smtClean="0">
                <a:solidFill>
                  <a:srgbClr val="FFFF00"/>
                </a:solidFill>
              </a:rPr>
              <a:t>complex problems</a:t>
            </a:r>
            <a:r>
              <a:rPr lang="en-GB" sz="3600" dirty="0" smtClean="0"/>
              <a:t>. </a:t>
            </a:r>
          </a:p>
          <a:p>
            <a:pPr algn="ctr">
              <a:lnSpc>
                <a:spcPct val="150000"/>
              </a:lnSpc>
              <a:buFontTx/>
              <a:buNone/>
              <a:defRPr/>
            </a:pPr>
            <a:endParaRPr lang="en-US" sz="3600" dirty="0" smtClean="0"/>
          </a:p>
        </p:txBody>
      </p:sp>
      <p:sp>
        <p:nvSpPr>
          <p:cNvPr id="5" name="Text Placeholder 2"/>
          <p:cNvSpPr txBox="1">
            <a:spLocks/>
          </p:cNvSpPr>
          <p:nvPr/>
        </p:nvSpPr>
        <p:spPr>
          <a:xfrm>
            <a:off x="632773" y="1503555"/>
            <a:ext cx="8048625" cy="1428083"/>
          </a:xfrm>
          <a:prstGeom prst="rect">
            <a:avLst/>
          </a:prstGeom>
        </p:spPr>
        <p:txBody>
          <a:bodyPr vert="horz" wrap="square" lIns="0" tIns="0" rIns="0" bIns="0" rtlCol="0" anchor="ctr">
            <a:normAutofit/>
          </a:bodyPr>
          <a:lstStyle/>
          <a:p>
            <a:pPr marL="460375" lvl="0" indent="-460375" algn="ctr">
              <a:lnSpc>
                <a:spcPct val="90000"/>
              </a:lnSpc>
              <a:spcBef>
                <a:spcPct val="20000"/>
              </a:spcBef>
              <a:defRPr/>
            </a:pPr>
            <a:endParaRPr lang="en-GB" sz="3200"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144048940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6606" y="2973388"/>
            <a:ext cx="8382000" cy="664797"/>
          </a:xfrm>
        </p:spPr>
        <p:txBody>
          <a:bodyPr/>
          <a:lstStyle/>
          <a:p>
            <a:pPr algn="ctr"/>
            <a:r>
              <a:rPr lang="en-GB" dirty="0" smtClean="0"/>
              <a:t>Simplicity</a:t>
            </a:r>
            <a:endParaRPr lang="en-GB" dirty="0"/>
          </a:p>
        </p:txBody>
      </p:sp>
    </p:spTree>
    <p:extLst>
      <p:ext uri="{BB962C8B-B14F-4D97-AF65-F5344CB8AC3E}">
        <p14:creationId xmlns:p14="http://schemas.microsoft.com/office/powerpoint/2010/main" val="327199332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68813" y="2105312"/>
            <a:ext cx="5613009" cy="3857652"/>
          </a:xfrm>
        </p:spPr>
        <p:txBody>
          <a:bodyPr>
            <a:normAutofit/>
          </a:bodyPr>
          <a:lstStyle/>
          <a:p>
            <a:pPr>
              <a:buNone/>
            </a:pPr>
            <a:r>
              <a:rPr lang="en-US" sz="1600" b="1" dirty="0">
                <a:solidFill>
                  <a:srgbClr val="92D050"/>
                </a:solidFill>
                <a:latin typeface="Consolas" pitchFamily="49" charset="0"/>
              </a:rPr>
              <a:t> </a:t>
            </a:r>
            <a:endParaRPr lang="en-GB" sz="1600" b="1" dirty="0">
              <a:solidFill>
                <a:srgbClr val="92D050"/>
              </a:solidFill>
              <a:latin typeface="Consolas" pitchFamily="49" charset="0"/>
            </a:endParaRPr>
          </a:p>
          <a:p>
            <a:pPr>
              <a:buNone/>
            </a:pPr>
            <a:r>
              <a:rPr lang="en-US" sz="1600" b="1" dirty="0" smtClean="0">
                <a:solidFill>
                  <a:srgbClr val="92D050"/>
                </a:solidFill>
                <a:latin typeface="Consolas" pitchFamily="49" charset="0"/>
              </a:rPr>
              <a:t>type Command = Command of (Rover -&gt; unit)</a:t>
            </a:r>
          </a:p>
          <a:p>
            <a:pPr>
              <a:buNone/>
            </a:pP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let </a:t>
            </a:r>
            <a:r>
              <a:rPr lang="en-US" sz="1600" b="1" dirty="0" err="1" smtClean="0">
                <a:solidFill>
                  <a:srgbClr val="92D050"/>
                </a:solidFill>
                <a:latin typeface="Consolas" pitchFamily="49" charset="0"/>
              </a:rPr>
              <a:t>BreakCommand</a:t>
            </a:r>
            <a:r>
              <a:rPr lang="en-US" sz="1600" b="1" dirty="0" smtClean="0">
                <a:solidFill>
                  <a:srgbClr val="92D050"/>
                </a:solidFill>
                <a:latin typeface="Consolas" pitchFamily="49" charset="0"/>
              </a:rPr>
              <a:t> </a:t>
            </a:r>
            <a:r>
              <a:rPr lang="en-US" sz="1600" b="1" dirty="0">
                <a:solidFill>
                  <a:srgbClr val="92D050"/>
                </a:solidFill>
                <a:latin typeface="Consolas" pitchFamily="49" charset="0"/>
              </a:rPr>
              <a:t>= </a:t>
            </a: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  Command(fun </a:t>
            </a:r>
            <a:r>
              <a:rPr lang="en-US" sz="1600" b="1" dirty="0">
                <a:solidFill>
                  <a:srgbClr val="92D050"/>
                </a:solidFill>
                <a:latin typeface="Consolas" pitchFamily="49" charset="0"/>
              </a:rPr>
              <a:t>rover -&gt; </a:t>
            </a:r>
            <a:r>
              <a:rPr lang="en-US" sz="1600" b="1" dirty="0" err="1">
                <a:solidFill>
                  <a:srgbClr val="92D050"/>
                </a:solidFill>
                <a:latin typeface="Consolas" pitchFamily="49" charset="0"/>
              </a:rPr>
              <a:t>rover.Accelerate</a:t>
            </a:r>
            <a:r>
              <a:rPr lang="en-US" sz="1600" b="1" dirty="0">
                <a:solidFill>
                  <a:srgbClr val="92D050"/>
                </a:solidFill>
                <a:latin typeface="Consolas" pitchFamily="49" charset="0"/>
              </a:rPr>
              <a:t>(-1.0</a:t>
            </a:r>
            <a:r>
              <a:rPr lang="en-US" sz="1600" b="1" dirty="0" smtClean="0">
                <a:solidFill>
                  <a:srgbClr val="92D050"/>
                </a:solidFill>
                <a:latin typeface="Consolas" pitchFamily="49" charset="0"/>
              </a:rPr>
              <a:t>))</a:t>
            </a:r>
            <a:endParaRPr lang="en-GB" sz="1600" b="1" dirty="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let </a:t>
            </a:r>
            <a:r>
              <a:rPr lang="en-US" sz="1600" b="1" dirty="0" err="1" smtClean="0">
                <a:solidFill>
                  <a:srgbClr val="92D050"/>
                </a:solidFill>
                <a:latin typeface="Consolas" pitchFamily="49" charset="0"/>
              </a:rPr>
              <a:t>TurnLeftCommand</a:t>
            </a:r>
            <a:r>
              <a:rPr lang="en-US" sz="1600" b="1" dirty="0">
                <a:solidFill>
                  <a:srgbClr val="92D050"/>
                </a:solidFill>
                <a:latin typeface="Consolas" pitchFamily="49" charset="0"/>
              </a:rPr>
              <a:t> </a:t>
            </a:r>
            <a:r>
              <a:rPr lang="en-US" sz="1600" b="1" dirty="0" smtClean="0">
                <a:solidFill>
                  <a:srgbClr val="92D050"/>
                </a:solidFill>
                <a:latin typeface="Consolas" pitchFamily="49" charset="0"/>
              </a:rPr>
              <a:t> </a:t>
            </a:r>
            <a:r>
              <a:rPr lang="en-US" sz="1600" b="1" dirty="0">
                <a:solidFill>
                  <a:srgbClr val="92D050"/>
                </a:solidFill>
                <a:latin typeface="Consolas" pitchFamily="49" charset="0"/>
              </a:rPr>
              <a:t>= </a:t>
            </a: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  Command(fun </a:t>
            </a:r>
            <a:r>
              <a:rPr lang="en-US" sz="1600" b="1" dirty="0">
                <a:solidFill>
                  <a:srgbClr val="92D050"/>
                </a:solidFill>
                <a:latin typeface="Consolas" pitchFamily="49" charset="0"/>
              </a:rPr>
              <a:t>rover -&gt; </a:t>
            </a:r>
            <a:r>
              <a:rPr lang="en-US" sz="1600" b="1" dirty="0" err="1">
                <a:solidFill>
                  <a:srgbClr val="92D050"/>
                </a:solidFill>
                <a:latin typeface="Consolas" pitchFamily="49" charset="0"/>
              </a:rPr>
              <a:t>rover.Rotate</a:t>
            </a:r>
            <a:r>
              <a:rPr lang="en-US" sz="1600" b="1" dirty="0">
                <a:solidFill>
                  <a:srgbClr val="92D050"/>
                </a:solidFill>
                <a:latin typeface="Consolas" pitchFamily="49" charset="0"/>
              </a:rPr>
              <a:t>(-5.0&lt;</a:t>
            </a:r>
            <a:r>
              <a:rPr lang="en-US" sz="1600" b="1" dirty="0" err="1">
                <a:solidFill>
                  <a:srgbClr val="92D050"/>
                </a:solidFill>
                <a:latin typeface="Consolas" pitchFamily="49" charset="0"/>
              </a:rPr>
              <a:t>degs</a:t>
            </a:r>
            <a:r>
              <a:rPr lang="en-US" sz="1600" b="1" dirty="0" smtClean="0">
                <a:solidFill>
                  <a:srgbClr val="92D050"/>
                </a:solidFill>
                <a:latin typeface="Consolas" pitchFamily="49" charset="0"/>
              </a:rPr>
              <a:t>&gt;))</a:t>
            </a:r>
            <a:endParaRPr lang="en-GB" sz="1600" b="1" dirty="0">
              <a:solidFill>
                <a:srgbClr val="92D050"/>
              </a:solidFill>
              <a:latin typeface="Consolas" pitchFamily="49" charset="0"/>
            </a:endParaRPr>
          </a:p>
          <a:p>
            <a:pPr>
              <a:buNone/>
            </a:pPr>
            <a:r>
              <a:rPr lang="en-US" sz="1600" b="1" dirty="0">
                <a:solidFill>
                  <a:srgbClr val="92D050"/>
                </a:solidFill>
                <a:latin typeface="Consolas" pitchFamily="49" charset="0"/>
              </a:rPr>
              <a:t> </a:t>
            </a:r>
            <a:endParaRPr lang="en-GB" sz="1600" b="1" dirty="0">
              <a:solidFill>
                <a:srgbClr val="92D050"/>
              </a:solidFill>
              <a:latin typeface="Consolas" pitchFamily="49" charset="0"/>
            </a:endParaRPr>
          </a:p>
        </p:txBody>
      </p:sp>
      <p:sp>
        <p:nvSpPr>
          <p:cNvPr id="7" name="Content Placeholder 6"/>
          <p:cNvSpPr>
            <a:spLocks noGrp="1"/>
          </p:cNvSpPr>
          <p:nvPr>
            <p:ph sz="quarter" idx="4"/>
          </p:nvPr>
        </p:nvSpPr>
        <p:spPr>
          <a:xfrm>
            <a:off x="5227910" y="900535"/>
            <a:ext cx="7072362" cy="5500726"/>
          </a:xfrm>
        </p:spPr>
        <p:txBody>
          <a:bodyPr>
            <a:noAutofit/>
          </a:bodyPr>
          <a:lstStyle/>
          <a:p>
            <a:pPr>
              <a:spcBef>
                <a:spcPts val="0"/>
              </a:spcBef>
              <a:buNone/>
            </a:pPr>
            <a:r>
              <a:rPr lang="en-US" sz="1100" b="1" dirty="0">
                <a:solidFill>
                  <a:schemeClr val="accent4">
                    <a:lumMod val="40000"/>
                    <a:lumOff val="60000"/>
                  </a:schemeClr>
                </a:solidFill>
                <a:latin typeface="Consolas" pitchFamily="49" charset="0"/>
              </a:rPr>
              <a:t>   abstract class Command</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public virtual void Execute();</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abstract class </a:t>
            </a:r>
            <a:r>
              <a:rPr lang="en-US" sz="1100" b="1" dirty="0" err="1" smtClean="0">
                <a:solidFill>
                  <a:schemeClr val="accent4">
                    <a:lumMod val="40000"/>
                    <a:lumOff val="60000"/>
                  </a:schemeClr>
                </a:solidFill>
                <a:latin typeface="Consolas" pitchFamily="49" charset="0"/>
              </a:rPr>
              <a:t>RoverCommand</a:t>
            </a:r>
            <a:r>
              <a:rPr lang="en-US" sz="1100" b="1" dirty="0" smtClean="0">
                <a:solidFill>
                  <a:schemeClr val="accent4">
                    <a:lumMod val="40000"/>
                    <a:lumOff val="60000"/>
                  </a:schemeClr>
                </a:solidFill>
                <a:latin typeface="Consolas" pitchFamily="49" charset="0"/>
              </a:rPr>
              <a:t> </a:t>
            </a:r>
            <a:r>
              <a:rPr lang="en-US" sz="1100" b="1" dirty="0">
                <a:solidFill>
                  <a:schemeClr val="accent4">
                    <a:lumMod val="40000"/>
                    <a:lumOff val="60000"/>
                  </a:schemeClr>
                </a:solidFill>
                <a:latin typeface="Consolas" pitchFamily="49" charset="0"/>
              </a:rPr>
              <a:t>: Command</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 </a:t>
            </a:r>
            <a:r>
              <a:rPr lang="en-US" sz="1100" b="1" dirty="0">
                <a:solidFill>
                  <a:schemeClr val="accent4">
                    <a:lumMod val="40000"/>
                    <a:lumOff val="60000"/>
                  </a:schemeClr>
                </a:solidFill>
                <a:latin typeface="Consolas" pitchFamily="49" charset="0"/>
              </a:rPr>
              <a:t>protected </a:t>
            </a:r>
            <a:r>
              <a:rPr lang="en-US" sz="1100" b="1" dirty="0" smtClean="0">
                <a:solidFill>
                  <a:schemeClr val="accent4">
                    <a:lumMod val="40000"/>
                    <a:lumOff val="60000"/>
                  </a:schemeClr>
                </a:solidFill>
                <a:latin typeface="Consolas" pitchFamily="49" charset="0"/>
              </a:rPr>
              <a:t>Rover </a:t>
            </a:r>
            <a:r>
              <a:rPr lang="en-US" sz="1100" b="1" dirty="0">
                <a:solidFill>
                  <a:schemeClr val="accent4">
                    <a:lumMod val="40000"/>
                    <a:lumOff val="60000"/>
                  </a:schemeClr>
                </a:solidFill>
                <a:latin typeface="Consolas" pitchFamily="49" charset="0"/>
              </a:rPr>
              <a:t>Rover { get; private set;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 </a:t>
            </a:r>
            <a:r>
              <a:rPr lang="en-US" sz="1100" b="1" dirty="0">
                <a:solidFill>
                  <a:schemeClr val="accent4">
                    <a:lumMod val="40000"/>
                    <a:lumOff val="60000"/>
                  </a:schemeClr>
                </a:solidFill>
                <a:latin typeface="Consolas" pitchFamily="49" charset="0"/>
              </a:rPr>
              <a:t>public </a:t>
            </a:r>
            <a:r>
              <a:rPr lang="en-US" sz="1100" b="1" dirty="0" err="1" smtClean="0">
                <a:solidFill>
                  <a:schemeClr val="accent4">
                    <a:lumMod val="40000"/>
                    <a:lumOff val="60000"/>
                  </a:schemeClr>
                </a:solidFill>
                <a:latin typeface="Consolas" pitchFamily="49" charset="0"/>
              </a:rPr>
              <a:t>RoverCommand</a:t>
            </a:r>
            <a:r>
              <a:rPr lang="en-US" sz="1100" b="1" dirty="0" smtClean="0">
                <a:solidFill>
                  <a:schemeClr val="accent4">
                    <a:lumMod val="40000"/>
                    <a:lumOff val="60000"/>
                  </a:schemeClr>
                </a:solidFill>
                <a:latin typeface="Consolas" pitchFamily="49" charset="0"/>
              </a:rPr>
              <a:t>(</a:t>
            </a:r>
            <a:r>
              <a:rPr lang="en-US" sz="1100" b="1" dirty="0" err="1" smtClean="0">
                <a:solidFill>
                  <a:schemeClr val="accent4">
                    <a:lumMod val="40000"/>
                    <a:lumOff val="60000"/>
                  </a:schemeClr>
                </a:solidFill>
                <a:latin typeface="Consolas" pitchFamily="49" charset="0"/>
              </a:rPr>
              <a:t>MarsRover</a:t>
            </a:r>
            <a:r>
              <a:rPr lang="en-US" sz="1100" b="1" dirty="0" smtClean="0">
                <a:solidFill>
                  <a:schemeClr val="accent4">
                    <a:lumMod val="40000"/>
                    <a:lumOff val="60000"/>
                  </a:schemeClr>
                </a:solidFill>
                <a:latin typeface="Consolas" pitchFamily="49" charset="0"/>
              </a:rPr>
              <a:t> </a:t>
            </a:r>
            <a:r>
              <a:rPr lang="en-US" sz="1100" b="1" dirty="0">
                <a:solidFill>
                  <a:schemeClr val="accent4">
                    <a:lumMod val="40000"/>
                    <a:lumOff val="60000"/>
                  </a:schemeClr>
                </a:solidFill>
                <a:latin typeface="Consolas" pitchFamily="49" charset="0"/>
              </a:rPr>
              <a:t>rover)</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err="1">
                <a:solidFill>
                  <a:schemeClr val="accent4">
                    <a:lumMod val="40000"/>
                    <a:lumOff val="60000"/>
                  </a:schemeClr>
                </a:solidFill>
                <a:latin typeface="Consolas" pitchFamily="49" charset="0"/>
              </a:rPr>
              <a:t>this.Rover</a:t>
            </a:r>
            <a:r>
              <a:rPr lang="en-US" sz="1100" b="1" dirty="0">
                <a:solidFill>
                  <a:schemeClr val="accent4">
                    <a:lumMod val="40000"/>
                    <a:lumOff val="60000"/>
                  </a:schemeClr>
                </a:solidFill>
                <a:latin typeface="Consolas" pitchFamily="49" charset="0"/>
              </a:rPr>
              <a:t> = rover;</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class </a:t>
            </a:r>
            <a:r>
              <a:rPr lang="en-US" sz="1100" b="1" dirty="0" err="1" smtClean="0">
                <a:solidFill>
                  <a:schemeClr val="accent4">
                    <a:lumMod val="40000"/>
                    <a:lumOff val="60000"/>
                  </a:schemeClr>
                </a:solidFill>
                <a:latin typeface="Consolas" pitchFamily="49" charset="0"/>
              </a:rPr>
              <a:t>BreakCommand</a:t>
            </a:r>
            <a:r>
              <a:rPr lang="en-US" sz="1100" b="1" dirty="0" smtClean="0">
                <a:solidFill>
                  <a:schemeClr val="accent4">
                    <a:lumMod val="40000"/>
                    <a:lumOff val="60000"/>
                  </a:schemeClr>
                </a:solidFill>
                <a:latin typeface="Consolas" pitchFamily="49" charset="0"/>
              </a:rPr>
              <a:t> </a:t>
            </a:r>
            <a:r>
              <a:rPr lang="en-US" sz="1100" b="1" dirty="0">
                <a:solidFill>
                  <a:schemeClr val="accent4">
                    <a:lumMod val="40000"/>
                    <a:lumOff val="60000"/>
                  </a:schemeClr>
                </a:solidFill>
                <a:latin typeface="Consolas" pitchFamily="49" charset="0"/>
              </a:rPr>
              <a:t>: </a:t>
            </a:r>
            <a:r>
              <a:rPr lang="en-US" sz="1100" b="1" dirty="0" err="1" smtClean="0">
                <a:solidFill>
                  <a:schemeClr val="accent4">
                    <a:lumMod val="40000"/>
                    <a:lumOff val="60000"/>
                  </a:schemeClr>
                </a:solidFill>
                <a:latin typeface="Consolas" pitchFamily="49" charset="0"/>
              </a:rPr>
              <a:t>RoverCommand</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public </a:t>
            </a:r>
            <a:r>
              <a:rPr lang="en-US" sz="1100" b="1" dirty="0" err="1" smtClean="0">
                <a:solidFill>
                  <a:schemeClr val="accent4">
                    <a:lumMod val="40000"/>
                    <a:lumOff val="60000"/>
                  </a:schemeClr>
                </a:solidFill>
                <a:latin typeface="Consolas" pitchFamily="49" charset="0"/>
              </a:rPr>
              <a:t>BreakCommand</a:t>
            </a:r>
            <a:r>
              <a:rPr lang="en-US" sz="1100" b="1" dirty="0" smtClean="0">
                <a:solidFill>
                  <a:schemeClr val="accent4">
                    <a:lumMod val="40000"/>
                    <a:lumOff val="60000"/>
                  </a:schemeClr>
                </a:solidFill>
                <a:latin typeface="Consolas" pitchFamily="49" charset="0"/>
              </a:rPr>
              <a:t>(Rover </a:t>
            </a:r>
            <a:r>
              <a:rPr lang="en-US" sz="1100" b="1" dirty="0">
                <a:solidFill>
                  <a:schemeClr val="accent4">
                    <a:lumMod val="40000"/>
                    <a:lumOff val="60000"/>
                  </a:schemeClr>
                </a:solidFill>
                <a:latin typeface="Consolas" pitchFamily="49" charset="0"/>
              </a:rPr>
              <a:t>rover)</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 base(rover)</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a:t>
            </a: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public override void Execute()</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err="1">
                <a:solidFill>
                  <a:schemeClr val="accent4">
                    <a:lumMod val="40000"/>
                    <a:lumOff val="60000"/>
                  </a:schemeClr>
                </a:solidFill>
                <a:latin typeface="Consolas" pitchFamily="49" charset="0"/>
              </a:rPr>
              <a:t>Rover.Rotate</a:t>
            </a:r>
            <a:r>
              <a:rPr lang="en-US" sz="1100" b="1" dirty="0">
                <a:solidFill>
                  <a:schemeClr val="accent4">
                    <a:lumMod val="40000"/>
                    <a:lumOff val="60000"/>
                  </a:schemeClr>
                </a:solidFill>
                <a:latin typeface="Consolas" pitchFamily="49" charset="0"/>
              </a:rPr>
              <a:t>(-5.0);</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a:t>
            </a:r>
          </a:p>
          <a:p>
            <a:pPr>
              <a:spcBef>
                <a:spcPts val="0"/>
              </a:spcBef>
              <a:buNone/>
            </a:pPr>
            <a:r>
              <a:rPr lang="en-US" sz="1100" b="1" dirty="0" smtClean="0">
                <a:solidFill>
                  <a:schemeClr val="accent4">
                    <a:lumMod val="40000"/>
                    <a:lumOff val="60000"/>
                  </a:schemeClr>
                </a:solidFill>
                <a:latin typeface="Consolas" pitchFamily="49" charset="0"/>
              </a:rPr>
              <a:t>  class </a:t>
            </a:r>
            <a:r>
              <a:rPr lang="en-US" sz="1100" b="1" dirty="0" err="1" smtClean="0">
                <a:solidFill>
                  <a:schemeClr val="accent4">
                    <a:lumMod val="40000"/>
                    <a:lumOff val="60000"/>
                  </a:schemeClr>
                </a:solidFill>
                <a:latin typeface="Consolas" pitchFamily="49" charset="0"/>
              </a:rPr>
              <a:t>TurnLeftCommand</a:t>
            </a:r>
            <a:r>
              <a:rPr lang="en-US" sz="1100" b="1" dirty="0" smtClean="0">
                <a:solidFill>
                  <a:schemeClr val="accent4">
                    <a:lumMod val="40000"/>
                    <a:lumOff val="60000"/>
                  </a:schemeClr>
                </a:solidFill>
                <a:latin typeface="Consolas" pitchFamily="49" charset="0"/>
              </a:rPr>
              <a:t> : </a:t>
            </a:r>
            <a:r>
              <a:rPr lang="en-US" sz="1100" b="1" dirty="0" err="1" smtClean="0">
                <a:solidFill>
                  <a:schemeClr val="accent4">
                    <a:lumMod val="40000"/>
                    <a:lumOff val="60000"/>
                  </a:schemeClr>
                </a:solidFill>
                <a:latin typeface="Consolas" pitchFamily="49" charset="0"/>
              </a:rPr>
              <a:t>RoverCommand</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public </a:t>
            </a:r>
            <a:r>
              <a:rPr lang="en-US" sz="1100" b="1" dirty="0" err="1" smtClean="0">
                <a:solidFill>
                  <a:schemeClr val="accent4">
                    <a:lumMod val="40000"/>
                    <a:lumOff val="60000"/>
                  </a:schemeClr>
                </a:solidFill>
                <a:latin typeface="Consolas" pitchFamily="49" charset="0"/>
              </a:rPr>
              <a:t>TurnLeftCommand</a:t>
            </a:r>
            <a:r>
              <a:rPr lang="en-US" sz="1100" b="1" dirty="0" smtClean="0">
                <a:solidFill>
                  <a:schemeClr val="accent4">
                    <a:lumMod val="40000"/>
                    <a:lumOff val="60000"/>
                  </a:schemeClr>
                </a:solidFill>
                <a:latin typeface="Consolas" pitchFamily="49" charset="0"/>
              </a:rPr>
              <a:t>(Rover rover)</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 base(rover)</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public override void Execute()</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r>
              <a:rPr lang="en-US" sz="1100" b="1" dirty="0" err="1" smtClean="0">
                <a:solidFill>
                  <a:schemeClr val="accent4">
                    <a:lumMod val="40000"/>
                    <a:lumOff val="60000"/>
                  </a:schemeClr>
                </a:solidFill>
                <a:latin typeface="Consolas" pitchFamily="49" charset="0"/>
              </a:rPr>
              <a:t>Rover.Rotate</a:t>
            </a:r>
            <a:r>
              <a:rPr lang="en-US" sz="1100" b="1" dirty="0" smtClean="0">
                <a:solidFill>
                  <a:schemeClr val="accent4">
                    <a:lumMod val="40000"/>
                    <a:lumOff val="60000"/>
                  </a:schemeClr>
                </a:solidFill>
                <a:latin typeface="Consolas" pitchFamily="49" charset="0"/>
              </a:rPr>
              <a:t>(-5.0);</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endParaRPr lang="en-GB" sz="1100" b="1" dirty="0">
              <a:solidFill>
                <a:schemeClr val="accent4">
                  <a:lumMod val="40000"/>
                  <a:lumOff val="60000"/>
                </a:schemeClr>
              </a:solidFill>
              <a:latin typeface="Consolas" pitchFamily="49" charset="0"/>
            </a:endParaRPr>
          </a:p>
        </p:txBody>
      </p:sp>
      <p:sp>
        <p:nvSpPr>
          <p:cNvPr id="10" name="Title 7"/>
          <p:cNvSpPr>
            <a:spLocks noGrp="1"/>
          </p:cNvSpPr>
          <p:nvPr>
            <p:ph type="title"/>
          </p:nvPr>
        </p:nvSpPr>
        <p:spPr>
          <a:xfrm>
            <a:off x="142844" y="142852"/>
            <a:ext cx="8382000" cy="609398"/>
          </a:xfrm>
        </p:spPr>
        <p:txBody>
          <a:bodyPr/>
          <a:lstStyle/>
          <a:p>
            <a:r>
              <a:rPr lang="en-GB" dirty="0" smtClean="0"/>
              <a:t>Simplicity: Functions as Values</a:t>
            </a:r>
            <a:endParaRPr lang="en-GB" dirty="0"/>
          </a:p>
        </p:txBody>
      </p:sp>
      <p:sp>
        <p:nvSpPr>
          <p:cNvPr id="11" name="Rounded Rectangular Callout 10"/>
          <p:cNvSpPr/>
          <p:nvPr/>
        </p:nvSpPr>
        <p:spPr bwMode="auto">
          <a:xfrm>
            <a:off x="845585" y="1533808"/>
            <a:ext cx="525994" cy="510774"/>
          </a:xfrm>
          <a:prstGeom prst="wedgeRoundRectCallout">
            <a:avLst>
              <a:gd name="adj1" fmla="val -7024"/>
              <a:gd name="adj2" fmla="val -505"/>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9" name="Rounded Rectangular Callout 8"/>
          <p:cNvSpPr/>
          <p:nvPr/>
        </p:nvSpPr>
        <p:spPr bwMode="auto">
          <a:xfrm>
            <a:off x="8082067" y="928670"/>
            <a:ext cx="1052332"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C#-OO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0" y="1142984"/>
            <a:ext cx="6758006" cy="5429287"/>
          </a:xfrm>
        </p:spPr>
        <p:txBody>
          <a:bodyPr>
            <a:normAutofit/>
          </a:bodyPr>
          <a:lstStyle/>
          <a:p>
            <a:pPr>
              <a:buNone/>
            </a:pPr>
            <a:r>
              <a:rPr lang="en-US" sz="1600" b="1" dirty="0" smtClean="0">
                <a:solidFill>
                  <a:srgbClr val="92D050"/>
                </a:solidFill>
                <a:latin typeface="Consolas" pitchFamily="49" charset="0"/>
              </a:rPr>
              <a:t>let swap (x, y) = (y, x)</a:t>
            </a: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let rotations (x, y, z) = </a:t>
            </a:r>
          </a:p>
          <a:p>
            <a:pPr>
              <a:buNone/>
            </a:pPr>
            <a:r>
              <a:rPr lang="en-US" sz="1600" b="1" dirty="0" smtClean="0">
                <a:solidFill>
                  <a:srgbClr val="92D050"/>
                </a:solidFill>
                <a:latin typeface="Consolas" pitchFamily="49" charset="0"/>
              </a:rPr>
              <a:t>    [ (x, y, z);</a:t>
            </a:r>
          </a:p>
          <a:p>
            <a:pPr>
              <a:buNone/>
            </a:pPr>
            <a:r>
              <a:rPr lang="en-US" sz="1600" b="1" dirty="0" smtClean="0">
                <a:solidFill>
                  <a:srgbClr val="92D050"/>
                </a:solidFill>
                <a:latin typeface="Consolas" pitchFamily="49" charset="0"/>
              </a:rPr>
              <a:t>      (z, x, y);</a:t>
            </a:r>
          </a:p>
          <a:p>
            <a:pPr>
              <a:buNone/>
            </a:pPr>
            <a:r>
              <a:rPr lang="en-US" sz="1600" b="1" dirty="0" smtClean="0">
                <a:solidFill>
                  <a:srgbClr val="92D050"/>
                </a:solidFill>
                <a:latin typeface="Consolas" pitchFamily="49" charset="0"/>
              </a:rPr>
              <a:t>      (y, z, x) ]</a:t>
            </a:r>
          </a:p>
          <a:p>
            <a:pPr>
              <a:buNone/>
            </a:pPr>
            <a:endParaRPr lang="en-US" sz="1600" b="1" dirty="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let reduce f (x, y, z) = </a:t>
            </a:r>
          </a:p>
          <a:p>
            <a:pPr>
              <a:buNone/>
            </a:pPr>
            <a:r>
              <a:rPr lang="en-US" sz="1600" b="1" dirty="0" smtClean="0">
                <a:solidFill>
                  <a:srgbClr val="92D050"/>
                </a:solidFill>
                <a:latin typeface="Consolas" pitchFamily="49" charset="0"/>
              </a:rPr>
              <a:t>    f x + f y + f z</a:t>
            </a: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p:txBody>
      </p:sp>
      <p:sp>
        <p:nvSpPr>
          <p:cNvPr id="7" name="Content Placeholder 6"/>
          <p:cNvSpPr>
            <a:spLocks noGrp="1"/>
          </p:cNvSpPr>
          <p:nvPr>
            <p:ph sz="quarter" idx="4"/>
          </p:nvPr>
        </p:nvSpPr>
        <p:spPr>
          <a:xfrm>
            <a:off x="3714744" y="1142984"/>
            <a:ext cx="5757906" cy="5054617"/>
          </a:xfrm>
        </p:spPr>
        <p:txBody>
          <a:bodyPr>
            <a:noAutofit/>
          </a:bodyPr>
          <a:lstStyle/>
          <a:p>
            <a:pPr>
              <a:buNone/>
            </a:pP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&lt;U,T&gt; Swap&lt;T,U&gt;(</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&lt;T,U&gt; t)</a:t>
            </a:r>
          </a:p>
          <a:p>
            <a:pPr>
              <a:buNone/>
            </a:pPr>
            <a:r>
              <a:rPr lang="en-GB" sz="1600" dirty="0" smtClean="0">
                <a:solidFill>
                  <a:schemeClr val="accent4">
                    <a:lumMod val="40000"/>
                    <a:lumOff val="60000"/>
                  </a:schemeClr>
                </a:solidFill>
                <a:latin typeface="Consolas" pitchFamily="49" charset="0"/>
              </a:rPr>
              <a:t>{</a:t>
            </a:r>
          </a:p>
          <a:p>
            <a:pPr>
              <a:buNone/>
            </a:pPr>
            <a:r>
              <a:rPr lang="en-GB" sz="1600" dirty="0" smtClean="0">
                <a:solidFill>
                  <a:schemeClr val="accent4">
                    <a:lumMod val="40000"/>
                    <a:lumOff val="60000"/>
                  </a:schemeClr>
                </a:solidFill>
                <a:latin typeface="Consolas" pitchFamily="49" charset="0"/>
              </a:rPr>
              <a:t>    return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&lt;U,T&gt;(t.Item2, t.Item1)</a:t>
            </a:r>
          </a:p>
          <a:p>
            <a:pPr>
              <a:buNone/>
            </a:pPr>
            <a:r>
              <a:rPr lang="en-GB" sz="1600" dirty="0" smtClean="0">
                <a:solidFill>
                  <a:schemeClr val="accent4">
                    <a:lumMod val="40000"/>
                    <a:lumOff val="60000"/>
                  </a:schemeClr>
                </a:solidFill>
                <a:latin typeface="Consolas" pitchFamily="49" charset="0"/>
              </a:rPr>
              <a:t>}</a:t>
            </a:r>
          </a:p>
          <a:p>
            <a:pPr>
              <a:buNone/>
            </a:pPr>
            <a:endParaRPr lang="en-GB" sz="1600" dirty="0" smtClean="0">
              <a:solidFill>
                <a:schemeClr val="accent4">
                  <a:lumMod val="40000"/>
                  <a:lumOff val="60000"/>
                </a:schemeClr>
              </a:solidFill>
              <a:latin typeface="Consolas" pitchFamily="49" charset="0"/>
            </a:endParaRPr>
          </a:p>
          <a:p>
            <a:pPr>
              <a:buNone/>
            </a:pPr>
            <a:r>
              <a:rPr lang="en-GB" sz="1600" dirty="0" err="1" smtClean="0">
                <a:solidFill>
                  <a:schemeClr val="accent4">
                    <a:lumMod val="40000"/>
                    <a:lumOff val="60000"/>
                  </a:schemeClr>
                </a:solidFill>
                <a:latin typeface="Consolas" pitchFamily="49" charset="0"/>
              </a:rPr>
              <a:t>ReadOnlyCollection</a:t>
            </a:r>
            <a:r>
              <a:rPr lang="en-GB" sz="1600" dirty="0" smtClean="0">
                <a:solidFill>
                  <a:schemeClr val="accent4">
                    <a:lumMod val="40000"/>
                    <a:lumOff val="60000"/>
                  </a:schemeClr>
                </a:solidFill>
                <a:latin typeface="Consolas" pitchFamily="49" charset="0"/>
              </a:rPr>
              <a:t>&lt;</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&lt;T,T,T&gt;&gt; Rotations&lt;T&gt;(</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 t) </a:t>
            </a:r>
          </a:p>
          <a:p>
            <a:pPr>
              <a:buNone/>
            </a:pPr>
            <a:r>
              <a:rPr lang="en-GB" sz="1600" dirty="0" smtClean="0">
                <a:solidFill>
                  <a:schemeClr val="accent4">
                    <a:lumMod val="40000"/>
                    <a:lumOff val="60000"/>
                  </a:schemeClr>
                </a:solidFill>
                <a:latin typeface="Consolas" pitchFamily="49" charset="0"/>
              </a:rPr>
              <a:t>{ </a:t>
            </a:r>
          </a:p>
          <a:p>
            <a:pPr>
              <a:buNone/>
            </a:pPr>
            <a:r>
              <a:rPr lang="en-GB" sz="1600" dirty="0" smtClean="0">
                <a:solidFill>
                  <a:schemeClr val="accent4">
                    <a:lumMod val="40000"/>
                    <a:lumOff val="60000"/>
                  </a:schemeClr>
                </a:solidFill>
                <a:latin typeface="Consolas" pitchFamily="49" charset="0"/>
              </a:rPr>
              <a:t>  new </a:t>
            </a:r>
            <a:r>
              <a:rPr lang="en-GB" sz="1600" dirty="0" err="1" smtClean="0">
                <a:solidFill>
                  <a:schemeClr val="accent4">
                    <a:lumMod val="40000"/>
                    <a:lumOff val="60000"/>
                  </a:schemeClr>
                </a:solidFill>
                <a:latin typeface="Consolas" pitchFamily="49" charset="0"/>
              </a:rPr>
              <a:t>ReadOnlyCollection</a:t>
            </a:r>
            <a:r>
              <a:rPr lang="en-GB" sz="1600" dirty="0" smtClean="0">
                <a:solidFill>
                  <a:schemeClr val="accent4">
                    <a:lumMod val="40000"/>
                    <a:lumOff val="60000"/>
                  </a:schemeClr>
                </a:solidFill>
                <a:latin typeface="Consolas" pitchFamily="49" charset="0"/>
              </a:rPr>
              <a:t>&lt;</a:t>
            </a:r>
            <a:r>
              <a:rPr lang="en-GB" sz="1600" dirty="0" err="1" smtClean="0">
                <a:solidFill>
                  <a:schemeClr val="accent4">
                    <a:lumMod val="40000"/>
                    <a:lumOff val="60000"/>
                  </a:schemeClr>
                </a:solidFill>
                <a:latin typeface="Consolas" pitchFamily="49" charset="0"/>
              </a:rPr>
              <a:t>int</a:t>
            </a:r>
            <a:r>
              <a:rPr lang="en-GB" sz="1600" dirty="0" smtClean="0">
                <a:solidFill>
                  <a:schemeClr val="accent4">
                    <a:lumMod val="40000"/>
                    <a:lumOff val="60000"/>
                  </a:schemeClr>
                </a:solidFill>
                <a:latin typeface="Consolas" pitchFamily="49" charset="0"/>
              </a:rPr>
              <a:t>&gt;</a:t>
            </a:r>
          </a:p>
          <a:p>
            <a:pPr>
              <a:buNone/>
            </a:pPr>
            <a:r>
              <a:rPr lang="en-GB" sz="1600" dirty="0" smtClean="0">
                <a:solidFill>
                  <a:schemeClr val="accent4">
                    <a:lumMod val="40000"/>
                    <a:lumOff val="60000"/>
                  </a:schemeClr>
                </a:solidFill>
                <a:latin typeface="Consolas" pitchFamily="49" charset="0"/>
              </a:rPr>
              <a:t>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a:t>
            </a:r>
          </a:p>
          <a:p>
            <a:pPr>
              <a:buNone/>
            </a:pPr>
            <a:r>
              <a:rPr lang="en-GB" sz="1600" dirty="0" smtClean="0">
                <a:solidFill>
                  <a:schemeClr val="accent4">
                    <a:lumMod val="40000"/>
                    <a:lumOff val="60000"/>
                  </a:schemeClr>
                </a:solidFill>
                <a:latin typeface="Consolas" pitchFamily="49" charset="0"/>
              </a:rPr>
              <a:t>     {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&lt;T,T,T&gt;(t.Item1,t.Item2,t.Item3);     </a:t>
            </a:r>
          </a:p>
          <a:p>
            <a:pPr>
              <a:buNone/>
            </a:pPr>
            <a:r>
              <a:rPr lang="en-GB" sz="1600" dirty="0" smtClean="0">
                <a:solidFill>
                  <a:schemeClr val="accent4">
                    <a:lumMod val="40000"/>
                    <a:lumOff val="60000"/>
                  </a:schemeClr>
                </a:solidFill>
                <a:latin typeface="Consolas" pitchFamily="49" charset="0"/>
              </a:rPr>
              <a:t>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&lt;T,T,T&gt;(t.Item3,t.Item1,t.Item2); </a:t>
            </a:r>
          </a:p>
          <a:p>
            <a:pPr>
              <a:buNone/>
            </a:pPr>
            <a:r>
              <a:rPr lang="en-GB" sz="1600" dirty="0" smtClean="0">
                <a:solidFill>
                  <a:schemeClr val="accent4">
                    <a:lumMod val="40000"/>
                    <a:lumOff val="60000"/>
                  </a:schemeClr>
                </a:solidFill>
                <a:latin typeface="Consolas" pitchFamily="49" charset="0"/>
              </a:rPr>
              <a:t>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&lt;T,T,T&gt;(t.Item2,t.Item3,t.Item1); });</a:t>
            </a:r>
          </a:p>
          <a:p>
            <a:pPr>
              <a:buNone/>
            </a:pPr>
            <a:r>
              <a:rPr lang="en-GB" sz="1600" dirty="0" smtClean="0">
                <a:solidFill>
                  <a:schemeClr val="accent4">
                    <a:lumMod val="40000"/>
                    <a:lumOff val="60000"/>
                  </a:schemeClr>
                </a:solidFill>
                <a:latin typeface="Consolas" pitchFamily="49" charset="0"/>
              </a:rPr>
              <a:t>}</a:t>
            </a:r>
            <a:endParaRPr lang="en-GB" sz="1600" dirty="0">
              <a:solidFill>
                <a:schemeClr val="accent4">
                  <a:lumMod val="40000"/>
                  <a:lumOff val="60000"/>
                </a:schemeClr>
              </a:solidFill>
              <a:latin typeface="Consolas" pitchFamily="49" charset="0"/>
            </a:endParaRPr>
          </a:p>
          <a:p>
            <a:pPr>
              <a:buNone/>
            </a:pPr>
            <a:endParaRPr lang="en-GB" sz="1600" dirty="0" smtClean="0">
              <a:solidFill>
                <a:schemeClr val="accent4">
                  <a:lumMod val="40000"/>
                  <a:lumOff val="60000"/>
                </a:schemeClr>
              </a:solidFill>
              <a:latin typeface="Consolas" pitchFamily="49" charset="0"/>
            </a:endParaRPr>
          </a:p>
          <a:p>
            <a:pPr>
              <a:buNone/>
            </a:pPr>
            <a:r>
              <a:rPr lang="en-GB" sz="1600" dirty="0" err="1" smtClean="0">
                <a:solidFill>
                  <a:schemeClr val="accent4">
                    <a:lumMod val="40000"/>
                    <a:lumOff val="60000"/>
                  </a:schemeClr>
                </a:solidFill>
                <a:latin typeface="Consolas" pitchFamily="49" charset="0"/>
              </a:rPr>
              <a:t>int</a:t>
            </a:r>
            <a:r>
              <a:rPr lang="en-GB" sz="1600" dirty="0" smtClean="0">
                <a:solidFill>
                  <a:schemeClr val="accent4">
                    <a:lumMod val="40000"/>
                    <a:lumOff val="60000"/>
                  </a:schemeClr>
                </a:solidFill>
                <a:latin typeface="Consolas" pitchFamily="49" charset="0"/>
              </a:rPr>
              <a:t> Reduce&lt;T&gt;(</a:t>
            </a:r>
            <a:r>
              <a:rPr lang="en-GB" sz="1600" dirty="0" err="1" smtClean="0">
                <a:solidFill>
                  <a:schemeClr val="accent4">
                    <a:lumMod val="40000"/>
                    <a:lumOff val="60000"/>
                  </a:schemeClr>
                </a:solidFill>
                <a:latin typeface="Consolas" pitchFamily="49" charset="0"/>
              </a:rPr>
              <a:t>Func</a:t>
            </a:r>
            <a:r>
              <a:rPr lang="en-GB" sz="1600" dirty="0" smtClean="0">
                <a:solidFill>
                  <a:schemeClr val="accent4">
                    <a:lumMod val="40000"/>
                    <a:lumOff val="60000"/>
                  </a:schemeClr>
                </a:solidFill>
                <a:latin typeface="Consolas" pitchFamily="49" charset="0"/>
              </a:rPr>
              <a:t>&lt;</a:t>
            </a:r>
            <a:r>
              <a:rPr lang="en-GB" sz="1600" dirty="0" err="1" smtClean="0">
                <a:solidFill>
                  <a:schemeClr val="accent4">
                    <a:lumMod val="40000"/>
                    <a:lumOff val="60000"/>
                  </a:schemeClr>
                </a:solidFill>
                <a:latin typeface="Consolas" pitchFamily="49" charset="0"/>
              </a:rPr>
              <a:t>T,int</a:t>
            </a:r>
            <a:r>
              <a:rPr lang="en-GB" sz="1600" dirty="0" smtClean="0">
                <a:solidFill>
                  <a:schemeClr val="accent4">
                    <a:lumMod val="40000"/>
                    <a:lumOff val="60000"/>
                  </a:schemeClr>
                </a:solidFill>
                <a:latin typeface="Consolas" pitchFamily="49" charset="0"/>
              </a:rPr>
              <a:t>&gt; </a:t>
            </a:r>
            <a:r>
              <a:rPr lang="en-GB" sz="1600" dirty="0" err="1" smtClean="0">
                <a:solidFill>
                  <a:schemeClr val="accent4">
                    <a:lumMod val="40000"/>
                    <a:lumOff val="60000"/>
                  </a:schemeClr>
                </a:solidFill>
                <a:latin typeface="Consolas" pitchFamily="49" charset="0"/>
              </a:rPr>
              <a:t>f,Tuple</a:t>
            </a:r>
            <a:r>
              <a:rPr lang="en-GB" sz="1600" dirty="0" smtClean="0">
                <a:solidFill>
                  <a:schemeClr val="accent4">
                    <a:lumMod val="40000"/>
                    <a:lumOff val="60000"/>
                  </a:schemeClr>
                </a:solidFill>
                <a:latin typeface="Consolas" pitchFamily="49" charset="0"/>
              </a:rPr>
              <a:t>&lt;T,T,T&gt; t) </a:t>
            </a:r>
          </a:p>
          <a:p>
            <a:pPr>
              <a:buNone/>
            </a:pPr>
            <a:r>
              <a:rPr lang="en-GB" sz="1600" dirty="0" smtClean="0">
                <a:solidFill>
                  <a:schemeClr val="accent4">
                    <a:lumMod val="40000"/>
                    <a:lumOff val="60000"/>
                  </a:schemeClr>
                </a:solidFill>
                <a:latin typeface="Consolas" pitchFamily="49" charset="0"/>
              </a:rPr>
              <a:t>{ </a:t>
            </a:r>
          </a:p>
          <a:p>
            <a:pPr>
              <a:buNone/>
            </a:pPr>
            <a:r>
              <a:rPr lang="en-GB" sz="1600" dirty="0" smtClean="0">
                <a:solidFill>
                  <a:schemeClr val="accent4">
                    <a:lumMod val="40000"/>
                    <a:lumOff val="60000"/>
                  </a:schemeClr>
                </a:solidFill>
                <a:latin typeface="Consolas" pitchFamily="49" charset="0"/>
              </a:rPr>
              <a:t>    return f(t.Item1) + f(t.Item2) + f (t.Item3); </a:t>
            </a:r>
          </a:p>
          <a:p>
            <a:pPr>
              <a:buNone/>
            </a:pPr>
            <a:r>
              <a:rPr lang="en-GB" sz="1600" dirty="0" smtClean="0">
                <a:solidFill>
                  <a:schemeClr val="accent4">
                    <a:lumMod val="40000"/>
                    <a:lumOff val="60000"/>
                  </a:schemeClr>
                </a:solidFill>
                <a:latin typeface="Consolas" pitchFamily="49" charset="0"/>
              </a:rPr>
              <a:t>}</a:t>
            </a:r>
          </a:p>
          <a:p>
            <a:pPr>
              <a:buNone/>
            </a:pPr>
            <a:endParaRPr lang="en-GB" sz="1600" dirty="0" smtClean="0">
              <a:solidFill>
                <a:schemeClr val="accent4">
                  <a:lumMod val="40000"/>
                  <a:lumOff val="60000"/>
                </a:schemeClr>
              </a:solidFill>
              <a:latin typeface="Consolas" pitchFamily="49" charset="0"/>
            </a:endParaRPr>
          </a:p>
          <a:p>
            <a:pPr>
              <a:buNone/>
            </a:pPr>
            <a:endParaRPr lang="en-GB" sz="1600" dirty="0" smtClean="0">
              <a:solidFill>
                <a:schemeClr val="accent4">
                  <a:lumMod val="40000"/>
                  <a:lumOff val="60000"/>
                </a:schemeClr>
              </a:solidFill>
              <a:latin typeface="Consolas" pitchFamily="49" charset="0"/>
            </a:endParaRPr>
          </a:p>
        </p:txBody>
      </p:sp>
      <p:sp>
        <p:nvSpPr>
          <p:cNvPr id="8" name="Rounded Rectangular Callout 7"/>
          <p:cNvSpPr/>
          <p:nvPr/>
        </p:nvSpPr>
        <p:spPr bwMode="auto">
          <a:xfrm>
            <a:off x="1031614" y="1651387"/>
            <a:ext cx="525994"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14" name="Title 7"/>
          <p:cNvSpPr>
            <a:spLocks noGrp="1"/>
          </p:cNvSpPr>
          <p:nvPr>
            <p:ph type="title"/>
          </p:nvPr>
        </p:nvSpPr>
        <p:spPr>
          <a:xfrm>
            <a:off x="142844" y="142852"/>
            <a:ext cx="8382000" cy="609398"/>
          </a:xfrm>
        </p:spPr>
        <p:txBody>
          <a:bodyPr/>
          <a:lstStyle/>
          <a:p>
            <a:r>
              <a:rPr lang="en-GB" dirty="0" smtClean="0"/>
              <a:t>Simplicity: Functional Data</a:t>
            </a:r>
            <a:endParaRPr lang="en-GB" dirty="0"/>
          </a:p>
        </p:txBody>
      </p:sp>
      <p:sp>
        <p:nvSpPr>
          <p:cNvPr id="11" name="Rounded Rectangular Callout 10"/>
          <p:cNvSpPr/>
          <p:nvPr/>
        </p:nvSpPr>
        <p:spPr bwMode="auto">
          <a:xfrm>
            <a:off x="8332927" y="928670"/>
            <a:ext cx="550607"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Agenda</a:t>
            </a:r>
            <a:endParaRPr lang="en-GB"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365894460"/>
              </p:ext>
            </p:extLst>
          </p:nvPr>
        </p:nvGraphicFramePr>
        <p:xfrm>
          <a:off x="381000" y="1412874"/>
          <a:ext cx="8382000" cy="45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ular Callout 3"/>
          <p:cNvSpPr/>
          <p:nvPr/>
        </p:nvSpPr>
        <p:spPr>
          <a:xfrm>
            <a:off x="3067413" y="1023307"/>
            <a:ext cx="1890902" cy="1323439"/>
          </a:xfrm>
          <a:prstGeom prst="wedgeRectCallout">
            <a:avLst>
              <a:gd name="adj1" fmla="val -8994"/>
              <a:gd name="adj2" fmla="val 8495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b="1" dirty="0" smtClean="0">
                <a:solidFill>
                  <a:srgbClr val="FFFF00"/>
                </a:solidFill>
              </a:rPr>
              <a:t>Overview</a:t>
            </a:r>
          </a:p>
          <a:p>
            <a:pPr algn="ctr"/>
            <a:r>
              <a:rPr lang="en-US" sz="2000" b="1" dirty="0" smtClean="0">
                <a:solidFill>
                  <a:srgbClr val="FFFF00"/>
                </a:solidFill>
              </a:rPr>
              <a:t>Demos</a:t>
            </a:r>
          </a:p>
          <a:p>
            <a:pPr algn="ctr"/>
            <a:r>
              <a:rPr lang="en-US" sz="2000" b="1" dirty="0" smtClean="0">
                <a:solidFill>
                  <a:srgbClr val="FFFF00"/>
                </a:solidFill>
              </a:rPr>
              <a:t>Language Taster</a:t>
            </a:r>
          </a:p>
          <a:p>
            <a:pPr algn="ctr"/>
            <a:r>
              <a:rPr lang="en-US" sz="2000" b="1" dirty="0" smtClean="0">
                <a:solidFill>
                  <a:srgbClr val="FFFF00"/>
                </a:solidFill>
              </a:rPr>
              <a:t>Pragmatics</a:t>
            </a:r>
          </a:p>
        </p:txBody>
      </p:sp>
      <p:sp>
        <p:nvSpPr>
          <p:cNvPr id="6" name="Rectangular Callout 5"/>
          <p:cNvSpPr/>
          <p:nvPr/>
        </p:nvSpPr>
        <p:spPr>
          <a:xfrm>
            <a:off x="592955" y="1756124"/>
            <a:ext cx="1301959" cy="400110"/>
          </a:xfrm>
          <a:prstGeom prst="wedgeRectCallout">
            <a:avLst>
              <a:gd name="adj1" fmla="val -19027"/>
              <a:gd name="adj2" fmla="val 236326"/>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b="1" dirty="0" smtClean="0">
                <a:solidFill>
                  <a:srgbClr val="FFFF00"/>
                </a:solidFill>
              </a:rPr>
              <a:t>1998-2010</a:t>
            </a:r>
          </a:p>
        </p:txBody>
      </p:sp>
      <p:sp>
        <p:nvSpPr>
          <p:cNvPr id="7" name="Rectangular Callout 6"/>
          <p:cNvSpPr/>
          <p:nvPr/>
        </p:nvSpPr>
        <p:spPr>
          <a:xfrm>
            <a:off x="6790535" y="1708469"/>
            <a:ext cx="1063176" cy="400110"/>
          </a:xfrm>
          <a:prstGeom prst="wedgeRectCallout">
            <a:avLst>
              <a:gd name="adj1" fmla="val -19027"/>
              <a:gd name="adj2" fmla="val 236326"/>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b="1" dirty="0" smtClean="0">
                <a:solidFill>
                  <a:srgbClr val="FFFF00"/>
                </a:solidFill>
              </a:rPr>
              <a:t>A teaser</a:t>
            </a:r>
          </a:p>
        </p:txBody>
      </p:sp>
    </p:spTree>
    <p:extLst>
      <p:ext uri="{BB962C8B-B14F-4D97-AF65-F5344CB8AC3E}">
        <p14:creationId xmlns:p14="http://schemas.microsoft.com/office/powerpoint/2010/main" val="865197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214282" y="2357430"/>
            <a:ext cx="6758006" cy="1714511"/>
          </a:xfrm>
        </p:spPr>
        <p:txBody>
          <a:bodyPr>
            <a:noAutofit/>
          </a:bodyPr>
          <a:lstStyle/>
          <a:p>
            <a:pPr>
              <a:buNone/>
            </a:pPr>
            <a:r>
              <a:rPr lang="en-GB" sz="1800" b="1" dirty="0" smtClean="0">
                <a:solidFill>
                  <a:srgbClr val="92D050"/>
                </a:solidFill>
                <a:latin typeface="Consolas" pitchFamily="49" charset="0"/>
              </a:rPr>
              <a:t>type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   </a:t>
            </a:r>
          </a:p>
          <a:p>
            <a:pPr>
              <a:buNone/>
            </a:pPr>
            <a:r>
              <a:rPr lang="en-GB" sz="1800" b="1" dirty="0" smtClean="0">
                <a:solidFill>
                  <a:srgbClr val="92D050"/>
                </a:solidFill>
                <a:latin typeface="Consolas" pitchFamily="49" charset="0"/>
              </a:rPr>
              <a:t>  | True   </a:t>
            </a:r>
          </a:p>
          <a:p>
            <a:pPr>
              <a:buNone/>
            </a:pPr>
            <a:r>
              <a:rPr lang="en-GB" sz="1800" b="1" dirty="0" smtClean="0">
                <a:solidFill>
                  <a:srgbClr val="92D050"/>
                </a:solidFill>
                <a:latin typeface="Consolas" pitchFamily="49" charset="0"/>
              </a:rPr>
              <a:t>  | And of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a:t>
            </a:r>
          </a:p>
          <a:p>
            <a:pPr>
              <a:buNone/>
            </a:pPr>
            <a:r>
              <a:rPr lang="en-GB" sz="1800" b="1" dirty="0" smtClean="0">
                <a:solidFill>
                  <a:srgbClr val="92D050"/>
                </a:solidFill>
                <a:latin typeface="Consolas" pitchFamily="49" charset="0"/>
              </a:rPr>
              <a:t>  | </a:t>
            </a:r>
            <a:r>
              <a:rPr lang="en-GB" sz="1800" b="1" dirty="0" err="1" smtClean="0">
                <a:solidFill>
                  <a:srgbClr val="92D050"/>
                </a:solidFill>
                <a:latin typeface="Consolas" pitchFamily="49" charset="0"/>
              </a:rPr>
              <a:t>Nand</a:t>
            </a:r>
            <a:r>
              <a:rPr lang="en-GB" sz="1800" b="1" dirty="0" smtClean="0">
                <a:solidFill>
                  <a:srgbClr val="92D050"/>
                </a:solidFill>
                <a:latin typeface="Consolas" pitchFamily="49" charset="0"/>
              </a:rPr>
              <a:t> of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a:t>
            </a:r>
          </a:p>
          <a:p>
            <a:pPr>
              <a:buNone/>
            </a:pPr>
            <a:r>
              <a:rPr lang="en-GB" sz="1800" b="1" dirty="0" smtClean="0">
                <a:solidFill>
                  <a:srgbClr val="92D050"/>
                </a:solidFill>
                <a:latin typeface="Consolas" pitchFamily="49" charset="0"/>
              </a:rPr>
              <a:t>  | Or of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a:t>
            </a:r>
          </a:p>
          <a:p>
            <a:pPr>
              <a:buNone/>
            </a:pPr>
            <a:r>
              <a:rPr lang="en-GB" sz="1800" b="1" dirty="0" smtClean="0">
                <a:solidFill>
                  <a:srgbClr val="92D050"/>
                </a:solidFill>
                <a:latin typeface="Consolas" pitchFamily="49" charset="0"/>
              </a:rPr>
              <a:t>  | </a:t>
            </a:r>
            <a:r>
              <a:rPr lang="en-GB" sz="1800" b="1" dirty="0" err="1" smtClean="0">
                <a:solidFill>
                  <a:srgbClr val="92D050"/>
                </a:solidFill>
                <a:latin typeface="Consolas" pitchFamily="49" charset="0"/>
              </a:rPr>
              <a:t>Xor</a:t>
            </a:r>
            <a:r>
              <a:rPr lang="en-GB" sz="1800" b="1" dirty="0" smtClean="0">
                <a:solidFill>
                  <a:srgbClr val="92D050"/>
                </a:solidFill>
                <a:latin typeface="Consolas" pitchFamily="49" charset="0"/>
              </a:rPr>
              <a:t> of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a:t>
            </a:r>
          </a:p>
          <a:p>
            <a:pPr>
              <a:buNone/>
            </a:pPr>
            <a:r>
              <a:rPr lang="en-GB" sz="1800" b="1" dirty="0" smtClean="0">
                <a:solidFill>
                  <a:srgbClr val="92D050"/>
                </a:solidFill>
                <a:latin typeface="Consolas" pitchFamily="49" charset="0"/>
              </a:rPr>
              <a:t>  | Not of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a:t>
            </a:r>
            <a:endParaRPr lang="en-GB" sz="1800" b="1" dirty="0">
              <a:solidFill>
                <a:srgbClr val="92D050"/>
              </a:solidFill>
              <a:latin typeface="Consolas" pitchFamily="49" charset="0"/>
            </a:endParaRPr>
          </a:p>
        </p:txBody>
      </p:sp>
      <p:sp>
        <p:nvSpPr>
          <p:cNvPr id="7" name="Content Placeholder 6"/>
          <p:cNvSpPr>
            <a:spLocks noGrp="1"/>
          </p:cNvSpPr>
          <p:nvPr>
            <p:ph sz="quarter" idx="4"/>
          </p:nvPr>
        </p:nvSpPr>
        <p:spPr>
          <a:xfrm>
            <a:off x="3643952" y="785794"/>
            <a:ext cx="5718412" cy="5786478"/>
          </a:xfrm>
        </p:spPr>
        <p:txBody>
          <a:bodyPr>
            <a:noAutofit/>
          </a:bodyPr>
          <a:lstStyle/>
          <a:p>
            <a:pPr>
              <a:spcBef>
                <a:spcPts val="0"/>
              </a:spcBef>
              <a:buNone/>
            </a:pPr>
            <a:r>
              <a:rPr lang="en-GB" sz="1200" dirty="0" smtClean="0">
                <a:solidFill>
                  <a:schemeClr val="accent4">
                    <a:lumMod val="40000"/>
                    <a:lumOff val="60000"/>
                  </a:schemeClr>
                </a:solidFill>
                <a:latin typeface="Consolas" pitchFamily="49" charset="0"/>
              </a:rPr>
              <a:t>public abstract class </a:t>
            </a:r>
            <a:r>
              <a:rPr lang="en-GB" sz="1200" dirty="0" err="1" smtClean="0">
                <a:solidFill>
                  <a:schemeClr val="accent4">
                    <a:lumMod val="40000"/>
                    <a:lumOff val="60000"/>
                  </a:schemeClr>
                </a:solidFill>
                <a:latin typeface="Consolas" pitchFamily="49" charset="0"/>
              </a:rPr>
              <a:t>Expr</a:t>
            </a:r>
            <a:r>
              <a:rPr lang="en-GB" sz="1200" dirty="0" smtClean="0">
                <a:solidFill>
                  <a:schemeClr val="accent4">
                    <a:lumMod val="40000"/>
                    <a:lumOff val="60000"/>
                  </a:schemeClr>
                </a:solidFill>
                <a:latin typeface="Consolas" pitchFamily="49" charset="0"/>
              </a:rPr>
              <a:t> { }   </a:t>
            </a:r>
          </a:p>
          <a:p>
            <a:pPr>
              <a:spcBef>
                <a:spcPts val="0"/>
              </a:spcBef>
              <a:buNone/>
            </a:pPr>
            <a:r>
              <a:rPr lang="en-GB" sz="1200" dirty="0" smtClean="0">
                <a:solidFill>
                  <a:schemeClr val="accent4">
                    <a:lumMod val="40000"/>
                    <a:lumOff val="60000"/>
                  </a:schemeClr>
                </a:solidFill>
                <a:latin typeface="Consolas" pitchFamily="49" charset="0"/>
              </a:rPr>
              <a:t>public abstract class </a:t>
            </a:r>
            <a:r>
              <a:rPr lang="en-GB" sz="1200" dirty="0" err="1" smtClean="0">
                <a:solidFill>
                  <a:schemeClr val="accent4">
                    <a:lumMod val="40000"/>
                    <a:lumOff val="60000"/>
                  </a:schemeClr>
                </a:solidFill>
                <a:latin typeface="Consolas" pitchFamily="49" charset="0"/>
              </a:rPr>
              <a:t>UnaryOp</a:t>
            </a:r>
            <a:r>
              <a:rPr lang="en-GB" sz="1200" dirty="0" smtClean="0">
                <a:solidFill>
                  <a:schemeClr val="accent4">
                    <a:lumMod val="40000"/>
                    <a:lumOff val="60000"/>
                  </a:schemeClr>
                </a:solidFill>
                <a:latin typeface="Consolas" pitchFamily="49" charset="0"/>
              </a:rPr>
              <a:t> :Expr   {   </a:t>
            </a:r>
          </a:p>
          <a:p>
            <a:pPr>
              <a:spcBef>
                <a:spcPts val="0"/>
              </a:spcBef>
              <a:buNone/>
            </a:pPr>
            <a:r>
              <a:rPr lang="en-GB" sz="1200" dirty="0" smtClean="0">
                <a:solidFill>
                  <a:schemeClr val="accent4">
                    <a:lumMod val="40000"/>
                    <a:lumOff val="60000"/>
                  </a:schemeClr>
                </a:solidFill>
                <a:latin typeface="Consolas" pitchFamily="49" charset="0"/>
              </a:rPr>
              <a:t>    public </a:t>
            </a:r>
            <a:r>
              <a:rPr lang="en-GB" sz="1200" dirty="0" err="1" smtClean="0">
                <a:solidFill>
                  <a:schemeClr val="accent4">
                    <a:lumMod val="40000"/>
                    <a:lumOff val="60000"/>
                  </a:schemeClr>
                </a:solidFill>
                <a:latin typeface="Consolas" pitchFamily="49" charset="0"/>
              </a:rPr>
              <a:t>Expr</a:t>
            </a:r>
            <a:r>
              <a:rPr lang="en-GB" sz="1200" dirty="0" smtClean="0">
                <a:solidFill>
                  <a:schemeClr val="accent4">
                    <a:lumMod val="40000"/>
                    <a:lumOff val="60000"/>
                  </a:schemeClr>
                </a:solidFill>
                <a:latin typeface="Consolas" pitchFamily="49" charset="0"/>
              </a:rPr>
              <a:t> First { get; private set; }   </a:t>
            </a:r>
          </a:p>
          <a:p>
            <a:pPr>
              <a:spcBef>
                <a:spcPts val="0"/>
              </a:spcBef>
              <a:buNone/>
            </a:pPr>
            <a:r>
              <a:rPr lang="en-GB" sz="1200" dirty="0" smtClean="0">
                <a:solidFill>
                  <a:schemeClr val="accent4">
                    <a:lumMod val="40000"/>
                    <a:lumOff val="60000"/>
                  </a:schemeClr>
                </a:solidFill>
                <a:latin typeface="Consolas" pitchFamily="49" charset="0"/>
              </a:rPr>
              <a:t>    public </a:t>
            </a:r>
            <a:r>
              <a:rPr lang="en-GB" sz="1200" dirty="0" err="1" smtClean="0">
                <a:solidFill>
                  <a:schemeClr val="accent4">
                    <a:lumMod val="40000"/>
                    <a:lumOff val="60000"/>
                  </a:schemeClr>
                </a:solidFill>
                <a:latin typeface="Consolas" pitchFamily="49" charset="0"/>
              </a:rPr>
              <a:t>UnaryOp</a:t>
            </a:r>
            <a:r>
              <a:rPr lang="en-GB" sz="1200" dirty="0" smtClean="0">
                <a:solidFill>
                  <a:schemeClr val="accent4">
                    <a:lumMod val="40000"/>
                    <a:lumOff val="60000"/>
                  </a:schemeClr>
                </a:solidFill>
                <a:latin typeface="Consolas" pitchFamily="49" charset="0"/>
              </a:rPr>
              <a:t>(Expr first)   { </a:t>
            </a:r>
            <a:r>
              <a:rPr lang="en-GB" sz="1200" dirty="0" err="1" smtClean="0">
                <a:solidFill>
                  <a:schemeClr val="accent4">
                    <a:lumMod val="40000"/>
                    <a:lumOff val="60000"/>
                  </a:schemeClr>
                </a:solidFill>
                <a:latin typeface="Consolas" pitchFamily="49" charset="0"/>
              </a:rPr>
              <a:t>this.First</a:t>
            </a:r>
            <a:r>
              <a:rPr lang="en-GB" sz="1200" dirty="0" smtClean="0">
                <a:solidFill>
                  <a:schemeClr val="accent4">
                    <a:lumMod val="40000"/>
                    <a:lumOff val="60000"/>
                  </a:schemeClr>
                </a:solidFill>
                <a:latin typeface="Consolas" pitchFamily="49" charset="0"/>
              </a:rPr>
              <a:t> = first; }   </a:t>
            </a:r>
          </a:p>
          <a:p>
            <a:pPr>
              <a:spcBef>
                <a:spcPts val="0"/>
              </a:spcBef>
              <a:buNone/>
            </a:pPr>
            <a:r>
              <a:rPr lang="en-GB" sz="1200" dirty="0" smtClean="0">
                <a:solidFill>
                  <a:schemeClr val="accent4">
                    <a:lumMod val="40000"/>
                    <a:lumOff val="60000"/>
                  </a:schemeClr>
                </a:solidFill>
                <a:latin typeface="Consolas" pitchFamily="49" charset="0"/>
              </a:rPr>
              <a:t>}   </a:t>
            </a:r>
          </a:p>
          <a:p>
            <a:pPr>
              <a:spcBef>
                <a:spcPts val="0"/>
              </a:spcBef>
              <a:buNone/>
            </a:pPr>
            <a:r>
              <a:rPr lang="en-GB" sz="1200" dirty="0" smtClean="0">
                <a:solidFill>
                  <a:schemeClr val="accent4">
                    <a:lumMod val="40000"/>
                    <a:lumOff val="60000"/>
                  </a:schemeClr>
                </a:solidFill>
                <a:latin typeface="Consolas" pitchFamily="49" charset="0"/>
              </a:rPr>
              <a:t>public abstract class </a:t>
            </a:r>
            <a:r>
              <a:rPr lang="en-GB" sz="1200" dirty="0" err="1" smtClean="0">
                <a:solidFill>
                  <a:schemeClr val="accent4">
                    <a:lumMod val="40000"/>
                    <a:lumOff val="60000"/>
                  </a:schemeClr>
                </a:solidFill>
                <a:latin typeface="Consolas" pitchFamily="49" charset="0"/>
              </a:rPr>
              <a:t>BinExpr</a:t>
            </a:r>
            <a:r>
              <a:rPr lang="en-GB" sz="1200" dirty="0" smtClean="0">
                <a:solidFill>
                  <a:schemeClr val="accent4">
                    <a:lumMod val="40000"/>
                    <a:lumOff val="60000"/>
                  </a:schemeClr>
                </a:solidFill>
                <a:latin typeface="Consolas" pitchFamily="49" charset="0"/>
              </a:rPr>
              <a:t> : </a:t>
            </a:r>
            <a:r>
              <a:rPr lang="en-GB" sz="1200" dirty="0" err="1" smtClean="0">
                <a:solidFill>
                  <a:schemeClr val="accent4">
                    <a:lumMod val="40000"/>
                    <a:lumOff val="60000"/>
                  </a:schemeClr>
                </a:solidFill>
                <a:latin typeface="Consolas" pitchFamily="49" charset="0"/>
              </a:rPr>
              <a:t>Expr</a:t>
            </a:r>
            <a:r>
              <a:rPr lang="en-GB" sz="1200" dirty="0" smtClean="0">
                <a:solidFill>
                  <a:schemeClr val="accent4">
                    <a:lumMod val="40000"/>
                    <a:lumOff val="60000"/>
                  </a:schemeClr>
                </a:solidFill>
                <a:latin typeface="Consolas" pitchFamily="49" charset="0"/>
              </a:rPr>
              <a:t>   </a:t>
            </a:r>
          </a:p>
          <a:p>
            <a:pPr>
              <a:spcBef>
                <a:spcPts val="0"/>
              </a:spcBef>
              <a:buNone/>
            </a:pPr>
            <a:r>
              <a:rPr lang="en-GB" sz="1200" dirty="0" smtClean="0">
                <a:solidFill>
                  <a:schemeClr val="accent4">
                    <a:lumMod val="40000"/>
                    <a:lumOff val="60000"/>
                  </a:schemeClr>
                </a:solidFill>
                <a:latin typeface="Consolas" pitchFamily="49" charset="0"/>
              </a:rPr>
              <a:t>{   </a:t>
            </a:r>
          </a:p>
          <a:p>
            <a:pPr>
              <a:spcBef>
                <a:spcPts val="0"/>
              </a:spcBef>
              <a:buNone/>
            </a:pPr>
            <a:r>
              <a:rPr lang="en-GB" sz="1200" dirty="0" smtClean="0">
                <a:solidFill>
                  <a:schemeClr val="accent4">
                    <a:lumMod val="40000"/>
                    <a:lumOff val="60000"/>
                  </a:schemeClr>
                </a:solidFill>
                <a:latin typeface="Consolas" pitchFamily="49" charset="0"/>
              </a:rPr>
              <a:t>    public </a:t>
            </a:r>
            <a:r>
              <a:rPr lang="en-GB" sz="1200" dirty="0" err="1" smtClean="0">
                <a:solidFill>
                  <a:schemeClr val="accent4">
                    <a:lumMod val="40000"/>
                    <a:lumOff val="60000"/>
                  </a:schemeClr>
                </a:solidFill>
                <a:latin typeface="Consolas" pitchFamily="49" charset="0"/>
              </a:rPr>
              <a:t>Expr</a:t>
            </a:r>
            <a:r>
              <a:rPr lang="en-GB" sz="1200" dirty="0" smtClean="0">
                <a:solidFill>
                  <a:schemeClr val="accent4">
                    <a:lumMod val="40000"/>
                    <a:lumOff val="60000"/>
                  </a:schemeClr>
                </a:solidFill>
                <a:latin typeface="Consolas" pitchFamily="49" charset="0"/>
              </a:rPr>
              <a:t> First { get; private set; }   </a:t>
            </a:r>
          </a:p>
          <a:p>
            <a:pPr>
              <a:spcBef>
                <a:spcPts val="0"/>
              </a:spcBef>
              <a:buNone/>
            </a:pPr>
            <a:r>
              <a:rPr lang="en-GB" sz="1200" dirty="0" smtClean="0">
                <a:solidFill>
                  <a:schemeClr val="accent4">
                    <a:lumMod val="40000"/>
                    <a:lumOff val="60000"/>
                  </a:schemeClr>
                </a:solidFill>
                <a:latin typeface="Consolas" pitchFamily="49" charset="0"/>
              </a:rPr>
              <a:t>    public Expr Second { get; private set; }   </a:t>
            </a:r>
          </a:p>
          <a:p>
            <a:pPr>
              <a:spcBef>
                <a:spcPts val="0"/>
              </a:spcBef>
              <a:buNone/>
            </a:pPr>
            <a:r>
              <a:rPr lang="en-GB" sz="1200" dirty="0" smtClean="0">
                <a:solidFill>
                  <a:schemeClr val="accent4">
                    <a:lumMod val="40000"/>
                    <a:lumOff val="60000"/>
                  </a:schemeClr>
                </a:solidFill>
                <a:latin typeface="Consolas" pitchFamily="49" charset="0"/>
              </a:rPr>
              <a:t>    public </a:t>
            </a:r>
            <a:r>
              <a:rPr lang="en-GB" sz="1200" dirty="0" err="1" smtClean="0">
                <a:solidFill>
                  <a:schemeClr val="accent4">
                    <a:lumMod val="40000"/>
                    <a:lumOff val="60000"/>
                  </a:schemeClr>
                </a:solidFill>
                <a:latin typeface="Consolas" pitchFamily="49" charset="0"/>
              </a:rPr>
              <a:t>BinExpr</a:t>
            </a:r>
            <a:r>
              <a:rPr lang="en-GB" sz="1200" dirty="0" smtClean="0">
                <a:solidFill>
                  <a:schemeClr val="accent4">
                    <a:lumMod val="40000"/>
                    <a:lumOff val="60000"/>
                  </a:schemeClr>
                </a:solidFill>
                <a:latin typeface="Consolas" pitchFamily="49" charset="0"/>
              </a:rPr>
              <a:t>(Expr first, Expr second)   {   </a:t>
            </a:r>
          </a:p>
          <a:p>
            <a:pPr>
              <a:spcBef>
                <a:spcPts val="0"/>
              </a:spcBef>
              <a:buNone/>
            </a:pPr>
            <a:r>
              <a:rPr lang="en-GB" sz="1200" dirty="0" smtClean="0">
                <a:solidFill>
                  <a:schemeClr val="accent4">
                    <a:lumMod val="40000"/>
                    <a:lumOff val="60000"/>
                  </a:schemeClr>
                </a:solidFill>
                <a:latin typeface="Consolas" pitchFamily="49" charset="0"/>
              </a:rPr>
              <a:t>        </a:t>
            </a:r>
            <a:r>
              <a:rPr lang="en-GB" sz="1200" dirty="0" err="1" smtClean="0">
                <a:solidFill>
                  <a:schemeClr val="accent4">
                    <a:lumMod val="40000"/>
                    <a:lumOff val="60000"/>
                  </a:schemeClr>
                </a:solidFill>
                <a:latin typeface="Consolas" pitchFamily="49" charset="0"/>
              </a:rPr>
              <a:t>this.First</a:t>
            </a:r>
            <a:r>
              <a:rPr lang="en-GB" sz="1200" dirty="0" smtClean="0">
                <a:solidFill>
                  <a:schemeClr val="accent4">
                    <a:lumMod val="40000"/>
                    <a:lumOff val="60000"/>
                  </a:schemeClr>
                </a:solidFill>
                <a:latin typeface="Consolas" pitchFamily="49" charset="0"/>
              </a:rPr>
              <a:t> = first;   </a:t>
            </a:r>
          </a:p>
          <a:p>
            <a:pPr>
              <a:spcBef>
                <a:spcPts val="0"/>
              </a:spcBef>
              <a:buNone/>
            </a:pPr>
            <a:r>
              <a:rPr lang="en-GB" sz="1200" dirty="0" smtClean="0">
                <a:solidFill>
                  <a:schemeClr val="accent4">
                    <a:lumMod val="40000"/>
                    <a:lumOff val="60000"/>
                  </a:schemeClr>
                </a:solidFill>
                <a:latin typeface="Consolas" pitchFamily="49" charset="0"/>
              </a:rPr>
              <a:t>        </a:t>
            </a:r>
            <a:r>
              <a:rPr lang="en-GB" sz="1200" dirty="0" err="1" smtClean="0">
                <a:solidFill>
                  <a:schemeClr val="accent4">
                    <a:lumMod val="40000"/>
                    <a:lumOff val="60000"/>
                  </a:schemeClr>
                </a:solidFill>
                <a:latin typeface="Consolas" pitchFamily="49" charset="0"/>
              </a:rPr>
              <a:t>this.Second</a:t>
            </a:r>
            <a:r>
              <a:rPr lang="en-GB" sz="1200" dirty="0" smtClean="0">
                <a:solidFill>
                  <a:schemeClr val="accent4">
                    <a:lumMod val="40000"/>
                    <a:lumOff val="60000"/>
                  </a:schemeClr>
                </a:solidFill>
                <a:latin typeface="Consolas" pitchFamily="49" charset="0"/>
              </a:rPr>
              <a:t> = second;   </a:t>
            </a:r>
          </a:p>
          <a:p>
            <a:pPr>
              <a:spcBef>
                <a:spcPts val="0"/>
              </a:spcBef>
              <a:buNone/>
            </a:pPr>
            <a:r>
              <a:rPr lang="en-GB" sz="1200" dirty="0" smtClean="0">
                <a:solidFill>
                  <a:schemeClr val="accent4">
                    <a:lumMod val="40000"/>
                    <a:lumOff val="60000"/>
                  </a:schemeClr>
                </a:solidFill>
                <a:latin typeface="Consolas" pitchFamily="49" charset="0"/>
              </a:rPr>
              <a:t>    }   </a:t>
            </a:r>
          </a:p>
          <a:p>
            <a:pPr>
              <a:spcBef>
                <a:spcPts val="0"/>
              </a:spcBef>
              <a:buNone/>
            </a:pPr>
            <a:r>
              <a:rPr lang="en-GB" sz="1200" dirty="0" smtClean="0">
                <a:solidFill>
                  <a:schemeClr val="accent4">
                    <a:lumMod val="40000"/>
                    <a:lumOff val="60000"/>
                  </a:schemeClr>
                </a:solidFill>
                <a:latin typeface="Consolas" pitchFamily="49" charset="0"/>
              </a:rPr>
              <a:t>}   </a:t>
            </a:r>
          </a:p>
          <a:p>
            <a:pPr>
              <a:spcBef>
                <a:spcPts val="0"/>
              </a:spcBef>
              <a:buNone/>
            </a:pPr>
            <a:r>
              <a:rPr lang="en-GB" sz="1200" dirty="0" smtClean="0">
                <a:solidFill>
                  <a:schemeClr val="accent4">
                    <a:lumMod val="40000"/>
                    <a:lumOff val="60000"/>
                  </a:schemeClr>
                </a:solidFill>
                <a:latin typeface="Consolas" pitchFamily="49" charset="0"/>
              </a:rPr>
              <a:t>public class </a:t>
            </a:r>
            <a:r>
              <a:rPr lang="en-GB" sz="1200" dirty="0" err="1" smtClean="0">
                <a:solidFill>
                  <a:schemeClr val="accent4">
                    <a:lumMod val="40000"/>
                    <a:lumOff val="60000"/>
                  </a:schemeClr>
                </a:solidFill>
                <a:latin typeface="Consolas" pitchFamily="49" charset="0"/>
              </a:rPr>
              <a:t>TrueExpr</a:t>
            </a:r>
            <a:r>
              <a:rPr lang="en-GB" sz="1200" dirty="0" smtClean="0">
                <a:solidFill>
                  <a:schemeClr val="accent4">
                    <a:lumMod val="40000"/>
                    <a:lumOff val="60000"/>
                  </a:schemeClr>
                </a:solidFill>
                <a:latin typeface="Consolas" pitchFamily="49" charset="0"/>
              </a:rPr>
              <a:t> : </a:t>
            </a:r>
            <a:r>
              <a:rPr lang="en-GB" sz="1200" dirty="0" err="1" smtClean="0">
                <a:solidFill>
                  <a:schemeClr val="accent4">
                    <a:lumMod val="40000"/>
                    <a:lumOff val="60000"/>
                  </a:schemeClr>
                </a:solidFill>
                <a:latin typeface="Consolas" pitchFamily="49" charset="0"/>
              </a:rPr>
              <a:t>Expr</a:t>
            </a:r>
            <a:r>
              <a:rPr lang="en-GB" sz="1200" dirty="0" smtClean="0">
                <a:solidFill>
                  <a:schemeClr val="accent4">
                    <a:lumMod val="40000"/>
                    <a:lumOff val="60000"/>
                  </a:schemeClr>
                </a:solidFill>
                <a:latin typeface="Consolas" pitchFamily="49" charset="0"/>
              </a:rPr>
              <a:t> { }   </a:t>
            </a:r>
          </a:p>
          <a:p>
            <a:pPr>
              <a:spcBef>
                <a:spcPts val="0"/>
              </a:spcBef>
              <a:buNone/>
            </a:pPr>
            <a:r>
              <a:rPr lang="en-GB" sz="1200" dirty="0" smtClean="0">
                <a:solidFill>
                  <a:schemeClr val="accent4">
                    <a:lumMod val="40000"/>
                    <a:lumOff val="60000"/>
                  </a:schemeClr>
                </a:solidFill>
                <a:latin typeface="Consolas" pitchFamily="49" charset="0"/>
              </a:rPr>
              <a:t>  </a:t>
            </a:r>
          </a:p>
          <a:p>
            <a:pPr>
              <a:spcBef>
                <a:spcPts val="0"/>
              </a:spcBef>
              <a:buNone/>
            </a:pPr>
            <a:r>
              <a:rPr lang="en-GB" sz="1200" dirty="0" smtClean="0">
                <a:solidFill>
                  <a:schemeClr val="accent4">
                    <a:lumMod val="40000"/>
                    <a:lumOff val="60000"/>
                  </a:schemeClr>
                </a:solidFill>
                <a:latin typeface="Consolas" pitchFamily="49" charset="0"/>
              </a:rPr>
              <a:t>public class And : </a:t>
            </a:r>
            <a:r>
              <a:rPr lang="en-GB" sz="1200" dirty="0" err="1" smtClean="0">
                <a:solidFill>
                  <a:schemeClr val="accent4">
                    <a:lumMod val="40000"/>
                    <a:lumOff val="60000"/>
                  </a:schemeClr>
                </a:solidFill>
                <a:latin typeface="Consolas" pitchFamily="49" charset="0"/>
              </a:rPr>
              <a:t>BinExpr</a:t>
            </a:r>
            <a:r>
              <a:rPr lang="en-GB" sz="1200" dirty="0" smtClean="0">
                <a:solidFill>
                  <a:schemeClr val="accent4">
                    <a:lumMod val="40000"/>
                    <a:lumOff val="60000"/>
                  </a:schemeClr>
                </a:solidFill>
                <a:latin typeface="Consolas" pitchFamily="49" charset="0"/>
              </a:rPr>
              <a:t>   {   </a:t>
            </a:r>
          </a:p>
          <a:p>
            <a:pPr>
              <a:spcBef>
                <a:spcPts val="0"/>
              </a:spcBef>
              <a:buNone/>
            </a:pPr>
            <a:r>
              <a:rPr lang="en-GB" sz="1200" dirty="0" smtClean="0">
                <a:solidFill>
                  <a:schemeClr val="accent4">
                    <a:lumMod val="40000"/>
                    <a:lumOff val="60000"/>
                  </a:schemeClr>
                </a:solidFill>
                <a:latin typeface="Consolas" pitchFamily="49" charset="0"/>
              </a:rPr>
              <a:t>    public And(Expr first, Expr second) : base(first, second) { } </a:t>
            </a:r>
          </a:p>
          <a:p>
            <a:pPr>
              <a:spcBef>
                <a:spcPts val="0"/>
              </a:spcBef>
              <a:buNone/>
            </a:pPr>
            <a:r>
              <a:rPr lang="en-GB" sz="1200" dirty="0" smtClean="0">
                <a:solidFill>
                  <a:schemeClr val="accent4">
                    <a:lumMod val="40000"/>
                    <a:lumOff val="60000"/>
                  </a:schemeClr>
                </a:solidFill>
                <a:latin typeface="Consolas" pitchFamily="49" charset="0"/>
              </a:rPr>
              <a:t>}</a:t>
            </a:r>
          </a:p>
          <a:p>
            <a:pPr lvl="0">
              <a:spcBef>
                <a:spcPts val="0"/>
              </a:spcBef>
              <a:buNone/>
              <a:defRPr/>
            </a:pPr>
            <a:r>
              <a:rPr lang="en-GB" sz="1200" dirty="0" smtClean="0">
                <a:solidFill>
                  <a:schemeClr val="accent4">
                    <a:lumMod val="40000"/>
                    <a:lumOff val="60000"/>
                  </a:schemeClr>
                </a:solidFill>
                <a:latin typeface="Consolas" pitchFamily="49" charset="0"/>
              </a:rPr>
              <a:t>public class </a:t>
            </a:r>
            <a:r>
              <a:rPr lang="en-GB" sz="1200" dirty="0" err="1" smtClean="0">
                <a:solidFill>
                  <a:schemeClr val="accent4">
                    <a:lumMod val="40000"/>
                    <a:lumOff val="60000"/>
                  </a:schemeClr>
                </a:solidFill>
                <a:latin typeface="Consolas" pitchFamily="49" charset="0"/>
              </a:rPr>
              <a:t>Nand</a:t>
            </a:r>
            <a:r>
              <a:rPr lang="en-GB" sz="1200" dirty="0" smtClean="0">
                <a:solidFill>
                  <a:schemeClr val="accent4">
                    <a:lumMod val="40000"/>
                    <a:lumOff val="60000"/>
                  </a:schemeClr>
                </a:solidFill>
                <a:latin typeface="Consolas" pitchFamily="49" charset="0"/>
              </a:rPr>
              <a:t> : </a:t>
            </a:r>
            <a:r>
              <a:rPr lang="en-GB" sz="1200" dirty="0" err="1" smtClean="0">
                <a:solidFill>
                  <a:schemeClr val="accent4">
                    <a:lumMod val="40000"/>
                    <a:lumOff val="60000"/>
                  </a:schemeClr>
                </a:solidFill>
                <a:latin typeface="Consolas" pitchFamily="49" charset="0"/>
              </a:rPr>
              <a:t>BinExpr</a:t>
            </a:r>
            <a:r>
              <a:rPr lang="en-GB" sz="1200" dirty="0" smtClean="0">
                <a:solidFill>
                  <a:schemeClr val="accent4">
                    <a:lumMod val="40000"/>
                    <a:lumOff val="60000"/>
                  </a:schemeClr>
                </a:solidFill>
                <a:latin typeface="Consolas" pitchFamily="49" charset="0"/>
              </a:rPr>
              <a:t>   {   </a:t>
            </a:r>
          </a:p>
          <a:p>
            <a:pPr lvl="0">
              <a:spcBef>
                <a:spcPts val="0"/>
              </a:spcBef>
              <a:buNone/>
              <a:defRPr/>
            </a:pPr>
            <a:r>
              <a:rPr lang="en-GB" sz="1200" dirty="0" smtClean="0">
                <a:solidFill>
                  <a:schemeClr val="accent4">
                    <a:lumMod val="40000"/>
                    <a:lumOff val="60000"/>
                  </a:schemeClr>
                </a:solidFill>
                <a:latin typeface="Consolas" pitchFamily="49" charset="0"/>
              </a:rPr>
              <a:t>  public </a:t>
            </a:r>
            <a:r>
              <a:rPr lang="en-GB" sz="1200" dirty="0" err="1" smtClean="0">
                <a:solidFill>
                  <a:schemeClr val="accent4">
                    <a:lumMod val="40000"/>
                    <a:lumOff val="60000"/>
                  </a:schemeClr>
                </a:solidFill>
                <a:latin typeface="Consolas" pitchFamily="49" charset="0"/>
              </a:rPr>
              <a:t>Nand</a:t>
            </a:r>
            <a:r>
              <a:rPr lang="en-GB" sz="1200" dirty="0" smtClean="0">
                <a:solidFill>
                  <a:schemeClr val="accent4">
                    <a:lumMod val="40000"/>
                    <a:lumOff val="60000"/>
                  </a:schemeClr>
                </a:solidFill>
                <a:latin typeface="Consolas" pitchFamily="49" charset="0"/>
              </a:rPr>
              <a:t>(Expr first, Expr second) : base(first, second{ } </a:t>
            </a:r>
          </a:p>
          <a:p>
            <a:pPr lvl="0">
              <a:spcBef>
                <a:spcPts val="0"/>
              </a:spcBef>
              <a:buNone/>
              <a:defRPr/>
            </a:pPr>
            <a:r>
              <a:rPr lang="en-GB" sz="1200" dirty="0" smtClean="0">
                <a:solidFill>
                  <a:schemeClr val="accent4">
                    <a:lumMod val="40000"/>
                    <a:lumOff val="60000"/>
                  </a:schemeClr>
                </a:solidFill>
                <a:latin typeface="Consolas" pitchFamily="49" charset="0"/>
              </a:rPr>
              <a:t>}   </a:t>
            </a:r>
          </a:p>
          <a:p>
            <a:pPr lvl="0">
              <a:spcBef>
                <a:spcPts val="0"/>
              </a:spcBef>
              <a:buNone/>
              <a:defRPr/>
            </a:pPr>
            <a:r>
              <a:rPr lang="en-GB" sz="1200" dirty="0" smtClean="0">
                <a:solidFill>
                  <a:schemeClr val="accent4">
                    <a:lumMod val="40000"/>
                    <a:lumOff val="60000"/>
                  </a:schemeClr>
                </a:solidFill>
                <a:latin typeface="Consolas" pitchFamily="49" charset="0"/>
              </a:rPr>
              <a:t>public class Or : </a:t>
            </a:r>
            <a:r>
              <a:rPr lang="en-GB" sz="1200" dirty="0" err="1" smtClean="0">
                <a:solidFill>
                  <a:schemeClr val="accent4">
                    <a:lumMod val="40000"/>
                    <a:lumOff val="60000"/>
                  </a:schemeClr>
                </a:solidFill>
                <a:latin typeface="Consolas" pitchFamily="49" charset="0"/>
              </a:rPr>
              <a:t>BinExpr</a:t>
            </a:r>
            <a:r>
              <a:rPr lang="en-GB" sz="1200" dirty="0" smtClean="0">
                <a:solidFill>
                  <a:schemeClr val="accent4">
                    <a:lumMod val="40000"/>
                    <a:lumOff val="60000"/>
                  </a:schemeClr>
                </a:solidFill>
                <a:latin typeface="Consolas" pitchFamily="49" charset="0"/>
              </a:rPr>
              <a:t>   {   </a:t>
            </a:r>
          </a:p>
          <a:p>
            <a:pPr lvl="0">
              <a:spcBef>
                <a:spcPts val="0"/>
              </a:spcBef>
              <a:buNone/>
              <a:defRPr/>
            </a:pPr>
            <a:r>
              <a:rPr lang="en-GB" sz="1200" dirty="0" smtClean="0">
                <a:solidFill>
                  <a:schemeClr val="accent4">
                    <a:lumMod val="40000"/>
                    <a:lumOff val="60000"/>
                  </a:schemeClr>
                </a:solidFill>
                <a:latin typeface="Consolas" pitchFamily="49" charset="0"/>
              </a:rPr>
              <a:t>    public Or(Expr first, Expr second) : base(first, second) { }  </a:t>
            </a:r>
          </a:p>
          <a:p>
            <a:pPr lvl="0">
              <a:spcBef>
                <a:spcPts val="0"/>
              </a:spcBef>
              <a:buNone/>
              <a:defRPr/>
            </a:pPr>
            <a:r>
              <a:rPr lang="en-GB" sz="1200" dirty="0" smtClean="0">
                <a:solidFill>
                  <a:schemeClr val="accent4">
                    <a:lumMod val="40000"/>
                    <a:lumOff val="60000"/>
                  </a:schemeClr>
                </a:solidFill>
                <a:latin typeface="Consolas" pitchFamily="49" charset="0"/>
              </a:rPr>
              <a:t>}   </a:t>
            </a:r>
          </a:p>
          <a:p>
            <a:pPr lvl="0">
              <a:spcBef>
                <a:spcPts val="0"/>
              </a:spcBef>
              <a:buNone/>
              <a:defRPr/>
            </a:pPr>
            <a:r>
              <a:rPr lang="en-GB" sz="1200" dirty="0" smtClean="0">
                <a:solidFill>
                  <a:schemeClr val="accent4">
                    <a:lumMod val="40000"/>
                    <a:lumOff val="60000"/>
                  </a:schemeClr>
                </a:solidFill>
                <a:latin typeface="Consolas" pitchFamily="49" charset="0"/>
              </a:rPr>
              <a:t>public class </a:t>
            </a:r>
            <a:r>
              <a:rPr lang="en-GB" sz="1200" dirty="0" err="1" smtClean="0">
                <a:solidFill>
                  <a:schemeClr val="accent4">
                    <a:lumMod val="40000"/>
                    <a:lumOff val="60000"/>
                  </a:schemeClr>
                </a:solidFill>
                <a:latin typeface="Consolas" pitchFamily="49" charset="0"/>
              </a:rPr>
              <a:t>Xor</a:t>
            </a:r>
            <a:r>
              <a:rPr lang="en-GB" sz="1200" dirty="0" smtClean="0">
                <a:solidFill>
                  <a:schemeClr val="accent4">
                    <a:lumMod val="40000"/>
                    <a:lumOff val="60000"/>
                  </a:schemeClr>
                </a:solidFill>
                <a:latin typeface="Consolas" pitchFamily="49" charset="0"/>
              </a:rPr>
              <a:t> : </a:t>
            </a:r>
            <a:r>
              <a:rPr lang="en-GB" sz="1200" dirty="0" err="1" smtClean="0">
                <a:solidFill>
                  <a:schemeClr val="accent4">
                    <a:lumMod val="40000"/>
                    <a:lumOff val="60000"/>
                  </a:schemeClr>
                </a:solidFill>
                <a:latin typeface="Consolas" pitchFamily="49" charset="0"/>
              </a:rPr>
              <a:t>BinExpr</a:t>
            </a:r>
            <a:r>
              <a:rPr lang="en-GB" sz="1200" dirty="0" smtClean="0">
                <a:solidFill>
                  <a:schemeClr val="accent4">
                    <a:lumMod val="40000"/>
                    <a:lumOff val="60000"/>
                  </a:schemeClr>
                </a:solidFill>
                <a:latin typeface="Consolas" pitchFamily="49" charset="0"/>
              </a:rPr>
              <a:t>   {   </a:t>
            </a:r>
          </a:p>
          <a:p>
            <a:pPr lvl="0">
              <a:spcBef>
                <a:spcPts val="0"/>
              </a:spcBef>
              <a:buNone/>
              <a:defRPr/>
            </a:pPr>
            <a:r>
              <a:rPr lang="en-GB" sz="1200" dirty="0" smtClean="0">
                <a:solidFill>
                  <a:schemeClr val="accent4">
                    <a:lumMod val="40000"/>
                    <a:lumOff val="60000"/>
                  </a:schemeClr>
                </a:solidFill>
                <a:latin typeface="Consolas" pitchFamily="49" charset="0"/>
              </a:rPr>
              <a:t>    public </a:t>
            </a:r>
            <a:r>
              <a:rPr lang="en-GB" sz="1200" dirty="0" err="1" smtClean="0">
                <a:solidFill>
                  <a:schemeClr val="accent4">
                    <a:lumMod val="40000"/>
                    <a:lumOff val="60000"/>
                  </a:schemeClr>
                </a:solidFill>
                <a:latin typeface="Consolas" pitchFamily="49" charset="0"/>
              </a:rPr>
              <a:t>Xor</a:t>
            </a:r>
            <a:r>
              <a:rPr lang="en-GB" sz="1200" dirty="0" smtClean="0">
                <a:solidFill>
                  <a:schemeClr val="accent4">
                    <a:lumMod val="40000"/>
                    <a:lumOff val="60000"/>
                  </a:schemeClr>
                </a:solidFill>
                <a:latin typeface="Consolas" pitchFamily="49" charset="0"/>
              </a:rPr>
              <a:t>(Expr first, Expr second) : base(first, second) { }  </a:t>
            </a:r>
          </a:p>
          <a:p>
            <a:pPr lvl="0">
              <a:spcBef>
                <a:spcPts val="0"/>
              </a:spcBef>
              <a:buNone/>
              <a:defRPr/>
            </a:pPr>
            <a:r>
              <a:rPr lang="en-GB" sz="1200" dirty="0" smtClean="0">
                <a:solidFill>
                  <a:schemeClr val="accent4">
                    <a:lumMod val="40000"/>
                    <a:lumOff val="60000"/>
                  </a:schemeClr>
                </a:solidFill>
                <a:latin typeface="Consolas" pitchFamily="49" charset="0"/>
              </a:rPr>
              <a:t>}   </a:t>
            </a:r>
          </a:p>
          <a:p>
            <a:pPr lvl="0">
              <a:spcBef>
                <a:spcPts val="0"/>
              </a:spcBef>
              <a:buNone/>
              <a:defRPr/>
            </a:pPr>
            <a:r>
              <a:rPr lang="en-GB" sz="1200" dirty="0" smtClean="0">
                <a:solidFill>
                  <a:schemeClr val="accent4">
                    <a:lumMod val="40000"/>
                    <a:lumOff val="60000"/>
                  </a:schemeClr>
                </a:solidFill>
                <a:latin typeface="Consolas" pitchFamily="49" charset="0"/>
              </a:rPr>
              <a:t>public class Not : </a:t>
            </a:r>
            <a:r>
              <a:rPr lang="en-GB" sz="1200" dirty="0" err="1" smtClean="0">
                <a:solidFill>
                  <a:schemeClr val="accent4">
                    <a:lumMod val="40000"/>
                    <a:lumOff val="60000"/>
                  </a:schemeClr>
                </a:solidFill>
                <a:latin typeface="Consolas" pitchFamily="49" charset="0"/>
              </a:rPr>
              <a:t>UnaryOp</a:t>
            </a:r>
            <a:r>
              <a:rPr lang="en-GB" sz="1200" dirty="0" smtClean="0">
                <a:solidFill>
                  <a:schemeClr val="accent4">
                    <a:lumMod val="40000"/>
                    <a:lumOff val="60000"/>
                  </a:schemeClr>
                </a:solidFill>
                <a:latin typeface="Consolas" pitchFamily="49" charset="0"/>
              </a:rPr>
              <a:t>   {   </a:t>
            </a:r>
          </a:p>
          <a:p>
            <a:pPr lvl="0">
              <a:spcBef>
                <a:spcPts val="0"/>
              </a:spcBef>
              <a:buNone/>
              <a:defRPr/>
            </a:pPr>
            <a:r>
              <a:rPr lang="en-GB" sz="1200" dirty="0" smtClean="0">
                <a:solidFill>
                  <a:schemeClr val="accent4">
                    <a:lumMod val="40000"/>
                    <a:lumOff val="60000"/>
                  </a:schemeClr>
                </a:solidFill>
                <a:latin typeface="Consolas" pitchFamily="49" charset="0"/>
              </a:rPr>
              <a:t>    public Not(</a:t>
            </a:r>
            <a:r>
              <a:rPr lang="en-GB" sz="1200" dirty="0" err="1" smtClean="0">
                <a:solidFill>
                  <a:schemeClr val="accent4">
                    <a:lumMod val="40000"/>
                    <a:lumOff val="60000"/>
                  </a:schemeClr>
                </a:solidFill>
                <a:latin typeface="Consolas" pitchFamily="49" charset="0"/>
              </a:rPr>
              <a:t>Expr</a:t>
            </a:r>
            <a:r>
              <a:rPr lang="en-GB" sz="1200" dirty="0" smtClean="0">
                <a:solidFill>
                  <a:schemeClr val="accent4">
                    <a:lumMod val="40000"/>
                    <a:lumOff val="60000"/>
                  </a:schemeClr>
                </a:solidFill>
                <a:latin typeface="Consolas" pitchFamily="49" charset="0"/>
              </a:rPr>
              <a:t> first) : base(first) { }   </a:t>
            </a:r>
          </a:p>
          <a:p>
            <a:pPr lvl="0">
              <a:spcBef>
                <a:spcPts val="0"/>
              </a:spcBef>
              <a:buNone/>
              <a:defRPr/>
            </a:pPr>
            <a:r>
              <a:rPr lang="en-GB" sz="1200" dirty="0" smtClean="0">
                <a:solidFill>
                  <a:schemeClr val="accent4">
                    <a:lumMod val="40000"/>
                    <a:lumOff val="60000"/>
                  </a:schemeClr>
                </a:solidFill>
                <a:latin typeface="Consolas" pitchFamily="49" charset="0"/>
              </a:rPr>
              <a:t>}  </a:t>
            </a:r>
          </a:p>
        </p:txBody>
      </p:sp>
      <p:sp>
        <p:nvSpPr>
          <p:cNvPr id="8" name="Content Placeholder 6"/>
          <p:cNvSpPr txBox="1">
            <a:spLocks/>
          </p:cNvSpPr>
          <p:nvPr/>
        </p:nvSpPr>
        <p:spPr bwMode="auto">
          <a:xfrm>
            <a:off x="5643570" y="1071546"/>
            <a:ext cx="3286148" cy="5500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0" fontAlgn="base" latinLnBrk="0" hangingPunct="0">
              <a:lnSpc>
                <a:spcPct val="100000"/>
              </a:lnSpc>
              <a:spcBef>
                <a:spcPts val="0"/>
              </a:spcBef>
              <a:spcAft>
                <a:spcPct val="0"/>
              </a:spcAft>
              <a:buClr>
                <a:schemeClr val="accent1"/>
              </a:buClr>
              <a:buSzTx/>
              <a:buFontTx/>
              <a:buNone/>
              <a:tabLst/>
              <a:defRPr/>
            </a:pPr>
            <a:endParaRPr kumimoji="0" lang="en-GB" sz="1000" b="0" i="0" u="none" strike="noStrike" kern="0" cap="none" spc="0" normalizeH="0" baseline="0" noProof="0" dirty="0">
              <a:ln>
                <a:noFill/>
              </a:ln>
              <a:solidFill>
                <a:srgbClr val="FF0000"/>
              </a:solidFill>
              <a:effectLst/>
              <a:uLnTx/>
              <a:uFillTx/>
              <a:latin typeface="+mn-lt"/>
              <a:ea typeface="+mn-ea"/>
              <a:cs typeface="+mn-cs"/>
            </a:endParaRPr>
          </a:p>
        </p:txBody>
      </p:sp>
      <p:sp>
        <p:nvSpPr>
          <p:cNvPr id="15" name="Title 7"/>
          <p:cNvSpPr>
            <a:spLocks noGrp="1"/>
          </p:cNvSpPr>
          <p:nvPr>
            <p:ph type="title"/>
          </p:nvPr>
        </p:nvSpPr>
        <p:spPr>
          <a:xfrm>
            <a:off x="142844" y="142852"/>
            <a:ext cx="8382000" cy="609398"/>
          </a:xfrm>
        </p:spPr>
        <p:txBody>
          <a:bodyPr/>
          <a:lstStyle/>
          <a:p>
            <a:r>
              <a:rPr lang="en-GB" dirty="0" smtClean="0"/>
              <a:t>Simplicity: Functional Data</a:t>
            </a:r>
            <a:endParaRPr lang="en-GB" dirty="0"/>
          </a:p>
        </p:txBody>
      </p:sp>
      <p:sp>
        <p:nvSpPr>
          <p:cNvPr id="20" name="Rounded Rectangular Callout 19"/>
          <p:cNvSpPr/>
          <p:nvPr/>
        </p:nvSpPr>
        <p:spPr bwMode="auto">
          <a:xfrm>
            <a:off x="676772" y="1643050"/>
            <a:ext cx="525994"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21" name="Rounded Rectangular Callout 20"/>
          <p:cNvSpPr/>
          <p:nvPr/>
        </p:nvSpPr>
        <p:spPr bwMode="auto">
          <a:xfrm>
            <a:off x="8332927" y="464646"/>
            <a:ext cx="550607"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Simplicity: Functional Data</a:t>
            </a:r>
            <a:endParaRPr lang="en-GB" dirty="0"/>
          </a:p>
        </p:txBody>
      </p:sp>
      <p:sp>
        <p:nvSpPr>
          <p:cNvPr id="5" name="Content Placeholder 4"/>
          <p:cNvSpPr>
            <a:spLocks noGrp="1"/>
          </p:cNvSpPr>
          <p:nvPr>
            <p:ph sz="half" idx="4294967295"/>
          </p:nvPr>
        </p:nvSpPr>
        <p:spPr>
          <a:xfrm>
            <a:off x="167425" y="1194515"/>
            <a:ext cx="6757988" cy="5429250"/>
          </a:xfrm>
          <a:prstGeom prst="rect">
            <a:avLst/>
          </a:prstGeom>
        </p:spPr>
        <p:txBody>
          <a:bodyPr>
            <a:normAutofit/>
          </a:bodyPr>
          <a:lstStyle/>
          <a:p>
            <a:pPr>
              <a:buNone/>
            </a:pPr>
            <a:r>
              <a:rPr lang="en-GB" sz="1800" b="1" dirty="0" smtClean="0">
                <a:solidFill>
                  <a:srgbClr val="92D050"/>
                </a:solidFill>
                <a:latin typeface="Consolas" pitchFamily="49" charset="0"/>
              </a:rPr>
              <a:t>type Event =</a:t>
            </a:r>
          </a:p>
          <a:p>
            <a:pPr>
              <a:buNone/>
            </a:pPr>
            <a:r>
              <a:rPr lang="en-GB" sz="1800" b="1" dirty="0" smtClean="0">
                <a:solidFill>
                  <a:srgbClr val="92D050"/>
                </a:solidFill>
                <a:latin typeface="Consolas" pitchFamily="49" charset="0"/>
              </a:rPr>
              <a:t>    | Price of float</a:t>
            </a:r>
          </a:p>
          <a:p>
            <a:pPr>
              <a:buNone/>
            </a:pPr>
            <a:r>
              <a:rPr lang="en-GB" sz="1800" b="1" dirty="0" smtClean="0">
                <a:solidFill>
                  <a:srgbClr val="92D050"/>
                </a:solidFill>
                <a:latin typeface="Consolas" pitchFamily="49" charset="0"/>
              </a:rPr>
              <a:t>    | Split of float</a:t>
            </a:r>
          </a:p>
          <a:p>
            <a:pPr>
              <a:buNone/>
            </a:pPr>
            <a:r>
              <a:rPr lang="en-GB" sz="1800" b="1" dirty="0" smtClean="0">
                <a:solidFill>
                  <a:srgbClr val="92D050"/>
                </a:solidFill>
                <a:latin typeface="Consolas" pitchFamily="49" charset="0"/>
              </a:rPr>
              <a:t>    | Dividend of float&lt;money&gt;</a:t>
            </a:r>
          </a:p>
        </p:txBody>
      </p:sp>
      <p:sp>
        <p:nvSpPr>
          <p:cNvPr id="7" name="Content Placeholder 6"/>
          <p:cNvSpPr>
            <a:spLocks noGrp="1"/>
          </p:cNvSpPr>
          <p:nvPr>
            <p:ph sz="quarter" idx="4294967295"/>
          </p:nvPr>
        </p:nvSpPr>
        <p:spPr>
          <a:xfrm>
            <a:off x="4368776" y="973001"/>
            <a:ext cx="5757862" cy="5054600"/>
          </a:xfrm>
          <a:prstGeom prst="rect">
            <a:avLst/>
          </a:prstGeom>
        </p:spPr>
        <p:txBody>
          <a:bodyPr>
            <a:noAutofit/>
          </a:bodyPr>
          <a:lstStyle/>
          <a:p>
            <a:pPr>
              <a:spcBef>
                <a:spcPts val="0"/>
              </a:spcBef>
              <a:buNone/>
            </a:pPr>
            <a:r>
              <a:rPr lang="en-GB" sz="1400" b="1" dirty="0" smtClean="0">
                <a:solidFill>
                  <a:schemeClr val="accent5">
                    <a:lumMod val="40000"/>
                    <a:lumOff val="60000"/>
                  </a:schemeClr>
                </a:solidFill>
                <a:latin typeface="Consolas" pitchFamily="49" charset="0"/>
              </a:rPr>
              <a:t>public abstract class Event { }   </a:t>
            </a:r>
          </a:p>
          <a:p>
            <a:pPr>
              <a:spcBef>
                <a:spcPts val="0"/>
              </a:spcBef>
              <a:buNone/>
            </a:pPr>
            <a:r>
              <a:rPr lang="en-GB" sz="1400" b="1" dirty="0" smtClean="0">
                <a:solidFill>
                  <a:schemeClr val="accent5">
                    <a:lumMod val="40000"/>
                    <a:lumOff val="60000"/>
                  </a:schemeClr>
                </a:solidFill>
                <a:latin typeface="Consolas" pitchFamily="49" charset="0"/>
              </a:rPr>
              <a:t>public abstract class </a:t>
            </a:r>
            <a:r>
              <a:rPr lang="en-GB" sz="1400" b="1" dirty="0" err="1" smtClean="0">
                <a:solidFill>
                  <a:schemeClr val="accent5">
                    <a:lumMod val="40000"/>
                    <a:lumOff val="60000"/>
                  </a:schemeClr>
                </a:solidFill>
                <a:latin typeface="Consolas" pitchFamily="49" charset="0"/>
              </a:rPr>
              <a:t>PriceEvent</a:t>
            </a:r>
            <a:r>
              <a:rPr lang="en-GB" sz="1400" b="1" dirty="0" smtClean="0">
                <a:solidFill>
                  <a:schemeClr val="accent5">
                    <a:lumMod val="40000"/>
                    <a:lumOff val="60000"/>
                  </a:schemeClr>
                </a:solidFill>
                <a:latin typeface="Consolas" pitchFamily="49" charset="0"/>
              </a:rPr>
              <a:t> : Event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public Price </a:t>
            </a:r>
            <a:r>
              <a:rPr lang="en-GB" sz="1400" b="1" dirty="0" err="1" smtClean="0">
                <a:solidFill>
                  <a:schemeClr val="accent5">
                    <a:lumMod val="40000"/>
                    <a:lumOff val="60000"/>
                  </a:schemeClr>
                </a:solidFill>
                <a:latin typeface="Consolas" pitchFamily="49" charset="0"/>
              </a:rPr>
              <a:t>Price</a:t>
            </a:r>
            <a:r>
              <a:rPr lang="en-GB" sz="1400" b="1" dirty="0" smtClean="0">
                <a:solidFill>
                  <a:schemeClr val="accent5">
                    <a:lumMod val="40000"/>
                    <a:lumOff val="60000"/>
                  </a:schemeClr>
                </a:solidFill>
                <a:latin typeface="Consolas" pitchFamily="49" charset="0"/>
              </a:rPr>
              <a:t> { get; private set; }   </a:t>
            </a:r>
          </a:p>
          <a:p>
            <a:pPr>
              <a:spcBef>
                <a:spcPts val="0"/>
              </a:spcBef>
              <a:buNone/>
            </a:pPr>
            <a:r>
              <a:rPr lang="en-GB" sz="1400" b="1" dirty="0" smtClean="0">
                <a:solidFill>
                  <a:schemeClr val="accent5">
                    <a:lumMod val="40000"/>
                    <a:lumOff val="60000"/>
                  </a:schemeClr>
                </a:solidFill>
                <a:latin typeface="Consolas" pitchFamily="49" charset="0"/>
              </a:rPr>
              <a:t>    public </a:t>
            </a:r>
            <a:r>
              <a:rPr lang="en-GB" sz="1400" b="1" dirty="0" err="1" smtClean="0">
                <a:solidFill>
                  <a:schemeClr val="accent5">
                    <a:lumMod val="40000"/>
                    <a:lumOff val="60000"/>
                  </a:schemeClr>
                </a:solidFill>
                <a:latin typeface="Consolas" pitchFamily="49" charset="0"/>
              </a:rPr>
              <a:t>PriceEvent</a:t>
            </a:r>
            <a:r>
              <a:rPr lang="en-GB" sz="1400" b="1" dirty="0" smtClean="0">
                <a:solidFill>
                  <a:schemeClr val="accent5">
                    <a:lumMod val="40000"/>
                    <a:lumOff val="60000"/>
                  </a:schemeClr>
                </a:solidFill>
                <a:latin typeface="Consolas" pitchFamily="49" charset="0"/>
              </a:rPr>
              <a:t>(Price </a:t>
            </a:r>
            <a:r>
              <a:rPr lang="en-GB" sz="1400" b="1" dirty="0" err="1" smtClean="0">
                <a:solidFill>
                  <a:schemeClr val="accent5">
                    <a:lumMod val="40000"/>
                    <a:lumOff val="60000"/>
                  </a:schemeClr>
                </a:solidFill>
                <a:latin typeface="Consolas" pitchFamily="49" charset="0"/>
              </a:rPr>
              <a:t>price</a:t>
            </a: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r>
              <a:rPr lang="en-GB" sz="1400" b="1" dirty="0" err="1" smtClean="0">
                <a:solidFill>
                  <a:schemeClr val="accent5">
                    <a:lumMod val="40000"/>
                    <a:lumOff val="60000"/>
                  </a:schemeClr>
                </a:solidFill>
                <a:latin typeface="Consolas" pitchFamily="49" charset="0"/>
              </a:rPr>
              <a:t>this.Price</a:t>
            </a:r>
            <a:r>
              <a:rPr lang="en-GB" sz="1400" b="1" dirty="0" smtClean="0">
                <a:solidFill>
                  <a:schemeClr val="accent5">
                    <a:lumMod val="40000"/>
                    <a:lumOff val="60000"/>
                  </a:schemeClr>
                </a:solidFill>
                <a:latin typeface="Consolas" pitchFamily="49" charset="0"/>
              </a:rPr>
              <a:t> = price;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public abstract class </a:t>
            </a:r>
            <a:r>
              <a:rPr lang="en-GB" sz="1400" b="1" dirty="0" err="1" smtClean="0">
                <a:solidFill>
                  <a:schemeClr val="accent5">
                    <a:lumMod val="40000"/>
                    <a:lumOff val="60000"/>
                  </a:schemeClr>
                </a:solidFill>
                <a:latin typeface="Consolas" pitchFamily="49" charset="0"/>
              </a:rPr>
              <a:t>SplitExpr</a:t>
            </a:r>
            <a:r>
              <a:rPr lang="en-GB" sz="1400" b="1" dirty="0" smtClean="0">
                <a:solidFill>
                  <a:schemeClr val="accent5">
                    <a:lumMod val="40000"/>
                    <a:lumOff val="60000"/>
                  </a:schemeClr>
                </a:solidFill>
                <a:latin typeface="Consolas" pitchFamily="49" charset="0"/>
              </a:rPr>
              <a:t> : Event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public double Factor { get; private set; }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public </a:t>
            </a:r>
            <a:r>
              <a:rPr lang="en-GB" sz="1400" b="1" dirty="0" err="1" smtClean="0">
                <a:solidFill>
                  <a:schemeClr val="accent5">
                    <a:lumMod val="40000"/>
                    <a:lumOff val="60000"/>
                  </a:schemeClr>
                </a:solidFill>
                <a:latin typeface="Consolas" pitchFamily="49" charset="0"/>
              </a:rPr>
              <a:t>SplitExpr</a:t>
            </a:r>
            <a:r>
              <a:rPr lang="en-GB" sz="1400" b="1" dirty="0" smtClean="0">
                <a:solidFill>
                  <a:schemeClr val="accent5">
                    <a:lumMod val="40000"/>
                    <a:lumOff val="60000"/>
                  </a:schemeClr>
                </a:solidFill>
                <a:latin typeface="Consolas" pitchFamily="49" charset="0"/>
              </a:rPr>
              <a:t>(double factor)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r>
              <a:rPr lang="en-GB" sz="1400" b="1" dirty="0" err="1" smtClean="0">
                <a:solidFill>
                  <a:schemeClr val="accent5">
                    <a:lumMod val="40000"/>
                    <a:lumOff val="60000"/>
                  </a:schemeClr>
                </a:solidFill>
                <a:latin typeface="Consolas" pitchFamily="49" charset="0"/>
              </a:rPr>
              <a:t>this.Factor</a:t>
            </a:r>
            <a:r>
              <a:rPr lang="en-GB" sz="1400" b="1" dirty="0" smtClean="0">
                <a:solidFill>
                  <a:schemeClr val="accent5">
                    <a:lumMod val="40000"/>
                    <a:lumOff val="60000"/>
                  </a:schemeClr>
                </a:solidFill>
                <a:latin typeface="Consolas" pitchFamily="49" charset="0"/>
              </a:rPr>
              <a:t> = factor;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public class </a:t>
            </a:r>
            <a:r>
              <a:rPr lang="en-GB" sz="1400" b="1" dirty="0" err="1" smtClean="0">
                <a:solidFill>
                  <a:schemeClr val="accent5">
                    <a:lumMod val="40000"/>
                    <a:lumOff val="60000"/>
                  </a:schemeClr>
                </a:solidFill>
                <a:latin typeface="Consolas" pitchFamily="49" charset="0"/>
              </a:rPr>
              <a:t>DividendEvent</a:t>
            </a:r>
            <a:r>
              <a:rPr lang="en-GB" sz="1400" b="1" dirty="0" smtClean="0">
                <a:solidFill>
                  <a:schemeClr val="accent5">
                    <a:lumMod val="40000"/>
                    <a:lumOff val="60000"/>
                  </a:schemeClr>
                </a:solidFill>
                <a:latin typeface="Consolas" pitchFamily="49" charset="0"/>
              </a:rPr>
              <a:t> : Event { }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p>
        </p:txBody>
      </p:sp>
      <p:sp>
        <p:nvSpPr>
          <p:cNvPr id="10" name="Rounded Rectangular Callout 9"/>
          <p:cNvSpPr/>
          <p:nvPr/>
        </p:nvSpPr>
        <p:spPr bwMode="auto">
          <a:xfrm>
            <a:off x="212748" y="2652984"/>
            <a:ext cx="525994"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11" name="Rounded Rectangular Callout 10"/>
          <p:cNvSpPr/>
          <p:nvPr/>
        </p:nvSpPr>
        <p:spPr bwMode="auto">
          <a:xfrm>
            <a:off x="8332927" y="464646"/>
            <a:ext cx="550607"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316606" y="2973388"/>
            <a:ext cx="8382000" cy="664797"/>
          </a:xfrm>
        </p:spPr>
        <p:txBody>
          <a:bodyPr/>
          <a:lstStyle/>
          <a:p>
            <a:pPr algn="ctr"/>
            <a:r>
              <a:rPr lang="en-GB" dirty="0" smtClean="0"/>
              <a:t>Parallel</a:t>
            </a:r>
            <a:endParaRPr lang="en-GB"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6606" y="2973388"/>
            <a:ext cx="8382000" cy="664797"/>
          </a:xfrm>
        </p:spPr>
        <p:txBody>
          <a:bodyPr/>
          <a:lstStyle/>
          <a:p>
            <a:pPr algn="ctr"/>
            <a:r>
              <a:rPr lang="en-GB" dirty="0" smtClean="0"/>
              <a:t>Simple Code, Complex Problems</a:t>
            </a:r>
            <a:endParaRPr lang="en-GB" dirty="0"/>
          </a:p>
        </p:txBody>
      </p:sp>
    </p:spTree>
    <p:extLst>
      <p:ext uri="{BB962C8B-B14F-4D97-AF65-F5344CB8AC3E}">
        <p14:creationId xmlns:p14="http://schemas.microsoft.com/office/powerpoint/2010/main" val="336002722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(power company)</a:t>
            </a:r>
            <a:endParaRPr lang="en-US" dirty="0"/>
          </a:p>
        </p:txBody>
      </p:sp>
      <p:sp>
        <p:nvSpPr>
          <p:cNvPr id="4" name="Content Placeholder 3"/>
          <p:cNvSpPr>
            <a:spLocks noGrp="1"/>
          </p:cNvSpPr>
          <p:nvPr>
            <p:ph idx="1"/>
          </p:nvPr>
        </p:nvSpPr>
        <p:spPr/>
        <p:txBody>
          <a:bodyPr/>
          <a:lstStyle/>
          <a:p>
            <a:pPr marL="177800" indent="-177800">
              <a:buNone/>
            </a:pPr>
            <a:r>
              <a:rPr lang="en-GB" sz="2800" dirty="0" smtClean="0"/>
              <a:t>I have written </a:t>
            </a:r>
            <a:r>
              <a:rPr lang="en-GB" sz="2800" b="1" dirty="0" smtClean="0">
                <a:solidFill>
                  <a:srgbClr val="FFFF00"/>
                </a:solidFill>
              </a:rPr>
              <a:t>an application to balance the national power generation schedule</a:t>
            </a:r>
            <a:r>
              <a:rPr lang="en-GB" sz="2800" b="1" dirty="0" smtClean="0">
                <a:solidFill>
                  <a:schemeClr val="bg2">
                    <a:lumMod val="50000"/>
                  </a:schemeClr>
                </a:solidFill>
              </a:rPr>
              <a:t> </a:t>
            </a:r>
            <a:r>
              <a:rPr lang="en-GB" sz="2800" dirty="0" smtClean="0"/>
              <a:t>for a portfolio of power stations to a trading position for an energy company. ...</a:t>
            </a:r>
            <a:r>
              <a:rPr lang="en-GB" sz="2800" b="1" dirty="0" smtClean="0">
                <a:solidFill>
                  <a:srgbClr val="FFFF00"/>
                </a:solidFill>
              </a:rPr>
              <a:t>the calculation engine was written in F#</a:t>
            </a:r>
            <a:r>
              <a:rPr lang="en-GB" sz="2800" dirty="0" smtClean="0"/>
              <a:t>. </a:t>
            </a:r>
          </a:p>
          <a:p>
            <a:pPr marL="177800" indent="-177800">
              <a:buNone/>
            </a:pPr>
            <a:endParaRPr lang="en-GB" sz="2800" dirty="0" smtClean="0"/>
          </a:p>
          <a:p>
            <a:pPr marL="177800" indent="-177800">
              <a:buNone/>
            </a:pPr>
            <a:r>
              <a:rPr lang="en-GB" sz="2800" dirty="0" smtClean="0"/>
              <a:t>The use of F# to </a:t>
            </a:r>
            <a:r>
              <a:rPr lang="en-GB" sz="2800" b="1" dirty="0" smtClean="0">
                <a:solidFill>
                  <a:srgbClr val="FFFF00"/>
                </a:solidFill>
              </a:rPr>
              <a:t>address the complexity at the heart of this application </a:t>
            </a:r>
            <a:r>
              <a:rPr lang="en-GB" sz="2800" dirty="0" smtClean="0"/>
              <a:t>clearly demonstrates a sweet spot for the language within enterprise software, namely </a:t>
            </a:r>
            <a:r>
              <a:rPr lang="en-GB" sz="2800" b="1" dirty="0" smtClean="0">
                <a:solidFill>
                  <a:srgbClr val="FFFF00"/>
                </a:solidFill>
              </a:rPr>
              <a:t>algorithmically complex analysis of large data sets</a:t>
            </a:r>
            <a:r>
              <a:rPr lang="en-GB" sz="2800" dirty="0" smtClean="0"/>
              <a:t>. </a:t>
            </a:r>
          </a:p>
          <a:p>
            <a:pPr marL="177800" indent="-177800">
              <a:buNone/>
            </a:pPr>
            <a:endParaRPr lang="en-GB" sz="2800" dirty="0" smtClean="0"/>
          </a:p>
          <a:p>
            <a:pPr marL="177800" indent="-177800" algn="r">
              <a:buNone/>
            </a:pPr>
            <a:r>
              <a:rPr lang="en-GB" sz="2800" dirty="0" smtClean="0"/>
              <a:t>Simon Cousins (power company)</a:t>
            </a:r>
            <a:endParaRPr lang="en-GB" sz="2800" dirty="0"/>
          </a:p>
        </p:txBody>
      </p:sp>
    </p:spTree>
    <p:extLst>
      <p:ext uri="{BB962C8B-B14F-4D97-AF65-F5344CB8AC3E}">
        <p14:creationId xmlns:p14="http://schemas.microsoft.com/office/powerpoint/2010/main" val="243986480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GB" dirty="0" smtClean="0"/>
              <a:t>Example (power company) </a:t>
            </a:r>
            <a:endParaRPr lang="en-US" dirty="0"/>
          </a:p>
        </p:txBody>
      </p:sp>
      <p:sp>
        <p:nvSpPr>
          <p:cNvPr id="3" name="Content Placeholder 2"/>
          <p:cNvSpPr>
            <a:spLocks noGrp="1"/>
          </p:cNvSpPr>
          <p:nvPr>
            <p:ph idx="1"/>
          </p:nvPr>
        </p:nvSpPr>
        <p:spPr>
          <a:xfrm>
            <a:off x="326409" y="956478"/>
            <a:ext cx="8382000" cy="5567151"/>
          </a:xfrm>
        </p:spPr>
        <p:txBody>
          <a:bodyPr numCol="2">
            <a:noAutofit/>
          </a:bodyPr>
          <a:lstStyle/>
          <a:p>
            <a:pPr marL="355600" indent="-260350">
              <a:buNone/>
            </a:pPr>
            <a:r>
              <a:rPr lang="en-GB" sz="2000" b="1" dirty="0" smtClean="0">
                <a:solidFill>
                  <a:srgbClr val="FFFF00"/>
                </a:solidFill>
              </a:rPr>
              <a:t>Units of measure</a:t>
            </a:r>
            <a:r>
              <a:rPr lang="en-GB" sz="2000" dirty="0" smtClean="0">
                <a:solidFill>
                  <a:srgbClr val="FFFF00"/>
                </a:solidFill>
              </a:rPr>
              <a:t> </a:t>
            </a:r>
            <a:r>
              <a:rPr lang="en-GB" sz="1600" dirty="0" smtClean="0">
                <a:solidFill>
                  <a:schemeClr val="bg1"/>
                </a:solidFill>
              </a:rPr>
              <a:t>The industry I work in is littered with units....Having the type system verify the correctness of the units is a huge time saver...</a:t>
            </a:r>
            <a:r>
              <a:rPr lang="en-GB" sz="1600" b="1" dirty="0" smtClean="0">
                <a:solidFill>
                  <a:schemeClr val="bg1"/>
                </a:solidFill>
              </a:rPr>
              <a:t>it eradicates a whole class of errors that previous systems were prone to</a:t>
            </a:r>
            <a:r>
              <a:rPr lang="en-GB" sz="1600" dirty="0" smtClean="0">
                <a:solidFill>
                  <a:schemeClr val="bg1"/>
                </a:solidFill>
              </a:rPr>
              <a:t>.</a:t>
            </a:r>
          </a:p>
          <a:p>
            <a:pPr marL="355600" indent="-260350">
              <a:buNone/>
            </a:pPr>
            <a:endParaRPr lang="en-GB" sz="1600" dirty="0" smtClean="0"/>
          </a:p>
          <a:p>
            <a:pPr marL="355600" indent="-260350">
              <a:buNone/>
            </a:pPr>
            <a:r>
              <a:rPr lang="en-GB" sz="2000" b="1" dirty="0" smtClean="0">
                <a:solidFill>
                  <a:srgbClr val="FFFF00"/>
                </a:solidFill>
              </a:rPr>
              <a:t>Exploratory programming</a:t>
            </a:r>
            <a:r>
              <a:rPr lang="en-GB" sz="1600" dirty="0" smtClean="0">
                <a:solidFill>
                  <a:schemeClr val="tx2">
                    <a:lumMod val="75000"/>
                  </a:schemeClr>
                </a:solidFill>
              </a:rPr>
              <a:t> </a:t>
            </a:r>
            <a:r>
              <a:rPr lang="en-GB" sz="1600" dirty="0" smtClean="0">
                <a:solidFill>
                  <a:schemeClr val="bg1"/>
                </a:solidFill>
              </a:rPr>
              <a:t>Working with F# Interactive allowed me to </a:t>
            </a:r>
            <a:r>
              <a:rPr lang="en-GB" sz="1600" b="1" dirty="0" smtClean="0">
                <a:solidFill>
                  <a:schemeClr val="bg1"/>
                </a:solidFill>
              </a:rPr>
              <a:t>explore the solution space more effectively </a:t>
            </a:r>
            <a:r>
              <a:rPr lang="en-GB" sz="1600" dirty="0" smtClean="0">
                <a:solidFill>
                  <a:schemeClr val="bg1"/>
                </a:solidFill>
              </a:rPr>
              <a:t>before committing to an implementation ... a very natural way for a programmer to build their understanding of the problem and the design tensions in play.</a:t>
            </a:r>
          </a:p>
          <a:p>
            <a:pPr marL="355600" indent="-260350">
              <a:buNone/>
            </a:pPr>
            <a:endParaRPr lang="en-GB" sz="1600" dirty="0" smtClean="0"/>
          </a:p>
          <a:p>
            <a:pPr marL="355600" indent="-260350">
              <a:buNone/>
            </a:pPr>
            <a:r>
              <a:rPr lang="en-GB" sz="2000" b="1" dirty="0" smtClean="0">
                <a:solidFill>
                  <a:srgbClr val="FFFF00"/>
                </a:solidFill>
              </a:rPr>
              <a:t>Unit testing</a:t>
            </a:r>
            <a:r>
              <a:rPr lang="en-GB" sz="2000" dirty="0" smtClean="0">
                <a:solidFill>
                  <a:srgbClr val="FFFF00"/>
                </a:solidFill>
              </a:rPr>
              <a:t> </a:t>
            </a:r>
            <a:r>
              <a:rPr lang="en-GB" sz="1600" dirty="0" smtClean="0">
                <a:solidFill>
                  <a:schemeClr val="bg1"/>
                </a:solidFill>
              </a:rPr>
              <a:t>Code written using non-side effecting functions and immutable data structures is a joy to test.</a:t>
            </a:r>
            <a:r>
              <a:rPr lang="en-GB" sz="1600" b="1" dirty="0" smtClean="0">
                <a:solidFill>
                  <a:schemeClr val="bg1"/>
                </a:solidFill>
              </a:rPr>
              <a:t> There are no complex time-dependent interactions to screw things up </a:t>
            </a:r>
            <a:r>
              <a:rPr lang="en-GB" sz="1600" dirty="0" smtClean="0">
                <a:solidFill>
                  <a:schemeClr val="bg1"/>
                </a:solidFill>
              </a:rPr>
              <a:t>or large sets of dependencies to be mocked</a:t>
            </a:r>
            <a:r>
              <a:rPr lang="en-GB" sz="1600" b="1" dirty="0" smtClean="0">
                <a:solidFill>
                  <a:schemeClr val="bg1"/>
                </a:solidFill>
              </a:rPr>
              <a:t>.</a:t>
            </a:r>
          </a:p>
          <a:p>
            <a:pPr marL="355600" indent="-260350">
              <a:buNone/>
            </a:pPr>
            <a:endParaRPr lang="en-GB" sz="1600" b="1" dirty="0" smtClean="0">
              <a:solidFill>
                <a:schemeClr val="bg2">
                  <a:lumMod val="50000"/>
                </a:schemeClr>
              </a:solidFill>
            </a:endParaRPr>
          </a:p>
          <a:p>
            <a:pPr marL="355600" indent="-260350">
              <a:buNone/>
            </a:pPr>
            <a:endParaRPr lang="en-GB" sz="2000" dirty="0" smtClean="0"/>
          </a:p>
          <a:p>
            <a:pPr marL="355600" indent="-260350">
              <a:buNone/>
            </a:pPr>
            <a:endParaRPr lang="en-GB" sz="2000" dirty="0" smtClean="0"/>
          </a:p>
          <a:p>
            <a:pPr marL="355600" indent="-260350">
              <a:buNone/>
            </a:pPr>
            <a:r>
              <a:rPr lang="en-GB" sz="2000" b="1" dirty="0" smtClean="0">
                <a:solidFill>
                  <a:srgbClr val="FFFF00"/>
                </a:solidFill>
              </a:rPr>
              <a:t>Parallelism</a:t>
            </a:r>
            <a:r>
              <a:rPr lang="en-GB" sz="1600" dirty="0" smtClean="0">
                <a:solidFill>
                  <a:srgbClr val="FFFF00"/>
                </a:solidFill>
              </a:rPr>
              <a:t> </a:t>
            </a:r>
            <a:r>
              <a:rPr lang="en-GB" sz="1600" dirty="0" smtClean="0">
                <a:solidFill>
                  <a:schemeClr val="bg1"/>
                </a:solidFill>
              </a:rPr>
              <a:t>The functional purity ... makes it ripe for exploiting </a:t>
            </a:r>
            <a:r>
              <a:rPr lang="en-GB" sz="1600" b="1" dirty="0" smtClean="0">
                <a:solidFill>
                  <a:schemeClr val="bg1"/>
                </a:solidFill>
              </a:rPr>
              <a:t>the inherent parallelism in processing vectors of data</a:t>
            </a:r>
            <a:r>
              <a:rPr lang="en-GB" sz="1600" dirty="0" smtClean="0">
                <a:solidFill>
                  <a:schemeClr val="bg1"/>
                </a:solidFill>
              </a:rPr>
              <a:t>. </a:t>
            </a:r>
          </a:p>
          <a:p>
            <a:pPr marL="355600" indent="-260350">
              <a:buNone/>
            </a:pPr>
            <a:endParaRPr lang="en-GB" sz="1600" b="1" dirty="0" smtClean="0">
              <a:solidFill>
                <a:schemeClr val="bg2">
                  <a:lumMod val="50000"/>
                </a:schemeClr>
              </a:solidFill>
            </a:endParaRPr>
          </a:p>
          <a:p>
            <a:pPr marL="355600" indent="-260350">
              <a:buNone/>
            </a:pPr>
            <a:r>
              <a:rPr lang="en-GB" sz="2000" b="1" dirty="0" smtClean="0">
                <a:solidFill>
                  <a:srgbClr val="FFFF00"/>
                </a:solidFill>
              </a:rPr>
              <a:t>Interoperation</a:t>
            </a:r>
            <a:r>
              <a:rPr lang="en-GB" sz="1600" dirty="0" smtClean="0">
                <a:solidFill>
                  <a:srgbClr val="FFFF00"/>
                </a:solidFill>
              </a:rPr>
              <a:t> </a:t>
            </a:r>
            <a:r>
              <a:rPr lang="en-GB" sz="1600" dirty="0" smtClean="0">
                <a:solidFill>
                  <a:schemeClr val="bg1"/>
                </a:solidFill>
              </a:rPr>
              <a:t>... The calculation engine could be injected into any C# module that needed to use it without any concerns at all about interoperability. </a:t>
            </a:r>
            <a:r>
              <a:rPr lang="en-GB" sz="1600" b="1" dirty="0" smtClean="0">
                <a:solidFill>
                  <a:schemeClr val="bg1"/>
                </a:solidFill>
              </a:rPr>
              <a:t>Seamless. The C# programmer need never know</a:t>
            </a:r>
            <a:r>
              <a:rPr lang="en-GB" sz="1600" dirty="0" smtClean="0">
                <a:solidFill>
                  <a:schemeClr val="bg1"/>
                </a:solidFill>
              </a:rPr>
              <a:t>.</a:t>
            </a:r>
          </a:p>
          <a:p>
            <a:pPr marL="355600" indent="-260350">
              <a:buNone/>
            </a:pPr>
            <a:endParaRPr lang="en-GB" sz="1600" dirty="0" smtClean="0"/>
          </a:p>
          <a:p>
            <a:pPr marL="355600" indent="-260350">
              <a:buNone/>
            </a:pPr>
            <a:r>
              <a:rPr lang="en-GB" sz="2000" b="1" dirty="0" smtClean="0">
                <a:solidFill>
                  <a:srgbClr val="FFFF00"/>
                </a:solidFill>
              </a:rPr>
              <a:t>Code reduction</a:t>
            </a:r>
            <a:r>
              <a:rPr lang="en-GB" sz="2000" dirty="0" smtClean="0">
                <a:solidFill>
                  <a:srgbClr val="FFFF00"/>
                </a:solidFill>
              </a:rPr>
              <a:t> </a:t>
            </a:r>
            <a:r>
              <a:rPr lang="en-GB" sz="1600" dirty="0" smtClean="0">
                <a:solidFill>
                  <a:schemeClr val="bg1"/>
                </a:solidFill>
              </a:rPr>
              <a:t>Much of the data fed into the calculation engine was in the form of vectors and matrices. Higher order functions eat these for breakfast with </a:t>
            </a:r>
            <a:r>
              <a:rPr lang="en-GB" sz="1600" b="1" dirty="0" smtClean="0">
                <a:solidFill>
                  <a:schemeClr val="bg1"/>
                </a:solidFill>
              </a:rPr>
              <a:t>minimal fuss, minimal code. Beautiful.</a:t>
            </a:r>
          </a:p>
          <a:p>
            <a:pPr marL="355600" indent="-260350">
              <a:buNone/>
            </a:pPr>
            <a:endParaRPr lang="en-GB" sz="1600" b="1" dirty="0" smtClean="0">
              <a:solidFill>
                <a:srgbClr val="FFFF00"/>
              </a:solidFill>
            </a:endParaRPr>
          </a:p>
          <a:p>
            <a:pPr marL="355600" indent="-260350">
              <a:buNone/>
            </a:pPr>
            <a:r>
              <a:rPr lang="en-GB" sz="2000" b="1" dirty="0" smtClean="0">
                <a:solidFill>
                  <a:srgbClr val="FFFF00"/>
                </a:solidFill>
              </a:rPr>
              <a:t>Lack of bugs</a:t>
            </a:r>
            <a:r>
              <a:rPr lang="en-GB" sz="1600" dirty="0" smtClean="0">
                <a:solidFill>
                  <a:schemeClr val="tx2">
                    <a:lumMod val="75000"/>
                  </a:schemeClr>
                </a:solidFill>
              </a:rPr>
              <a:t> </a:t>
            </a:r>
            <a:r>
              <a:rPr lang="en-GB" sz="1600" dirty="0" smtClean="0">
                <a:solidFill>
                  <a:schemeClr val="bg1"/>
                </a:solidFill>
              </a:rPr>
              <a:t>Functional programming can feel strange.  .. once the type checker is satisfied </a:t>
            </a:r>
            <a:r>
              <a:rPr lang="en-GB" sz="1600" b="1" dirty="0" smtClean="0">
                <a:solidFill>
                  <a:schemeClr val="bg1"/>
                </a:solidFill>
              </a:rPr>
              <a:t>that’s it, it works</a:t>
            </a:r>
            <a:r>
              <a:rPr lang="en-GB" sz="1600" dirty="0" smtClean="0">
                <a:solidFill>
                  <a:schemeClr val="bg1"/>
                </a:solidFill>
              </a:rPr>
              <a:t>. </a:t>
            </a:r>
          </a:p>
          <a:p>
            <a:pPr marL="355600" indent="-260350">
              <a:buNone/>
            </a:pPr>
            <a:endParaRPr lang="en-GB" sz="1600" dirty="0"/>
          </a:p>
        </p:txBody>
      </p:sp>
    </p:spTree>
    <p:extLst>
      <p:ext uri="{BB962C8B-B14F-4D97-AF65-F5344CB8AC3E}">
        <p14:creationId xmlns:p14="http://schemas.microsoft.com/office/powerpoint/2010/main" val="216614674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(power company)</a:t>
            </a:r>
            <a:endParaRPr lang="en-US" dirty="0"/>
          </a:p>
        </p:txBody>
      </p:sp>
      <p:sp>
        <p:nvSpPr>
          <p:cNvPr id="3" name="Content Placeholder 2"/>
          <p:cNvSpPr>
            <a:spLocks noGrp="1"/>
          </p:cNvSpPr>
          <p:nvPr>
            <p:ph idx="1"/>
          </p:nvPr>
        </p:nvSpPr>
        <p:spPr>
          <a:xfrm>
            <a:off x="326409" y="956478"/>
            <a:ext cx="8382000" cy="5567151"/>
          </a:xfrm>
        </p:spPr>
        <p:txBody>
          <a:bodyPr numCol="2">
            <a:noAutofit/>
          </a:bodyPr>
          <a:lstStyle/>
          <a:p>
            <a:pPr marL="355600" indent="-260350">
              <a:buNone/>
            </a:pPr>
            <a:r>
              <a:rPr lang="en-GB" sz="2000" b="1" dirty="0" smtClean="0">
                <a:solidFill>
                  <a:srgbClr val="FFFF00"/>
                </a:solidFill>
              </a:rPr>
              <a:t>Units of measure</a:t>
            </a:r>
            <a:r>
              <a:rPr lang="en-GB" sz="2000" dirty="0" smtClean="0">
                <a:solidFill>
                  <a:srgbClr val="FFFF00"/>
                </a:solidFill>
              </a:rPr>
              <a:t> </a:t>
            </a:r>
            <a:r>
              <a:rPr lang="en-GB" sz="1600" dirty="0" smtClean="0"/>
              <a:t>The industry I work in is littered with units....Having the type system verify the correctness of the units is a huge time saver...</a:t>
            </a:r>
            <a:r>
              <a:rPr lang="en-GB" sz="1600" b="1" dirty="0" smtClean="0">
                <a:solidFill>
                  <a:srgbClr val="FFFF00"/>
                </a:solidFill>
              </a:rPr>
              <a:t>it eradicates a whole class of errors that previous systems were prone to</a:t>
            </a:r>
            <a:r>
              <a:rPr lang="en-GB" sz="1600" dirty="0" smtClean="0"/>
              <a:t>.</a:t>
            </a:r>
          </a:p>
          <a:p>
            <a:pPr marL="355600" indent="-260350">
              <a:buNone/>
            </a:pPr>
            <a:endParaRPr lang="en-GB" sz="1600" dirty="0" smtClean="0"/>
          </a:p>
          <a:p>
            <a:pPr marL="355600" indent="-260350">
              <a:buNone/>
            </a:pPr>
            <a:r>
              <a:rPr lang="en-GB" sz="2000" b="1" dirty="0" smtClean="0">
                <a:solidFill>
                  <a:srgbClr val="FFFF00"/>
                </a:solidFill>
              </a:rPr>
              <a:t>Exploratory programming</a:t>
            </a:r>
            <a:r>
              <a:rPr lang="en-GB" sz="1600" dirty="0" smtClean="0">
                <a:solidFill>
                  <a:srgbClr val="FFFF00"/>
                </a:solidFill>
              </a:rPr>
              <a:t> </a:t>
            </a:r>
            <a:r>
              <a:rPr lang="en-GB" sz="1600" dirty="0" smtClean="0"/>
              <a:t>Working with F# Interactive allowed me to </a:t>
            </a:r>
            <a:r>
              <a:rPr lang="en-GB" sz="1600" b="1" dirty="0" smtClean="0">
                <a:solidFill>
                  <a:srgbClr val="FFFF00"/>
                </a:solidFill>
              </a:rPr>
              <a:t>explore the solution space more effectively </a:t>
            </a:r>
            <a:r>
              <a:rPr lang="en-GB" sz="1600" dirty="0" smtClean="0"/>
              <a:t>before committing to an implementation ... a very natural way for a programmer to build their understanding of the problem and the design tensions in play.</a:t>
            </a:r>
          </a:p>
          <a:p>
            <a:pPr marL="355600" indent="-260350">
              <a:buNone/>
            </a:pPr>
            <a:endParaRPr lang="en-GB" sz="1600" dirty="0" smtClean="0"/>
          </a:p>
          <a:p>
            <a:pPr marL="355600" indent="-260350">
              <a:buNone/>
            </a:pPr>
            <a:r>
              <a:rPr lang="en-GB" sz="2000" b="1" dirty="0" smtClean="0">
                <a:solidFill>
                  <a:srgbClr val="FFFF00"/>
                </a:solidFill>
              </a:rPr>
              <a:t>Unit testing</a:t>
            </a:r>
            <a:r>
              <a:rPr lang="en-GB" sz="2000" dirty="0" smtClean="0">
                <a:solidFill>
                  <a:srgbClr val="FFFF00"/>
                </a:solidFill>
              </a:rPr>
              <a:t> </a:t>
            </a:r>
            <a:r>
              <a:rPr lang="en-GB" sz="1600" dirty="0" smtClean="0"/>
              <a:t>Code written using non-side effecting functions and immutable data structures is a joy to test.</a:t>
            </a:r>
            <a:r>
              <a:rPr lang="en-GB" sz="1600" b="1" dirty="0" smtClean="0">
                <a:solidFill>
                  <a:srgbClr val="FFFF00"/>
                </a:solidFill>
              </a:rPr>
              <a:t> There are no complex time-dependent interactions to screw things up </a:t>
            </a:r>
            <a:r>
              <a:rPr lang="en-GB" sz="1600" dirty="0" smtClean="0"/>
              <a:t>or large sets of dependencies to be mocked.</a:t>
            </a:r>
            <a:endParaRPr lang="en-GB" sz="1600" b="1" dirty="0" smtClean="0">
              <a:solidFill>
                <a:srgbClr val="FFFF00"/>
              </a:solidFill>
            </a:endParaRPr>
          </a:p>
          <a:p>
            <a:pPr marL="355600" indent="-260350">
              <a:buNone/>
            </a:pPr>
            <a:endParaRPr lang="en-GB" sz="1600" b="1" dirty="0" smtClean="0">
              <a:solidFill>
                <a:schemeClr val="bg2">
                  <a:lumMod val="50000"/>
                </a:schemeClr>
              </a:solidFill>
            </a:endParaRPr>
          </a:p>
          <a:p>
            <a:pPr marL="355600" indent="-260350">
              <a:buNone/>
            </a:pPr>
            <a:endParaRPr lang="en-GB" sz="2000" dirty="0" smtClean="0"/>
          </a:p>
          <a:p>
            <a:pPr marL="355600" indent="-260350">
              <a:buNone/>
            </a:pPr>
            <a:endParaRPr lang="en-GB" sz="2000" dirty="0" smtClean="0"/>
          </a:p>
          <a:p>
            <a:pPr marL="355600" indent="-260350">
              <a:buNone/>
            </a:pPr>
            <a:r>
              <a:rPr lang="en-GB" sz="2000" b="1" dirty="0" smtClean="0">
                <a:solidFill>
                  <a:srgbClr val="FFFF00"/>
                </a:solidFill>
              </a:rPr>
              <a:t>Parallelism</a:t>
            </a:r>
            <a:r>
              <a:rPr lang="en-GB" sz="1600" dirty="0" smtClean="0">
                <a:solidFill>
                  <a:srgbClr val="FFFF00"/>
                </a:solidFill>
              </a:rPr>
              <a:t> </a:t>
            </a:r>
            <a:r>
              <a:rPr lang="en-GB" sz="1600" dirty="0" smtClean="0"/>
              <a:t>The functional purity ... makes it ripe for exploiting </a:t>
            </a:r>
            <a:r>
              <a:rPr lang="en-GB" sz="1600" b="1" dirty="0" smtClean="0">
                <a:solidFill>
                  <a:srgbClr val="FFFF00"/>
                </a:solidFill>
              </a:rPr>
              <a:t>the inherent parallelism in processing vectors of data</a:t>
            </a:r>
            <a:r>
              <a:rPr lang="en-GB" sz="1600" dirty="0" smtClean="0"/>
              <a:t>. </a:t>
            </a:r>
          </a:p>
          <a:p>
            <a:pPr marL="355600" indent="-260350">
              <a:buNone/>
            </a:pPr>
            <a:endParaRPr lang="en-GB" sz="1600" b="1" dirty="0" smtClean="0">
              <a:solidFill>
                <a:schemeClr val="bg2">
                  <a:lumMod val="50000"/>
                </a:schemeClr>
              </a:solidFill>
            </a:endParaRPr>
          </a:p>
          <a:p>
            <a:pPr marL="355600" indent="-260350">
              <a:buNone/>
            </a:pPr>
            <a:r>
              <a:rPr lang="en-GB" sz="2000" b="1" dirty="0" smtClean="0">
                <a:solidFill>
                  <a:srgbClr val="FFFF00"/>
                </a:solidFill>
              </a:rPr>
              <a:t>Interoperation</a:t>
            </a:r>
            <a:r>
              <a:rPr lang="en-GB" sz="1600" dirty="0" smtClean="0">
                <a:solidFill>
                  <a:srgbClr val="FFFF00"/>
                </a:solidFill>
              </a:rPr>
              <a:t> </a:t>
            </a:r>
            <a:r>
              <a:rPr lang="en-GB" sz="1600" dirty="0" smtClean="0"/>
              <a:t>... The calculation engine could be injected into any C# module that needed to use it without any concerns at all about interoperability. </a:t>
            </a:r>
            <a:r>
              <a:rPr lang="en-GB" sz="1600" b="1" dirty="0" smtClean="0">
                <a:solidFill>
                  <a:srgbClr val="FFFF00"/>
                </a:solidFill>
              </a:rPr>
              <a:t>Seamless. The C# programmer need never know</a:t>
            </a:r>
            <a:r>
              <a:rPr lang="en-GB" sz="1600" dirty="0" smtClean="0"/>
              <a:t>.</a:t>
            </a:r>
          </a:p>
          <a:p>
            <a:pPr marL="355600" indent="-260350">
              <a:buNone/>
            </a:pPr>
            <a:endParaRPr lang="en-GB" sz="1600" dirty="0" smtClean="0"/>
          </a:p>
          <a:p>
            <a:pPr marL="355600" indent="-260350">
              <a:buNone/>
            </a:pPr>
            <a:r>
              <a:rPr lang="en-GB" sz="2000" b="1" dirty="0" smtClean="0">
                <a:solidFill>
                  <a:srgbClr val="FFFF00"/>
                </a:solidFill>
              </a:rPr>
              <a:t>Code reduction</a:t>
            </a:r>
            <a:r>
              <a:rPr lang="en-GB" sz="2000" dirty="0" smtClean="0">
                <a:solidFill>
                  <a:srgbClr val="FFFF00"/>
                </a:solidFill>
              </a:rPr>
              <a:t> </a:t>
            </a:r>
            <a:r>
              <a:rPr lang="en-GB" sz="1600" dirty="0" smtClean="0"/>
              <a:t>Much of the data fed into the calculation engine was in the form of vectors and matrices. Higher order functions eat these for breakfast with </a:t>
            </a:r>
            <a:r>
              <a:rPr lang="en-GB" sz="1600" b="1" dirty="0" smtClean="0">
                <a:solidFill>
                  <a:srgbClr val="FFFF00"/>
                </a:solidFill>
              </a:rPr>
              <a:t>minimal fuss, minimal code. Beautiful.</a:t>
            </a:r>
          </a:p>
          <a:p>
            <a:pPr marL="355600" indent="-260350">
              <a:buNone/>
            </a:pPr>
            <a:endParaRPr lang="en-GB" sz="1600" b="1" dirty="0" smtClean="0">
              <a:solidFill>
                <a:srgbClr val="FFFF00"/>
              </a:solidFill>
            </a:endParaRPr>
          </a:p>
          <a:p>
            <a:pPr marL="355600" indent="-260350">
              <a:buNone/>
            </a:pPr>
            <a:r>
              <a:rPr lang="en-GB" sz="2000" b="1" dirty="0" smtClean="0">
                <a:solidFill>
                  <a:srgbClr val="FFFF00"/>
                </a:solidFill>
              </a:rPr>
              <a:t>Lack of bugs</a:t>
            </a:r>
            <a:r>
              <a:rPr lang="en-GB" sz="1600" dirty="0" smtClean="0">
                <a:solidFill>
                  <a:srgbClr val="FFFF00"/>
                </a:solidFill>
              </a:rPr>
              <a:t> </a:t>
            </a:r>
            <a:r>
              <a:rPr lang="en-GB" sz="1600" dirty="0" smtClean="0"/>
              <a:t>Functional programming can feel strange.  .. once the type checker is satisfied </a:t>
            </a:r>
            <a:r>
              <a:rPr lang="en-GB" sz="1600" b="1" dirty="0" smtClean="0">
                <a:solidFill>
                  <a:srgbClr val="FFFF00"/>
                </a:solidFill>
              </a:rPr>
              <a:t>that’s it, it works</a:t>
            </a:r>
            <a:r>
              <a:rPr lang="en-GB" sz="1600" dirty="0" smtClean="0"/>
              <a:t>. </a:t>
            </a:r>
          </a:p>
          <a:p>
            <a:pPr marL="355600" indent="-260350">
              <a:buNone/>
            </a:pPr>
            <a:endParaRPr lang="en-GB" sz="1600" dirty="0"/>
          </a:p>
        </p:txBody>
      </p:sp>
    </p:spTree>
    <p:extLst>
      <p:ext uri="{BB962C8B-B14F-4D97-AF65-F5344CB8AC3E}">
        <p14:creationId xmlns:p14="http://schemas.microsoft.com/office/powerpoint/2010/main" val="26990942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sz="6600" dirty="0" smtClean="0"/>
              <a:t>taster: demo</a:t>
            </a:r>
            <a:endParaRPr lang="en-US" sz="6600"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96671492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taster: overview</a:t>
            </a:r>
            <a:endParaRPr lang="en-US"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63624917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extLst>
              <p:ext uri="{D42A27DB-BD31-4B8C-83A1-F6EECF244321}">
                <p14:modId xmlns:p14="http://schemas.microsoft.com/office/powerpoint/2010/main" val="4053291127"/>
              </p:ext>
            </p:extLst>
          </p:nvPr>
        </p:nvGraphicFramePr>
        <p:xfrm>
          <a:off x="357188" y="285750"/>
          <a:ext cx="8786812" cy="6429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GB" dirty="0" smtClean="0"/>
              <a:t>F# Overview</a:t>
            </a:r>
            <a:endParaRPr lang="en-GB" dirty="0"/>
          </a:p>
        </p:txBody>
      </p:sp>
    </p:spTree>
    <p:extLst>
      <p:ext uri="{BB962C8B-B14F-4D97-AF65-F5344CB8AC3E}">
        <p14:creationId xmlns:p14="http://schemas.microsoft.com/office/powerpoint/2010/main" val="238892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2D678365-FA29-467A-BBC3-DB11AF656B6C}"/>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dgm id="{8EF53924-82CD-48AA-807A-AED50CE571FE}"/>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graphicEl>
                                              <a:dgm id="{A7CD3F34-6A20-4ABC-AA3E-4729615FC5D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04E1E880-843B-42E9-82F9-B49127B7D645}"/>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graphicEl>
                                              <a:dgm id="{CB21575F-1AB0-47C3-8606-75ABC72E64FC}"/>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graphicEl>
                                              <a:dgm id="{92D6FD47-113E-47DC-B8AF-6BFCE3BC12C9}"/>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graphicEl>
                                              <a:dgm id="{810D9AC2-3597-45F8-B9A9-3E5A5A65086C}"/>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534DF9AC-C53F-4B83-80E7-69EC636E01AE}"/>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dgm id="{63528CF7-C952-4555-B092-88E34DE7AE6A}"/>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graphicEl>
                                              <a:dgm id="{66E273DF-1271-4D19-8CDF-9E32F3DD23BD}"/>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graphicEl>
                                              <a:dgm id="{4E8D27CA-6D31-40E6-9C5F-B1D27CA124BC}"/>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graphicEl>
                                              <a:dgm id="{050F8D7B-2D24-4769-92C8-EF4A2A5DCDDE}"/>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graphicEl>
                                              <a:dgm id="{4665E214-BA00-4CE6-A11D-C4034FA3A1A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
        <p:nvSpPr>
          <p:cNvPr id="4" name="Text Placeholder 3"/>
          <p:cNvSpPr>
            <a:spLocks noGrp="1"/>
          </p:cNvSpPr>
          <p:nvPr>
            <p:ph type="body" sz="quarter" idx="10"/>
          </p:nvPr>
        </p:nvSpPr>
        <p:spPr/>
        <p:txBody>
          <a:bodyPr/>
          <a:lstStyle/>
          <a:p>
            <a:r>
              <a:rPr lang="en-GB" dirty="0" smtClean="0"/>
              <a:t>F# : The Road Behind</a:t>
            </a:r>
            <a:endParaRPr lang="en-GB" dirty="0"/>
          </a:p>
        </p:txBody>
      </p:sp>
    </p:spTree>
    <p:extLst>
      <p:ext uri="{BB962C8B-B14F-4D97-AF65-F5344CB8AC3E}">
        <p14:creationId xmlns:p14="http://schemas.microsoft.com/office/powerpoint/2010/main" val="339646390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F# Core Language:  Influences</a:t>
            </a:r>
            <a:endParaRPr lang="en-GB" dirty="0"/>
          </a:p>
        </p:txBody>
      </p:sp>
      <p:graphicFrame>
        <p:nvGraphicFramePr>
          <p:cNvPr id="10" name="Diagram 9"/>
          <p:cNvGraphicFramePr/>
          <p:nvPr>
            <p:extLst>
              <p:ext uri="{D42A27DB-BD31-4B8C-83A1-F6EECF244321}">
                <p14:modId xmlns:p14="http://schemas.microsoft.com/office/powerpoint/2010/main" val="3035846086"/>
              </p:ext>
            </p:extLst>
          </p:nvPr>
        </p:nvGraphicFramePr>
        <p:xfrm>
          <a:off x="428596" y="1428736"/>
          <a:ext cx="8382000" cy="2579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0"/>
          <p:cNvGrpSpPr/>
          <p:nvPr/>
        </p:nvGrpSpPr>
        <p:grpSpPr>
          <a:xfrm>
            <a:off x="3571868" y="1785926"/>
            <a:ext cx="1944107" cy="1944107"/>
            <a:chOff x="3385633" y="2817223"/>
            <a:chExt cx="1944107" cy="1944107"/>
          </a:xfrm>
        </p:grpSpPr>
        <p:sp>
          <p:nvSpPr>
            <p:cNvPr id="12" name="Oval 11"/>
            <p:cNvSpPr/>
            <p:nvPr/>
          </p:nvSpPr>
          <p:spPr>
            <a:xfrm>
              <a:off x="3385633" y="2817223"/>
              <a:ext cx="1944107" cy="1944107"/>
            </a:xfrm>
            <a:prstGeom prst="ellipse">
              <a:avLst/>
            </a:prstGeom>
          </p:spPr>
          <p:style>
            <a:lnRef idx="0">
              <a:schemeClr val="accent2"/>
            </a:lnRef>
            <a:fillRef idx="3">
              <a:schemeClr val="accent2"/>
            </a:fillRef>
            <a:effectRef idx="3">
              <a:schemeClr val="accent2"/>
            </a:effectRef>
            <a:fontRef idx="minor">
              <a:schemeClr val="lt1"/>
            </a:fontRef>
          </p:style>
        </p:sp>
        <p:sp>
          <p:nvSpPr>
            <p:cNvPr id="13" name="Oval 4"/>
            <p:cNvSpPr/>
            <p:nvPr/>
          </p:nvSpPr>
          <p:spPr>
            <a:xfrm>
              <a:off x="3670341" y="3101931"/>
              <a:ext cx="1374691" cy="13746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275" tIns="41275" rIns="41275" bIns="41275" numCol="1" spcCol="1270" anchor="ctr" anchorCtr="0">
              <a:noAutofit/>
            </a:bodyPr>
            <a:lstStyle/>
            <a:p>
              <a:pPr lvl="0" algn="ctr" defTabSz="2889250" rtl="0">
                <a:lnSpc>
                  <a:spcPct val="90000"/>
                </a:lnSpc>
                <a:spcBef>
                  <a:spcPct val="0"/>
                </a:spcBef>
                <a:spcAft>
                  <a:spcPct val="35000"/>
                </a:spcAft>
              </a:pPr>
              <a:r>
                <a:rPr lang="en-GB" sz="6500" kern="1200" dirty="0" smtClean="0">
                  <a:solidFill>
                    <a:schemeClr val="tx1"/>
                  </a:solidFill>
                </a:rPr>
                <a:t>F#</a:t>
              </a:r>
              <a:endParaRPr lang="en-GB" sz="6500" kern="1200" dirty="0">
                <a:solidFill>
                  <a:schemeClr val="tx1"/>
                </a:solidFill>
              </a:endParaRPr>
            </a:p>
          </p:txBody>
        </p:sp>
      </p:grpSp>
      <p:sp>
        <p:nvSpPr>
          <p:cNvPr id="14" name="Shape 896007"/>
          <p:cNvSpPr>
            <a:spLocks/>
          </p:cNvSpPr>
          <p:nvPr/>
        </p:nvSpPr>
        <p:spPr bwMode="auto">
          <a:xfrm rot="10800000">
            <a:off x="1357290" y="3857628"/>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5" name="TextBox 896013"/>
          <p:cNvSpPr txBox="1">
            <a:spLocks noChangeArrowheads="1"/>
          </p:cNvSpPr>
          <p:nvPr/>
        </p:nvSpPr>
        <p:spPr bwMode="auto">
          <a:xfrm>
            <a:off x="1643042" y="4643446"/>
            <a:ext cx="2031325" cy="830997"/>
          </a:xfrm>
          <a:prstGeom prst="rect">
            <a:avLst/>
          </a:prstGeom>
          <a:noFill/>
          <a:ln w="9525">
            <a:noFill/>
            <a:miter lim="800000"/>
            <a:headEnd/>
            <a:tailEnd/>
          </a:ln>
        </p:spPr>
        <p:txBody>
          <a:bodyPr wrap="none" anchorCtr="1">
            <a:spAutoFit/>
          </a:bodyPr>
          <a:lstStyle/>
          <a:p>
            <a:r>
              <a:rPr lang="en-GB" sz="2400" b="1" dirty="0" smtClean="0"/>
              <a:t>Similar core </a:t>
            </a:r>
          </a:p>
          <a:p>
            <a:pPr algn="ctr"/>
            <a:r>
              <a:rPr lang="en-GB" sz="2400" b="1" dirty="0" smtClean="0"/>
              <a:t>language</a:t>
            </a:r>
            <a:endParaRPr lang="en-GB" sz="2400" b="1" dirty="0"/>
          </a:p>
        </p:txBody>
      </p:sp>
      <p:sp>
        <p:nvSpPr>
          <p:cNvPr id="16" name="Shape 896007"/>
          <p:cNvSpPr>
            <a:spLocks/>
          </p:cNvSpPr>
          <p:nvPr/>
        </p:nvSpPr>
        <p:spPr bwMode="auto">
          <a:xfrm rot="10800000" flipH="1">
            <a:off x="4886792" y="3929067"/>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7" name="TextBox 896013"/>
          <p:cNvSpPr txBox="1">
            <a:spLocks noChangeArrowheads="1"/>
          </p:cNvSpPr>
          <p:nvPr/>
        </p:nvSpPr>
        <p:spPr bwMode="auto">
          <a:xfrm>
            <a:off x="4572000" y="4643446"/>
            <a:ext cx="2201244" cy="830997"/>
          </a:xfrm>
          <a:prstGeom prst="rect">
            <a:avLst/>
          </a:prstGeom>
          <a:noFill/>
          <a:ln w="9525">
            <a:noFill/>
            <a:miter lim="800000"/>
            <a:headEnd/>
            <a:tailEnd/>
          </a:ln>
        </p:spPr>
        <p:txBody>
          <a:bodyPr wrap="none" anchorCtr="1">
            <a:spAutoFit/>
          </a:bodyPr>
          <a:lstStyle/>
          <a:p>
            <a:r>
              <a:rPr lang="en-GB" sz="2400" b="1" dirty="0" smtClean="0"/>
              <a:t>Similar object</a:t>
            </a:r>
          </a:p>
          <a:p>
            <a:pPr algn="ctr"/>
            <a:r>
              <a:rPr lang="en-GB" sz="2400" b="1" dirty="0" smtClean="0"/>
              <a:t>model</a:t>
            </a:r>
            <a:endParaRPr lang="en-GB" sz="2400" b="1" dirty="0"/>
          </a:p>
        </p:txBody>
      </p:sp>
    </p:spTree>
    <p:extLst>
      <p:ext uri="{BB962C8B-B14F-4D97-AF65-F5344CB8AC3E}">
        <p14:creationId xmlns:p14="http://schemas.microsoft.com/office/powerpoint/2010/main" val="332641045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Functional-First</a:t>
            </a:r>
            <a:endParaRPr lang="en-GB" dirty="0"/>
          </a:p>
        </p:txBody>
      </p:sp>
      <p:sp>
        <p:nvSpPr>
          <p:cNvPr id="4" name="TextBox 3"/>
          <p:cNvSpPr txBox="1"/>
          <p:nvPr/>
        </p:nvSpPr>
        <p:spPr>
          <a:xfrm>
            <a:off x="357158" y="1928802"/>
            <a:ext cx="184731" cy="369332"/>
          </a:xfrm>
          <a:prstGeom prst="rect">
            <a:avLst/>
          </a:prstGeom>
          <a:noFill/>
        </p:spPr>
        <p:txBody>
          <a:bodyPr wrap="none" rtlCol="0">
            <a:spAutoFit/>
          </a:bodyPr>
          <a:lstStyle/>
          <a:p>
            <a:endParaRPr lang="en-GB" dirty="0"/>
          </a:p>
        </p:txBody>
      </p:sp>
      <p:sp>
        <p:nvSpPr>
          <p:cNvPr id="5" name="TextBox 4"/>
          <p:cNvSpPr txBox="1"/>
          <p:nvPr/>
        </p:nvSpPr>
        <p:spPr>
          <a:xfrm>
            <a:off x="285720" y="1500174"/>
            <a:ext cx="8572560" cy="5041380"/>
          </a:xfrm>
          <a:prstGeom prst="rect">
            <a:avLst/>
          </a:prstGeom>
          <a:noFill/>
        </p:spPr>
        <p:txBody>
          <a:bodyPr wrap="square" rtlCol="0">
            <a:spAutoFit/>
          </a:bodyPr>
          <a:lstStyle/>
          <a:p>
            <a:pPr>
              <a:lnSpc>
                <a:spcPct val="110000"/>
              </a:lnSpc>
            </a:pPr>
            <a:r>
              <a:rPr lang="en-GB" sz="2400" i="1" dirty="0" smtClean="0"/>
              <a:t>I've been coding in F# lately, for a production task. </a:t>
            </a:r>
            <a:br>
              <a:rPr lang="en-GB" sz="2400" i="1" dirty="0" smtClean="0"/>
            </a:br>
            <a:r>
              <a:rPr lang="en-GB" sz="2400" i="1" dirty="0" smtClean="0"/>
              <a:t/>
            </a:r>
            <a:br>
              <a:rPr lang="en-GB" sz="2400" i="1" dirty="0" smtClean="0"/>
            </a:br>
            <a:r>
              <a:rPr lang="en-GB" sz="2400" i="1" dirty="0" smtClean="0"/>
              <a:t>F# allows you to </a:t>
            </a:r>
            <a:r>
              <a:rPr lang="en-GB" sz="2400" b="1" i="1" dirty="0" smtClean="0">
                <a:solidFill>
                  <a:srgbClr val="00B0F0"/>
                </a:solidFill>
              </a:rPr>
              <a:t>move smoothly</a:t>
            </a:r>
            <a:r>
              <a:rPr lang="en-GB" sz="2400" i="1" dirty="0" smtClean="0"/>
              <a:t> in your programming style... I start with pure </a:t>
            </a:r>
            <a:r>
              <a:rPr lang="en-GB" sz="2400" b="1" i="1" dirty="0">
                <a:solidFill>
                  <a:srgbClr val="00B0F0"/>
                </a:solidFill>
              </a:rPr>
              <a:t>functional</a:t>
            </a:r>
            <a:r>
              <a:rPr lang="en-GB" sz="2400" i="1" dirty="0" smtClean="0"/>
              <a:t> code, shift slightly towards an </a:t>
            </a:r>
            <a:r>
              <a:rPr lang="en-GB" sz="2400" b="1" i="1" dirty="0">
                <a:solidFill>
                  <a:srgbClr val="00B0F0"/>
                </a:solidFill>
              </a:rPr>
              <a:t>object-oriented</a:t>
            </a:r>
            <a:r>
              <a:rPr lang="en-GB" sz="2400" i="1" dirty="0" smtClean="0"/>
              <a:t> style, and in production code, I sometimes have to do some </a:t>
            </a:r>
            <a:r>
              <a:rPr lang="en-GB" sz="2400" b="1" i="1" dirty="0">
                <a:solidFill>
                  <a:srgbClr val="00B0F0"/>
                </a:solidFill>
              </a:rPr>
              <a:t>imperative</a:t>
            </a:r>
            <a:r>
              <a:rPr lang="en-GB" sz="2400" i="1" dirty="0" smtClean="0"/>
              <a:t> programming. </a:t>
            </a:r>
          </a:p>
          <a:p>
            <a:pPr>
              <a:lnSpc>
                <a:spcPct val="110000"/>
              </a:lnSpc>
            </a:pPr>
            <a:endParaRPr lang="en-GB" sz="2400" i="1" dirty="0" smtClean="0"/>
          </a:p>
          <a:p>
            <a:pPr>
              <a:lnSpc>
                <a:spcPct val="110000"/>
              </a:lnSpc>
            </a:pPr>
            <a:r>
              <a:rPr lang="en-GB" sz="2400" i="1" dirty="0" smtClean="0"/>
              <a:t>I can </a:t>
            </a:r>
            <a:r>
              <a:rPr lang="en-GB" sz="2400" b="1" i="1" dirty="0" smtClean="0">
                <a:solidFill>
                  <a:schemeClr val="accent2">
                    <a:lumMod val="60000"/>
                    <a:lumOff val="40000"/>
                  </a:schemeClr>
                </a:solidFill>
              </a:rPr>
              <a:t>start with a pure idea</a:t>
            </a:r>
            <a:r>
              <a:rPr lang="en-GB" sz="2400" i="1" dirty="0" smtClean="0"/>
              <a:t>, and still </a:t>
            </a:r>
            <a:r>
              <a:rPr lang="en-GB" sz="2400" b="1" i="1" dirty="0" smtClean="0">
                <a:solidFill>
                  <a:schemeClr val="accent2">
                    <a:lumMod val="60000"/>
                    <a:lumOff val="40000"/>
                  </a:schemeClr>
                </a:solidFill>
              </a:rPr>
              <a:t>finish my project with realistic code</a:t>
            </a:r>
            <a:r>
              <a:rPr lang="en-GB" sz="2400" i="1" dirty="0" smtClean="0"/>
              <a:t>. You're never disappointed in any phase of the project!</a:t>
            </a:r>
          </a:p>
          <a:p>
            <a:pPr>
              <a:lnSpc>
                <a:spcPct val="140000"/>
              </a:lnSpc>
            </a:pPr>
            <a:endParaRPr lang="en-GB" sz="2000" i="1" dirty="0" smtClean="0"/>
          </a:p>
          <a:p>
            <a:pPr algn="r">
              <a:lnSpc>
                <a:spcPct val="140000"/>
              </a:lnSpc>
            </a:pPr>
            <a:r>
              <a:rPr lang="en-GB" sz="2000" dirty="0" smtClean="0"/>
              <a:t>Julien </a:t>
            </a:r>
            <a:r>
              <a:rPr lang="en-GB" sz="2000" dirty="0" err="1" smtClean="0"/>
              <a:t>Laugel</a:t>
            </a:r>
            <a:r>
              <a:rPr lang="en-GB" sz="2000" dirty="0" smtClean="0"/>
              <a:t>, Chief Software Architect, www.eurostocks.com</a:t>
            </a:r>
            <a:r>
              <a:rPr lang="en-GB" sz="2000" i="1" dirty="0" smtClean="0"/>
              <a:t/>
            </a:r>
            <a:br>
              <a:rPr lang="en-GB" sz="2000" i="1" dirty="0" smtClean="0"/>
            </a:br>
            <a:endParaRPr lang="en-GB" sz="2000" i="1" dirty="0"/>
          </a:p>
        </p:txBody>
      </p:sp>
    </p:spTree>
    <p:extLst>
      <p:ext uri="{BB962C8B-B14F-4D97-AF65-F5344CB8AC3E}">
        <p14:creationId xmlns:p14="http://schemas.microsoft.com/office/powerpoint/2010/main" val="419608865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taster: syntax</a:t>
            </a:r>
            <a:endParaRPr lang="en-US"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99225681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Fundamentals - Whitespace Matters</a:t>
            </a:r>
            <a:endParaRPr lang="en-GB" dirty="0"/>
          </a:p>
        </p:txBody>
      </p:sp>
      <p:sp>
        <p:nvSpPr>
          <p:cNvPr id="8" name="Text Placeholder 7"/>
          <p:cNvSpPr>
            <a:spLocks noGrp="1"/>
          </p:cNvSpPr>
          <p:nvPr>
            <p:ph type="body" sz="quarter" idx="10"/>
          </p:nvPr>
        </p:nvSpPr>
        <p:spPr/>
        <p:txBody>
          <a:bodyPr/>
          <a:lstStyle/>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let</a:t>
            </a:r>
            <a:r>
              <a:rPr lang="en-GB" sz="2000" b="1" dirty="0" smtClean="0">
                <a:solidFill>
                  <a:srgbClr val="FFFFFF"/>
                </a:solidFill>
                <a:cs typeface="Consolas" pitchFamily="49" charset="0"/>
              </a:rPr>
              <a:t> </a:t>
            </a:r>
            <a:r>
              <a:rPr lang="en-GB" sz="2000" b="1" dirty="0" smtClean="0">
                <a:cs typeface="Consolas" pitchFamily="49" charset="0"/>
              </a:rPr>
              <a:t>computeDerivative f x = </a:t>
            </a:r>
          </a:p>
          <a:p>
            <a:pPr lvl="0">
              <a:lnSpc>
                <a:spcPct val="100000"/>
              </a:lnSpc>
              <a:spcBef>
                <a:spcPts val="0"/>
              </a:spcBef>
            </a:pPr>
            <a:r>
              <a:rPr lang="en-GB" sz="2000" b="1" dirty="0" smtClean="0">
                <a:solidFill>
                  <a:srgbClr val="FFFFFF"/>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cs typeface="Consolas" pitchFamily="49" charset="0"/>
              </a:rPr>
              <a:t>p1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  let</a:t>
            </a:r>
            <a:r>
              <a:rPr lang="en-GB" sz="2000" b="1" dirty="0" smtClean="0">
                <a:solidFill>
                  <a:srgbClr val="0033CC"/>
                </a:solidFill>
                <a:cs typeface="Consolas" pitchFamily="49" charset="0"/>
              </a:rPr>
              <a:t> </a:t>
            </a:r>
            <a:r>
              <a:rPr lang="en-GB" sz="2000" b="1" dirty="0" smtClean="0">
                <a:cs typeface="Consolas" pitchFamily="49" charset="0"/>
              </a:rPr>
              <a:t>p2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cs typeface="Consolas" pitchFamily="49" charset="0"/>
              </a:rPr>
              <a:t>       (p2 – p1) / 0.1</a:t>
            </a:r>
          </a:p>
          <a:p>
            <a:pPr lvl="0">
              <a:lnSpc>
                <a:spcPct val="100000"/>
              </a:lnSpc>
              <a:spcBef>
                <a:spcPts val="0"/>
              </a:spcBef>
            </a:pPr>
            <a:endParaRPr lang="en-GB" sz="2000" b="1" dirty="0" smtClean="0">
              <a:solidFill>
                <a:srgbClr val="FFFFFF"/>
              </a:solidFill>
              <a:cs typeface="Consolas" pitchFamily="49" charset="0"/>
            </a:endParaRPr>
          </a:p>
          <a:p>
            <a:endParaRPr lang="en-GB" sz="2000" dirty="0"/>
          </a:p>
        </p:txBody>
      </p:sp>
      <p:cxnSp>
        <p:nvCxnSpPr>
          <p:cNvPr id="7" name="Straight Connector 6"/>
          <p:cNvCxnSpPr/>
          <p:nvPr/>
        </p:nvCxnSpPr>
        <p:spPr>
          <a:xfrm rot="5400000">
            <a:off x="-61508" y="3119406"/>
            <a:ext cx="2500330"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6" name="AutoShape 8"/>
          <p:cNvSpPr>
            <a:spLocks noChangeArrowheads="1"/>
          </p:cNvSpPr>
          <p:nvPr/>
        </p:nvSpPr>
        <p:spPr bwMode="auto">
          <a:xfrm>
            <a:off x="198202" y="5960897"/>
            <a:ext cx="4373761" cy="584775"/>
          </a:xfrm>
          <a:prstGeom prst="wedgeRectCallout">
            <a:avLst>
              <a:gd name="adj1" fmla="val -25245"/>
              <a:gd name="adj2" fmla="val -367216"/>
            </a:avLst>
          </a:prstGeom>
          <a:solidFill>
            <a:srgbClr val="FF0000"/>
          </a:solidFill>
          <a:ln w="15875">
            <a:solidFill>
              <a:schemeClr val="tx1"/>
            </a:solidFill>
            <a:miter lim="800000"/>
            <a:headEnd/>
            <a:tailEnd/>
          </a:ln>
          <a:effectLst/>
        </p:spPr>
        <p:txBody>
          <a:bodyPr wrap="none" anchor="ctr" anchorCtr="1">
            <a:spAutoFit/>
          </a:bodyPr>
          <a:lstStyle/>
          <a:p>
            <a:pPr algn="ctr"/>
            <a:r>
              <a:rPr lang="en-GB" sz="3200" dirty="0" smtClean="0">
                <a:latin typeface="+mn-lt"/>
              </a:rPr>
              <a:t>Offside (bad indentation)</a:t>
            </a:r>
            <a:endParaRPr lang="en-GB" sz="3200" dirty="0">
              <a:latin typeface="+mn-lt"/>
            </a:endParaRPr>
          </a:p>
        </p:txBody>
      </p:sp>
    </p:spTree>
    <p:extLst>
      <p:ext uri="{BB962C8B-B14F-4D97-AF65-F5344CB8AC3E}">
        <p14:creationId xmlns:p14="http://schemas.microsoft.com/office/powerpoint/2010/main" val="39330525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Fundamentals - Whitespace Matters</a:t>
            </a:r>
            <a:endParaRPr lang="en-GB" dirty="0"/>
          </a:p>
        </p:txBody>
      </p:sp>
      <p:sp>
        <p:nvSpPr>
          <p:cNvPr id="8" name="Text Placeholder 7"/>
          <p:cNvSpPr>
            <a:spLocks noGrp="1"/>
          </p:cNvSpPr>
          <p:nvPr>
            <p:ph type="body" sz="quarter" idx="10"/>
          </p:nvPr>
        </p:nvSpPr>
        <p:spPr/>
        <p:txBody>
          <a:bodyPr/>
          <a:lstStyle/>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accent2"/>
                </a:solidFill>
                <a:cs typeface="Consolas" pitchFamily="49" charset="0"/>
              </a:rPr>
              <a:t>let</a:t>
            </a:r>
            <a:r>
              <a:rPr lang="en-GB" sz="2000" b="1" dirty="0" smtClean="0">
                <a:solidFill>
                  <a:schemeClr val="tx1"/>
                </a:solidFill>
                <a:cs typeface="Consolas" pitchFamily="49" charset="0"/>
              </a:rPr>
              <a:t> </a:t>
            </a:r>
            <a:r>
              <a:rPr lang="en-GB" sz="2000" b="1" dirty="0" smtClean="0">
                <a:solidFill>
                  <a:schemeClr val="bg1"/>
                </a:solidFill>
                <a:cs typeface="Consolas" pitchFamily="49" charset="0"/>
              </a:rPr>
              <a:t>computeDerivative f x = </a:t>
            </a: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p1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p2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bg1"/>
                </a:solidFill>
                <a:cs typeface="Consolas" pitchFamily="49" charset="0"/>
              </a:rPr>
              <a:t>    (p2 – p1) / 0.1</a:t>
            </a:r>
          </a:p>
          <a:p>
            <a:pPr>
              <a:lnSpc>
                <a:spcPct val="100000"/>
              </a:lnSpc>
              <a:spcBef>
                <a:spcPts val="0"/>
              </a:spcBef>
            </a:pPr>
            <a:endParaRPr lang="en-GB" sz="2000" b="1" dirty="0" smtClean="0">
              <a:solidFill>
                <a:schemeClr val="tx1"/>
              </a:solidFill>
              <a:cs typeface="Consolas" pitchFamily="49" charset="0"/>
            </a:endParaRPr>
          </a:p>
        </p:txBody>
      </p:sp>
    </p:spTree>
    <p:extLst>
      <p:ext uri="{BB962C8B-B14F-4D97-AF65-F5344CB8AC3E}">
        <p14:creationId xmlns:p14="http://schemas.microsoft.com/office/powerpoint/2010/main" val="77692089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taster: objects</a:t>
            </a:r>
            <a:endParaRPr lang="en-US"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252354418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F# - Objects + Functional</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b="1" kern="1200" dirty="0" smtClean="0">
                <a:solidFill>
                  <a:schemeClr val="tx2">
                    <a:lumMod val="50000"/>
                  </a:schemeClr>
                </a:solidFill>
                <a:latin typeface="Consolas" pitchFamily="49" charset="0"/>
                <a:cs typeface="Consolas" pitchFamily="49" charset="0"/>
              </a:rPr>
              <a:t>type </a:t>
            </a:r>
            <a:r>
              <a:rPr lang="en-US" b="1" kern="1200" dirty="0" smtClean="0">
                <a:latin typeface="Consolas" pitchFamily="49" charset="0"/>
                <a:cs typeface="Consolas" pitchFamily="49" charset="0"/>
              </a:rPr>
              <a:t>Vector2D (</a:t>
            </a:r>
            <a:r>
              <a:rPr lang="en-US" b="1" kern="1200" dirty="0" err="1" smtClean="0">
                <a:latin typeface="Consolas" pitchFamily="49" charset="0"/>
                <a:cs typeface="Consolas" pitchFamily="49" charset="0"/>
              </a:rPr>
              <a:t>dx:double</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dy:double</a:t>
            </a:r>
            <a:r>
              <a:rPr lang="en-US" b="1" kern="1200" dirty="0" smtClean="0">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endParaRPr lang="en-US" b="1" kern="1200" dirty="0" smtClean="0">
              <a:latin typeface="Consolas" pitchFamily="49" charset="0"/>
              <a:cs typeface="Consolas" pitchFamily="49" charset="0"/>
            </a:endParaRPr>
          </a:p>
          <a:p>
            <a:pPr>
              <a:lnSpc>
                <a:spcPct val="90000"/>
              </a:lnSpc>
              <a:defRPr/>
            </a:pPr>
            <a:r>
              <a:rPr lang="en-US" b="1" dirty="0" smtClean="0">
                <a:solidFill>
                  <a:schemeClr val="accent2">
                    <a:lumMod val="40000"/>
                    <a:lumOff val="60000"/>
                  </a:schemeClr>
                </a:solidFill>
                <a:cs typeface="Consolas" pitchFamily="49" charset="0"/>
              </a:rPr>
              <a:t>   </a:t>
            </a:r>
            <a:r>
              <a:rPr lang="en-US" b="1" dirty="0" smtClean="0">
                <a:solidFill>
                  <a:schemeClr val="tx2">
                    <a:lumMod val="50000"/>
                  </a:schemeClr>
                </a:solidFill>
                <a:cs typeface="Consolas" pitchFamily="49" charset="0"/>
              </a:rPr>
              <a:t>let</a:t>
            </a:r>
            <a:r>
              <a:rPr lang="en-US" b="1" dirty="0" smtClean="0">
                <a:cs typeface="Consolas" pitchFamily="49" charset="0"/>
              </a:rPr>
              <a:t> d2 = dx*</a:t>
            </a:r>
            <a:r>
              <a:rPr lang="en-US" b="1" dirty="0" err="1" smtClean="0">
                <a:cs typeface="Consolas" pitchFamily="49" charset="0"/>
              </a:rPr>
              <a:t>dx+dy</a:t>
            </a:r>
            <a:r>
              <a:rPr lang="en-US" b="1" dirty="0" smtClean="0">
                <a:cs typeface="Consolas" pitchFamily="49" charset="0"/>
              </a:rPr>
              <a:t>*dy</a:t>
            </a:r>
          </a:p>
          <a:p>
            <a:pPr marL="0" indent="0" defTabSz="914363" eaLnBrk="1" fontAlgn="auto" hangingPunct="1">
              <a:lnSpc>
                <a:spcPct val="90000"/>
              </a:lnSpc>
              <a:spcAft>
                <a:spcPts val="0"/>
              </a:spcAft>
              <a:buClrTx/>
              <a:buFontTx/>
              <a:buNone/>
              <a:defRPr/>
            </a:pPr>
            <a:endParaRPr lang="en-US" b="1" kern="1200" dirty="0" smtClean="0">
              <a:solidFill>
                <a:schemeClr val="accent2">
                  <a:lumMod val="40000"/>
                  <a:lumOff val="60000"/>
                </a:schemeClr>
              </a:solidFill>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tx2">
                    <a:lumMod val="50000"/>
                  </a:schemeClr>
                </a:solidFill>
                <a:latin typeface="Consolas" pitchFamily="49" charset="0"/>
                <a:cs typeface="Consolas" pitchFamily="49" charset="0"/>
              </a:rPr>
              <a:t>member</a:t>
            </a:r>
            <a:r>
              <a:rPr lang="en-US" b="1" kern="1200" dirty="0" smtClean="0">
                <a:latin typeface="Consolas" pitchFamily="49" charset="0"/>
                <a:cs typeface="Consolas" pitchFamily="49" charset="0"/>
              </a:rPr>
              <a:t> v.DX = dx</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tx2">
                    <a:lumMod val="50000"/>
                  </a:schemeClr>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v.DY</a:t>
            </a:r>
            <a:r>
              <a:rPr lang="en-US" b="1" kern="1200" dirty="0" smtClean="0">
                <a:latin typeface="Consolas" pitchFamily="49" charset="0"/>
                <a:cs typeface="Consolas" pitchFamily="49" charset="0"/>
              </a:rPr>
              <a:t> = </a:t>
            </a:r>
            <a:r>
              <a:rPr lang="en-US" b="1" kern="1200" dirty="0" err="1" smtClean="0">
                <a:latin typeface="Consolas" pitchFamily="49" charset="0"/>
                <a:cs typeface="Consolas" pitchFamily="49" charset="0"/>
              </a:rPr>
              <a:t>dy</a:t>
            </a:r>
            <a:endParaRPr lang="en-US" b="1" kern="1200" dirty="0" smtClean="0">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tx2">
                    <a:lumMod val="50000"/>
                  </a:schemeClr>
                </a:solidFill>
                <a:latin typeface="Consolas" pitchFamily="49" charset="0"/>
                <a:cs typeface="Consolas" pitchFamily="49" charset="0"/>
              </a:rPr>
              <a:t>member</a:t>
            </a:r>
            <a:r>
              <a:rPr lang="en-US" b="1" kern="1200" dirty="0" smtClean="0">
                <a:latin typeface="Consolas" pitchFamily="49" charset="0"/>
                <a:cs typeface="Consolas" pitchFamily="49" charset="0"/>
              </a:rPr>
              <a:t> v.Length = sqrt d2</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tx2">
                    <a:lumMod val="50000"/>
                  </a:schemeClr>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v.Scale</a:t>
            </a:r>
            <a:r>
              <a:rPr lang="en-US" b="1" kern="1200" dirty="0" smtClean="0">
                <a:latin typeface="Consolas" pitchFamily="49" charset="0"/>
                <a:cs typeface="Consolas" pitchFamily="49" charset="0"/>
              </a:rPr>
              <a:t>(k) = Vector2D (dx*</a:t>
            </a:r>
            <a:r>
              <a:rPr lang="en-US" b="1" kern="1200" dirty="0" err="1" smtClean="0">
                <a:latin typeface="Consolas" pitchFamily="49" charset="0"/>
                <a:cs typeface="Consolas" pitchFamily="49" charset="0"/>
              </a:rPr>
              <a:t>k,dy</a:t>
            </a:r>
            <a:r>
              <a:rPr lang="en-US" b="1" kern="1200" dirty="0" smtClean="0">
                <a:latin typeface="Consolas" pitchFamily="49" charset="0"/>
                <a:cs typeface="Consolas" pitchFamily="49" charset="0"/>
              </a:rPr>
              <a:t>*k)</a:t>
            </a:r>
            <a:endParaRPr lang="en-US" b="1" kern="1200" dirty="0" smtClean="0">
              <a:solidFill>
                <a:schemeClr val="accent2">
                  <a:lumMod val="40000"/>
                  <a:lumOff val="60000"/>
                </a:schemeClr>
              </a:solidFill>
              <a:latin typeface="Consolas" pitchFamily="49" charset="0"/>
              <a:cs typeface="Consolas" pitchFamily="49" charset="0"/>
            </a:endParaRPr>
          </a:p>
        </p:txBody>
      </p:sp>
      <p:sp>
        <p:nvSpPr>
          <p:cNvPr id="4" name="Rectangular Callout 3"/>
          <p:cNvSpPr/>
          <p:nvPr/>
        </p:nvSpPr>
        <p:spPr>
          <a:xfrm>
            <a:off x="6083741" y="1702003"/>
            <a:ext cx="2617704" cy="954107"/>
          </a:xfrm>
          <a:prstGeom prst="wedgeRectCallout">
            <a:avLst>
              <a:gd name="adj1" fmla="val -85989"/>
              <a:gd name="adj2" fmla="val -49005"/>
            </a:avLst>
          </a:prstGeom>
          <a:solidFill>
            <a:schemeClr val="tx2">
              <a:lumMod val="50000"/>
            </a:schemeClr>
          </a:soli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Inputs to object </a:t>
            </a:r>
          </a:p>
          <a:p>
            <a:pPr algn="ctr"/>
            <a:r>
              <a:rPr lang="en-GB" sz="2800" b="1" dirty="0" smtClean="0">
                <a:solidFill>
                  <a:schemeClr val="tx1"/>
                </a:solidFill>
              </a:rPr>
              <a:t>construction</a:t>
            </a:r>
            <a:endParaRPr lang="en-GB" sz="2800" b="1" dirty="0">
              <a:solidFill>
                <a:schemeClr val="tx1"/>
              </a:solidFill>
            </a:endParaRPr>
          </a:p>
        </p:txBody>
      </p:sp>
      <p:sp>
        <p:nvSpPr>
          <p:cNvPr id="5" name="Rectangular Callout 4"/>
          <p:cNvSpPr/>
          <p:nvPr/>
        </p:nvSpPr>
        <p:spPr>
          <a:xfrm>
            <a:off x="5763125" y="3660584"/>
            <a:ext cx="3160738" cy="523220"/>
          </a:xfrm>
          <a:prstGeom prst="wedgeRectCallout">
            <a:avLst>
              <a:gd name="adj1" fmla="val -99841"/>
              <a:gd name="adj2" fmla="val -48388"/>
            </a:avLst>
          </a:prstGeom>
          <a:solidFill>
            <a:schemeClr val="tx2">
              <a:lumMod val="50000"/>
            </a:schemeClr>
          </a:soli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properties</a:t>
            </a:r>
            <a:endParaRPr lang="en-GB" sz="2800" b="1" dirty="0">
              <a:solidFill>
                <a:schemeClr val="tx1"/>
              </a:solidFill>
            </a:endParaRPr>
          </a:p>
        </p:txBody>
      </p:sp>
      <p:sp>
        <p:nvSpPr>
          <p:cNvPr id="6" name="Rectangular Callout 5"/>
          <p:cNvSpPr/>
          <p:nvPr/>
        </p:nvSpPr>
        <p:spPr>
          <a:xfrm>
            <a:off x="5997198" y="4390673"/>
            <a:ext cx="2785955" cy="523220"/>
          </a:xfrm>
          <a:prstGeom prst="wedgeRectCallout">
            <a:avLst>
              <a:gd name="adj1" fmla="val -77128"/>
              <a:gd name="adj2" fmla="val 111073"/>
            </a:avLst>
          </a:prstGeom>
          <a:solidFill>
            <a:schemeClr val="tx2">
              <a:lumMod val="50000"/>
            </a:schemeClr>
          </a:soli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method</a:t>
            </a:r>
            <a:endParaRPr lang="en-GB" sz="2800" b="1" dirty="0">
              <a:solidFill>
                <a:schemeClr val="tx1"/>
              </a:solidFill>
            </a:endParaRPr>
          </a:p>
        </p:txBody>
      </p:sp>
      <p:sp>
        <p:nvSpPr>
          <p:cNvPr id="7" name="Rectangular Callout 6"/>
          <p:cNvSpPr/>
          <p:nvPr/>
        </p:nvSpPr>
        <p:spPr>
          <a:xfrm>
            <a:off x="6075512" y="2782674"/>
            <a:ext cx="2557431" cy="523220"/>
          </a:xfrm>
          <a:prstGeom prst="wedgeRectCallout">
            <a:avLst>
              <a:gd name="adj1" fmla="val -109282"/>
              <a:gd name="adj2" fmla="val -97617"/>
            </a:avLst>
          </a:prstGeom>
          <a:solidFill>
            <a:schemeClr val="tx2">
              <a:lumMod val="50000"/>
            </a:schemeClr>
          </a:soli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Object internals</a:t>
            </a:r>
            <a:endParaRPr lang="en-GB" sz="2800" b="1" dirty="0">
              <a:solidFill>
                <a:schemeClr val="tx1"/>
              </a:solidFill>
            </a:endParaRPr>
          </a:p>
        </p:txBody>
      </p:sp>
    </p:spTree>
    <p:extLst>
      <p:ext uri="{BB962C8B-B14F-4D97-AF65-F5344CB8AC3E}">
        <p14:creationId xmlns:p14="http://schemas.microsoft.com/office/powerpoint/2010/main" val="6616211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a:xfrm>
            <a:off x="510793" y="2566527"/>
            <a:ext cx="8514454" cy="1059925"/>
          </a:xfrm>
        </p:spPr>
        <p:txBody>
          <a:bodyPr/>
          <a:lstStyle/>
          <a:p>
            <a:r>
              <a:rPr lang="en-US" dirty="0" smtClean="0"/>
              <a:t>taster: units of measure</a:t>
            </a:r>
            <a:endParaRPr lang="en-US"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149037385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5" name="Picture 17"/>
          <p:cNvPicPr>
            <a:picLocks noChangeAspect="1" noChangeArrowheads="1"/>
          </p:cNvPicPr>
          <p:nvPr/>
        </p:nvPicPr>
        <p:blipFill>
          <a:blip r:embed="rId3" cstate="print"/>
          <a:srcRect/>
          <a:stretch>
            <a:fillRect/>
          </a:stretch>
        </p:blipFill>
        <p:spPr bwMode="auto">
          <a:xfrm>
            <a:off x="2285984" y="1285860"/>
            <a:ext cx="4857810" cy="5222056"/>
          </a:xfrm>
          <a:prstGeom prst="rect">
            <a:avLst/>
          </a:prstGeom>
          <a:noFill/>
          <a:ln w="9525">
            <a:noFill/>
            <a:miter lim="800000"/>
            <a:headEnd/>
            <a:tailEnd/>
          </a:ln>
          <a:effectLst/>
        </p:spPr>
      </p:pic>
      <p:sp>
        <p:nvSpPr>
          <p:cNvPr id="3" name="Freeform 2"/>
          <p:cNvSpPr/>
          <p:nvPr/>
        </p:nvSpPr>
        <p:spPr>
          <a:xfrm>
            <a:off x="5143504" y="4000504"/>
            <a:ext cx="1115291" cy="812800"/>
          </a:xfrm>
          <a:custGeom>
            <a:avLst/>
            <a:gdLst>
              <a:gd name="connsiteX0" fmla="*/ 300182 w 1115291"/>
              <a:gd name="connsiteY0" fmla="*/ 53109 h 812800"/>
              <a:gd name="connsiteX1" fmla="*/ 23091 w 1115291"/>
              <a:gd name="connsiteY1" fmla="*/ 413327 h 812800"/>
              <a:gd name="connsiteX2" fmla="*/ 161637 w 1115291"/>
              <a:gd name="connsiteY2" fmla="*/ 787400 h 812800"/>
              <a:gd name="connsiteX3" fmla="*/ 979055 w 1115291"/>
              <a:gd name="connsiteY3" fmla="*/ 565727 h 812800"/>
              <a:gd name="connsiteX4" fmla="*/ 979055 w 1115291"/>
              <a:gd name="connsiteY4" fmla="*/ 94673 h 812800"/>
              <a:gd name="connsiteX5" fmla="*/ 300182 w 1115291"/>
              <a:gd name="connsiteY5" fmla="*/ 53109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5291" h="812800">
                <a:moveTo>
                  <a:pt x="300182" y="53109"/>
                </a:moveTo>
                <a:cubicBezTo>
                  <a:pt x="140855" y="106218"/>
                  <a:pt x="46182" y="290945"/>
                  <a:pt x="23091" y="413327"/>
                </a:cubicBezTo>
                <a:cubicBezTo>
                  <a:pt x="0" y="535709"/>
                  <a:pt x="2310" y="762000"/>
                  <a:pt x="161637" y="787400"/>
                </a:cubicBezTo>
                <a:cubicBezTo>
                  <a:pt x="320964" y="812800"/>
                  <a:pt x="842819" y="681182"/>
                  <a:pt x="979055" y="565727"/>
                </a:cubicBezTo>
                <a:cubicBezTo>
                  <a:pt x="1115291" y="450273"/>
                  <a:pt x="1099128" y="182418"/>
                  <a:pt x="979055" y="94673"/>
                </a:cubicBezTo>
                <a:cubicBezTo>
                  <a:pt x="858982" y="6928"/>
                  <a:pt x="459509" y="0"/>
                  <a:pt x="300182" y="53109"/>
                </a:cubicBezTo>
                <a:close/>
              </a:path>
            </a:pathLst>
          </a:cu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4" name="Title 3"/>
          <p:cNvSpPr>
            <a:spLocks noGrp="1"/>
          </p:cNvSpPr>
          <p:nvPr>
            <p:ph type="title"/>
          </p:nvPr>
        </p:nvSpPr>
        <p:spPr/>
        <p:txBody>
          <a:bodyPr/>
          <a:lstStyle/>
          <a:p>
            <a:r>
              <a:rPr lang="en-GB" dirty="0" smtClean="0"/>
              <a:t>NASA Mars Climate </a:t>
            </a:r>
            <a:r>
              <a:rPr lang="en-GB" dirty="0" err="1" smtClean="0"/>
              <a:t>Orbiter</a:t>
            </a:r>
            <a:r>
              <a:rPr lang="en-GB" dirty="0" smtClean="0"/>
              <a:t>, 1999</a:t>
            </a:r>
            <a:endParaRPr lang="en-GB" dirty="0"/>
          </a:p>
        </p:txBody>
      </p:sp>
    </p:spTree>
    <p:extLst>
      <p:ext uri="{BB962C8B-B14F-4D97-AF65-F5344CB8AC3E}">
        <p14:creationId xmlns:p14="http://schemas.microsoft.com/office/powerpoint/2010/main" val="11600506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Folded Corner 3"/>
          <p:cNvSpPr/>
          <p:nvPr/>
        </p:nvSpPr>
        <p:spPr>
          <a:xfrm>
            <a:off x="214282" y="1196946"/>
            <a:ext cx="8929718" cy="3061959"/>
          </a:xfrm>
          <a:prstGeom prst="foldedCorner">
            <a:avLst/>
          </a:prstGeom>
          <a:solidFill>
            <a:srgbClr val="F8F57B"/>
          </a:solidFill>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smtClean="0">
                <a:solidFill>
                  <a:schemeClr val="bg1"/>
                </a:solidFill>
                <a:latin typeface="Consolas" pitchFamily="49" charset="0"/>
                <a:cs typeface="Consolas" pitchFamily="49" charset="0"/>
              </a:rPr>
              <a:t>let </a:t>
            </a:r>
            <a:r>
              <a:rPr lang="en-GB" b="1" dirty="0" err="1" smtClean="0">
                <a:solidFill>
                  <a:schemeClr val="bg1"/>
                </a:solidFill>
                <a:latin typeface="Consolas" pitchFamily="49" charset="0"/>
                <a:cs typeface="Consolas" pitchFamily="49" charset="0"/>
              </a:rPr>
              <a:t>EarthMass</a:t>
            </a:r>
            <a:r>
              <a:rPr lang="en-GB" b="1" dirty="0" smtClean="0">
                <a:solidFill>
                  <a:schemeClr val="bg1"/>
                </a:solidFill>
                <a:latin typeface="Consolas" pitchFamily="49" charset="0"/>
                <a:cs typeface="Consolas" pitchFamily="49" charset="0"/>
              </a:rPr>
              <a:t> = 5.9736e24&lt;kg&gt;</a:t>
            </a:r>
          </a:p>
          <a:p>
            <a:endParaRPr lang="en-GB" b="1" dirty="0" smtClean="0">
              <a:solidFill>
                <a:schemeClr val="tx1"/>
              </a:solidFill>
              <a:latin typeface="Consolas" pitchFamily="49" charset="0"/>
              <a:cs typeface="Consolas" pitchFamily="49" charset="0"/>
            </a:endParaRPr>
          </a:p>
          <a:p>
            <a:r>
              <a:rPr lang="en-GB" b="1" dirty="0" smtClean="0">
                <a:solidFill>
                  <a:srgbClr val="008000"/>
                </a:solidFill>
                <a:latin typeface="Consolas" pitchFamily="49" charset="0"/>
                <a:cs typeface="Consolas" pitchFamily="49" charset="0"/>
              </a:rPr>
              <a:t>// Average between pole and equator radii</a:t>
            </a:r>
          </a:p>
          <a:p>
            <a:r>
              <a:rPr lang="en-GB" b="1" dirty="0" smtClean="0">
                <a:solidFill>
                  <a:schemeClr val="bg1"/>
                </a:solidFill>
                <a:latin typeface="Consolas" pitchFamily="49" charset="0"/>
                <a:cs typeface="Consolas" pitchFamily="49" charset="0"/>
              </a:rPr>
              <a:t>let </a:t>
            </a:r>
            <a:r>
              <a:rPr lang="en-GB" b="1" dirty="0" err="1" smtClean="0">
                <a:solidFill>
                  <a:schemeClr val="bg1"/>
                </a:solidFill>
                <a:latin typeface="Consolas" pitchFamily="49" charset="0"/>
                <a:cs typeface="Consolas" pitchFamily="49" charset="0"/>
              </a:rPr>
              <a:t>EarthRadius</a:t>
            </a:r>
            <a:r>
              <a:rPr lang="en-GB" b="1" dirty="0" smtClean="0">
                <a:solidFill>
                  <a:schemeClr val="bg1"/>
                </a:solidFill>
                <a:latin typeface="Consolas" pitchFamily="49" charset="0"/>
                <a:cs typeface="Consolas" pitchFamily="49" charset="0"/>
              </a:rPr>
              <a:t> = 6371.0e3&lt;m&gt;</a:t>
            </a:r>
          </a:p>
          <a:p>
            <a:endParaRPr lang="en-GB" b="1" dirty="0" smtClean="0">
              <a:solidFill>
                <a:schemeClr val="tx1"/>
              </a:solidFill>
              <a:latin typeface="Consolas" pitchFamily="49" charset="0"/>
              <a:cs typeface="Consolas" pitchFamily="49" charset="0"/>
            </a:endParaRPr>
          </a:p>
          <a:p>
            <a:r>
              <a:rPr lang="en-GB" b="1" dirty="0" smtClean="0">
                <a:solidFill>
                  <a:srgbClr val="008000"/>
                </a:solidFill>
                <a:latin typeface="Consolas" pitchFamily="49" charset="0"/>
                <a:cs typeface="Consolas" pitchFamily="49" charset="0"/>
              </a:rPr>
              <a:t>// Gravitational acceleration on surface of Earth </a:t>
            </a:r>
          </a:p>
          <a:p>
            <a:r>
              <a:rPr lang="en-GB" b="1" dirty="0" smtClean="0">
                <a:solidFill>
                  <a:schemeClr val="bg1"/>
                </a:solidFill>
                <a:latin typeface="Consolas" pitchFamily="49" charset="0"/>
                <a:cs typeface="Consolas" pitchFamily="49" charset="0"/>
              </a:rPr>
              <a:t>let g = </a:t>
            </a:r>
            <a:r>
              <a:rPr lang="en-GB" b="1" dirty="0" err="1" smtClean="0">
                <a:solidFill>
                  <a:schemeClr val="bg1"/>
                </a:solidFill>
                <a:latin typeface="Consolas" pitchFamily="49" charset="0"/>
                <a:cs typeface="Consolas" pitchFamily="49" charset="0"/>
              </a:rPr>
              <a:t>PhysicalConstants.G</a:t>
            </a:r>
            <a:r>
              <a:rPr lang="en-GB" b="1" dirty="0" smtClean="0">
                <a:solidFill>
                  <a:schemeClr val="bg1"/>
                </a:solidFill>
                <a:latin typeface="Consolas" pitchFamily="49" charset="0"/>
                <a:cs typeface="Consolas" pitchFamily="49" charset="0"/>
              </a:rPr>
              <a:t> * </a:t>
            </a:r>
            <a:r>
              <a:rPr lang="en-GB" b="1" dirty="0" err="1" smtClean="0">
                <a:solidFill>
                  <a:schemeClr val="bg1"/>
                </a:solidFill>
                <a:latin typeface="Consolas" pitchFamily="49" charset="0"/>
                <a:cs typeface="Consolas" pitchFamily="49" charset="0"/>
              </a:rPr>
              <a:t>EarthMass</a:t>
            </a:r>
            <a:r>
              <a:rPr lang="en-GB" b="1" dirty="0" smtClean="0">
                <a:solidFill>
                  <a:schemeClr val="bg1"/>
                </a:solidFill>
                <a:latin typeface="Consolas" pitchFamily="49" charset="0"/>
                <a:cs typeface="Consolas" pitchFamily="49" charset="0"/>
              </a:rPr>
              <a:t> / (</a:t>
            </a:r>
            <a:r>
              <a:rPr lang="en-GB" b="1" dirty="0" err="1" smtClean="0">
                <a:solidFill>
                  <a:schemeClr val="bg1"/>
                </a:solidFill>
                <a:latin typeface="Consolas" pitchFamily="49" charset="0"/>
                <a:cs typeface="Consolas" pitchFamily="49" charset="0"/>
              </a:rPr>
              <a:t>EarthRadius</a:t>
            </a:r>
            <a:r>
              <a:rPr lang="en-GB" b="1" dirty="0" smtClean="0">
                <a:solidFill>
                  <a:schemeClr val="bg1"/>
                </a:solidFill>
                <a:latin typeface="Consolas" pitchFamily="49" charset="0"/>
                <a:cs typeface="Consolas" pitchFamily="49" charset="0"/>
              </a:rPr>
              <a:t> * </a:t>
            </a:r>
            <a:r>
              <a:rPr lang="en-GB" b="1" dirty="0" err="1" smtClean="0">
                <a:solidFill>
                  <a:schemeClr val="bg1"/>
                </a:solidFill>
                <a:latin typeface="Consolas" pitchFamily="49" charset="0"/>
                <a:cs typeface="Consolas" pitchFamily="49" charset="0"/>
              </a:rPr>
              <a:t>EarthRadius</a:t>
            </a:r>
            <a:r>
              <a:rPr lang="en-GB" b="1" dirty="0" smtClean="0">
                <a:solidFill>
                  <a:schemeClr val="bg1"/>
                </a:solidFill>
                <a:latin typeface="Consolas" pitchFamily="49" charset="0"/>
                <a:cs typeface="Consolas" pitchFamily="49" charset="0"/>
              </a:rPr>
              <a:t>)</a:t>
            </a:r>
          </a:p>
          <a:p>
            <a:endParaRPr lang="en-GB" b="1" dirty="0" smtClean="0">
              <a:solidFill>
                <a:schemeClr val="tx1"/>
              </a:solidFill>
              <a:latin typeface="Consolas" pitchFamily="49" charset="0"/>
              <a:cs typeface="Consolas" pitchFamily="49" charset="0"/>
            </a:endParaRPr>
          </a:p>
          <a:p>
            <a:endParaRPr lang="en-GB" b="1" dirty="0" smtClean="0">
              <a:solidFill>
                <a:schemeClr val="tx1"/>
              </a:solidFill>
              <a:latin typeface="Consolas" pitchFamily="49" charset="0"/>
              <a:cs typeface="Consolas" pitchFamily="49" charset="0"/>
            </a:endParaRPr>
          </a:p>
        </p:txBody>
      </p:sp>
      <p:pic>
        <p:nvPicPr>
          <p:cNvPr id="1026" name="Picture 2"/>
          <p:cNvPicPr>
            <a:picLocks noGrp="1" noChangeAspect="1" noChangeArrowheads="1"/>
          </p:cNvPicPr>
          <p:nvPr>
            <p:ph idx="1"/>
          </p:nvPr>
        </p:nvPicPr>
        <p:blipFill>
          <a:blip r:embed="rId2" cstate="print"/>
          <a:srcRect t="8696" r="58209" b="21425"/>
          <a:stretch>
            <a:fillRect/>
          </a:stretch>
        </p:blipFill>
        <p:spPr bwMode="auto">
          <a:xfrm>
            <a:off x="1500166" y="3571876"/>
            <a:ext cx="6951656" cy="2428892"/>
          </a:xfrm>
          <a:prstGeom prst="rect">
            <a:avLst/>
          </a:prstGeom>
          <a:noFill/>
          <a:ln w="9525">
            <a:noFill/>
            <a:miter lim="800000"/>
            <a:headEnd/>
            <a:tailEnd/>
          </a:ln>
          <a:effectLst/>
        </p:spPr>
      </p:pic>
      <p:sp>
        <p:nvSpPr>
          <p:cNvPr id="6" name="Freeform 5"/>
          <p:cNvSpPr/>
          <p:nvPr/>
        </p:nvSpPr>
        <p:spPr>
          <a:xfrm>
            <a:off x="3071802" y="4786322"/>
            <a:ext cx="3357586" cy="812800"/>
          </a:xfrm>
          <a:custGeom>
            <a:avLst/>
            <a:gdLst>
              <a:gd name="connsiteX0" fmla="*/ 300182 w 1115291"/>
              <a:gd name="connsiteY0" fmla="*/ 53109 h 812800"/>
              <a:gd name="connsiteX1" fmla="*/ 23091 w 1115291"/>
              <a:gd name="connsiteY1" fmla="*/ 413327 h 812800"/>
              <a:gd name="connsiteX2" fmla="*/ 161637 w 1115291"/>
              <a:gd name="connsiteY2" fmla="*/ 787400 h 812800"/>
              <a:gd name="connsiteX3" fmla="*/ 979055 w 1115291"/>
              <a:gd name="connsiteY3" fmla="*/ 565727 h 812800"/>
              <a:gd name="connsiteX4" fmla="*/ 979055 w 1115291"/>
              <a:gd name="connsiteY4" fmla="*/ 94673 h 812800"/>
              <a:gd name="connsiteX5" fmla="*/ 300182 w 1115291"/>
              <a:gd name="connsiteY5" fmla="*/ 53109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5291" h="812800">
                <a:moveTo>
                  <a:pt x="300182" y="53109"/>
                </a:moveTo>
                <a:cubicBezTo>
                  <a:pt x="140855" y="106218"/>
                  <a:pt x="46182" y="290945"/>
                  <a:pt x="23091" y="413327"/>
                </a:cubicBezTo>
                <a:cubicBezTo>
                  <a:pt x="0" y="535709"/>
                  <a:pt x="2310" y="762000"/>
                  <a:pt x="161637" y="787400"/>
                </a:cubicBezTo>
                <a:cubicBezTo>
                  <a:pt x="320964" y="812800"/>
                  <a:pt x="842819" y="681182"/>
                  <a:pt x="979055" y="565727"/>
                </a:cubicBezTo>
                <a:cubicBezTo>
                  <a:pt x="1115291" y="450273"/>
                  <a:pt x="1099128" y="182418"/>
                  <a:pt x="979055" y="94673"/>
                </a:cubicBezTo>
                <a:cubicBezTo>
                  <a:pt x="858982" y="6928"/>
                  <a:pt x="459509" y="0"/>
                  <a:pt x="300182" y="53109"/>
                </a:cubicBezTo>
                <a:close/>
              </a:path>
            </a:pathLst>
          </a:cu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7451552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697727642"/>
              </p:ext>
            </p:extLst>
          </p:nvPr>
        </p:nvGraphicFramePr>
        <p:xfrm>
          <a:off x="276849" y="1243980"/>
          <a:ext cx="8382000" cy="4708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txBox="1">
            <a:spLocks/>
          </p:cNvSpPr>
          <p:nvPr/>
        </p:nvSpPr>
        <p:spPr>
          <a:xfrm>
            <a:off x="208722" y="230188"/>
            <a:ext cx="8935278"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a:lstStyle>
          <a:p>
            <a:pPr algn="ctr"/>
            <a:r>
              <a:rPr lang="en-GB" dirty="0" smtClean="0"/>
              <a:t>My F# Journey to 2010</a:t>
            </a:r>
            <a:endParaRPr lang="en-GB" dirty="0"/>
          </a:p>
        </p:txBody>
      </p:sp>
    </p:spTree>
    <p:extLst>
      <p:ext uri="{BB962C8B-B14F-4D97-AF65-F5344CB8AC3E}">
        <p14:creationId xmlns:p14="http://schemas.microsoft.com/office/powerpoint/2010/main" val="220316154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taster: </a:t>
            </a:r>
            <a:r>
              <a:rPr lang="en-US" dirty="0" err="1" smtClean="0"/>
              <a:t>async</a:t>
            </a:r>
            <a:r>
              <a:rPr lang="en-US" dirty="0" smtClean="0"/>
              <a:t>/parallel</a:t>
            </a:r>
            <a:endParaRPr lang="en-US"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74850553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GB" dirty="0"/>
          </a:p>
        </p:txBody>
      </p:sp>
      <p:sp>
        <p:nvSpPr>
          <p:cNvPr id="4" name="Rectangle 3"/>
          <p:cNvSpPr/>
          <p:nvPr/>
        </p:nvSpPr>
        <p:spPr>
          <a:xfrm>
            <a:off x="571472" y="1472575"/>
            <a:ext cx="8276314"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2400" b="1" dirty="0" smtClean="0">
              <a:solidFill>
                <a:schemeClr val="bg1"/>
              </a:solidFill>
              <a:latin typeface="Consolas" pitchFamily="49" charset="0"/>
              <a:cs typeface="Consolas" pitchFamily="49" charset="0"/>
            </a:endParaRPr>
          </a:p>
          <a:p>
            <a:r>
              <a:rPr lang="en-GB" sz="2400" b="1" dirty="0" smtClean="0">
                <a:solidFill>
                  <a:schemeClr val="bg1"/>
                </a:solidFill>
                <a:latin typeface="Consolas" pitchFamily="49" charset="0"/>
                <a:cs typeface="Consolas" pitchFamily="49" charset="0"/>
              </a:rPr>
              <a:t>async { </a:t>
            </a:r>
            <a:r>
              <a:rPr lang="en-GB" sz="2400" b="1" dirty="0" smtClean="0">
                <a:solidFill>
                  <a:schemeClr val="accent2"/>
                </a:solidFill>
                <a:latin typeface="Consolas" pitchFamily="49" charset="0"/>
                <a:cs typeface="Consolas" pitchFamily="49" charset="0"/>
              </a:rPr>
              <a:t>let!</a:t>
            </a:r>
            <a:r>
              <a:rPr lang="en-GB" sz="2400" b="1" dirty="0" smtClean="0">
                <a:solidFill>
                  <a:schemeClr val="bg1"/>
                </a:solidFill>
                <a:latin typeface="Consolas" pitchFamily="49" charset="0"/>
                <a:cs typeface="Consolas" pitchFamily="49" charset="0"/>
              </a:rPr>
              <a:t> res = &lt;async-event&gt;</a:t>
            </a:r>
          </a:p>
          <a:p>
            <a:r>
              <a:rPr lang="en-GB" sz="2400" b="1" dirty="0" smtClean="0">
                <a:solidFill>
                  <a:schemeClr val="bg1"/>
                </a:solidFill>
                <a:latin typeface="Consolas" pitchFamily="49" charset="0"/>
                <a:cs typeface="Consolas" pitchFamily="49" charset="0"/>
              </a:rPr>
              <a:t>        ...  }</a:t>
            </a:r>
          </a:p>
          <a:p>
            <a:r>
              <a:rPr lang="en-GB" sz="2400" b="1" dirty="0" smtClean="0">
                <a:solidFill>
                  <a:schemeClr val="bg1"/>
                </a:solidFill>
                <a:latin typeface="Consolas" pitchFamily="49" charset="0"/>
                <a:cs typeface="Consolas" pitchFamily="49" charset="0"/>
              </a:rPr>
              <a:t> </a:t>
            </a:r>
          </a:p>
        </p:txBody>
      </p:sp>
      <p:sp>
        <p:nvSpPr>
          <p:cNvPr id="5" name="Rectangular Callout 4"/>
          <p:cNvSpPr/>
          <p:nvPr/>
        </p:nvSpPr>
        <p:spPr>
          <a:xfrm>
            <a:off x="4661638" y="720893"/>
            <a:ext cx="1133195" cy="523220"/>
          </a:xfrm>
          <a:prstGeom prst="wedgeRectCallout">
            <a:avLst>
              <a:gd name="adj1" fmla="val -155316"/>
              <a:gd name="adj2" fmla="val 155183"/>
            </a:avLst>
          </a:prstGeom>
          <a:solidFill>
            <a:schemeClr val="tx2">
              <a:lumMod val="50000"/>
            </a:schemeClr>
          </a:soli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7" name="Rectangular Callout 6"/>
          <p:cNvSpPr/>
          <p:nvPr/>
        </p:nvSpPr>
        <p:spPr>
          <a:xfrm>
            <a:off x="3234379" y="3475634"/>
            <a:ext cx="3692678" cy="2246769"/>
          </a:xfrm>
          <a:prstGeom prst="wedgeRectCallout">
            <a:avLst>
              <a:gd name="adj1" fmla="val -49236"/>
              <a:gd name="adj2" fmla="val -91131"/>
            </a:avLst>
          </a:prstGeom>
          <a:solidFill>
            <a:schemeClr val="tx2">
              <a:lumMod val="50000"/>
            </a:schemeClr>
          </a:solidFill>
          <a:ln w="15875">
            <a:solidFill>
              <a:schemeClr val="tx1"/>
            </a:solidFill>
            <a:miter lim="800000"/>
            <a:headEnd/>
            <a:tailEnd/>
          </a:ln>
          <a:effectLst/>
        </p:spPr>
        <p:txBody>
          <a:bodyPr wrap="none" anchor="ctr" anchorCtr="1">
            <a:spAutoFit/>
          </a:bodyPr>
          <a:lstStyle/>
          <a:p>
            <a:pPr algn="ctr"/>
            <a:r>
              <a:rPr lang="en-GB" sz="2000" b="1" dirty="0" smtClean="0">
                <a:solidFill>
                  <a:schemeClr val="tx1"/>
                </a:solidFill>
              </a:rPr>
              <a:t>React to a GUI Event</a:t>
            </a:r>
          </a:p>
          <a:p>
            <a:pPr algn="ctr"/>
            <a:r>
              <a:rPr lang="en-GB" sz="2000" b="1" dirty="0" smtClean="0">
                <a:solidFill>
                  <a:schemeClr val="tx1"/>
                </a:solidFill>
              </a:rPr>
              <a:t>React to a Timer Callback</a:t>
            </a:r>
          </a:p>
          <a:p>
            <a:pPr algn="ctr"/>
            <a:r>
              <a:rPr lang="en-GB" sz="2000" b="1" dirty="0" smtClean="0">
                <a:solidFill>
                  <a:schemeClr val="tx1"/>
                </a:solidFill>
              </a:rPr>
              <a:t>React to a Query Response</a:t>
            </a:r>
          </a:p>
          <a:p>
            <a:pPr algn="ctr"/>
            <a:r>
              <a:rPr lang="en-GB" sz="2000" b="1" dirty="0" smtClean="0">
                <a:solidFill>
                  <a:schemeClr val="tx1"/>
                </a:solidFill>
              </a:rPr>
              <a:t>React to a HTTP Response</a:t>
            </a:r>
          </a:p>
          <a:p>
            <a:pPr algn="ctr"/>
            <a:r>
              <a:rPr lang="en-GB" sz="2000" b="1" dirty="0" smtClean="0">
                <a:solidFill>
                  <a:schemeClr val="tx1"/>
                </a:solidFill>
              </a:rPr>
              <a:t>React to a Web Service Response</a:t>
            </a:r>
          </a:p>
          <a:p>
            <a:pPr algn="ctr"/>
            <a:r>
              <a:rPr lang="en-GB" sz="2000" b="1" dirty="0" smtClean="0">
                <a:solidFill>
                  <a:schemeClr val="tx1"/>
                </a:solidFill>
              </a:rPr>
              <a:t>React to a Disk I/O Completion</a:t>
            </a:r>
          </a:p>
          <a:p>
            <a:pPr algn="ctr"/>
            <a:r>
              <a:rPr lang="en-GB" sz="2000" b="1" dirty="0" smtClean="0"/>
              <a:t>Agent r</a:t>
            </a:r>
            <a:r>
              <a:rPr lang="en-GB" sz="2000" b="1" dirty="0" smtClean="0">
                <a:solidFill>
                  <a:schemeClr val="tx1"/>
                </a:solidFill>
              </a:rPr>
              <a:t>eacts to Message</a:t>
            </a:r>
          </a:p>
        </p:txBody>
      </p:sp>
    </p:spTree>
    <p:extLst>
      <p:ext uri="{BB962C8B-B14F-4D97-AF65-F5344CB8AC3E}">
        <p14:creationId xmlns:p14="http://schemas.microsoft.com/office/powerpoint/2010/main" val="21221797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Sequencing I/O requests</a:t>
            </a:r>
          </a:p>
          <a:p>
            <a:endParaRPr lang="en-GB" sz="2800" dirty="0" smtClean="0"/>
          </a:p>
          <a:p>
            <a:endParaRPr lang="en-GB" sz="2800" dirty="0" smtClean="0"/>
          </a:p>
          <a:p>
            <a:endParaRPr lang="en-GB" sz="2800" dirty="0" smtClean="0"/>
          </a:p>
          <a:p>
            <a:r>
              <a:rPr lang="en-GB" sz="2800" dirty="0" smtClean="0"/>
              <a:t>Sequencing CPU computations and I/O requests</a:t>
            </a:r>
          </a:p>
          <a:p>
            <a:endParaRPr lang="en-GB" sz="2800" dirty="0" smtClean="0"/>
          </a:p>
        </p:txBody>
      </p:sp>
      <p:sp>
        <p:nvSpPr>
          <p:cNvPr id="6" name="Folded Corner 5"/>
          <p:cNvSpPr/>
          <p:nvPr/>
        </p:nvSpPr>
        <p:spPr>
          <a:xfrm>
            <a:off x="662832" y="1929261"/>
            <a:ext cx="8177486" cy="1188689"/>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text2 }</a:t>
            </a:r>
          </a:p>
        </p:txBody>
      </p:sp>
      <p:sp>
        <p:nvSpPr>
          <p:cNvPr id="7" name="Rectangle 6"/>
          <p:cNvSpPr/>
          <p:nvPr/>
        </p:nvSpPr>
        <p:spPr>
          <a:xfrm>
            <a:off x="649953" y="3971692"/>
            <a:ext cx="8215370" cy="1303809"/>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text3 = </a:t>
            </a:r>
            <a:r>
              <a:rPr lang="en-GB" sz="2000" b="1" dirty="0" err="1" smtClean="0">
                <a:solidFill>
                  <a:schemeClr val="bg1"/>
                </a:solidFill>
                <a:latin typeface="Consolas" pitchFamily="49" charset="0"/>
                <a:cs typeface="Consolas" pitchFamily="49" charset="0"/>
              </a:rPr>
              <a:t>postProcess</a:t>
            </a:r>
            <a:r>
              <a:rPr lang="en-GB" sz="2000" b="1" dirty="0" smtClean="0">
                <a:solidFill>
                  <a:schemeClr val="bg1"/>
                </a:solidFill>
                <a:latin typeface="Consolas" pitchFamily="49" charset="0"/>
                <a:cs typeface="Consolas" pitchFamily="49" charset="0"/>
              </a:rPr>
              <a:t> text2</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text3 }</a:t>
            </a:r>
          </a:p>
        </p:txBody>
      </p:sp>
    </p:spTree>
    <p:extLst>
      <p:ext uri="{BB962C8B-B14F-4D97-AF65-F5344CB8AC3E}">
        <p14:creationId xmlns:p14="http://schemas.microsoft.com/office/powerpoint/2010/main" val="1505036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Parallel CPU computations</a:t>
            </a:r>
          </a:p>
          <a:p>
            <a:pPr>
              <a:buNone/>
            </a:pPr>
            <a:endParaRPr lang="en-GB" sz="2800" dirty="0" smtClean="0"/>
          </a:p>
          <a:p>
            <a:endParaRPr lang="en-GB" sz="2800" dirty="0" smtClean="0"/>
          </a:p>
          <a:p>
            <a:endParaRPr lang="en-GB" sz="2800" dirty="0" smtClean="0"/>
          </a:p>
          <a:p>
            <a:r>
              <a:rPr lang="en-GB" sz="2800" dirty="0" smtClean="0"/>
              <a:t>Parallel I/O requests</a:t>
            </a:r>
          </a:p>
          <a:p>
            <a:endParaRPr lang="en-GB" sz="2800" dirty="0" smtClean="0"/>
          </a:p>
        </p:txBody>
      </p:sp>
      <p:sp>
        <p:nvSpPr>
          <p:cNvPr id="4" name="Rectangle 3"/>
          <p:cNvSpPr/>
          <p:nvPr/>
        </p:nvSpPr>
        <p:spPr>
          <a:xfrm>
            <a:off x="714348" y="2122153"/>
            <a:ext cx="7953134" cy="688256"/>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Async.Parallel [ async { return (fib 39) };</a:t>
            </a:r>
          </a:p>
          <a:p>
            <a:r>
              <a:rPr lang="en-GB" sz="2000" b="1" dirty="0" smtClean="0">
                <a:solidFill>
                  <a:schemeClr val="bg1"/>
                </a:solidFill>
                <a:latin typeface="Consolas" pitchFamily="49" charset="0"/>
                <a:cs typeface="Consolas" pitchFamily="49" charset="0"/>
              </a:rPr>
              <a:t>                 async { return (fib 40) }; ]</a:t>
            </a:r>
          </a:p>
        </p:txBody>
      </p:sp>
      <p:sp>
        <p:nvSpPr>
          <p:cNvPr id="7" name="Rectangle 6"/>
          <p:cNvSpPr/>
          <p:nvPr/>
        </p:nvSpPr>
        <p:spPr>
          <a:xfrm>
            <a:off x="585559" y="3925721"/>
            <a:ext cx="8143932" cy="996033"/>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Async.Parallel</a:t>
            </a:r>
            <a:r>
              <a:rPr lang="en-GB" sz="2000" b="1" dirty="0" smtClean="0">
                <a:solidFill>
                  <a:schemeClr val="bg1"/>
                </a:solidFill>
                <a:latin typeface="Consolas" pitchFamily="49" charset="0"/>
                <a:cs typeface="Consolas" pitchFamily="49" charset="0"/>
              </a:rPr>
              <a:t> </a:t>
            </a:r>
          </a:p>
          <a:p>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for </a:t>
            </a:r>
            <a:r>
              <a:rPr lang="en-GB" sz="2000" b="1" dirty="0" smtClean="0">
                <a:solidFill>
                  <a:schemeClr val="bg1"/>
                </a:solidFill>
                <a:latin typeface="Consolas" pitchFamily="49" charset="0"/>
                <a:cs typeface="Consolas" pitchFamily="49" charset="0"/>
              </a:rPr>
              <a:t>target </a:t>
            </a:r>
            <a:r>
              <a:rPr lang="en-GB" sz="2000" b="1" dirty="0" smtClean="0">
                <a:solidFill>
                  <a:schemeClr val="accent2"/>
                </a:solidFill>
                <a:latin typeface="Consolas" pitchFamily="49" charset="0"/>
                <a:cs typeface="Consolas" pitchFamily="49" charset="0"/>
              </a:rPr>
              <a:t>in </a:t>
            </a:r>
            <a:r>
              <a:rPr lang="en-GB" sz="2000" b="1" dirty="0" err="1" smtClean="0">
                <a:solidFill>
                  <a:schemeClr val="bg1"/>
                </a:solidFill>
                <a:latin typeface="Consolas" pitchFamily="49" charset="0"/>
                <a:cs typeface="Consolas" pitchFamily="49" charset="0"/>
              </a:rPr>
              <a:t>langs</a:t>
            </a:r>
            <a:r>
              <a:rPr lang="en-GB" sz="2000" b="1" dirty="0" smtClean="0">
                <a:solidFill>
                  <a:schemeClr val="bg1"/>
                </a:solidFill>
                <a:latin typeface="Consolas" pitchFamily="49" charset="0"/>
                <a:cs typeface="Consolas" pitchFamily="49" charset="0"/>
              </a:rPr>
              <a:t> -&gt; </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lang,target,text</a:t>
            </a:r>
            <a:r>
              <a:rPr lang="en-GB" sz="2000" b="1" dirty="0" smtClean="0">
                <a:solidFill>
                  <a:schemeClr val="bg1"/>
                </a:solidFill>
                <a:latin typeface="Consolas" pitchFamily="49" charset="0"/>
                <a:cs typeface="Consolas" pitchFamily="49" charset="0"/>
              </a:rPr>
              <a:t>) ]</a:t>
            </a:r>
          </a:p>
        </p:txBody>
      </p:sp>
    </p:spTree>
    <p:extLst>
      <p:ext uri="{BB962C8B-B14F-4D97-AF65-F5344CB8AC3E}">
        <p14:creationId xmlns:p14="http://schemas.microsoft.com/office/powerpoint/2010/main" val="18438054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2"/>
          <a:srcRect t="36979" r="67254" b="23855"/>
          <a:stretch>
            <a:fillRect/>
          </a:stretch>
        </p:blipFill>
        <p:spPr bwMode="auto">
          <a:xfrm>
            <a:off x="1149154" y="1311967"/>
            <a:ext cx="6474394" cy="4597758"/>
          </a:xfrm>
          <a:prstGeom prst="rect">
            <a:avLst/>
          </a:prstGeom>
          <a:noFill/>
          <a:ln w="9525">
            <a:noFill/>
            <a:miter lim="800000"/>
            <a:headEnd/>
            <a:tailEnd/>
          </a:ln>
        </p:spPr>
      </p:pic>
      <p:sp>
        <p:nvSpPr>
          <p:cNvPr id="8" name="Rectangular Callout 7"/>
          <p:cNvSpPr/>
          <p:nvPr/>
        </p:nvSpPr>
        <p:spPr>
          <a:xfrm>
            <a:off x="7533628" y="3863339"/>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9" name="Rectangular Callout 8"/>
          <p:cNvSpPr/>
          <p:nvPr/>
        </p:nvSpPr>
        <p:spPr>
          <a:xfrm>
            <a:off x="7402692" y="3307400"/>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10" name="Rectangular Callout 9"/>
          <p:cNvSpPr/>
          <p:nvPr/>
        </p:nvSpPr>
        <p:spPr>
          <a:xfrm>
            <a:off x="6885391" y="2120397"/>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11" name="Title 10"/>
          <p:cNvSpPr>
            <a:spLocks noGrp="1"/>
          </p:cNvSpPr>
          <p:nvPr>
            <p:ph type="title"/>
          </p:nvPr>
        </p:nvSpPr>
        <p:spPr>
          <a:xfrm>
            <a:off x="381000" y="230188"/>
            <a:ext cx="8382000" cy="1107996"/>
          </a:xfrm>
        </p:spPr>
        <p:txBody>
          <a:bodyPr/>
          <a:lstStyle/>
          <a:p>
            <a:r>
              <a:rPr lang="en-GB" sz="4000" dirty="0" smtClean="0"/>
              <a:t>F# example: Serving 50,000+ simultaneous TCP connections with ~10 threads</a:t>
            </a:r>
            <a:endParaRPr lang="en-GB" sz="4000" dirty="0"/>
          </a:p>
        </p:txBody>
      </p:sp>
      <p:pic>
        <p:nvPicPr>
          <p:cNvPr id="116740" name="Picture 4"/>
          <p:cNvPicPr>
            <a:picLocks noChangeAspect="1" noChangeArrowheads="1"/>
          </p:cNvPicPr>
          <p:nvPr/>
        </p:nvPicPr>
        <p:blipFill>
          <a:blip r:embed="rId3"/>
          <a:srcRect l="2430" t="53245" r="22211" b="36509"/>
          <a:stretch>
            <a:fillRect/>
          </a:stretch>
        </p:blipFill>
        <p:spPr bwMode="auto">
          <a:xfrm>
            <a:off x="172279" y="5670623"/>
            <a:ext cx="9352804" cy="889201"/>
          </a:xfrm>
          <a:prstGeom prst="rect">
            <a:avLst/>
          </a:prstGeom>
          <a:noFill/>
          <a:ln w="9525">
            <a:noFill/>
            <a:miter lim="800000"/>
            <a:headEnd/>
            <a:tailEnd/>
          </a:ln>
        </p:spPr>
      </p:pic>
    </p:spTree>
    <p:extLst>
      <p:ext uri="{BB962C8B-B14F-4D97-AF65-F5344CB8AC3E}">
        <p14:creationId xmlns:p14="http://schemas.microsoft.com/office/powerpoint/2010/main" val="975505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taster: source</a:t>
            </a:r>
            <a:endParaRPr lang="en-US"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5953276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t>
            </a:r>
            <a:r>
              <a:rPr lang="en-GB" dirty="0" smtClean="0"/>
              <a:t>#: Source</a:t>
            </a:r>
            <a:endParaRPr lang="en-GB" dirty="0"/>
          </a:p>
        </p:txBody>
      </p:sp>
      <p:sp>
        <p:nvSpPr>
          <p:cNvPr id="3" name="Text Placeholder 2"/>
          <p:cNvSpPr>
            <a:spLocks noGrp="1"/>
          </p:cNvSpPr>
          <p:nvPr>
            <p:ph type="body" sz="quarter" idx="10"/>
          </p:nvPr>
        </p:nvSpPr>
        <p:spPr/>
        <p:txBody>
          <a:bodyPr/>
          <a:lstStyle/>
          <a:p>
            <a:r>
              <a:rPr lang="en-GB" dirty="0" smtClean="0">
                <a:solidFill>
                  <a:schemeClr val="tx1"/>
                </a:solidFill>
              </a:rPr>
              <a:t>Today: </a:t>
            </a:r>
          </a:p>
          <a:p>
            <a:pPr lvl="1"/>
            <a:r>
              <a:rPr lang="en-GB" dirty="0" err="1" smtClean="0">
                <a:solidFill>
                  <a:schemeClr val="tx1"/>
                </a:solidFill>
              </a:rPr>
              <a:t>Compiler+Library</a:t>
            </a:r>
            <a:r>
              <a:rPr lang="en-GB" dirty="0" smtClean="0">
                <a:solidFill>
                  <a:schemeClr val="tx1"/>
                </a:solidFill>
              </a:rPr>
              <a:t> source is in every “CTP” release (MSR Shared Source license)</a:t>
            </a:r>
          </a:p>
          <a:p>
            <a:endParaRPr lang="en-GB" dirty="0">
              <a:solidFill>
                <a:schemeClr val="tx1"/>
              </a:solidFill>
            </a:endParaRPr>
          </a:p>
          <a:p>
            <a:pPr lvl="1"/>
            <a:r>
              <a:rPr lang="en-GB" dirty="0" smtClean="0">
                <a:solidFill>
                  <a:schemeClr val="tx1"/>
                </a:solidFill>
              </a:rPr>
              <a:t>Source for “F# Power Pack” on </a:t>
            </a:r>
            <a:r>
              <a:rPr lang="en-GB" dirty="0" err="1" smtClean="0">
                <a:solidFill>
                  <a:schemeClr val="tx1"/>
                </a:solidFill>
              </a:rPr>
              <a:t>CodePlex</a:t>
            </a:r>
            <a:endParaRPr lang="en-GB" dirty="0" smtClean="0">
              <a:solidFill>
                <a:schemeClr val="tx1"/>
              </a:solidFill>
            </a:endParaRPr>
          </a:p>
          <a:p>
            <a:endParaRPr lang="en-GB" dirty="0">
              <a:solidFill>
                <a:schemeClr val="tx1"/>
              </a:solidFill>
            </a:endParaRPr>
          </a:p>
          <a:p>
            <a:r>
              <a:rPr lang="en-GB" dirty="0" smtClean="0">
                <a:solidFill>
                  <a:schemeClr val="tx1"/>
                </a:solidFill>
              </a:rPr>
              <a:t>Coming Up: </a:t>
            </a:r>
            <a:r>
              <a:rPr lang="en-GB" dirty="0" smtClean="0">
                <a:solidFill>
                  <a:srgbClr val="FFFF00"/>
                </a:solidFill>
              </a:rPr>
              <a:t>announcements about F#  </a:t>
            </a:r>
            <a:r>
              <a:rPr lang="en-GB" dirty="0" err="1" smtClean="0">
                <a:solidFill>
                  <a:srgbClr val="FFFF00"/>
                </a:solidFill>
              </a:rPr>
              <a:t>Compiler+Library</a:t>
            </a:r>
            <a:r>
              <a:rPr lang="en-GB" dirty="0" smtClean="0">
                <a:solidFill>
                  <a:srgbClr val="FFFF00"/>
                </a:solidFill>
              </a:rPr>
              <a:t> OSS Release….</a:t>
            </a:r>
            <a:endParaRPr lang="en-GB" dirty="0">
              <a:solidFill>
                <a:srgbClr val="FFFF00"/>
              </a:solidFill>
            </a:endParaRPr>
          </a:p>
        </p:txBody>
      </p:sp>
    </p:spTree>
    <p:extLst>
      <p:ext uri="{BB962C8B-B14F-4D97-AF65-F5344CB8AC3E}">
        <p14:creationId xmlns:p14="http://schemas.microsoft.com/office/powerpoint/2010/main" val="260449878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taster: cross-platform</a:t>
            </a:r>
            <a:endParaRPr lang="en-US"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3231100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eft-Right Arrow 3"/>
          <p:cNvSpPr/>
          <p:nvPr/>
        </p:nvSpPr>
        <p:spPr bwMode="auto">
          <a:xfrm>
            <a:off x="491093" y="5689856"/>
            <a:ext cx="6714614" cy="276999"/>
          </a:xfrm>
          <a:prstGeom prst="lef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7" name="TextBox 16"/>
          <p:cNvSpPr txBox="1"/>
          <p:nvPr/>
        </p:nvSpPr>
        <p:spPr>
          <a:xfrm>
            <a:off x="3324343" y="4766526"/>
            <a:ext cx="1396729" cy="646331"/>
          </a:xfrm>
          <a:prstGeom prst="rect">
            <a:avLst/>
          </a:prstGeom>
          <a:noFill/>
        </p:spPr>
        <p:txBody>
          <a:bodyPr wrap="none" rtlCol="0">
            <a:spAutoFit/>
          </a:bodyPr>
          <a:lstStyle/>
          <a:p>
            <a:r>
              <a:rPr lang="en-GB" b="1" dirty="0" smtClean="0">
                <a:solidFill>
                  <a:srgbClr val="FFFF00"/>
                </a:solidFill>
              </a:rPr>
              <a:t>Phone</a:t>
            </a:r>
          </a:p>
          <a:p>
            <a:r>
              <a:rPr lang="en-GB" b="1" dirty="0" smtClean="0">
                <a:solidFill>
                  <a:srgbClr val="FFFF00"/>
                </a:solidFill>
              </a:rPr>
              <a:t>(Mono,WP7)</a:t>
            </a:r>
            <a:endParaRPr lang="en-GB" b="1" dirty="0">
              <a:solidFill>
                <a:srgbClr val="FFFF00"/>
              </a:solidFill>
            </a:endParaRPr>
          </a:p>
        </p:txBody>
      </p:sp>
      <p:sp>
        <p:nvSpPr>
          <p:cNvPr id="3" name="Down Arrow 2"/>
          <p:cNvSpPr/>
          <p:nvPr/>
        </p:nvSpPr>
        <p:spPr bwMode="auto">
          <a:xfrm rot="10800000">
            <a:off x="8658864" y="1140031"/>
            <a:ext cx="367612" cy="3617395"/>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 name="Title 1"/>
          <p:cNvSpPr>
            <a:spLocks noGrp="1"/>
          </p:cNvSpPr>
          <p:nvPr>
            <p:ph type="title"/>
          </p:nvPr>
        </p:nvSpPr>
        <p:spPr/>
        <p:txBody>
          <a:bodyPr/>
          <a:lstStyle/>
          <a:p>
            <a:r>
              <a:rPr lang="en-GB" dirty="0" smtClean="0"/>
              <a:t>F#: Cross-platform</a:t>
            </a:r>
            <a:endParaRPr lang="en-GB" dirty="0"/>
          </a:p>
        </p:txBody>
      </p:sp>
      <p:sp>
        <p:nvSpPr>
          <p:cNvPr id="10" name="Rounded Rectangle 9"/>
          <p:cNvSpPr/>
          <p:nvPr/>
        </p:nvSpPr>
        <p:spPr>
          <a:xfrm>
            <a:off x="3366815" y="3688948"/>
            <a:ext cx="1106731" cy="8993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ormAutofit/>
          </a:bodyPr>
          <a:lstStyle/>
          <a:p>
            <a:r>
              <a:rPr lang="en-GB" b="1" dirty="0" smtClean="0">
                <a:solidFill>
                  <a:schemeClr val="bg1"/>
                </a:solidFill>
              </a:rPr>
              <a:t>fsc.exe</a:t>
            </a:r>
          </a:p>
          <a:p>
            <a:r>
              <a:rPr lang="en-GB" b="1" dirty="0" smtClean="0">
                <a:solidFill>
                  <a:schemeClr val="bg1"/>
                </a:solidFill>
              </a:rPr>
              <a:t>libraries</a:t>
            </a:r>
            <a:endParaRPr lang="en-GB" b="1" dirty="0">
              <a:solidFill>
                <a:schemeClr val="bg1"/>
              </a:solidFill>
            </a:endParaRPr>
          </a:p>
        </p:txBody>
      </p:sp>
      <p:sp>
        <p:nvSpPr>
          <p:cNvPr id="11" name="Rounded Rectangle 10"/>
          <p:cNvSpPr/>
          <p:nvPr/>
        </p:nvSpPr>
        <p:spPr>
          <a:xfrm>
            <a:off x="1938893" y="3688948"/>
            <a:ext cx="1106731" cy="8993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ormAutofit lnSpcReduction="10000"/>
          </a:bodyPr>
          <a:lstStyle/>
          <a:p>
            <a:r>
              <a:rPr lang="en-GB" b="1" dirty="0" smtClean="0">
                <a:solidFill>
                  <a:schemeClr val="bg1"/>
                </a:solidFill>
              </a:rPr>
              <a:t>fsc.exe</a:t>
            </a:r>
          </a:p>
          <a:p>
            <a:r>
              <a:rPr lang="en-GB" b="1" dirty="0" smtClean="0">
                <a:solidFill>
                  <a:schemeClr val="bg1"/>
                </a:solidFill>
              </a:rPr>
              <a:t>fsi.exe</a:t>
            </a:r>
          </a:p>
          <a:p>
            <a:r>
              <a:rPr lang="en-GB" b="1" dirty="0" smtClean="0">
                <a:solidFill>
                  <a:schemeClr val="bg1"/>
                </a:solidFill>
              </a:rPr>
              <a:t>libraries</a:t>
            </a:r>
            <a:endParaRPr lang="en-GB" b="1" dirty="0">
              <a:solidFill>
                <a:schemeClr val="bg1"/>
              </a:solidFill>
            </a:endParaRPr>
          </a:p>
        </p:txBody>
      </p:sp>
      <p:sp>
        <p:nvSpPr>
          <p:cNvPr id="12" name="Rounded Rectangle 11"/>
          <p:cNvSpPr/>
          <p:nvPr/>
        </p:nvSpPr>
        <p:spPr>
          <a:xfrm>
            <a:off x="491093" y="3688948"/>
            <a:ext cx="1106731" cy="8993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ormAutofit lnSpcReduction="10000"/>
          </a:bodyPr>
          <a:lstStyle/>
          <a:p>
            <a:r>
              <a:rPr lang="en-GB" b="1" dirty="0" smtClean="0">
                <a:solidFill>
                  <a:schemeClr val="bg1"/>
                </a:solidFill>
              </a:rPr>
              <a:t>fsc.exe</a:t>
            </a:r>
          </a:p>
          <a:p>
            <a:r>
              <a:rPr lang="en-GB" b="1" dirty="0" smtClean="0">
                <a:solidFill>
                  <a:schemeClr val="bg1"/>
                </a:solidFill>
              </a:rPr>
              <a:t>fsi.exe</a:t>
            </a:r>
          </a:p>
          <a:p>
            <a:r>
              <a:rPr lang="en-GB" b="1" dirty="0" smtClean="0">
                <a:solidFill>
                  <a:schemeClr val="bg1"/>
                </a:solidFill>
              </a:rPr>
              <a:t>libraries</a:t>
            </a:r>
            <a:endParaRPr lang="en-GB" b="1" dirty="0">
              <a:solidFill>
                <a:schemeClr val="bg1"/>
              </a:solidFill>
            </a:endParaRPr>
          </a:p>
        </p:txBody>
      </p:sp>
      <p:sp>
        <p:nvSpPr>
          <p:cNvPr id="14" name="TextBox 13"/>
          <p:cNvSpPr txBox="1"/>
          <p:nvPr/>
        </p:nvSpPr>
        <p:spPr>
          <a:xfrm>
            <a:off x="7561129" y="3829775"/>
            <a:ext cx="1213089" cy="369332"/>
          </a:xfrm>
          <a:prstGeom prst="rect">
            <a:avLst/>
          </a:prstGeom>
          <a:noFill/>
        </p:spPr>
        <p:txBody>
          <a:bodyPr wrap="none" rtlCol="0">
            <a:spAutoFit/>
          </a:bodyPr>
          <a:lstStyle/>
          <a:p>
            <a:r>
              <a:rPr lang="en-GB" b="1" dirty="0" smtClean="0">
                <a:solidFill>
                  <a:srgbClr val="FFFF00"/>
                </a:solidFill>
              </a:rPr>
              <a:t>Basic Tools</a:t>
            </a:r>
            <a:endParaRPr lang="en-GB" b="1" dirty="0">
              <a:solidFill>
                <a:srgbClr val="FFFF00"/>
              </a:solidFill>
            </a:endParaRPr>
          </a:p>
        </p:txBody>
      </p:sp>
      <p:sp>
        <p:nvSpPr>
          <p:cNvPr id="24" name="TextBox 23"/>
          <p:cNvSpPr txBox="1"/>
          <p:nvPr/>
        </p:nvSpPr>
        <p:spPr>
          <a:xfrm>
            <a:off x="4819419" y="4766526"/>
            <a:ext cx="1237839" cy="923330"/>
          </a:xfrm>
          <a:prstGeom prst="rect">
            <a:avLst/>
          </a:prstGeom>
          <a:noFill/>
        </p:spPr>
        <p:txBody>
          <a:bodyPr wrap="none" rtlCol="0">
            <a:spAutoFit/>
          </a:bodyPr>
          <a:lstStyle/>
          <a:p>
            <a:r>
              <a:rPr lang="en-GB" b="1" dirty="0" smtClean="0">
                <a:solidFill>
                  <a:srgbClr val="FFFF00"/>
                </a:solidFill>
              </a:rPr>
              <a:t>Windows,</a:t>
            </a:r>
          </a:p>
          <a:p>
            <a:r>
              <a:rPr lang="en-GB" b="1" dirty="0" smtClean="0">
                <a:solidFill>
                  <a:srgbClr val="FFFF00"/>
                </a:solidFill>
              </a:rPr>
              <a:t>Silverlight</a:t>
            </a:r>
          </a:p>
          <a:p>
            <a:r>
              <a:rPr lang="en-GB" b="1" dirty="0" smtClean="0">
                <a:solidFill>
                  <a:srgbClr val="FFFF00"/>
                </a:solidFill>
              </a:rPr>
              <a:t>(free tools)</a:t>
            </a:r>
            <a:endParaRPr lang="en-GB" b="1" dirty="0">
              <a:solidFill>
                <a:srgbClr val="FFFF00"/>
              </a:solidFill>
            </a:endParaRPr>
          </a:p>
        </p:txBody>
      </p:sp>
      <p:sp>
        <p:nvSpPr>
          <p:cNvPr id="26" name="Rounded Rectangle 25"/>
          <p:cNvSpPr/>
          <p:nvPr/>
        </p:nvSpPr>
        <p:spPr>
          <a:xfrm>
            <a:off x="3366815" y="1854169"/>
            <a:ext cx="1106731" cy="158452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ormAutofit lnSpcReduction="10000"/>
          </a:bodyPr>
          <a:lstStyle/>
          <a:p>
            <a:r>
              <a:rPr lang="en-GB" b="1" dirty="0" smtClean="0">
                <a:solidFill>
                  <a:schemeClr val="bg1"/>
                </a:solidFill>
              </a:rPr>
              <a:t>Visual Studio</a:t>
            </a:r>
          </a:p>
          <a:p>
            <a:r>
              <a:rPr lang="en-GB" sz="1600" b="1" dirty="0" smtClean="0">
                <a:solidFill>
                  <a:schemeClr val="bg1"/>
                </a:solidFill>
              </a:rPr>
              <a:t>tools templates</a:t>
            </a:r>
          </a:p>
          <a:p>
            <a:r>
              <a:rPr lang="en-GB" sz="1600" b="1" dirty="0" smtClean="0">
                <a:solidFill>
                  <a:schemeClr val="bg1"/>
                </a:solidFill>
              </a:rPr>
              <a:t>designers</a:t>
            </a:r>
          </a:p>
          <a:p>
            <a:r>
              <a:rPr lang="en-GB" b="1" dirty="0" smtClean="0">
                <a:solidFill>
                  <a:schemeClr val="bg1"/>
                </a:solidFill>
              </a:rPr>
              <a:t>…</a:t>
            </a:r>
          </a:p>
        </p:txBody>
      </p:sp>
      <p:sp>
        <p:nvSpPr>
          <p:cNvPr id="27" name="Rounded Rectangle 26"/>
          <p:cNvSpPr/>
          <p:nvPr/>
        </p:nvSpPr>
        <p:spPr>
          <a:xfrm>
            <a:off x="4817920" y="3688948"/>
            <a:ext cx="1106731" cy="8993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ormAutofit lnSpcReduction="10000"/>
          </a:bodyPr>
          <a:lstStyle/>
          <a:p>
            <a:r>
              <a:rPr lang="en-GB" b="1" dirty="0" smtClean="0">
                <a:solidFill>
                  <a:schemeClr val="bg1"/>
                </a:solidFill>
              </a:rPr>
              <a:t>fsc.exe</a:t>
            </a:r>
          </a:p>
          <a:p>
            <a:r>
              <a:rPr lang="en-GB" b="1" dirty="0" smtClean="0">
                <a:solidFill>
                  <a:schemeClr val="bg1"/>
                </a:solidFill>
              </a:rPr>
              <a:t>fsi.exe</a:t>
            </a:r>
          </a:p>
          <a:p>
            <a:r>
              <a:rPr lang="en-GB" b="1" dirty="0" smtClean="0">
                <a:solidFill>
                  <a:schemeClr val="bg1"/>
                </a:solidFill>
              </a:rPr>
              <a:t>libraries</a:t>
            </a:r>
            <a:endParaRPr lang="en-GB" b="1" dirty="0">
              <a:solidFill>
                <a:schemeClr val="bg1"/>
              </a:solidFill>
            </a:endParaRPr>
          </a:p>
        </p:txBody>
      </p:sp>
      <p:sp>
        <p:nvSpPr>
          <p:cNvPr id="31" name="Rounded Rectangle 30"/>
          <p:cNvSpPr/>
          <p:nvPr/>
        </p:nvSpPr>
        <p:spPr>
          <a:xfrm>
            <a:off x="6265554" y="3679849"/>
            <a:ext cx="1106731" cy="899370"/>
          </a:xfrm>
          <a:prstGeom prst="roundRect">
            <a:avLst>
              <a:gd name="adj" fmla="val 1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ormAutofit lnSpcReduction="10000"/>
          </a:bodyPr>
          <a:lstStyle/>
          <a:p>
            <a:r>
              <a:rPr lang="en-GB" b="1" dirty="0" smtClean="0">
                <a:solidFill>
                  <a:schemeClr val="bg1"/>
                </a:solidFill>
              </a:rPr>
              <a:t>fsc.exe</a:t>
            </a:r>
          </a:p>
          <a:p>
            <a:r>
              <a:rPr lang="en-GB" b="1" dirty="0" smtClean="0">
                <a:solidFill>
                  <a:schemeClr val="bg1"/>
                </a:solidFill>
              </a:rPr>
              <a:t>fsi.exe</a:t>
            </a:r>
          </a:p>
          <a:p>
            <a:r>
              <a:rPr lang="en-GB" b="1" dirty="0" smtClean="0">
                <a:solidFill>
                  <a:schemeClr val="bg1"/>
                </a:solidFill>
              </a:rPr>
              <a:t>libraries</a:t>
            </a:r>
            <a:endParaRPr lang="en-GB" b="1" dirty="0">
              <a:solidFill>
                <a:schemeClr val="bg1"/>
              </a:solidFill>
            </a:endParaRPr>
          </a:p>
        </p:txBody>
      </p:sp>
      <p:sp>
        <p:nvSpPr>
          <p:cNvPr id="35" name="Rounded Rectangle 34"/>
          <p:cNvSpPr/>
          <p:nvPr/>
        </p:nvSpPr>
        <p:spPr>
          <a:xfrm>
            <a:off x="1938893" y="1854169"/>
            <a:ext cx="1106731" cy="1606777"/>
          </a:xfrm>
          <a:prstGeom prst="roundRect">
            <a:avLst>
              <a:gd name="adj" fmla="val 10000"/>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ormAutofit/>
          </a:bodyPr>
          <a:lstStyle/>
          <a:p>
            <a:r>
              <a:rPr lang="en-GB" b="1" dirty="0" err="1" smtClean="0">
                <a:solidFill>
                  <a:schemeClr val="bg2"/>
                </a:solidFill>
              </a:rPr>
              <a:t>Emacs</a:t>
            </a:r>
            <a:endParaRPr lang="en-GB" b="1" dirty="0" smtClean="0">
              <a:solidFill>
                <a:schemeClr val="bg2"/>
              </a:solidFill>
            </a:endParaRPr>
          </a:p>
          <a:p>
            <a:r>
              <a:rPr lang="en-GB" b="1" dirty="0" smtClean="0">
                <a:solidFill>
                  <a:schemeClr val="bg2"/>
                </a:solidFill>
              </a:rPr>
              <a:t>Mono-Develop,</a:t>
            </a:r>
          </a:p>
          <a:p>
            <a:r>
              <a:rPr lang="en-GB" b="1" dirty="0">
                <a:solidFill>
                  <a:schemeClr val="bg2"/>
                </a:solidFill>
              </a:rPr>
              <a:t>e</a:t>
            </a:r>
            <a:r>
              <a:rPr lang="en-GB" b="1" dirty="0" smtClean="0">
                <a:solidFill>
                  <a:schemeClr val="bg2"/>
                </a:solidFill>
              </a:rPr>
              <a:t>tc. …</a:t>
            </a:r>
            <a:endParaRPr lang="en-GB" b="1" dirty="0">
              <a:solidFill>
                <a:schemeClr val="bg2"/>
              </a:solidFill>
            </a:endParaRPr>
          </a:p>
        </p:txBody>
      </p:sp>
      <p:sp>
        <p:nvSpPr>
          <p:cNvPr id="37" name="TextBox 36"/>
          <p:cNvSpPr txBox="1"/>
          <p:nvPr/>
        </p:nvSpPr>
        <p:spPr>
          <a:xfrm>
            <a:off x="6518333" y="4766526"/>
            <a:ext cx="1132618" cy="923330"/>
          </a:xfrm>
          <a:prstGeom prst="rect">
            <a:avLst/>
          </a:prstGeom>
          <a:noFill/>
        </p:spPr>
        <p:txBody>
          <a:bodyPr wrap="none" rtlCol="0">
            <a:spAutoFit/>
          </a:bodyPr>
          <a:lstStyle/>
          <a:p>
            <a:r>
              <a:rPr lang="en-GB" b="1" dirty="0" smtClean="0">
                <a:solidFill>
                  <a:srgbClr val="FFFF00"/>
                </a:solidFill>
              </a:rPr>
              <a:t>Windows,</a:t>
            </a:r>
          </a:p>
          <a:p>
            <a:r>
              <a:rPr lang="en-GB" b="1" dirty="0" smtClean="0">
                <a:solidFill>
                  <a:srgbClr val="FFFF00"/>
                </a:solidFill>
              </a:rPr>
              <a:t>Silverlight</a:t>
            </a:r>
          </a:p>
          <a:p>
            <a:r>
              <a:rPr lang="en-GB" b="1" dirty="0" smtClean="0">
                <a:solidFill>
                  <a:srgbClr val="FFFF00"/>
                </a:solidFill>
              </a:rPr>
              <a:t>VS 2010</a:t>
            </a:r>
            <a:endParaRPr lang="en-GB" b="1" dirty="0">
              <a:solidFill>
                <a:srgbClr val="FFFF00"/>
              </a:solidFill>
            </a:endParaRPr>
          </a:p>
        </p:txBody>
      </p:sp>
      <p:sp>
        <p:nvSpPr>
          <p:cNvPr id="38" name="TextBox 37"/>
          <p:cNvSpPr txBox="1"/>
          <p:nvPr/>
        </p:nvSpPr>
        <p:spPr>
          <a:xfrm>
            <a:off x="1938893" y="4766526"/>
            <a:ext cx="1083951" cy="646331"/>
          </a:xfrm>
          <a:prstGeom prst="rect">
            <a:avLst/>
          </a:prstGeom>
          <a:noFill/>
        </p:spPr>
        <p:txBody>
          <a:bodyPr wrap="none" rtlCol="0">
            <a:spAutoFit/>
          </a:bodyPr>
          <a:lstStyle/>
          <a:p>
            <a:r>
              <a:rPr lang="en-GB" b="1" dirty="0" smtClean="0">
                <a:solidFill>
                  <a:srgbClr val="FFFF00"/>
                </a:solidFill>
              </a:rPr>
              <a:t>Mac</a:t>
            </a:r>
          </a:p>
          <a:p>
            <a:r>
              <a:rPr lang="en-GB" b="1" dirty="0" smtClean="0">
                <a:solidFill>
                  <a:srgbClr val="FFFF00"/>
                </a:solidFill>
              </a:rPr>
              <a:t>(Mono…)</a:t>
            </a:r>
            <a:endParaRPr lang="en-GB" b="1" dirty="0">
              <a:solidFill>
                <a:srgbClr val="FFFF00"/>
              </a:solidFill>
            </a:endParaRPr>
          </a:p>
        </p:txBody>
      </p:sp>
      <p:sp>
        <p:nvSpPr>
          <p:cNvPr id="39" name="TextBox 38"/>
          <p:cNvSpPr txBox="1"/>
          <p:nvPr/>
        </p:nvSpPr>
        <p:spPr>
          <a:xfrm>
            <a:off x="501283" y="4766526"/>
            <a:ext cx="1083951" cy="646331"/>
          </a:xfrm>
          <a:prstGeom prst="rect">
            <a:avLst/>
          </a:prstGeom>
          <a:noFill/>
        </p:spPr>
        <p:txBody>
          <a:bodyPr wrap="none" rtlCol="0">
            <a:spAutoFit/>
          </a:bodyPr>
          <a:lstStyle/>
          <a:p>
            <a:r>
              <a:rPr lang="en-GB" b="1" dirty="0" smtClean="0">
                <a:solidFill>
                  <a:srgbClr val="FFFF00"/>
                </a:solidFill>
              </a:rPr>
              <a:t>Linux</a:t>
            </a:r>
          </a:p>
          <a:p>
            <a:r>
              <a:rPr lang="en-GB" b="1" dirty="0" smtClean="0">
                <a:solidFill>
                  <a:srgbClr val="FFFF00"/>
                </a:solidFill>
              </a:rPr>
              <a:t>(Mono…)</a:t>
            </a:r>
            <a:endParaRPr lang="en-GB" b="1" dirty="0">
              <a:solidFill>
                <a:srgbClr val="FFFF00"/>
              </a:solidFill>
            </a:endParaRPr>
          </a:p>
        </p:txBody>
      </p:sp>
      <p:sp>
        <p:nvSpPr>
          <p:cNvPr id="40" name="Rounded Rectangle 39"/>
          <p:cNvSpPr/>
          <p:nvPr/>
        </p:nvSpPr>
        <p:spPr>
          <a:xfrm>
            <a:off x="501283" y="1840221"/>
            <a:ext cx="1106731" cy="1620725"/>
          </a:xfrm>
          <a:prstGeom prst="roundRect">
            <a:avLst>
              <a:gd name="adj" fmla="val 10000"/>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ormAutofit/>
          </a:bodyPr>
          <a:lstStyle/>
          <a:p>
            <a:r>
              <a:rPr lang="en-GB" b="1" dirty="0" err="1" smtClean="0">
                <a:solidFill>
                  <a:schemeClr val="bg2"/>
                </a:solidFill>
              </a:rPr>
              <a:t>Emacs</a:t>
            </a:r>
            <a:endParaRPr lang="en-GB" b="1" dirty="0" smtClean="0">
              <a:solidFill>
                <a:schemeClr val="bg2"/>
              </a:solidFill>
            </a:endParaRPr>
          </a:p>
          <a:p>
            <a:r>
              <a:rPr lang="en-GB" b="1" dirty="0" smtClean="0">
                <a:solidFill>
                  <a:schemeClr val="bg2"/>
                </a:solidFill>
              </a:rPr>
              <a:t>Mono-Develop,</a:t>
            </a:r>
          </a:p>
          <a:p>
            <a:r>
              <a:rPr lang="en-GB" b="1" dirty="0">
                <a:solidFill>
                  <a:schemeClr val="bg2"/>
                </a:solidFill>
              </a:rPr>
              <a:t>e</a:t>
            </a:r>
            <a:r>
              <a:rPr lang="en-GB" b="1" dirty="0" smtClean="0">
                <a:solidFill>
                  <a:schemeClr val="bg2"/>
                </a:solidFill>
              </a:rPr>
              <a:t>tc. …</a:t>
            </a:r>
            <a:endParaRPr lang="en-GB" b="1" dirty="0">
              <a:solidFill>
                <a:schemeClr val="bg2"/>
              </a:solidFill>
            </a:endParaRPr>
          </a:p>
        </p:txBody>
      </p:sp>
      <p:sp>
        <p:nvSpPr>
          <p:cNvPr id="41" name="Rounded Rectangle 40"/>
          <p:cNvSpPr/>
          <p:nvPr/>
        </p:nvSpPr>
        <p:spPr>
          <a:xfrm>
            <a:off x="4817919" y="1840219"/>
            <a:ext cx="1106731" cy="158452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ormAutofit lnSpcReduction="10000"/>
          </a:bodyPr>
          <a:lstStyle/>
          <a:p>
            <a:r>
              <a:rPr lang="en-GB" b="1" dirty="0" smtClean="0">
                <a:solidFill>
                  <a:schemeClr val="bg1"/>
                </a:solidFill>
              </a:rPr>
              <a:t>Visual Studio</a:t>
            </a:r>
          </a:p>
          <a:p>
            <a:r>
              <a:rPr lang="en-GB" sz="1600" b="1" dirty="0" smtClean="0">
                <a:solidFill>
                  <a:schemeClr val="bg1"/>
                </a:solidFill>
              </a:rPr>
              <a:t>tools templates</a:t>
            </a:r>
          </a:p>
          <a:p>
            <a:r>
              <a:rPr lang="en-GB" sz="1600" b="1" dirty="0" smtClean="0">
                <a:solidFill>
                  <a:schemeClr val="bg1"/>
                </a:solidFill>
              </a:rPr>
              <a:t>designers</a:t>
            </a:r>
          </a:p>
          <a:p>
            <a:r>
              <a:rPr lang="en-GB" b="1" dirty="0" smtClean="0">
                <a:solidFill>
                  <a:schemeClr val="bg1"/>
                </a:solidFill>
              </a:rPr>
              <a:t>…</a:t>
            </a:r>
          </a:p>
        </p:txBody>
      </p:sp>
      <p:sp>
        <p:nvSpPr>
          <p:cNvPr id="42" name="Rounded Rectangle 41"/>
          <p:cNvSpPr/>
          <p:nvPr/>
        </p:nvSpPr>
        <p:spPr>
          <a:xfrm>
            <a:off x="6265549" y="1840220"/>
            <a:ext cx="1106731" cy="1584523"/>
          </a:xfrm>
          <a:prstGeom prst="roundRect">
            <a:avLst>
              <a:gd name="adj" fmla="val 1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ormAutofit fontScale="92500" lnSpcReduction="20000"/>
          </a:bodyPr>
          <a:lstStyle/>
          <a:p>
            <a:r>
              <a:rPr lang="en-GB" b="1" dirty="0" smtClean="0">
                <a:solidFill>
                  <a:schemeClr val="bg1"/>
                </a:solidFill>
              </a:rPr>
              <a:t>Visual Studio</a:t>
            </a:r>
          </a:p>
          <a:p>
            <a:r>
              <a:rPr lang="en-GB" sz="1600" b="1" dirty="0" smtClean="0">
                <a:solidFill>
                  <a:schemeClr val="bg1"/>
                </a:solidFill>
              </a:rPr>
              <a:t>tools++</a:t>
            </a:r>
          </a:p>
          <a:p>
            <a:r>
              <a:rPr lang="en-GB" sz="1600" b="1" dirty="0" smtClean="0">
                <a:solidFill>
                  <a:schemeClr val="bg1"/>
                </a:solidFill>
              </a:rPr>
              <a:t>languages</a:t>
            </a:r>
          </a:p>
          <a:p>
            <a:r>
              <a:rPr lang="en-GB" sz="1600" b="1" dirty="0" smtClean="0">
                <a:solidFill>
                  <a:schemeClr val="bg1"/>
                </a:solidFill>
              </a:rPr>
              <a:t>templates</a:t>
            </a:r>
          </a:p>
          <a:p>
            <a:r>
              <a:rPr lang="en-GB" sz="1600" b="1" dirty="0" smtClean="0">
                <a:solidFill>
                  <a:schemeClr val="bg1"/>
                </a:solidFill>
              </a:rPr>
              <a:t>designers</a:t>
            </a:r>
          </a:p>
          <a:p>
            <a:r>
              <a:rPr lang="en-GB" b="1" dirty="0" smtClean="0">
                <a:solidFill>
                  <a:schemeClr val="bg1"/>
                </a:solidFill>
              </a:rPr>
              <a:t>…</a:t>
            </a:r>
          </a:p>
        </p:txBody>
      </p:sp>
      <p:sp>
        <p:nvSpPr>
          <p:cNvPr id="43" name="TextBox 42"/>
          <p:cNvSpPr txBox="1"/>
          <p:nvPr/>
        </p:nvSpPr>
        <p:spPr>
          <a:xfrm>
            <a:off x="7561126" y="2288225"/>
            <a:ext cx="1142236" cy="369332"/>
          </a:xfrm>
          <a:prstGeom prst="rect">
            <a:avLst/>
          </a:prstGeom>
          <a:noFill/>
        </p:spPr>
        <p:txBody>
          <a:bodyPr wrap="none" rtlCol="0">
            <a:spAutoFit/>
          </a:bodyPr>
          <a:lstStyle/>
          <a:p>
            <a:r>
              <a:rPr lang="en-GB" b="1" dirty="0" smtClean="0">
                <a:solidFill>
                  <a:srgbClr val="FFFF00"/>
                </a:solidFill>
              </a:rPr>
              <a:t>Adv. Tools</a:t>
            </a:r>
            <a:endParaRPr lang="en-GB" b="1" dirty="0">
              <a:solidFill>
                <a:srgbClr val="FFFF00"/>
              </a:solidFill>
            </a:endParaRPr>
          </a:p>
        </p:txBody>
      </p:sp>
    </p:spTree>
    <p:extLst>
      <p:ext uri="{BB962C8B-B14F-4D97-AF65-F5344CB8AC3E}">
        <p14:creationId xmlns:p14="http://schemas.microsoft.com/office/powerpoint/2010/main" val="26700095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26" grpId="0" animBg="1"/>
      <p:bldP spid="27" grpId="0" animBg="1"/>
      <p:bldP spid="31" grpId="0" animBg="1"/>
      <p:bldP spid="35" grpId="0" animBg="1"/>
      <p:bldP spid="40" grpId="0" animBg="1"/>
      <p:bldP spid="41" grpId="0" animBg="1"/>
      <p:bldP spid="42" grpId="0" animBg="1"/>
      <p:bldP spid="4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Agenda</a:t>
            </a:r>
            <a:endParaRPr lang="en-GB"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475955916"/>
              </p:ext>
            </p:extLst>
          </p:nvPr>
        </p:nvGraphicFramePr>
        <p:xfrm>
          <a:off x="381000" y="1412874"/>
          <a:ext cx="8382000" cy="45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ular Callout 6"/>
          <p:cNvSpPr/>
          <p:nvPr/>
        </p:nvSpPr>
        <p:spPr>
          <a:xfrm>
            <a:off x="6790535" y="1708469"/>
            <a:ext cx="1063176" cy="400110"/>
          </a:xfrm>
          <a:prstGeom prst="wedgeRectCallout">
            <a:avLst>
              <a:gd name="adj1" fmla="val -19027"/>
              <a:gd name="adj2" fmla="val 236326"/>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b="1" dirty="0" smtClean="0">
                <a:solidFill>
                  <a:srgbClr val="FFFF00"/>
                </a:solidFill>
              </a:rPr>
              <a:t>A teaser</a:t>
            </a:r>
          </a:p>
        </p:txBody>
      </p:sp>
    </p:spTree>
    <p:extLst>
      <p:ext uri="{BB962C8B-B14F-4D97-AF65-F5344CB8AC3E}">
        <p14:creationId xmlns:p14="http://schemas.microsoft.com/office/powerpoint/2010/main" val="23147972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dirty="0"/>
          </a:p>
        </p:txBody>
      </p:sp>
      <p:graphicFrame>
        <p:nvGraphicFramePr>
          <p:cNvPr id="7" name="Diagram 6"/>
          <p:cNvGraphicFramePr/>
          <p:nvPr>
            <p:extLst>
              <p:ext uri="{D42A27DB-BD31-4B8C-83A1-F6EECF244321}">
                <p14:modId xmlns:p14="http://schemas.microsoft.com/office/powerpoint/2010/main" val="1704197947"/>
              </p:ext>
            </p:extLst>
          </p:nvPr>
        </p:nvGraphicFramePr>
        <p:xfrm>
          <a:off x="381000" y="1411552"/>
          <a:ext cx="8382000" cy="3273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http://ts1.mm.bing.net/images/thumbnail.aspx?q=281765884356&amp;id=99d597f41ed1b23bf9ebd8d030d2f03a&amp;url=http%3a%2f%2fwww.calfinder.com%2fblog%2fwp-content%2fuploads%2f2009%2f04%2fno-smoking.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506" y="1077912"/>
            <a:ext cx="2235303" cy="22353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ts1.mm.bing.net/images/thumbnail.aspx?q=278199274044&amp;id=cf72a00c63851724929192351a096906&amp;url=http%3a%2f%2fwww.politicalfriendster.com%2fimages%2f963.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65818" y="675126"/>
            <a:ext cx="1995054" cy="263809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rotWithShape="1">
          <a:blip r:embed="rId9">
            <a:extLst>
              <a:ext uri="{28A0092B-C50C-407E-A947-70E740481C1C}">
                <a14:useLocalDpi xmlns:a14="http://schemas.microsoft.com/office/drawing/2010/main" val="0"/>
              </a:ext>
            </a:extLst>
          </a:blip>
          <a:srcRect l="6735" t="34545" r="6558" b="15209"/>
          <a:stretch/>
        </p:blipFill>
        <p:spPr bwMode="auto">
          <a:xfrm>
            <a:off x="2859915" y="4417621"/>
            <a:ext cx="3534912" cy="230381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3785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a:p>
        </p:txBody>
      </p:sp>
      <p:sp>
        <p:nvSpPr>
          <p:cNvPr id="3" name="Title 2"/>
          <p:cNvSpPr>
            <a:spLocks noGrp="1"/>
          </p:cNvSpPr>
          <p:nvPr>
            <p:ph type="ctrTitle"/>
          </p:nvPr>
        </p:nvSpPr>
        <p:spPr/>
        <p:txBody>
          <a:bodyPr/>
          <a:lstStyle/>
          <a:p>
            <a:endParaRPr lang="en-GB"/>
          </a:p>
        </p:txBody>
      </p:sp>
      <p:pic>
        <p:nvPicPr>
          <p:cNvPr id="4" name="Picture 3" descr="Economist-Data-Deluge.jpg"/>
          <p:cNvPicPr>
            <a:picLocks noChangeAspect="1"/>
          </p:cNvPicPr>
          <p:nvPr/>
        </p:nvPicPr>
        <p:blipFill>
          <a:blip r:embed="rId2"/>
          <a:stretch>
            <a:fillRect/>
          </a:stretch>
        </p:blipFill>
        <p:spPr>
          <a:xfrm>
            <a:off x="1921657" y="0"/>
            <a:ext cx="5300686" cy="6858000"/>
          </a:xfrm>
          <a:prstGeom prst="rect">
            <a:avLst/>
          </a:prstGeom>
        </p:spPr>
      </p:pic>
    </p:spTree>
    <p:extLst>
      <p:ext uri="{BB962C8B-B14F-4D97-AF65-F5344CB8AC3E}">
        <p14:creationId xmlns:p14="http://schemas.microsoft.com/office/powerpoint/2010/main" val="2625806764"/>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763000" cy="1163395"/>
          </a:xfrm>
        </p:spPr>
        <p:txBody>
          <a:bodyPr/>
          <a:lstStyle/>
          <a:p>
            <a:r>
              <a:rPr lang="en-GB" dirty="0"/>
              <a:t>Just imagine if we could…</a:t>
            </a:r>
            <a:br>
              <a:rPr lang="en-GB" dirty="0"/>
            </a:br>
            <a:r>
              <a:rPr lang="en-GB" sz="3600" dirty="0"/>
              <a:t>access </a:t>
            </a:r>
            <a:r>
              <a:rPr lang="en-GB" sz="3600" dirty="0" err="1" smtClean="0"/>
              <a:t>spreadsheets</a:t>
            </a:r>
            <a:r>
              <a:rPr lang="en-GB" sz="3600" dirty="0" smtClean="0"/>
              <a:t> in </a:t>
            </a:r>
            <a:r>
              <a:rPr lang="en-GB" sz="3600" dirty="0"/>
              <a:t>a strongly typed </a:t>
            </a:r>
            <a:r>
              <a:rPr lang="en-GB" sz="3600" dirty="0" smtClean="0"/>
              <a:t>way?</a:t>
            </a:r>
            <a:endParaRPr lang="en-US" sz="4400" dirty="0"/>
          </a:p>
        </p:txBody>
      </p:sp>
      <p:pic>
        <p:nvPicPr>
          <p:cNvPr id="2050" name="Picture 2"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40" y="2587337"/>
            <a:ext cx="5353254" cy="17694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051" name="Picture 3" descr="image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064" y="2553195"/>
            <a:ext cx="8458798" cy="16848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4" descr="image0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064" y="2553195"/>
            <a:ext cx="7136345" cy="304008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t="40887"/>
          <a:stretch/>
        </p:blipFill>
        <p:spPr bwMode="auto">
          <a:xfrm>
            <a:off x="3289465" y="1661061"/>
            <a:ext cx="4845132" cy="185255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208064" y="2587337"/>
            <a:ext cx="5035136" cy="2634344"/>
            <a:chOff x="218540" y="2553195"/>
            <a:chExt cx="5035136" cy="2634344"/>
          </a:xfrm>
        </p:grpSpPr>
        <p:pic>
          <p:nvPicPr>
            <p:cNvPr id="1027"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l="3463" t="35663" r="59827" b="35342"/>
            <a:stretch/>
          </p:blipFill>
          <p:spPr bwMode="auto">
            <a:xfrm>
              <a:off x="218540" y="2553195"/>
              <a:ext cx="5035136" cy="237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l="29244" t="59897" r="60938" b="22440"/>
            <a:stretch/>
          </p:blipFill>
          <p:spPr bwMode="auto">
            <a:xfrm>
              <a:off x="3774592" y="3740727"/>
              <a:ext cx="1346694" cy="144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2148839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0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05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lstStyle/>
          <a:p>
            <a:r>
              <a:rPr lang="en-GB" dirty="0"/>
              <a:t>Just imagine if we could</a:t>
            </a:r>
            <a:r>
              <a:rPr lang="en-GB" dirty="0" smtClean="0"/>
              <a:t>…</a:t>
            </a:r>
            <a:br>
              <a:rPr lang="en-GB" dirty="0" smtClean="0"/>
            </a:br>
            <a:r>
              <a:rPr lang="en-GB" sz="3600" dirty="0" smtClean="0"/>
              <a:t>access web data in a strongly typed way?</a:t>
            </a:r>
            <a:endParaRPr lang="en-US" dirty="0"/>
          </a:p>
        </p:txBody>
      </p:sp>
      <p:pic>
        <p:nvPicPr>
          <p:cNvPr id="3074"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09" y="2131620"/>
            <a:ext cx="11183933" cy="191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image002"/>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b="1672"/>
          <a:stretch/>
        </p:blipFill>
        <p:spPr bwMode="auto">
          <a:xfrm>
            <a:off x="427509" y="2131620"/>
            <a:ext cx="7635835" cy="58294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7" descr="image0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509" y="2131620"/>
            <a:ext cx="17954922" cy="54133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4" name="Picture 6" descr="image0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509" y="2131620"/>
            <a:ext cx="9381508" cy="61900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189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3"/>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Just imagine if we could…</a:t>
            </a:r>
            <a:endParaRPr lang="en-GB" dirty="0"/>
          </a:p>
        </p:txBody>
      </p:sp>
      <p:sp>
        <p:nvSpPr>
          <p:cNvPr id="3" name="Text Placeholder 2"/>
          <p:cNvSpPr>
            <a:spLocks noGrp="1"/>
          </p:cNvSpPr>
          <p:nvPr>
            <p:ph type="body" sz="quarter" idx="10"/>
          </p:nvPr>
        </p:nvSpPr>
        <p:spPr/>
        <p:txBody>
          <a:bodyPr/>
          <a:lstStyle/>
          <a:p>
            <a:pPr marL="0" indent="0" algn="ctr">
              <a:buNone/>
            </a:pPr>
            <a:endParaRPr lang="en-GB" sz="4000" i="1" dirty="0" smtClean="0"/>
          </a:p>
          <a:p>
            <a:pPr marL="0" indent="0" algn="ctr">
              <a:buNone/>
            </a:pPr>
            <a:r>
              <a:rPr lang="en-GB" sz="4000" i="1" dirty="0" smtClean="0">
                <a:solidFill>
                  <a:schemeClr val="tx1"/>
                </a:solidFill>
              </a:rPr>
              <a:t>Language extensions to access the world’s </a:t>
            </a:r>
            <a:r>
              <a:rPr lang="en-GB" sz="4000" b="1" i="1" dirty="0" smtClean="0">
                <a:solidFill>
                  <a:srgbClr val="FFFF00"/>
                </a:solidFill>
              </a:rPr>
              <a:t>data</a:t>
            </a:r>
            <a:r>
              <a:rPr lang="en-GB" sz="4000" i="1" dirty="0" smtClean="0"/>
              <a:t> </a:t>
            </a:r>
            <a:r>
              <a:rPr lang="en-GB" sz="4000" i="1" dirty="0" smtClean="0">
                <a:solidFill>
                  <a:schemeClr val="tx1"/>
                </a:solidFill>
              </a:rPr>
              <a:t>and</a:t>
            </a:r>
            <a:r>
              <a:rPr lang="en-GB" sz="4000" i="1" dirty="0" smtClean="0"/>
              <a:t> </a:t>
            </a:r>
            <a:r>
              <a:rPr lang="en-GB" sz="4000" b="1" i="1" dirty="0" smtClean="0">
                <a:solidFill>
                  <a:srgbClr val="FFFF00"/>
                </a:solidFill>
              </a:rPr>
              <a:t>services</a:t>
            </a:r>
            <a:r>
              <a:rPr lang="en-GB" sz="4000" i="1" dirty="0" smtClean="0"/>
              <a:t>, </a:t>
            </a:r>
            <a:r>
              <a:rPr lang="en-GB" sz="4000" b="1" i="1" dirty="0" smtClean="0">
                <a:solidFill>
                  <a:srgbClr val="FFFF00"/>
                </a:solidFill>
              </a:rPr>
              <a:t>strongly typed</a:t>
            </a:r>
            <a:r>
              <a:rPr lang="en-GB" sz="4000" i="1" dirty="0" smtClean="0"/>
              <a:t> </a:t>
            </a:r>
            <a:r>
              <a:rPr lang="en-GB" sz="4000" i="1" dirty="0" smtClean="0">
                <a:solidFill>
                  <a:schemeClr val="tx1"/>
                </a:solidFill>
              </a:rPr>
              <a:t>and</a:t>
            </a:r>
            <a:r>
              <a:rPr lang="en-GB" sz="4000" i="1" dirty="0" smtClean="0"/>
              <a:t> </a:t>
            </a:r>
            <a:r>
              <a:rPr lang="en-GB" sz="4000" b="1" i="1" dirty="0" smtClean="0">
                <a:solidFill>
                  <a:srgbClr val="FFFF00"/>
                </a:solidFill>
              </a:rPr>
              <a:t>navigable</a:t>
            </a:r>
            <a:endParaRPr lang="en-GB" sz="4000" i="1" dirty="0" smtClean="0"/>
          </a:p>
          <a:p>
            <a:pPr marL="0" indent="0" algn="ctr">
              <a:buNone/>
            </a:pPr>
            <a:endParaRPr lang="en-GB" sz="4000" i="1" dirty="0"/>
          </a:p>
          <a:p>
            <a:pPr marL="0" indent="0" algn="ctr">
              <a:buNone/>
            </a:pPr>
            <a:r>
              <a:rPr lang="en-GB" sz="4000" b="1" dirty="0" smtClean="0">
                <a:solidFill>
                  <a:schemeClr val="tx1"/>
                </a:solidFill>
              </a:rPr>
              <a:t>Watch this space!</a:t>
            </a:r>
            <a:endParaRPr lang="en-GB" sz="4000" b="1" dirty="0">
              <a:solidFill>
                <a:schemeClr val="tx1"/>
              </a:solidFill>
            </a:endParaRPr>
          </a:p>
          <a:p>
            <a:pPr marL="0" indent="0" algn="ctr">
              <a:buNone/>
            </a:pPr>
            <a:endParaRPr lang="en-GB" sz="4000" i="1" dirty="0" smtClean="0"/>
          </a:p>
          <a:p>
            <a:pPr marL="0" indent="0" algn="ctr">
              <a:buNone/>
            </a:pPr>
            <a:endParaRPr lang="en-GB" sz="4000" i="1" dirty="0"/>
          </a:p>
        </p:txBody>
      </p:sp>
    </p:spTree>
    <p:extLst>
      <p:ext uri="{BB962C8B-B14F-4D97-AF65-F5344CB8AC3E}">
        <p14:creationId xmlns:p14="http://schemas.microsoft.com/office/powerpoint/2010/main" val="116782863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545432"/>
            <a:ext cx="8382000" cy="8199168"/>
          </a:xfrm>
        </p:spPr>
        <p:txBody>
          <a:bodyPr>
            <a:normAutofit/>
          </a:bodyPr>
          <a:lstStyle/>
          <a:p>
            <a:r>
              <a:rPr lang="en-GB" sz="4400" dirty="0" smtClean="0"/>
              <a:t>F# Tomorrow: Language Philosophy...</a:t>
            </a:r>
            <a:br>
              <a:rPr lang="en-GB" sz="4400" dirty="0" smtClean="0"/>
            </a:br>
            <a:r>
              <a:rPr lang="en-GB" sz="4000" dirty="0" smtClean="0"/>
              <a:t/>
            </a:r>
            <a:br>
              <a:rPr lang="en-GB" sz="4000" dirty="0" smtClean="0"/>
            </a:br>
            <a:r>
              <a:rPr lang="en-GB" sz="3600" dirty="0" smtClean="0">
                <a:solidFill>
                  <a:schemeClr val="tx1"/>
                </a:solidFill>
              </a:rPr>
              <a:t>Typed p</a:t>
            </a:r>
            <a:r>
              <a:rPr lang="en-GB" sz="3600" b="0" dirty="0" smtClean="0">
                <a:solidFill>
                  <a:schemeClr val="tx1"/>
                </a:solidFill>
              </a:rPr>
              <a:t>rogramming in a context of </a:t>
            </a:r>
            <a:r>
              <a:rPr lang="en-GB" sz="3600" dirty="0" smtClean="0">
                <a:solidFill>
                  <a:schemeClr val="tx1"/>
                </a:solidFill>
              </a:rPr>
              <a:t>named</a:t>
            </a:r>
            <a:r>
              <a:rPr lang="en-GB" sz="3600" b="0" dirty="0" smtClean="0">
                <a:solidFill>
                  <a:schemeClr val="tx1"/>
                </a:solidFill>
              </a:rPr>
              <a:t> </a:t>
            </a:r>
            <a:r>
              <a:rPr lang="en-GB" sz="3600" dirty="0" smtClean="0">
                <a:solidFill>
                  <a:schemeClr val="tx1"/>
                </a:solidFill>
              </a:rPr>
              <a:t>information</a:t>
            </a:r>
            <a:r>
              <a:rPr lang="en-GB" sz="3600" b="0" dirty="0" smtClean="0">
                <a:solidFill>
                  <a:schemeClr val="tx1"/>
                </a:solidFill>
              </a:rPr>
              <a:t> and </a:t>
            </a:r>
            <a:r>
              <a:rPr lang="en-GB" sz="3600" dirty="0" smtClean="0">
                <a:solidFill>
                  <a:schemeClr val="tx1"/>
                </a:solidFill>
              </a:rPr>
              <a:t>named services</a:t>
            </a:r>
            <a:r>
              <a:rPr lang="en-GB" sz="3600" b="0" dirty="0" smtClean="0">
                <a:solidFill>
                  <a:schemeClr val="tx1"/>
                </a:solidFill>
              </a:rPr>
              <a:t/>
            </a:r>
            <a:br>
              <a:rPr lang="en-GB" sz="3600" b="0" dirty="0" smtClean="0">
                <a:solidFill>
                  <a:schemeClr val="tx1"/>
                </a:solidFill>
              </a:rPr>
            </a:br>
            <a:r>
              <a:rPr lang="en-GB" sz="3600" b="0" dirty="0" smtClean="0">
                <a:solidFill>
                  <a:schemeClr val="tx1"/>
                </a:solidFill>
              </a:rPr>
              <a:t/>
            </a:r>
            <a:br>
              <a:rPr lang="en-GB" sz="3600" b="0" dirty="0" smtClean="0">
                <a:solidFill>
                  <a:schemeClr val="tx1"/>
                </a:solidFill>
              </a:rPr>
            </a:br>
            <a:r>
              <a:rPr lang="en-GB" sz="3600" dirty="0" smtClean="0">
                <a:solidFill>
                  <a:schemeClr val="tx1"/>
                </a:solidFill>
              </a:rPr>
              <a:t>You program directly against these</a:t>
            </a:r>
            <a:br>
              <a:rPr lang="en-GB" sz="3600" dirty="0" smtClean="0">
                <a:solidFill>
                  <a:schemeClr val="tx1"/>
                </a:solidFill>
              </a:rPr>
            </a:br>
            <a:r>
              <a:rPr lang="en-GB" sz="2800" dirty="0" smtClean="0">
                <a:solidFill>
                  <a:schemeClr val="tx1"/>
                </a:solidFill>
              </a:rPr>
              <a:t/>
            </a:r>
            <a:br>
              <a:rPr lang="en-GB" sz="2800" dirty="0" smtClean="0">
                <a:solidFill>
                  <a:schemeClr val="tx1"/>
                </a:solidFill>
              </a:rPr>
            </a:br>
            <a:r>
              <a:rPr lang="en-GB" sz="2400" dirty="0" smtClean="0">
                <a:solidFill>
                  <a:schemeClr val="tx1"/>
                </a:solidFill>
                <a:hlinkClick r:id="rId3"/>
              </a:rPr>
              <a:t>www.usgs.gov</a:t>
            </a:r>
            <a:r>
              <a:rPr lang="en-GB" sz="2400" dirty="0" smtClean="0">
                <a:solidFill>
                  <a:schemeClr val="tx1"/>
                </a:solidFill>
              </a:rPr>
              <a:t> </a:t>
            </a:r>
            <a:br>
              <a:rPr lang="en-GB" sz="2400" dirty="0" smtClean="0">
                <a:solidFill>
                  <a:schemeClr val="tx1"/>
                </a:solidFill>
              </a:rPr>
            </a:br>
            <a:r>
              <a:rPr lang="en-GB" sz="2400" dirty="0" smtClean="0">
                <a:solidFill>
                  <a:schemeClr val="tx1"/>
                </a:solidFill>
                <a:hlinkClick r:id="rId4"/>
              </a:rPr>
              <a:t>www.xignite.com</a:t>
            </a:r>
            <a:r>
              <a:rPr lang="en-GB" sz="2400" dirty="0" smtClean="0">
                <a:solidFill>
                  <a:schemeClr val="tx1"/>
                </a:solidFill>
              </a:rPr>
              <a:t/>
            </a:r>
            <a:br>
              <a:rPr lang="en-GB" sz="2400" dirty="0" smtClean="0">
                <a:solidFill>
                  <a:schemeClr val="tx1"/>
                </a:solidFill>
              </a:rPr>
            </a:br>
            <a:r>
              <a:rPr lang="en-GB" sz="2400" dirty="0">
                <a:solidFill>
                  <a:schemeClr val="tx1"/>
                </a:solidFill>
                <a:hlinkClick r:id="rId5"/>
              </a:rPr>
              <a:t>www.freebase.com</a:t>
            </a:r>
            <a:r>
              <a:rPr lang="en-GB" sz="2400" dirty="0">
                <a:solidFill>
                  <a:schemeClr val="tx1"/>
                </a:solidFill>
              </a:rPr>
              <a:t> </a:t>
            </a:r>
            <a:br>
              <a:rPr lang="en-GB" sz="2400" dirty="0">
                <a:solidFill>
                  <a:schemeClr val="tx1"/>
                </a:solidFill>
              </a:rPr>
            </a:br>
            <a:r>
              <a:rPr lang="en-GB" sz="2400" dirty="0">
                <a:solidFill>
                  <a:schemeClr val="tx1"/>
                </a:solidFill>
                <a:hlinkClick r:id="rId6"/>
              </a:rPr>
              <a:t>www.google.com/.../</a:t>
            </a:r>
            <a:r>
              <a:rPr lang="en-GB" sz="2400" dirty="0" err="1">
                <a:solidFill>
                  <a:schemeClr val="tx1"/>
                </a:solidFill>
                <a:hlinkClick r:id="rId6"/>
              </a:rPr>
              <a:t>api</a:t>
            </a:r>
            <a:r>
              <a:rPr lang="en-GB" sz="2400" dirty="0">
                <a:solidFill>
                  <a:schemeClr val="tx1"/>
                </a:solidFill>
              </a:rPr>
              <a:t> </a:t>
            </a:r>
            <a:r>
              <a:rPr lang="en-GB" sz="2400" dirty="0" smtClean="0">
                <a:solidFill>
                  <a:schemeClr val="tx1"/>
                </a:solidFill>
              </a:rPr>
              <a:t/>
            </a:r>
            <a:br>
              <a:rPr lang="en-GB" sz="2400" dirty="0" smtClean="0">
                <a:solidFill>
                  <a:schemeClr val="tx1"/>
                </a:solidFill>
              </a:rPr>
            </a:br>
            <a:r>
              <a:rPr lang="en-GB" sz="2400" dirty="0" smtClean="0">
                <a:solidFill>
                  <a:schemeClr val="tx1"/>
                </a:solidFill>
              </a:rPr>
              <a:t>//</a:t>
            </a:r>
            <a:r>
              <a:rPr lang="en-GB" sz="2400" dirty="0" err="1" smtClean="0">
                <a:solidFill>
                  <a:schemeClr val="tx1"/>
                </a:solidFill>
              </a:rPr>
              <a:t>MyServer</a:t>
            </a:r>
            <a:r>
              <a:rPr lang="en-GB" sz="2400" dirty="0" smtClean="0">
                <a:solidFill>
                  <a:schemeClr val="tx1"/>
                </a:solidFill>
              </a:rPr>
              <a:t>/</a:t>
            </a:r>
            <a:r>
              <a:rPr lang="en-GB" sz="2400" dirty="0" err="1" smtClean="0">
                <a:solidFill>
                  <a:schemeClr val="tx1"/>
                </a:solidFill>
              </a:rPr>
              <a:t>MyDatabase</a:t>
            </a:r>
            <a:r>
              <a:rPr lang="en-GB" sz="2400" dirty="0" smtClean="0">
                <a:solidFill>
                  <a:schemeClr val="tx1"/>
                </a:solidFill>
              </a:rPr>
              <a:t/>
            </a:r>
            <a:br>
              <a:rPr lang="en-GB" sz="2400" dirty="0" smtClean="0">
                <a:solidFill>
                  <a:schemeClr val="tx1"/>
                </a:solidFill>
              </a:rPr>
            </a:br>
            <a:r>
              <a:rPr lang="en-GB" sz="2400" dirty="0" smtClean="0">
                <a:solidFill>
                  <a:schemeClr val="tx1"/>
                </a:solidFill>
              </a:rPr>
              <a:t>MyExcelFile.xlsx</a:t>
            </a:r>
            <a:br>
              <a:rPr lang="en-GB" sz="2400" dirty="0" smtClean="0">
                <a:solidFill>
                  <a:schemeClr val="tx1"/>
                </a:solidFill>
              </a:rPr>
            </a:br>
            <a:r>
              <a:rPr lang="en-GB" sz="2400" dirty="0" smtClean="0">
                <a:solidFill>
                  <a:schemeClr val="tx1"/>
                </a:solidFill>
              </a:rPr>
              <a:t>homepage.html</a:t>
            </a:r>
            <a:br>
              <a:rPr lang="en-GB" sz="2400" dirty="0" smtClean="0">
                <a:solidFill>
                  <a:schemeClr val="tx1"/>
                </a:solidFill>
              </a:rPr>
            </a:br>
            <a:r>
              <a:rPr lang="en-GB" sz="2400" dirty="0" err="1" smtClean="0">
                <a:solidFill>
                  <a:schemeClr val="tx1"/>
                </a:solidFill>
              </a:rPr>
              <a:t>MyWindows.xaml</a:t>
            </a:r>
            <a:endParaRPr lang="en-GB" dirty="0">
              <a:solidFill>
                <a:schemeClr val="tx1"/>
              </a:solidFill>
            </a:endParaRPr>
          </a:p>
        </p:txBody>
      </p:sp>
    </p:spTree>
    <p:extLst>
      <p:ext uri="{BB962C8B-B14F-4D97-AF65-F5344CB8AC3E}">
        <p14:creationId xmlns:p14="http://schemas.microsoft.com/office/powerpoint/2010/main" val="109305014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Summary</a:t>
            </a:r>
            <a:endParaRPr lang="en-GB"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051886216"/>
              </p:ext>
            </p:extLst>
          </p:nvPr>
        </p:nvGraphicFramePr>
        <p:xfrm>
          <a:off x="381000" y="1412874"/>
          <a:ext cx="8382000" cy="45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ular Callout 3"/>
          <p:cNvSpPr/>
          <p:nvPr/>
        </p:nvSpPr>
        <p:spPr>
          <a:xfrm>
            <a:off x="258031" y="1260323"/>
            <a:ext cx="2284535" cy="1015663"/>
          </a:xfrm>
          <a:prstGeom prst="wedgeRectCallout">
            <a:avLst>
              <a:gd name="adj1" fmla="val -13153"/>
              <a:gd name="adj2" fmla="val 13055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b="1" dirty="0" smtClean="0">
                <a:solidFill>
                  <a:schemeClr val="tx1"/>
                </a:solidFill>
              </a:rPr>
              <a:t>1998-2010, </a:t>
            </a:r>
          </a:p>
          <a:p>
            <a:pPr algn="ctr"/>
            <a:r>
              <a:rPr lang="en-US" sz="2000" b="1" dirty="0" smtClean="0">
                <a:solidFill>
                  <a:schemeClr val="tx1"/>
                </a:solidFill>
              </a:rPr>
              <a:t>A Journey to C# 5.0 </a:t>
            </a:r>
          </a:p>
          <a:p>
            <a:pPr algn="ctr"/>
            <a:r>
              <a:rPr lang="en-US" sz="2000" b="1" dirty="0" smtClean="0">
                <a:solidFill>
                  <a:schemeClr val="tx1"/>
                </a:solidFill>
              </a:rPr>
              <a:t>and F# 2.0</a:t>
            </a:r>
          </a:p>
        </p:txBody>
      </p:sp>
      <p:sp>
        <p:nvSpPr>
          <p:cNvPr id="6" name="Rectangular Callout 5"/>
          <p:cNvSpPr/>
          <p:nvPr/>
        </p:nvSpPr>
        <p:spPr>
          <a:xfrm>
            <a:off x="3187748" y="1269728"/>
            <a:ext cx="2620076" cy="707886"/>
          </a:xfrm>
          <a:prstGeom prst="wedgeRectCallout">
            <a:avLst>
              <a:gd name="adj1" fmla="val -13153"/>
              <a:gd name="adj2" fmla="val 13055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b="1" dirty="0" smtClean="0">
                <a:solidFill>
                  <a:schemeClr val="tx1"/>
                </a:solidFill>
              </a:rPr>
              <a:t>F# Today: </a:t>
            </a:r>
            <a:r>
              <a:rPr lang="en-US" sz="2000" b="1" dirty="0" smtClean="0">
                <a:solidFill>
                  <a:srgbClr val="FFFF00"/>
                </a:solidFill>
              </a:rPr>
              <a:t>Simple Code </a:t>
            </a:r>
          </a:p>
          <a:p>
            <a:pPr algn="ctr"/>
            <a:r>
              <a:rPr lang="en-US" sz="2000" b="1" dirty="0" smtClean="0">
                <a:solidFill>
                  <a:srgbClr val="FFFF00"/>
                </a:solidFill>
              </a:rPr>
              <a:t>for Complex Problems</a:t>
            </a:r>
          </a:p>
        </p:txBody>
      </p:sp>
      <p:sp>
        <p:nvSpPr>
          <p:cNvPr id="7" name="Rectangular Callout 6"/>
          <p:cNvSpPr/>
          <p:nvPr/>
        </p:nvSpPr>
        <p:spPr>
          <a:xfrm>
            <a:off x="6261368" y="798659"/>
            <a:ext cx="2810321" cy="1631216"/>
          </a:xfrm>
          <a:prstGeom prst="wedgeRectCallout">
            <a:avLst>
              <a:gd name="adj1" fmla="val -13153"/>
              <a:gd name="adj2" fmla="val 80308"/>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b="1" dirty="0" smtClean="0">
                <a:solidFill>
                  <a:schemeClr val="tx1"/>
                </a:solidFill>
              </a:rPr>
              <a:t>F# Tomorrow?</a:t>
            </a:r>
          </a:p>
          <a:p>
            <a:pPr algn="ctr"/>
            <a:endParaRPr lang="en-US" sz="2000" b="1" dirty="0">
              <a:solidFill>
                <a:schemeClr val="tx1"/>
              </a:solidFill>
            </a:endParaRPr>
          </a:p>
          <a:p>
            <a:pPr algn="ctr"/>
            <a:r>
              <a:rPr lang="en-US" sz="2000" b="1" dirty="0" smtClean="0">
                <a:solidFill>
                  <a:schemeClr val="tx1"/>
                </a:solidFill>
              </a:rPr>
              <a:t>“What if you had the </a:t>
            </a:r>
          </a:p>
          <a:p>
            <a:pPr algn="ctr"/>
            <a:r>
              <a:rPr lang="en-US" sz="2000" b="1" dirty="0" smtClean="0">
                <a:solidFill>
                  <a:schemeClr val="tx1"/>
                </a:solidFill>
              </a:rPr>
              <a:t>world at your fingertips, </a:t>
            </a:r>
          </a:p>
          <a:p>
            <a:pPr algn="ctr"/>
            <a:r>
              <a:rPr lang="en-US" sz="2000" b="1" dirty="0" smtClean="0">
                <a:solidFill>
                  <a:schemeClr val="tx1"/>
                </a:solidFill>
              </a:rPr>
              <a:t>strongly typed…??”</a:t>
            </a:r>
            <a:endParaRPr lang="en-US" sz="2000" b="1" dirty="0">
              <a:solidFill>
                <a:schemeClr val="tx1"/>
              </a:solidFill>
            </a:endParaRPr>
          </a:p>
        </p:txBody>
      </p:sp>
    </p:spTree>
    <p:extLst>
      <p:ext uri="{BB962C8B-B14F-4D97-AF65-F5344CB8AC3E}">
        <p14:creationId xmlns:p14="http://schemas.microsoft.com/office/powerpoint/2010/main" val="28342751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dirty="0" smtClean="0"/>
              <a:t>Books about F#</a:t>
            </a:r>
            <a:endParaRPr lang="en-US" dirty="0"/>
          </a:p>
        </p:txBody>
      </p:sp>
      <p:sp>
        <p:nvSpPr>
          <p:cNvPr id="11" name="TextBox 10"/>
          <p:cNvSpPr txBox="1"/>
          <p:nvPr/>
        </p:nvSpPr>
        <p:spPr>
          <a:xfrm>
            <a:off x="565150" y="5562600"/>
            <a:ext cx="5294206" cy="584775"/>
          </a:xfrm>
          <a:prstGeom prst="rect">
            <a:avLst/>
          </a:prstGeom>
          <a:noFill/>
        </p:spPr>
        <p:txBody>
          <a:bodyPr wrap="none" rtlCol="0">
            <a:spAutoFit/>
          </a:bodyPr>
          <a:lstStyle/>
          <a:p>
            <a:r>
              <a:rPr lang="en-GB" sz="3200" b="1" dirty="0" smtClean="0">
                <a:solidFill>
                  <a:schemeClr val="bg1"/>
                </a:solidFill>
                <a:latin typeface="+mn-lt"/>
              </a:rPr>
              <a:t>Visit 	</a:t>
            </a:r>
            <a:r>
              <a:rPr lang="en-GB" sz="3200" b="1" dirty="0" smtClean="0">
                <a:latin typeface="+mn-lt"/>
                <a:hlinkClick r:id="rId2"/>
              </a:rPr>
              <a:t>www.fsharp.net</a:t>
            </a:r>
            <a:r>
              <a:rPr lang="en-GB" sz="3200" b="1" dirty="0" smtClean="0">
                <a:latin typeface="+mn-lt"/>
              </a:rPr>
              <a:t>  </a:t>
            </a:r>
          </a:p>
        </p:txBody>
      </p:sp>
      <p:pic>
        <p:nvPicPr>
          <p:cNvPr id="1026" name="Picture 2" descr="C:\Users\dsyme\AppData\Local\Microsoft\Windows\Temporary Internet Files\Content.Outlook\JUSAJN82\Finch Cover (2).png"/>
          <p:cNvPicPr>
            <a:picLocks noChangeAspect="1" noChangeArrowheads="1"/>
          </p:cNvPicPr>
          <p:nvPr/>
        </p:nvPicPr>
        <p:blipFill>
          <a:blip r:embed="rId3" cstate="print"/>
          <a:srcRect/>
          <a:stretch>
            <a:fillRect/>
          </a:stretch>
        </p:blipFill>
        <p:spPr bwMode="auto">
          <a:xfrm>
            <a:off x="2829521" y="973306"/>
            <a:ext cx="3470005" cy="4554073"/>
          </a:xfrm>
          <a:prstGeom prst="rect">
            <a:avLst/>
          </a:prstGeom>
          <a:noFill/>
        </p:spPr>
      </p:pic>
      <p:pic>
        <p:nvPicPr>
          <p:cNvPr id="93186" name="Picture 2" descr="http://www.manning.com/petricek/petricek_cover150.jpg"/>
          <p:cNvPicPr>
            <a:picLocks noChangeAspect="1" noChangeArrowheads="1"/>
          </p:cNvPicPr>
          <p:nvPr/>
        </p:nvPicPr>
        <p:blipFill>
          <a:blip r:embed="rId4"/>
          <a:srcRect/>
          <a:stretch>
            <a:fillRect/>
          </a:stretch>
        </p:blipFill>
        <p:spPr bwMode="auto">
          <a:xfrm>
            <a:off x="490426" y="1053585"/>
            <a:ext cx="1428750" cy="1790701"/>
          </a:xfrm>
          <a:prstGeom prst="rect">
            <a:avLst/>
          </a:prstGeom>
          <a:noFill/>
        </p:spPr>
      </p:pic>
      <p:pic>
        <p:nvPicPr>
          <p:cNvPr id="93188" name="Picture 4" descr="Expert F# book cover"/>
          <p:cNvPicPr>
            <a:picLocks noChangeAspect="1" noChangeArrowheads="1"/>
          </p:cNvPicPr>
          <p:nvPr/>
        </p:nvPicPr>
        <p:blipFill>
          <a:blip r:embed="rId5"/>
          <a:srcRect/>
          <a:stretch>
            <a:fillRect/>
          </a:stretch>
        </p:blipFill>
        <p:spPr bwMode="auto">
          <a:xfrm>
            <a:off x="529063" y="3346361"/>
            <a:ext cx="1402768" cy="1885320"/>
          </a:xfrm>
          <a:prstGeom prst="rect">
            <a:avLst/>
          </a:prstGeom>
          <a:noFill/>
        </p:spPr>
      </p:pic>
      <p:pic>
        <p:nvPicPr>
          <p:cNvPr id="93190" name="Picture 6" descr="Beginning F# book cover"/>
          <p:cNvPicPr>
            <a:picLocks noChangeAspect="1" noChangeArrowheads="1"/>
          </p:cNvPicPr>
          <p:nvPr/>
        </p:nvPicPr>
        <p:blipFill>
          <a:blip r:embed="rId6"/>
          <a:srcRect/>
          <a:stretch>
            <a:fillRect/>
          </a:stretch>
        </p:blipFill>
        <p:spPr bwMode="auto">
          <a:xfrm>
            <a:off x="7277592" y="881554"/>
            <a:ext cx="1190625" cy="1571626"/>
          </a:xfrm>
          <a:prstGeom prst="rect">
            <a:avLst/>
          </a:prstGeom>
          <a:noFill/>
          <a:ln>
            <a:solidFill>
              <a:schemeClr val="tx1"/>
            </a:solidFill>
          </a:ln>
        </p:spPr>
      </p:pic>
      <p:pic>
        <p:nvPicPr>
          <p:cNvPr id="93192" name="Picture 8" descr="F# for Scientists"/>
          <p:cNvPicPr>
            <a:picLocks noChangeAspect="1" noChangeArrowheads="1"/>
          </p:cNvPicPr>
          <p:nvPr/>
        </p:nvPicPr>
        <p:blipFill>
          <a:blip r:embed="rId7"/>
          <a:srcRect/>
          <a:stretch>
            <a:fillRect/>
          </a:stretch>
        </p:blipFill>
        <p:spPr bwMode="auto">
          <a:xfrm>
            <a:off x="7007136" y="2903850"/>
            <a:ext cx="1905000" cy="3057526"/>
          </a:xfrm>
          <a:prstGeom prst="rect">
            <a:avLst/>
          </a:prstGeom>
          <a:noFill/>
        </p:spPr>
      </p:pic>
    </p:spTree>
    <p:extLst>
      <p:ext uri="{BB962C8B-B14F-4D97-AF65-F5344CB8AC3E}">
        <p14:creationId xmlns:p14="http://schemas.microsoft.com/office/powerpoint/2010/main" val="22939297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Questions </a:t>
            </a:r>
            <a:br>
              <a:rPr lang="en-GB" dirty="0" smtClean="0"/>
            </a:br>
            <a:r>
              <a:rPr lang="en-GB" sz="2800" dirty="0" smtClean="0">
                <a:hlinkClick r:id="rId2"/>
              </a:rPr>
              <a:t>http://fsharp.net</a:t>
            </a:r>
            <a:r>
              <a:rPr lang="en-GB" sz="2800" dirty="0" smtClean="0"/>
              <a:t> </a:t>
            </a:r>
            <a:br>
              <a:rPr lang="en-GB" sz="2800" dirty="0" smtClean="0"/>
            </a:br>
            <a:r>
              <a:rPr lang="en-GB" sz="2800" dirty="0" smtClean="0">
                <a:hlinkClick r:id="rId3"/>
              </a:rPr>
              <a:t>http://blogs.msdn.com/dsyme</a:t>
            </a:r>
            <a:br>
              <a:rPr lang="en-GB" sz="2800" dirty="0" smtClean="0">
                <a:hlinkClick r:id="rId3"/>
              </a:rPr>
            </a:br>
            <a:endParaRPr lang="en-GB" sz="2800" dirty="0"/>
          </a:p>
        </p:txBody>
      </p:sp>
      <p:sp>
        <p:nvSpPr>
          <p:cNvPr id="5" name="Subtitle 4"/>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14701153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1998: The State of Play</a:t>
            </a:r>
            <a:endParaRPr lang="en-GB" dirty="0"/>
          </a:p>
        </p:txBody>
      </p:sp>
      <p:sp>
        <p:nvSpPr>
          <p:cNvPr id="2" name="Content Placeholder 1"/>
          <p:cNvSpPr>
            <a:spLocks noGrp="1"/>
          </p:cNvSpPr>
          <p:nvPr>
            <p:ph idx="1"/>
          </p:nvPr>
        </p:nvSpPr>
        <p:spPr/>
        <p:txBody>
          <a:bodyPr/>
          <a:lstStyle/>
          <a:p>
            <a:r>
              <a:rPr lang="en-GB" dirty="0" smtClean="0"/>
              <a:t>Java</a:t>
            </a:r>
          </a:p>
          <a:p>
            <a:pPr lvl="1"/>
            <a:r>
              <a:rPr lang="en-GB" dirty="0" smtClean="0"/>
              <a:t>Object, objects, objects rule the world</a:t>
            </a:r>
          </a:p>
          <a:p>
            <a:pPr lvl="1"/>
            <a:r>
              <a:rPr lang="en-GB" dirty="0" smtClean="0"/>
              <a:t>Java? Great </a:t>
            </a:r>
            <a:r>
              <a:rPr lang="en-GB" dirty="0"/>
              <a:t>language, </a:t>
            </a:r>
            <a:r>
              <a:rPr lang="en-GB" dirty="0" smtClean="0"/>
              <a:t>great meme, but </a:t>
            </a:r>
            <a:r>
              <a:rPr lang="en-GB" dirty="0"/>
              <a:t>so, so much of what I loved about programming was </a:t>
            </a:r>
            <a:r>
              <a:rPr lang="en-GB" dirty="0" smtClean="0"/>
              <a:t>missing...</a:t>
            </a:r>
          </a:p>
          <a:p>
            <a:r>
              <a:rPr lang="en-GB" dirty="0" smtClean="0"/>
              <a:t>Microsoft &amp; MSR</a:t>
            </a:r>
          </a:p>
          <a:p>
            <a:pPr lvl="1"/>
            <a:r>
              <a:rPr lang="en-GB" dirty="0" smtClean="0"/>
              <a:t>Innovation</a:t>
            </a:r>
            <a:r>
              <a:rPr lang="en-GB" dirty="0"/>
              <a:t>? Surely we can do better than “The Digital Dashboard</a:t>
            </a:r>
            <a:r>
              <a:rPr lang="en-GB" dirty="0" smtClean="0"/>
              <a:t>”</a:t>
            </a:r>
          </a:p>
          <a:p>
            <a:r>
              <a:rPr lang="en-GB" dirty="0" smtClean="0"/>
              <a:t>Functional</a:t>
            </a:r>
          </a:p>
          <a:p>
            <a:pPr lvl="1"/>
            <a:r>
              <a:rPr lang="en-GB" dirty="0" smtClean="0"/>
              <a:t>I experienced </a:t>
            </a:r>
            <a:r>
              <a:rPr lang="en-GB" dirty="0"/>
              <a:t>FP as “great” every day with </a:t>
            </a:r>
            <a:r>
              <a:rPr lang="en-GB" dirty="0" err="1" smtClean="0"/>
              <a:t>OCaml</a:t>
            </a:r>
            <a:r>
              <a:rPr lang="en-GB" dirty="0" smtClean="0"/>
              <a:t>, but </a:t>
            </a:r>
            <a:r>
              <a:rPr lang="en-GB" dirty="0"/>
              <a:t>why </a:t>
            </a:r>
            <a:r>
              <a:rPr lang="en-GB" dirty="0" smtClean="0"/>
              <a:t>couldn’t we </a:t>
            </a:r>
            <a:r>
              <a:rPr lang="en-GB" dirty="0"/>
              <a:t>make it work </a:t>
            </a:r>
            <a:r>
              <a:rPr lang="en-GB" dirty="0" smtClean="0"/>
              <a:t>“in real”?</a:t>
            </a:r>
            <a:endParaRPr lang="en-GB" dirty="0"/>
          </a:p>
          <a:p>
            <a:endParaRPr lang="en-GB" dirty="0"/>
          </a:p>
        </p:txBody>
      </p:sp>
    </p:spTree>
    <p:extLst>
      <p:ext uri="{BB962C8B-B14F-4D97-AF65-F5344CB8AC3E}">
        <p14:creationId xmlns:p14="http://schemas.microsoft.com/office/powerpoint/2010/main" val="120936681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7" name="Picture 3"/>
          <p:cNvPicPr>
            <a:picLocks noChangeAspect="1" noChangeArrowheads="1"/>
          </p:cNvPicPr>
          <p:nvPr/>
        </p:nvPicPr>
        <p:blipFill>
          <a:blip r:embed="rId2"/>
          <a:srcRect l="22396" t="16379" r="22396" b="10345"/>
          <a:stretch>
            <a:fillRect/>
          </a:stretch>
        </p:blipFill>
        <p:spPr bwMode="auto">
          <a:xfrm>
            <a:off x="785786" y="642918"/>
            <a:ext cx="7572428" cy="6072230"/>
          </a:xfrm>
          <a:prstGeom prst="rect">
            <a:avLst/>
          </a:prstGeom>
          <a:noFill/>
          <a:ln w="9525">
            <a:noFill/>
            <a:miter lim="800000"/>
            <a:headEnd/>
            <a:tailEnd/>
          </a:ln>
          <a:effectLst/>
        </p:spPr>
      </p:pic>
      <p:sp>
        <p:nvSpPr>
          <p:cNvPr id="7" name="Freeform 6"/>
          <p:cNvSpPr/>
          <p:nvPr/>
        </p:nvSpPr>
        <p:spPr>
          <a:xfrm>
            <a:off x="5072066" y="3000372"/>
            <a:ext cx="2524836" cy="175743"/>
          </a:xfrm>
          <a:custGeom>
            <a:avLst/>
            <a:gdLst>
              <a:gd name="connsiteX0" fmla="*/ 0 w 2524836"/>
              <a:gd name="connsiteY0" fmla="*/ 39266 h 175743"/>
              <a:gd name="connsiteX1" fmla="*/ 696036 w 2524836"/>
              <a:gd name="connsiteY1" fmla="*/ 39266 h 175743"/>
              <a:gd name="connsiteX2" fmla="*/ 777923 w 2524836"/>
              <a:gd name="connsiteY2" fmla="*/ 25618 h 175743"/>
              <a:gd name="connsiteX3" fmla="*/ 887105 w 2524836"/>
              <a:gd name="connsiteY3" fmla="*/ 11970 h 175743"/>
              <a:gd name="connsiteX4" fmla="*/ 1269242 w 2524836"/>
              <a:gd name="connsiteY4" fmla="*/ 25618 h 175743"/>
              <a:gd name="connsiteX5" fmla="*/ 1378424 w 2524836"/>
              <a:gd name="connsiteY5" fmla="*/ 52913 h 175743"/>
              <a:gd name="connsiteX6" fmla="*/ 1473958 w 2524836"/>
              <a:gd name="connsiteY6" fmla="*/ 93857 h 175743"/>
              <a:gd name="connsiteX7" fmla="*/ 1514902 w 2524836"/>
              <a:gd name="connsiteY7" fmla="*/ 107504 h 175743"/>
              <a:gd name="connsiteX8" fmla="*/ 1569493 w 2524836"/>
              <a:gd name="connsiteY8" fmla="*/ 134800 h 175743"/>
              <a:gd name="connsiteX9" fmla="*/ 1637732 w 2524836"/>
              <a:gd name="connsiteY9" fmla="*/ 148448 h 175743"/>
              <a:gd name="connsiteX10" fmla="*/ 1719618 w 2524836"/>
              <a:gd name="connsiteY10" fmla="*/ 175743 h 175743"/>
              <a:gd name="connsiteX11" fmla="*/ 1815152 w 2524836"/>
              <a:gd name="connsiteY11" fmla="*/ 162095 h 175743"/>
              <a:gd name="connsiteX12" fmla="*/ 1965278 w 2524836"/>
              <a:gd name="connsiteY12" fmla="*/ 107504 h 175743"/>
              <a:gd name="connsiteX13" fmla="*/ 2006221 w 2524836"/>
              <a:gd name="connsiteY13" fmla="*/ 93857 h 175743"/>
              <a:gd name="connsiteX14" fmla="*/ 2129051 w 2524836"/>
              <a:gd name="connsiteY14" fmla="*/ 66561 h 175743"/>
              <a:gd name="connsiteX15" fmla="*/ 2169994 w 2524836"/>
              <a:gd name="connsiteY15" fmla="*/ 52913 h 175743"/>
              <a:gd name="connsiteX16" fmla="*/ 2251881 w 2524836"/>
              <a:gd name="connsiteY16" fmla="*/ 11970 h 175743"/>
              <a:gd name="connsiteX17" fmla="*/ 2361063 w 2524836"/>
              <a:gd name="connsiteY17" fmla="*/ 39266 h 175743"/>
              <a:gd name="connsiteX18" fmla="*/ 2402006 w 2524836"/>
              <a:gd name="connsiteY18" fmla="*/ 66561 h 175743"/>
              <a:gd name="connsiteX19" fmla="*/ 2442949 w 2524836"/>
              <a:gd name="connsiteY19" fmla="*/ 39266 h 175743"/>
              <a:gd name="connsiteX20" fmla="*/ 2524836 w 2524836"/>
              <a:gd name="connsiteY20" fmla="*/ 66561 h 17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24836" h="175743">
                <a:moveTo>
                  <a:pt x="0" y="39266"/>
                </a:moveTo>
                <a:cubicBezTo>
                  <a:pt x="344344" y="56482"/>
                  <a:pt x="289605" y="61235"/>
                  <a:pt x="696036" y="39266"/>
                </a:cubicBezTo>
                <a:cubicBezTo>
                  <a:pt x="723668" y="37772"/>
                  <a:pt x="750529" y="29531"/>
                  <a:pt x="777923" y="25618"/>
                </a:cubicBezTo>
                <a:cubicBezTo>
                  <a:pt x="814232" y="20431"/>
                  <a:pt x="850711" y="16519"/>
                  <a:pt x="887105" y="11970"/>
                </a:cubicBezTo>
                <a:cubicBezTo>
                  <a:pt x="1014484" y="16519"/>
                  <a:pt x="1142015" y="17907"/>
                  <a:pt x="1269242" y="25618"/>
                </a:cubicBezTo>
                <a:cubicBezTo>
                  <a:pt x="1297823" y="27350"/>
                  <a:pt x="1348817" y="41070"/>
                  <a:pt x="1378424" y="52913"/>
                </a:cubicBezTo>
                <a:cubicBezTo>
                  <a:pt x="1410592" y="65780"/>
                  <a:pt x="1441790" y="80990"/>
                  <a:pt x="1473958" y="93857"/>
                </a:cubicBezTo>
                <a:cubicBezTo>
                  <a:pt x="1487315" y="99200"/>
                  <a:pt x="1501679" y="101837"/>
                  <a:pt x="1514902" y="107504"/>
                </a:cubicBezTo>
                <a:cubicBezTo>
                  <a:pt x="1533602" y="115518"/>
                  <a:pt x="1550192" y="128366"/>
                  <a:pt x="1569493" y="134800"/>
                </a:cubicBezTo>
                <a:cubicBezTo>
                  <a:pt x="1591499" y="142136"/>
                  <a:pt x="1615353" y="142345"/>
                  <a:pt x="1637732" y="148448"/>
                </a:cubicBezTo>
                <a:cubicBezTo>
                  <a:pt x="1665490" y="156018"/>
                  <a:pt x="1719618" y="175743"/>
                  <a:pt x="1719618" y="175743"/>
                </a:cubicBezTo>
                <a:cubicBezTo>
                  <a:pt x="1751463" y="171194"/>
                  <a:pt x="1783808" y="169328"/>
                  <a:pt x="1815152" y="162095"/>
                </a:cubicBezTo>
                <a:cubicBezTo>
                  <a:pt x="1864863" y="150623"/>
                  <a:pt x="1917511" y="125416"/>
                  <a:pt x="1965278" y="107504"/>
                </a:cubicBezTo>
                <a:cubicBezTo>
                  <a:pt x="1978748" y="102453"/>
                  <a:pt x="1992265" y="97346"/>
                  <a:pt x="2006221" y="93857"/>
                </a:cubicBezTo>
                <a:cubicBezTo>
                  <a:pt x="2118764" y="65722"/>
                  <a:pt x="2031004" y="94575"/>
                  <a:pt x="2129051" y="66561"/>
                </a:cubicBezTo>
                <a:cubicBezTo>
                  <a:pt x="2142883" y="62609"/>
                  <a:pt x="2157127" y="59347"/>
                  <a:pt x="2169994" y="52913"/>
                </a:cubicBezTo>
                <a:cubicBezTo>
                  <a:pt x="2275821" y="0"/>
                  <a:pt x="2148970" y="46274"/>
                  <a:pt x="2251881" y="11970"/>
                </a:cubicBezTo>
                <a:cubicBezTo>
                  <a:pt x="2277838" y="17161"/>
                  <a:pt x="2333084" y="25277"/>
                  <a:pt x="2361063" y="39266"/>
                </a:cubicBezTo>
                <a:cubicBezTo>
                  <a:pt x="2375734" y="46601"/>
                  <a:pt x="2388358" y="57463"/>
                  <a:pt x="2402006" y="66561"/>
                </a:cubicBezTo>
                <a:cubicBezTo>
                  <a:pt x="2415654" y="57463"/>
                  <a:pt x="2426673" y="41301"/>
                  <a:pt x="2442949" y="39266"/>
                </a:cubicBezTo>
                <a:cubicBezTo>
                  <a:pt x="2495961" y="32639"/>
                  <a:pt x="2500758" y="42483"/>
                  <a:pt x="2524836" y="66561"/>
                </a:cubicBezTo>
              </a:path>
            </a:pathLst>
          </a:custGeom>
          <a:ln w="228600">
            <a:solidFill>
              <a:srgbClr val="FFFF00">
                <a:alpha val="37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Freeform 7"/>
          <p:cNvSpPr/>
          <p:nvPr/>
        </p:nvSpPr>
        <p:spPr>
          <a:xfrm>
            <a:off x="4786314" y="5143512"/>
            <a:ext cx="2524836" cy="175743"/>
          </a:xfrm>
          <a:custGeom>
            <a:avLst/>
            <a:gdLst>
              <a:gd name="connsiteX0" fmla="*/ 0 w 2524836"/>
              <a:gd name="connsiteY0" fmla="*/ 39266 h 175743"/>
              <a:gd name="connsiteX1" fmla="*/ 696036 w 2524836"/>
              <a:gd name="connsiteY1" fmla="*/ 39266 h 175743"/>
              <a:gd name="connsiteX2" fmla="*/ 777923 w 2524836"/>
              <a:gd name="connsiteY2" fmla="*/ 25618 h 175743"/>
              <a:gd name="connsiteX3" fmla="*/ 887105 w 2524836"/>
              <a:gd name="connsiteY3" fmla="*/ 11970 h 175743"/>
              <a:gd name="connsiteX4" fmla="*/ 1269242 w 2524836"/>
              <a:gd name="connsiteY4" fmla="*/ 25618 h 175743"/>
              <a:gd name="connsiteX5" fmla="*/ 1378424 w 2524836"/>
              <a:gd name="connsiteY5" fmla="*/ 52913 h 175743"/>
              <a:gd name="connsiteX6" fmla="*/ 1473958 w 2524836"/>
              <a:gd name="connsiteY6" fmla="*/ 93857 h 175743"/>
              <a:gd name="connsiteX7" fmla="*/ 1514902 w 2524836"/>
              <a:gd name="connsiteY7" fmla="*/ 107504 h 175743"/>
              <a:gd name="connsiteX8" fmla="*/ 1569493 w 2524836"/>
              <a:gd name="connsiteY8" fmla="*/ 134800 h 175743"/>
              <a:gd name="connsiteX9" fmla="*/ 1637732 w 2524836"/>
              <a:gd name="connsiteY9" fmla="*/ 148448 h 175743"/>
              <a:gd name="connsiteX10" fmla="*/ 1719618 w 2524836"/>
              <a:gd name="connsiteY10" fmla="*/ 175743 h 175743"/>
              <a:gd name="connsiteX11" fmla="*/ 1815152 w 2524836"/>
              <a:gd name="connsiteY11" fmla="*/ 162095 h 175743"/>
              <a:gd name="connsiteX12" fmla="*/ 1965278 w 2524836"/>
              <a:gd name="connsiteY12" fmla="*/ 107504 h 175743"/>
              <a:gd name="connsiteX13" fmla="*/ 2006221 w 2524836"/>
              <a:gd name="connsiteY13" fmla="*/ 93857 h 175743"/>
              <a:gd name="connsiteX14" fmla="*/ 2129051 w 2524836"/>
              <a:gd name="connsiteY14" fmla="*/ 66561 h 175743"/>
              <a:gd name="connsiteX15" fmla="*/ 2169994 w 2524836"/>
              <a:gd name="connsiteY15" fmla="*/ 52913 h 175743"/>
              <a:gd name="connsiteX16" fmla="*/ 2251881 w 2524836"/>
              <a:gd name="connsiteY16" fmla="*/ 11970 h 175743"/>
              <a:gd name="connsiteX17" fmla="*/ 2361063 w 2524836"/>
              <a:gd name="connsiteY17" fmla="*/ 39266 h 175743"/>
              <a:gd name="connsiteX18" fmla="*/ 2402006 w 2524836"/>
              <a:gd name="connsiteY18" fmla="*/ 66561 h 175743"/>
              <a:gd name="connsiteX19" fmla="*/ 2442949 w 2524836"/>
              <a:gd name="connsiteY19" fmla="*/ 39266 h 175743"/>
              <a:gd name="connsiteX20" fmla="*/ 2524836 w 2524836"/>
              <a:gd name="connsiteY20" fmla="*/ 66561 h 17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24836" h="175743">
                <a:moveTo>
                  <a:pt x="0" y="39266"/>
                </a:moveTo>
                <a:cubicBezTo>
                  <a:pt x="344344" y="56482"/>
                  <a:pt x="289605" y="61235"/>
                  <a:pt x="696036" y="39266"/>
                </a:cubicBezTo>
                <a:cubicBezTo>
                  <a:pt x="723668" y="37772"/>
                  <a:pt x="750529" y="29531"/>
                  <a:pt x="777923" y="25618"/>
                </a:cubicBezTo>
                <a:cubicBezTo>
                  <a:pt x="814232" y="20431"/>
                  <a:pt x="850711" y="16519"/>
                  <a:pt x="887105" y="11970"/>
                </a:cubicBezTo>
                <a:cubicBezTo>
                  <a:pt x="1014484" y="16519"/>
                  <a:pt x="1142015" y="17907"/>
                  <a:pt x="1269242" y="25618"/>
                </a:cubicBezTo>
                <a:cubicBezTo>
                  <a:pt x="1297823" y="27350"/>
                  <a:pt x="1348817" y="41070"/>
                  <a:pt x="1378424" y="52913"/>
                </a:cubicBezTo>
                <a:cubicBezTo>
                  <a:pt x="1410592" y="65780"/>
                  <a:pt x="1441790" y="80990"/>
                  <a:pt x="1473958" y="93857"/>
                </a:cubicBezTo>
                <a:cubicBezTo>
                  <a:pt x="1487315" y="99200"/>
                  <a:pt x="1501679" y="101837"/>
                  <a:pt x="1514902" y="107504"/>
                </a:cubicBezTo>
                <a:cubicBezTo>
                  <a:pt x="1533602" y="115518"/>
                  <a:pt x="1550192" y="128366"/>
                  <a:pt x="1569493" y="134800"/>
                </a:cubicBezTo>
                <a:cubicBezTo>
                  <a:pt x="1591499" y="142136"/>
                  <a:pt x="1615353" y="142345"/>
                  <a:pt x="1637732" y="148448"/>
                </a:cubicBezTo>
                <a:cubicBezTo>
                  <a:pt x="1665490" y="156018"/>
                  <a:pt x="1719618" y="175743"/>
                  <a:pt x="1719618" y="175743"/>
                </a:cubicBezTo>
                <a:cubicBezTo>
                  <a:pt x="1751463" y="171194"/>
                  <a:pt x="1783808" y="169328"/>
                  <a:pt x="1815152" y="162095"/>
                </a:cubicBezTo>
                <a:cubicBezTo>
                  <a:pt x="1864863" y="150623"/>
                  <a:pt x="1917511" y="125416"/>
                  <a:pt x="1965278" y="107504"/>
                </a:cubicBezTo>
                <a:cubicBezTo>
                  <a:pt x="1978748" y="102453"/>
                  <a:pt x="1992265" y="97346"/>
                  <a:pt x="2006221" y="93857"/>
                </a:cubicBezTo>
                <a:cubicBezTo>
                  <a:pt x="2118764" y="65722"/>
                  <a:pt x="2031004" y="94575"/>
                  <a:pt x="2129051" y="66561"/>
                </a:cubicBezTo>
                <a:cubicBezTo>
                  <a:pt x="2142883" y="62609"/>
                  <a:pt x="2157127" y="59347"/>
                  <a:pt x="2169994" y="52913"/>
                </a:cubicBezTo>
                <a:cubicBezTo>
                  <a:pt x="2275821" y="0"/>
                  <a:pt x="2148970" y="46274"/>
                  <a:pt x="2251881" y="11970"/>
                </a:cubicBezTo>
                <a:cubicBezTo>
                  <a:pt x="2277838" y="17161"/>
                  <a:pt x="2333084" y="25277"/>
                  <a:pt x="2361063" y="39266"/>
                </a:cubicBezTo>
                <a:cubicBezTo>
                  <a:pt x="2375734" y="46601"/>
                  <a:pt x="2388358" y="57463"/>
                  <a:pt x="2402006" y="66561"/>
                </a:cubicBezTo>
                <a:cubicBezTo>
                  <a:pt x="2415654" y="57463"/>
                  <a:pt x="2426673" y="41301"/>
                  <a:pt x="2442949" y="39266"/>
                </a:cubicBezTo>
                <a:cubicBezTo>
                  <a:pt x="2495961" y="32639"/>
                  <a:pt x="2500758" y="42483"/>
                  <a:pt x="2524836" y="66561"/>
                </a:cubicBezTo>
              </a:path>
            </a:pathLst>
          </a:custGeom>
          <a:ln w="228600">
            <a:solidFill>
              <a:srgbClr val="FFFF00">
                <a:alpha val="37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220340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Roll Forward…</a:t>
            </a:r>
            <a:endParaRPr lang="en-GB"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057646696"/>
              </p:ext>
            </p:extLst>
          </p:nvPr>
        </p:nvGraphicFramePr>
        <p:xfrm>
          <a:off x="381000" y="1412874"/>
          <a:ext cx="8382000" cy="45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312998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The year is 2010…</a:t>
            </a:r>
            <a:endParaRPr lang="en-GB" dirty="0"/>
          </a:p>
        </p:txBody>
      </p:sp>
      <p:graphicFrame>
        <p:nvGraphicFramePr>
          <p:cNvPr id="7" name="Diagram 6"/>
          <p:cNvGraphicFramePr/>
          <p:nvPr>
            <p:extLst>
              <p:ext uri="{D42A27DB-BD31-4B8C-83A1-F6EECF244321}">
                <p14:modId xmlns:p14="http://schemas.microsoft.com/office/powerpoint/2010/main" val="866360528"/>
              </p:ext>
            </p:extLst>
          </p:nvPr>
        </p:nvGraphicFramePr>
        <p:xfrm>
          <a:off x="381000" y="1411552"/>
          <a:ext cx="8382000" cy="32731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ular Callout 3"/>
          <p:cNvSpPr/>
          <p:nvPr/>
        </p:nvSpPr>
        <p:spPr>
          <a:xfrm>
            <a:off x="250889" y="1105452"/>
            <a:ext cx="1633781" cy="707886"/>
          </a:xfrm>
          <a:prstGeom prst="wedgeRectCallout">
            <a:avLst>
              <a:gd name="adj1" fmla="val -12762"/>
              <a:gd name="adj2" fmla="val 12982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.NET Generics</a:t>
            </a:r>
          </a:p>
          <a:p>
            <a:pPr algn="ctr"/>
            <a:r>
              <a:rPr lang="en-US" sz="2000" dirty="0" smtClean="0"/>
              <a:t>'98-'05</a:t>
            </a:r>
          </a:p>
        </p:txBody>
      </p:sp>
      <p:sp>
        <p:nvSpPr>
          <p:cNvPr id="6" name="Rectangular Callout 5"/>
          <p:cNvSpPr/>
          <p:nvPr/>
        </p:nvSpPr>
        <p:spPr>
          <a:xfrm>
            <a:off x="2185276" y="1105452"/>
            <a:ext cx="1803699" cy="707886"/>
          </a:xfrm>
          <a:prstGeom prst="wedgeRectCallout">
            <a:avLst>
              <a:gd name="adj1" fmla="val 35730"/>
              <a:gd name="adj2" fmla="val 124206"/>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C#/VB Generics</a:t>
            </a:r>
          </a:p>
          <a:p>
            <a:pPr algn="ctr"/>
            <a:r>
              <a:rPr lang="en-US" sz="2000" dirty="0" smtClean="0"/>
              <a:t>'98-'05</a:t>
            </a:r>
          </a:p>
        </p:txBody>
      </p:sp>
      <p:sp>
        <p:nvSpPr>
          <p:cNvPr id="8" name="Rectangular Callout 7"/>
          <p:cNvSpPr/>
          <p:nvPr/>
        </p:nvSpPr>
        <p:spPr>
          <a:xfrm>
            <a:off x="5884448" y="1459395"/>
            <a:ext cx="1518173" cy="707886"/>
          </a:xfrm>
          <a:prstGeom prst="wedgeRectCallout">
            <a:avLst>
              <a:gd name="adj1" fmla="val -3917"/>
              <a:gd name="adj2" fmla="val 10735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F# Core Lang</a:t>
            </a:r>
          </a:p>
          <a:p>
            <a:pPr algn="ctr"/>
            <a:r>
              <a:rPr lang="en-US" sz="2000" dirty="0" smtClean="0"/>
              <a:t>'03-'10</a:t>
            </a:r>
          </a:p>
        </p:txBody>
      </p:sp>
      <p:sp>
        <p:nvSpPr>
          <p:cNvPr id="10" name="Rectangular Callout 9"/>
          <p:cNvSpPr/>
          <p:nvPr/>
        </p:nvSpPr>
        <p:spPr>
          <a:xfrm>
            <a:off x="7710409" y="3864144"/>
            <a:ext cx="1306768" cy="1015663"/>
          </a:xfrm>
          <a:prstGeom prst="wedgeRectCallout">
            <a:avLst>
              <a:gd name="adj1" fmla="val -33485"/>
              <a:gd name="adj2" fmla="val -79888"/>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F# Units of</a:t>
            </a:r>
          </a:p>
          <a:p>
            <a:pPr algn="ctr"/>
            <a:r>
              <a:rPr lang="en-US" sz="2000" dirty="0" smtClean="0"/>
              <a:t>Measure</a:t>
            </a:r>
          </a:p>
          <a:p>
            <a:pPr algn="ctr"/>
            <a:r>
              <a:rPr lang="en-US" sz="2000" dirty="0" smtClean="0"/>
              <a:t>'07-'10</a:t>
            </a:r>
          </a:p>
        </p:txBody>
      </p:sp>
      <p:sp>
        <p:nvSpPr>
          <p:cNvPr id="12" name="Rectangular Callout 11"/>
          <p:cNvSpPr/>
          <p:nvPr/>
        </p:nvSpPr>
        <p:spPr>
          <a:xfrm>
            <a:off x="5484243" y="396078"/>
            <a:ext cx="1016625" cy="707886"/>
          </a:xfrm>
          <a:prstGeom prst="wedgeRectCallout">
            <a:avLst>
              <a:gd name="adj1" fmla="val -57039"/>
              <a:gd name="adj2" fmla="val 222490"/>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C# LINQ</a:t>
            </a:r>
          </a:p>
          <a:p>
            <a:pPr algn="ctr"/>
            <a:r>
              <a:rPr lang="en-US" sz="2000" dirty="0" smtClean="0"/>
              <a:t>'05-'08</a:t>
            </a:r>
          </a:p>
        </p:txBody>
      </p:sp>
      <p:grpSp>
        <p:nvGrpSpPr>
          <p:cNvPr id="13" name="Group 12"/>
          <p:cNvGrpSpPr/>
          <p:nvPr/>
        </p:nvGrpSpPr>
        <p:grpSpPr>
          <a:xfrm>
            <a:off x="2357306" y="4371976"/>
            <a:ext cx="4625989" cy="1571624"/>
            <a:chOff x="0" y="850778"/>
            <a:chExt cx="2619374" cy="1571624"/>
          </a:xfrm>
          <a:solidFill>
            <a:srgbClr val="00B050"/>
          </a:solidFill>
        </p:grpSpPr>
        <p:sp>
          <p:nvSpPr>
            <p:cNvPr id="14" name="Rectangle 13"/>
            <p:cNvSpPr/>
            <p:nvPr/>
          </p:nvSpPr>
          <p:spPr>
            <a:xfrm>
              <a:off x="0" y="850778"/>
              <a:ext cx="2619374" cy="1571624"/>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 name="Rectangle 14"/>
            <p:cNvSpPr/>
            <p:nvPr/>
          </p:nvSpPr>
          <p:spPr>
            <a:xfrm>
              <a:off x="0" y="850778"/>
              <a:ext cx="2619374" cy="157162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dirty="0" smtClean="0"/>
                <a:t>With no disrespect to the great </a:t>
              </a:r>
              <a:r>
                <a:rPr lang="en-GB" dirty="0" err="1" smtClean="0"/>
                <a:t>history+advances</a:t>
              </a:r>
              <a:r>
                <a:rPr lang="en-GB" dirty="0" smtClean="0"/>
                <a:t> in Lisp, Scheme, </a:t>
              </a:r>
              <a:r>
                <a:rPr lang="en-GB" kern="1200" dirty="0" smtClean="0"/>
                <a:t>Java, Python, </a:t>
              </a:r>
              <a:r>
                <a:rPr lang="en-GB" kern="1200" dirty="0" err="1" smtClean="0"/>
                <a:t>Scala</a:t>
              </a:r>
              <a:r>
                <a:rPr lang="en-GB" kern="1200" dirty="0" smtClean="0"/>
                <a:t>, </a:t>
              </a:r>
              <a:r>
                <a:rPr lang="en-GB" kern="1200" dirty="0" err="1" smtClean="0"/>
                <a:t>Erlang</a:t>
              </a:r>
              <a:r>
                <a:rPr lang="en-GB" kern="1200" dirty="0" smtClean="0"/>
                <a:t>, Ruby, Haskell, </a:t>
              </a:r>
              <a:r>
                <a:rPr lang="en-GB" kern="1200" dirty="0" err="1" smtClean="0"/>
                <a:t>Ocaml</a:t>
              </a:r>
              <a:r>
                <a:rPr lang="en-GB" kern="1200" dirty="0" smtClean="0"/>
                <a:t>, Objective C, </a:t>
              </a:r>
              <a:r>
                <a:rPr lang="en-GB" dirty="0" err="1" smtClean="0"/>
                <a:t>Javascript</a:t>
              </a:r>
              <a:r>
                <a:rPr lang="en-GB" kern="1200" dirty="0" smtClean="0"/>
                <a:t>, …</a:t>
              </a:r>
              <a:endParaRPr lang="en-GB" kern="1200" dirty="0"/>
            </a:p>
          </p:txBody>
        </p:sp>
      </p:grpSp>
      <p:sp>
        <p:nvSpPr>
          <p:cNvPr id="16" name="Rectangular Callout 15"/>
          <p:cNvSpPr/>
          <p:nvPr/>
        </p:nvSpPr>
        <p:spPr>
          <a:xfrm>
            <a:off x="7402621" y="451844"/>
            <a:ext cx="1517788" cy="707886"/>
          </a:xfrm>
          <a:prstGeom prst="wedgeRectCallout">
            <a:avLst>
              <a:gd name="adj1" fmla="val -33062"/>
              <a:gd name="adj2" fmla="val 218278"/>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F# </a:t>
            </a:r>
            <a:r>
              <a:rPr lang="en-US" sz="2000" dirty="0" err="1" smtClean="0"/>
              <a:t>Metaprog</a:t>
            </a:r>
            <a:endParaRPr lang="en-US" sz="2000" dirty="0" smtClean="0"/>
          </a:p>
          <a:p>
            <a:pPr algn="ctr"/>
            <a:r>
              <a:rPr lang="en-US" sz="2000" dirty="0" smtClean="0"/>
              <a:t>'06-'10</a:t>
            </a:r>
          </a:p>
        </p:txBody>
      </p:sp>
      <p:sp>
        <p:nvSpPr>
          <p:cNvPr id="17" name="Rectangular Callout 16"/>
          <p:cNvSpPr/>
          <p:nvPr/>
        </p:nvSpPr>
        <p:spPr>
          <a:xfrm>
            <a:off x="125104" y="4018033"/>
            <a:ext cx="1648207" cy="707886"/>
          </a:xfrm>
          <a:prstGeom prst="wedgeRectCallout">
            <a:avLst>
              <a:gd name="adj1" fmla="val 27665"/>
              <a:gd name="adj2" fmla="val -95217"/>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.NET 4.0 Tasks</a:t>
            </a:r>
          </a:p>
          <a:p>
            <a:pPr algn="ctr"/>
            <a:r>
              <a:rPr lang="en-US" sz="2000" dirty="0" smtClean="0"/>
              <a:t>'07-'10</a:t>
            </a:r>
          </a:p>
        </p:txBody>
      </p:sp>
      <p:sp>
        <p:nvSpPr>
          <p:cNvPr id="9" name="Rectangular Callout 8"/>
          <p:cNvSpPr/>
          <p:nvPr/>
        </p:nvSpPr>
        <p:spPr>
          <a:xfrm>
            <a:off x="4596407" y="4056819"/>
            <a:ext cx="2792303" cy="1015663"/>
          </a:xfrm>
          <a:prstGeom prst="wedgeRectCallout">
            <a:avLst>
              <a:gd name="adj1" fmla="val 22767"/>
              <a:gd name="adj2" fmla="val -100444"/>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000" dirty="0" smtClean="0"/>
              <a:t>F# Language </a:t>
            </a:r>
          </a:p>
          <a:p>
            <a:pPr algn="ctr"/>
            <a:r>
              <a:rPr lang="en-US" sz="2000" dirty="0" smtClean="0"/>
              <a:t>Integrated </a:t>
            </a:r>
            <a:r>
              <a:rPr lang="en-US" sz="2000" dirty="0" err="1" smtClean="0"/>
              <a:t>Async</a:t>
            </a:r>
            <a:r>
              <a:rPr lang="en-US" sz="2000" dirty="0" smtClean="0"/>
              <a:t>/Parallel</a:t>
            </a:r>
          </a:p>
          <a:p>
            <a:pPr algn="ctr"/>
            <a:r>
              <a:rPr lang="en-US" sz="2000" dirty="0" smtClean="0"/>
              <a:t>'07-'10</a:t>
            </a:r>
          </a:p>
        </p:txBody>
      </p:sp>
    </p:spTree>
    <p:extLst>
      <p:ext uri="{BB962C8B-B14F-4D97-AF65-F5344CB8AC3E}">
        <p14:creationId xmlns:p14="http://schemas.microsoft.com/office/powerpoint/2010/main" val="3565267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5" presetClass="emph" presetSubtype="0" fill="hold" grpId="1" nodeType="clickEffect">
                                  <p:stCondLst>
                                    <p:cond delay="0"/>
                                  </p:stCondLst>
                                  <p:childTnLst>
                                    <p:animClr clrSpc="hsl" dir="cw">
                                      <p:cBhvr override="childStyle">
                                        <p:cTn id="20" dur="500" fill="hold"/>
                                        <p:tgtEl>
                                          <p:spTgt spid="4"/>
                                        </p:tgtEl>
                                        <p:attrNameLst>
                                          <p:attrName>style.color</p:attrName>
                                        </p:attrNameLst>
                                      </p:cBhvr>
                                      <p:by>
                                        <p:hsl h="0" s="-70588" l="0"/>
                                      </p:by>
                                    </p:animClr>
                                    <p:animClr clrSpc="hsl" dir="cw">
                                      <p:cBhvr>
                                        <p:cTn id="21" dur="500" fill="hold"/>
                                        <p:tgtEl>
                                          <p:spTgt spid="4"/>
                                        </p:tgtEl>
                                        <p:attrNameLst>
                                          <p:attrName>fillcolor</p:attrName>
                                        </p:attrNameLst>
                                      </p:cBhvr>
                                      <p:by>
                                        <p:hsl h="0" s="-70588" l="0"/>
                                      </p:by>
                                    </p:animClr>
                                    <p:animClr clrSpc="hsl" dir="cw">
                                      <p:cBhvr>
                                        <p:cTn id="22" dur="500" fill="hold"/>
                                        <p:tgtEl>
                                          <p:spTgt spid="4"/>
                                        </p:tgtEl>
                                        <p:attrNameLst>
                                          <p:attrName>stroke.color</p:attrName>
                                        </p:attrNameLst>
                                      </p:cBhvr>
                                      <p:by>
                                        <p:hsl h="0" s="-70588" l="0"/>
                                      </p:by>
                                    </p:animClr>
                                    <p:set>
                                      <p:cBhvr>
                                        <p:cTn id="23" dur="500" fill="hold"/>
                                        <p:tgtEl>
                                          <p:spTgt spid="4"/>
                                        </p:tgtEl>
                                        <p:attrNameLst>
                                          <p:attrName>fill.type</p:attrName>
                                        </p:attrNameLst>
                                      </p:cBhvr>
                                      <p:to>
                                        <p:strVal val="solid"/>
                                      </p:to>
                                    </p:set>
                                  </p:childTnLst>
                                </p:cTn>
                              </p:par>
                              <p:par>
                                <p:cTn id="24" presetID="25" presetClass="emph" presetSubtype="0" fill="hold" grpId="1" nodeType="withEffect">
                                  <p:stCondLst>
                                    <p:cond delay="0"/>
                                  </p:stCondLst>
                                  <p:childTnLst>
                                    <p:animClr clrSpc="hsl" dir="cw">
                                      <p:cBhvr override="childStyle">
                                        <p:cTn id="25" dur="500" fill="hold"/>
                                        <p:tgtEl>
                                          <p:spTgt spid="6"/>
                                        </p:tgtEl>
                                        <p:attrNameLst>
                                          <p:attrName>style.color</p:attrName>
                                        </p:attrNameLst>
                                      </p:cBhvr>
                                      <p:by>
                                        <p:hsl h="0" s="-70588" l="0"/>
                                      </p:by>
                                    </p:animClr>
                                    <p:animClr clrSpc="hsl" dir="cw">
                                      <p:cBhvr>
                                        <p:cTn id="26" dur="500" fill="hold"/>
                                        <p:tgtEl>
                                          <p:spTgt spid="6"/>
                                        </p:tgtEl>
                                        <p:attrNameLst>
                                          <p:attrName>fillcolor</p:attrName>
                                        </p:attrNameLst>
                                      </p:cBhvr>
                                      <p:by>
                                        <p:hsl h="0" s="-70588" l="0"/>
                                      </p:by>
                                    </p:animClr>
                                    <p:animClr clrSpc="hsl" dir="cw">
                                      <p:cBhvr>
                                        <p:cTn id="27" dur="500" fill="hold"/>
                                        <p:tgtEl>
                                          <p:spTgt spid="6"/>
                                        </p:tgtEl>
                                        <p:attrNameLst>
                                          <p:attrName>stroke.color</p:attrName>
                                        </p:attrNameLst>
                                      </p:cBhvr>
                                      <p:by>
                                        <p:hsl h="0" s="-70588" l="0"/>
                                      </p:by>
                                    </p:animClr>
                                    <p:set>
                                      <p:cBhvr>
                                        <p:cTn id="28" dur="500" fill="hold"/>
                                        <p:tgtEl>
                                          <p:spTgt spid="6"/>
                                        </p:tgtEl>
                                        <p:attrNameLst>
                                          <p:attrName>fill.type</p:attrName>
                                        </p:attrNameLst>
                                      </p:cBhvr>
                                      <p:to>
                                        <p:strVal val="solid"/>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8" grpId="0" animBg="1"/>
      <p:bldP spid="10" grpId="0" animBg="1"/>
      <p:bldP spid="12" grpId="0" animBg="1"/>
      <p:bldP spid="16" grpId="0" animBg="1"/>
      <p:bldP spid="17" grpId="0" animBg="1"/>
      <p:bldP spid="9" grpId="0" animBg="1"/>
    </p:bldLst>
  </p:timing>
</p:sld>
</file>

<file path=ppt/theme/theme1.xml><?xml version="1.0" encoding="utf-8"?>
<a:theme xmlns:a="http://schemas.openxmlformats.org/drawingml/2006/main" name="TechEd_Europ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8384</TotalTime>
  <Words>3723</Words>
  <Application>Microsoft Office PowerPoint</Application>
  <PresentationFormat>On-screen Show (4:3)</PresentationFormat>
  <Paragraphs>624</Paragraphs>
  <Slides>57</Slides>
  <Notes>23</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TechEd_Europe</vt:lpstr>
      <vt:lpstr>F#  History, Today, Tomorrow   </vt:lpstr>
      <vt:lpstr>Agenda</vt:lpstr>
      <vt:lpstr>PowerPoint Presentation</vt:lpstr>
      <vt:lpstr>PowerPoint Presentation</vt:lpstr>
      <vt:lpstr>PowerPoint Presentation</vt:lpstr>
      <vt:lpstr>1998: The State of Play</vt:lpstr>
      <vt:lpstr>PowerPoint Presentation</vt:lpstr>
      <vt:lpstr>Roll Forward…</vt:lpstr>
      <vt:lpstr>The year is 2010…</vt:lpstr>
      <vt:lpstr>The year is 2010…</vt:lpstr>
      <vt:lpstr>2010? A world of difference!</vt:lpstr>
      <vt:lpstr>PowerPoint Presentation</vt:lpstr>
      <vt:lpstr>Agenda</vt:lpstr>
      <vt:lpstr>F# is…</vt:lpstr>
      <vt:lpstr>F# is…</vt:lpstr>
      <vt:lpstr>F# is…</vt:lpstr>
      <vt:lpstr>Simplicity</vt:lpstr>
      <vt:lpstr>Simplicity: Functions as Values</vt:lpstr>
      <vt:lpstr>Simplicity: Functional Data</vt:lpstr>
      <vt:lpstr>Simplicity: Functional Data</vt:lpstr>
      <vt:lpstr>Simplicity: Functional Data</vt:lpstr>
      <vt:lpstr>Parallel</vt:lpstr>
      <vt:lpstr>Simple Code, Complex Problems</vt:lpstr>
      <vt:lpstr>Example (power company)</vt:lpstr>
      <vt:lpstr>Example (power company) </vt:lpstr>
      <vt:lpstr>Example (power company)</vt:lpstr>
      <vt:lpstr>Let’s Web Crawl…</vt:lpstr>
      <vt:lpstr>Let’s Web Crawl…</vt:lpstr>
      <vt:lpstr>F# Overview</vt:lpstr>
      <vt:lpstr>F# Core Language:  Influences</vt:lpstr>
      <vt:lpstr>Functional-First</vt:lpstr>
      <vt:lpstr>Let’s Web Crawl…</vt:lpstr>
      <vt:lpstr>Fundamentals - Whitespace Matters</vt:lpstr>
      <vt:lpstr>Fundamentals - Whitespace Matters</vt:lpstr>
      <vt:lpstr>Let’s Web Crawl…</vt:lpstr>
      <vt:lpstr>F# - Objects + Functional</vt:lpstr>
      <vt:lpstr>Let’s Web Crawl…</vt:lpstr>
      <vt:lpstr>NASA Mars Climate Orbiter, 1999</vt:lpstr>
      <vt:lpstr>PowerPoint Presentation</vt:lpstr>
      <vt:lpstr>Let’s Web Crawl…</vt:lpstr>
      <vt:lpstr>PowerPoint Presentation</vt:lpstr>
      <vt:lpstr>The many uses of async { ... }</vt:lpstr>
      <vt:lpstr>The many uses of async { ... }</vt:lpstr>
      <vt:lpstr>F# example: Serving 50,000+ simultaneous TCP connections with ~10 threads</vt:lpstr>
      <vt:lpstr>Let’s Web Crawl…</vt:lpstr>
      <vt:lpstr>F#: Source</vt:lpstr>
      <vt:lpstr>Let’s Web Crawl…</vt:lpstr>
      <vt:lpstr>F#: Cross-platform</vt:lpstr>
      <vt:lpstr>Agenda</vt:lpstr>
      <vt:lpstr>PowerPoint Presentation</vt:lpstr>
      <vt:lpstr>Just imagine if we could… access spreadsheets in a strongly typed way?</vt:lpstr>
      <vt:lpstr>Just imagine if we could… access web data in a strongly typed way?</vt:lpstr>
      <vt:lpstr>Just imagine if we could…</vt:lpstr>
      <vt:lpstr>F# Tomorrow: Language Philosophy...  Typed programming in a context of named information and named services  You program directly against these  www.usgs.gov  www.xignite.com www.freebase.com  www.google.com/.../api  //MyServer/MyDatabase MyExcelFile.xlsx homepage.html MyWindows.xaml</vt:lpstr>
      <vt:lpstr>Summary</vt:lpstr>
      <vt:lpstr>Books about F#</vt:lpstr>
      <vt:lpstr>Questions  http://fsharp.net  http://blogs.msdn.com/dsyme </vt:lpstr>
    </vt:vector>
  </TitlesOfParts>
  <Manager>&lt;Content Manager Name Here&gt;</Manager>
  <Company>Slidework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Tech·Ed  North America 2009</dc:subject>
  <dc:creator>Pennie</dc:creator>
  <dc:description>Template: Slidework LLC
Formatting:
Event Date: May 11 - 15, 2009
Event Location: Los Angeles, CA
Audience:</dc:description>
  <cp:lastModifiedBy>Don Syme</cp:lastModifiedBy>
  <cp:revision>346</cp:revision>
  <dcterms:created xsi:type="dcterms:W3CDTF">2009-03-17T17:00:19Z</dcterms:created>
  <dcterms:modified xsi:type="dcterms:W3CDTF">2011-02-14T17:21:20Z</dcterms:modified>
</cp:coreProperties>
</file>