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10"/>
  </p:notesMasterIdLst>
  <p:handoutMasterIdLst>
    <p:handoutMasterId r:id="rId11"/>
  </p:handoutMasterIdLst>
  <p:sldIdLst>
    <p:sldId id="257" r:id="rId6"/>
    <p:sldId id="559" r:id="rId7"/>
    <p:sldId id="556" r:id="rId8"/>
    <p:sldId id="557" r:id="rId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ers Hejlsberg" initials="ah"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429A16"/>
    <a:srgbClr val="F8F57B"/>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6105" autoAdjust="0"/>
  </p:normalViewPr>
  <p:slideViewPr>
    <p:cSldViewPr>
      <p:cViewPr varScale="1">
        <p:scale>
          <a:sx n="78" d="100"/>
          <a:sy n="78" d="100"/>
        </p:scale>
        <p:origin x="-114" y="-31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5784"/>
    </p:cViewPr>
  </p:sorterViewPr>
  <p:notesViewPr>
    <p:cSldViewPr showGuides="1">
      <p:cViewPr varScale="1">
        <p:scale>
          <a:sx n="81" d="100"/>
          <a:sy n="81" d="100"/>
        </p:scale>
        <p:origin x="-387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Professional Developers Conference </a:t>
            </a:r>
            <a:br>
              <a:rPr lang="en-US" dirty="0"/>
            </a:br>
            <a:r>
              <a:rPr lang="en-US" dirty="0"/>
              <a:t>PDC 2010</a:t>
            </a:r>
          </a:p>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Professional Developers Conference </a:t>
            </a:r>
            <a:br>
              <a:rPr lang="en-US" dirty="0" smtClean="0"/>
            </a:br>
            <a:r>
              <a:rPr lang="en-US" dirty="0" smtClean="0"/>
              <a:t>PDC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1/10/2011 3:59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1905000"/>
            <a:ext cx="10242549"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69964" y="4343400"/>
            <a:ext cx="10242550"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96366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215845" y="6457951"/>
            <a:ext cx="3631254" cy="365125"/>
          </a:xfrm>
          <a:prstGeom prst="rect">
            <a:avLst/>
          </a:prstGeom>
        </p:spPr>
        <p:txBody>
          <a:bodyPr/>
          <a:lstStyle>
            <a:lvl1pPr algn="l" rtl="1">
              <a:defRPr sz="1000">
                <a:latin typeface="Arial" pitchFamily="34" charset="0"/>
                <a:cs typeface="Arial" pitchFamily="34" charset="0"/>
              </a:defRPr>
            </a:lvl1pPr>
          </a:lstStyle>
          <a:p>
            <a:pPr>
              <a:defRPr/>
            </a:pPr>
            <a:r>
              <a:rPr lang="en-GB" dirty="0" smtClean="0"/>
              <a:t>OOPSLA 2008 Tutorial</a:t>
            </a:r>
            <a:endParaRPr lang="en-GB" dirty="0"/>
          </a:p>
        </p:txBody>
      </p:sp>
      <p:sp>
        <p:nvSpPr>
          <p:cNvPr id="5" name="Slide Number Placeholder 4"/>
          <p:cNvSpPr>
            <a:spLocks noGrp="1"/>
          </p:cNvSpPr>
          <p:nvPr>
            <p:ph type="sldNum" sz="quarter" idx="11"/>
          </p:nvPr>
        </p:nvSpPr>
        <p:spPr>
          <a:xfrm>
            <a:off x="5269127" y="6480176"/>
            <a:ext cx="711015" cy="244475"/>
          </a:xfrm>
          <a:prstGeom prst="rect">
            <a:avLst/>
          </a:prstGeom>
        </p:spPr>
        <p:txBody>
          <a:bodyPr/>
          <a:lstStyle>
            <a:lvl1pPr algn="ctr" rtl="1">
              <a:defRPr sz="1000">
                <a:latin typeface="Arial" pitchFamily="34" charset="0"/>
                <a:cs typeface="Arial" pitchFamily="34" charset="0"/>
              </a:defRPr>
            </a:lvl1pPr>
          </a:lstStyle>
          <a:p>
            <a:pPr>
              <a:defRPr/>
            </a:pPr>
            <a:fld id="{ACA2AAF7-709D-4994-860C-DD28D80F5B59}" type="slidenum">
              <a:rPr lang="en-GB" smtClean="0"/>
              <a:pPr>
                <a:defRPr/>
              </a:pPr>
              <a:t>‹#›</a:t>
            </a:fld>
            <a:endParaRPr lang="en-GB" dirty="0"/>
          </a:p>
        </p:txBody>
      </p:sp>
      <p:sp>
        <p:nvSpPr>
          <p:cNvPr id="6" name="Date Placeholder 5"/>
          <p:cNvSpPr>
            <a:spLocks noGrp="1"/>
          </p:cNvSpPr>
          <p:nvPr>
            <p:ph type="dt" sz="half" idx="12"/>
          </p:nvPr>
        </p:nvSpPr>
        <p:spPr>
          <a:xfrm>
            <a:off x="8379817" y="6467476"/>
            <a:ext cx="3555074" cy="365125"/>
          </a:xfrm>
          <a:prstGeom prst="rect">
            <a:avLst/>
          </a:prstGeom>
        </p:spPr>
        <p:txBody>
          <a:bodyPr/>
          <a:lstStyle>
            <a:lvl1pPr algn="r" rtl="1">
              <a:defRPr sz="1000">
                <a:latin typeface="Arial" pitchFamily="34" charset="0"/>
                <a:cs typeface="Arial" pitchFamily="34" charset="0"/>
              </a:defRPr>
            </a:lvl1pPr>
          </a:lstStyle>
          <a:p>
            <a:pPr>
              <a:defRPr/>
            </a:pPr>
            <a:r>
              <a:rPr lang="en-GB" dirty="0" smtClean="0"/>
              <a:t>Luke Hoban</a:t>
            </a:r>
            <a:endParaRPr lang="en-GB" dirty="0"/>
          </a:p>
        </p:txBody>
      </p:sp>
    </p:spTree>
    <p:extLst>
      <p:ext uri="{BB962C8B-B14F-4D97-AF65-F5344CB8AC3E}">
        <p14:creationId xmlns:p14="http://schemas.microsoft.com/office/powerpoint/2010/main" val="9283516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6276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391111"/>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9213" y="4724400"/>
            <a:ext cx="9323389" cy="461665"/>
          </a:xfrm>
        </p:spPr>
        <p:txBody>
          <a:bodyPr>
            <a:noAutofit/>
          </a:bodyPr>
          <a:lstStyle>
            <a:lvl1pPr marL="0" indent="0" algn="l">
              <a:lnSpc>
                <a:spcPct val="90000"/>
              </a:lnSpc>
              <a:spcBef>
                <a:spcPts val="0"/>
              </a:spcBef>
              <a:buNone/>
              <a:defRPr sz="28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046412" y="3040956"/>
            <a:ext cx="8166101"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 id="2147483703" r:id="rId11"/>
    <p:sldLayoutId id="2147483704" r:id="rId12"/>
    <p:sldLayoutId id="2147483723" r:id="rId13"/>
    <p:sldLayoutId id="2147483728"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7"/>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datamarket.azure.com/"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smtClean="0"/>
              <a:t/>
            </a:r>
            <a:br>
              <a:rPr lang="en-US" sz="6600" b="1" dirty="0" smtClean="0"/>
            </a:br>
            <a:r>
              <a:rPr lang="en-US" sz="6600" b="1" dirty="0" smtClean="0"/>
              <a:t>The Future </a:t>
            </a:r>
            <a:r>
              <a:rPr lang="en-US" sz="6600" b="1" dirty="0"/>
              <a:t>of F</a:t>
            </a:r>
            <a:r>
              <a:rPr lang="en-US" sz="6600" b="1" dirty="0" smtClean="0"/>
              <a:t># </a:t>
            </a:r>
            <a:br>
              <a:rPr lang="en-US" sz="6600" b="1" dirty="0" smtClean="0"/>
            </a:br>
            <a:r>
              <a:rPr lang="en-US" dirty="0" smtClean="0"/>
              <a:t/>
            </a:r>
            <a:br>
              <a:rPr lang="en-US" dirty="0" smtClean="0"/>
            </a:br>
            <a:r>
              <a:rPr lang="en-US" dirty="0" smtClean="0"/>
              <a:t>Data and Services, At Your Fingertips, Strongly Typed</a:t>
            </a:r>
            <a:br>
              <a:rPr lang="en-US" dirty="0" smtClean="0"/>
            </a:br>
            <a:r>
              <a:rPr lang="en-US" dirty="0" smtClean="0"/>
              <a:t/>
            </a:r>
            <a:br>
              <a:rPr lang="en-US" dirty="0" smtClean="0"/>
            </a:br>
            <a:r>
              <a:rPr lang="en-US" sz="3600" dirty="0"/>
              <a:t/>
            </a:r>
            <a:br>
              <a:rPr lang="en-US" sz="3600" dirty="0"/>
            </a:br>
            <a:endParaRPr lang="en-US" dirty="0"/>
          </a:p>
        </p:txBody>
      </p:sp>
      <p:sp>
        <p:nvSpPr>
          <p:cNvPr id="3" name="Subtitle 2"/>
          <p:cNvSpPr>
            <a:spLocks noGrp="1"/>
          </p:cNvSpPr>
          <p:nvPr>
            <p:ph type="subTitle" idx="1"/>
          </p:nvPr>
        </p:nvSpPr>
        <p:spPr/>
        <p:txBody>
          <a:bodyPr/>
          <a:lstStyle/>
          <a:p>
            <a:r>
              <a:rPr lang="en-US" sz="2800" dirty="0" smtClean="0"/>
              <a:t>Don Syme</a:t>
            </a:r>
          </a:p>
          <a:p>
            <a:r>
              <a:rPr lang="en-US" sz="2800" dirty="0" smtClean="0"/>
              <a:t>Principal Researcher</a:t>
            </a:r>
          </a:p>
          <a:p>
            <a:r>
              <a:rPr lang="en-US" sz="2800" dirty="0" smtClean="0"/>
              <a:t>Microsoft Research</a:t>
            </a:r>
            <a:endParaRPr lang="en-US" sz="2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lgn="ctr"/>
            <a:r>
              <a:rPr lang="en-GB" dirty="0" smtClean="0"/>
              <a:t/>
            </a:r>
            <a:br>
              <a:rPr lang="en-GB" dirty="0" smtClean="0"/>
            </a:br>
            <a:r>
              <a:rPr lang="en-GB" dirty="0" smtClean="0"/>
              <a:t>Summary</a:t>
            </a:r>
            <a:br>
              <a:rPr lang="en-GB" dirty="0" smtClean="0"/>
            </a:br>
            <a:r>
              <a:rPr lang="en-GB" dirty="0"/>
              <a:t/>
            </a:r>
            <a:br>
              <a:rPr lang="en-GB" dirty="0"/>
            </a:br>
            <a:r>
              <a:rPr lang="en-GB" dirty="0" smtClean="0"/>
              <a:t>The world is information rich</a:t>
            </a:r>
            <a:br>
              <a:rPr lang="en-GB" dirty="0" smtClean="0"/>
            </a:br>
            <a:r>
              <a:rPr lang="en-GB" dirty="0"/>
              <a:t/>
            </a:r>
            <a:br>
              <a:rPr lang="en-GB" dirty="0"/>
            </a:br>
            <a:r>
              <a:rPr lang="en-GB" dirty="0" smtClean="0"/>
              <a:t>Our languages need to be information-rich too</a:t>
            </a:r>
            <a:br>
              <a:rPr lang="en-GB" dirty="0" smtClean="0"/>
            </a:br>
            <a:r>
              <a:rPr lang="en-GB" dirty="0"/>
              <a:t/>
            </a:r>
            <a:br>
              <a:rPr lang="en-GB" dirty="0"/>
            </a:br>
            <a:r>
              <a:rPr lang="en-GB" dirty="0" smtClean="0"/>
              <a:t>The F# Future? Consume it! Directly! Strongly typed! No walls!</a:t>
            </a:r>
            <a:endParaRPr lang="en-GB" dirty="0"/>
          </a:p>
        </p:txBody>
      </p:sp>
      <p:sp>
        <p:nvSpPr>
          <p:cNvPr id="8" name="Subtitle 7"/>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856838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 </a:t>
            </a:r>
            <a:endParaRPr lang="en-GB" dirty="0"/>
          </a:p>
        </p:txBody>
      </p:sp>
      <p:sp>
        <p:nvSpPr>
          <p:cNvPr id="5" name="Subtitle 4"/>
          <p:cNvSpPr>
            <a:spLocks noGrp="1"/>
          </p:cNvSpPr>
          <p:nvPr>
            <p:ph type="subTitle" idx="1"/>
          </p:nvPr>
        </p:nvSpPr>
        <p:spPr/>
        <p:txBody>
          <a:bodyPr/>
          <a:lstStyle/>
          <a:p>
            <a:r>
              <a:rPr lang="en-GB" dirty="0"/>
              <a:t>Language Integrated Web Data</a:t>
            </a:r>
            <a:br>
              <a:rPr lang="en-GB" dirty="0"/>
            </a:br>
            <a:endParaRPr lang="en-GB" dirty="0"/>
          </a:p>
        </p:txBody>
      </p:sp>
      <p:sp>
        <p:nvSpPr>
          <p:cNvPr id="6" name="Text Placeholder 5"/>
          <p:cNvSpPr>
            <a:spLocks noGrp="1"/>
          </p:cNvSpPr>
          <p:nvPr>
            <p:ph type="body" sz="quarter" idx="10"/>
          </p:nvPr>
        </p:nvSpPr>
        <p:spPr/>
        <p:txBody>
          <a:bodyPr/>
          <a:lstStyle/>
          <a:p>
            <a:r>
              <a:rPr lang="en-GB" i="0" dirty="0" smtClean="0"/>
              <a:t>demos x 3</a:t>
            </a:r>
            <a:endParaRPr lang="en-GB" i="0" dirty="0"/>
          </a:p>
        </p:txBody>
      </p:sp>
      <p:pic>
        <p:nvPicPr>
          <p:cNvPr id="7" name="Picture 2"/>
          <p:cNvPicPr>
            <a:picLocks noChangeAspect="1" noChangeArrowheads="1"/>
          </p:cNvPicPr>
          <p:nvPr/>
        </p:nvPicPr>
        <p:blipFill>
          <a:blip r:embed="rId2"/>
          <a:srcRect/>
          <a:stretch>
            <a:fillRect/>
          </a:stretch>
        </p:blipFill>
        <p:spPr bwMode="auto">
          <a:xfrm>
            <a:off x="6475412" y="1066800"/>
            <a:ext cx="4919577" cy="3189206"/>
          </a:xfrm>
          <a:prstGeom prst="rect">
            <a:avLst/>
          </a:prstGeom>
          <a:noFill/>
          <a:ln w="9525">
            <a:noFill/>
            <a:miter lim="800000"/>
            <a:headEnd/>
            <a:tailEnd/>
          </a:ln>
        </p:spPr>
      </p:pic>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1627" t="37368" r="20184" b="29293"/>
          <a:stretch/>
        </p:blipFill>
        <p:spPr bwMode="auto">
          <a:xfrm>
            <a:off x="7847012" y="533400"/>
            <a:ext cx="3985079" cy="162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596" t="11905" r="45510" b="53463"/>
          <a:stretch/>
        </p:blipFill>
        <p:spPr bwMode="auto">
          <a:xfrm>
            <a:off x="7265079" y="3575803"/>
            <a:ext cx="5148943" cy="239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9382" r="-6081" b="38738"/>
          <a:stretch/>
        </p:blipFill>
        <p:spPr bwMode="auto">
          <a:xfrm>
            <a:off x="6170611" y="2057400"/>
            <a:ext cx="5890759" cy="2046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6212" y="3962400"/>
            <a:ext cx="425821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9355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45"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anim calcmode="lin" valueType="num">
                                      <p:cBhvr>
                                        <p:cTn id="20" dur="2000" fill="hold"/>
                                        <p:tgtEl>
                                          <p:spTgt spid="9"/>
                                        </p:tgtEl>
                                        <p:attrNameLst>
                                          <p:attrName>ppt_w</p:attrName>
                                        </p:attrNameLst>
                                      </p:cBhvr>
                                      <p:tavLst>
                                        <p:tav tm="0" fmla="#ppt_w*sin(2.5*pi*$)">
                                          <p:val>
                                            <p:fltVal val="0"/>
                                          </p:val>
                                        </p:tav>
                                        <p:tav tm="100000">
                                          <p:val>
                                            <p:fltVal val="1"/>
                                          </p:val>
                                        </p:tav>
                                      </p:tavLst>
                                    </p:anim>
                                    <p:anim calcmode="lin" valueType="num">
                                      <p:cBhvr>
                                        <p:cTn id="21" dur="2000" fill="hold"/>
                                        <p:tgtEl>
                                          <p:spTgt spid="9"/>
                                        </p:tgtEl>
                                        <p:attrNameLst>
                                          <p:attrName>ppt_h</p:attrName>
                                        </p:attrNameLst>
                                      </p:cBhvr>
                                      <p:tavLst>
                                        <p:tav tm="0">
                                          <p:val>
                                            <p:strVal val="#ppt_h"/>
                                          </p:val>
                                        </p:tav>
                                        <p:tav tm="100000">
                                          <p:val>
                                            <p:strVal val="#ppt_h"/>
                                          </p:val>
                                        </p:tav>
                                      </p:tavLst>
                                    </p:anim>
                                  </p:childTnLst>
                                </p:cTn>
                              </p:par>
                              <p:par>
                                <p:cTn id="22" presetID="26"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80">
                                          <p:stCondLst>
                                            <p:cond delay="0"/>
                                          </p:stCondLst>
                                        </p:cTn>
                                        <p:tgtEl>
                                          <p:spTgt spid="11"/>
                                        </p:tgtEl>
                                      </p:cBhvr>
                                    </p:animEffect>
                                    <p:anim calcmode="lin" valueType="num">
                                      <p:cBhvr>
                                        <p:cTn id="2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0" dur="26">
                                          <p:stCondLst>
                                            <p:cond delay="650"/>
                                          </p:stCondLst>
                                        </p:cTn>
                                        <p:tgtEl>
                                          <p:spTgt spid="11"/>
                                        </p:tgtEl>
                                      </p:cBhvr>
                                      <p:to x="100000" y="60000"/>
                                    </p:animScale>
                                    <p:animScale>
                                      <p:cBhvr>
                                        <p:cTn id="31" dur="166" decel="50000">
                                          <p:stCondLst>
                                            <p:cond delay="676"/>
                                          </p:stCondLst>
                                        </p:cTn>
                                        <p:tgtEl>
                                          <p:spTgt spid="11"/>
                                        </p:tgtEl>
                                      </p:cBhvr>
                                      <p:to x="100000" y="100000"/>
                                    </p:animScale>
                                    <p:animScale>
                                      <p:cBhvr>
                                        <p:cTn id="32" dur="26">
                                          <p:stCondLst>
                                            <p:cond delay="1312"/>
                                          </p:stCondLst>
                                        </p:cTn>
                                        <p:tgtEl>
                                          <p:spTgt spid="11"/>
                                        </p:tgtEl>
                                      </p:cBhvr>
                                      <p:to x="100000" y="80000"/>
                                    </p:animScale>
                                    <p:animScale>
                                      <p:cBhvr>
                                        <p:cTn id="33" dur="166" decel="50000">
                                          <p:stCondLst>
                                            <p:cond delay="1338"/>
                                          </p:stCondLst>
                                        </p:cTn>
                                        <p:tgtEl>
                                          <p:spTgt spid="11"/>
                                        </p:tgtEl>
                                      </p:cBhvr>
                                      <p:to x="100000" y="100000"/>
                                    </p:animScale>
                                    <p:animScale>
                                      <p:cBhvr>
                                        <p:cTn id="34" dur="26">
                                          <p:stCondLst>
                                            <p:cond delay="1642"/>
                                          </p:stCondLst>
                                        </p:cTn>
                                        <p:tgtEl>
                                          <p:spTgt spid="11"/>
                                        </p:tgtEl>
                                      </p:cBhvr>
                                      <p:to x="100000" y="90000"/>
                                    </p:animScale>
                                    <p:animScale>
                                      <p:cBhvr>
                                        <p:cTn id="35" dur="166" decel="50000">
                                          <p:stCondLst>
                                            <p:cond delay="1668"/>
                                          </p:stCondLst>
                                        </p:cTn>
                                        <p:tgtEl>
                                          <p:spTgt spid="11"/>
                                        </p:tgtEl>
                                      </p:cBhvr>
                                      <p:to x="100000" y="100000"/>
                                    </p:animScale>
                                    <p:animScale>
                                      <p:cBhvr>
                                        <p:cTn id="36" dur="26">
                                          <p:stCondLst>
                                            <p:cond delay="1808"/>
                                          </p:stCondLst>
                                        </p:cTn>
                                        <p:tgtEl>
                                          <p:spTgt spid="11"/>
                                        </p:tgtEl>
                                      </p:cBhvr>
                                      <p:to x="100000" y="95000"/>
                                    </p:animScale>
                                    <p:animScale>
                                      <p:cBhvr>
                                        <p:cTn id="37"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Just imagine if we could access….</a:t>
            </a:r>
            <a:endParaRPr lang="en-US" dirty="0"/>
          </a:p>
        </p:txBody>
      </p:sp>
      <p:sp>
        <p:nvSpPr>
          <p:cNvPr id="3" name="Content Placeholder 2"/>
          <p:cNvSpPr>
            <a:spLocks noGrp="1"/>
          </p:cNvSpPr>
          <p:nvPr>
            <p:ph type="body" idx="1"/>
          </p:nvPr>
        </p:nvSpPr>
        <p:spPr>
          <a:xfrm>
            <a:off x="519113" y="1447800"/>
            <a:ext cx="11149012" cy="5860066"/>
          </a:xfrm>
        </p:spPr>
        <p:txBody>
          <a:bodyPr/>
          <a:lstStyle/>
          <a:p>
            <a:r>
              <a:rPr lang="en-US" dirty="0" smtClean="0"/>
              <a:t>…web data</a:t>
            </a:r>
            <a:endParaRPr lang="en-US" dirty="0"/>
          </a:p>
          <a:p>
            <a:r>
              <a:rPr lang="en-US" dirty="0" smtClean="0"/>
              <a:t>…data markets</a:t>
            </a:r>
            <a:endParaRPr lang="en-US" dirty="0"/>
          </a:p>
          <a:p>
            <a:r>
              <a:rPr lang="en-US" dirty="0"/>
              <a:t>…WMI &amp; active directory</a:t>
            </a:r>
          </a:p>
          <a:p>
            <a:r>
              <a:rPr lang="en-US" dirty="0" smtClean="0"/>
              <a:t>…a spreadsheet</a:t>
            </a:r>
          </a:p>
          <a:p>
            <a:r>
              <a:rPr lang="en-US" dirty="0" smtClean="0"/>
              <a:t>…web services</a:t>
            </a:r>
          </a:p>
          <a:p>
            <a:r>
              <a:rPr lang="en-US" dirty="0" smtClean="0"/>
              <a:t>…CRM data</a:t>
            </a:r>
            <a:endParaRPr lang="en-US" dirty="0"/>
          </a:p>
          <a:p>
            <a:r>
              <a:rPr lang="en-US" dirty="0" smtClean="0"/>
              <a:t>…social data</a:t>
            </a:r>
            <a:endParaRPr lang="en-US" dirty="0"/>
          </a:p>
          <a:p>
            <a:r>
              <a:rPr lang="en-US" dirty="0" smtClean="0"/>
              <a:t>…SQL data</a:t>
            </a:r>
          </a:p>
          <a:p>
            <a:r>
              <a:rPr lang="en-US" dirty="0" smtClean="0"/>
              <a:t>…XML data</a:t>
            </a:r>
          </a:p>
          <a:p>
            <a:r>
              <a:rPr lang="en-US" dirty="0" smtClean="0"/>
              <a:t>...</a:t>
            </a:r>
          </a:p>
          <a:p>
            <a:endParaRPr lang="en-US" dirty="0" smtClean="0"/>
          </a:p>
        </p:txBody>
      </p:sp>
      <p:sp>
        <p:nvSpPr>
          <p:cNvPr id="5" name="Rectangular Callout 4"/>
          <p:cNvSpPr/>
          <p:nvPr/>
        </p:nvSpPr>
        <p:spPr bwMode="auto">
          <a:xfrm>
            <a:off x="5616867" y="3048000"/>
            <a:ext cx="3169648" cy="1077214"/>
          </a:xfrm>
          <a:prstGeom prst="wedgeRectCallout">
            <a:avLst>
              <a:gd name="adj1" fmla="val -27307"/>
              <a:gd name="adj2" fmla="val -50546"/>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a:solidFill>
                  <a:schemeClr val="tx1"/>
                </a:solidFill>
                <a:latin typeface="Calibri" pitchFamily="34" charset="0"/>
              </a:rPr>
              <a:t>w</a:t>
            </a:r>
            <a:r>
              <a:rPr lang="en-GB" sz="3200" b="1" dirty="0" smtClean="0">
                <a:solidFill>
                  <a:schemeClr val="tx1"/>
                </a:solidFill>
                <a:latin typeface="Calibri" pitchFamily="34" charset="0"/>
              </a:rPr>
              <a:t>ithout </a:t>
            </a:r>
            <a:r>
              <a:rPr lang="en-GB" sz="3200" dirty="0" smtClean="0">
                <a:solidFill>
                  <a:schemeClr val="tx1"/>
                </a:solidFill>
                <a:latin typeface="Calibri" pitchFamily="34" charset="0"/>
              </a:rPr>
              <a:t>explicit</a:t>
            </a:r>
            <a:r>
              <a:rPr lang="en-GB" sz="3200" b="1" dirty="0" smtClean="0">
                <a:solidFill>
                  <a:schemeClr val="tx1"/>
                </a:solidFill>
                <a:latin typeface="Calibri" pitchFamily="34" charset="0"/>
              </a:rPr>
              <a:t> </a:t>
            </a:r>
            <a:r>
              <a:rPr lang="en-GB" sz="3200" dirty="0" err="1" smtClean="0">
                <a:solidFill>
                  <a:schemeClr val="tx1"/>
                </a:solidFill>
                <a:latin typeface="Calibri" pitchFamily="34" charset="0"/>
              </a:rPr>
              <a:t>codegen</a:t>
            </a:r>
            <a:endParaRPr lang="en-GB" sz="3200" dirty="0" smtClean="0">
              <a:solidFill>
                <a:schemeClr val="tx1"/>
              </a:solidFill>
              <a:latin typeface="Calibri" pitchFamily="34" charset="0"/>
            </a:endParaRPr>
          </a:p>
        </p:txBody>
      </p:sp>
      <p:sp>
        <p:nvSpPr>
          <p:cNvPr id="6" name="Rectangular Callout 5"/>
          <p:cNvSpPr/>
          <p:nvPr/>
        </p:nvSpPr>
        <p:spPr bwMode="auto">
          <a:xfrm>
            <a:off x="5616867" y="1828800"/>
            <a:ext cx="3169648" cy="584771"/>
          </a:xfrm>
          <a:prstGeom prst="wedgeRectCallout">
            <a:avLst>
              <a:gd name="adj1" fmla="val -27307"/>
              <a:gd name="adj2" fmla="val -50546"/>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solidFill>
                  <a:schemeClr val="tx1"/>
                </a:solidFill>
                <a:latin typeface="Calibri" pitchFamily="34" charset="0"/>
              </a:rPr>
              <a:t>strongly typed</a:t>
            </a:r>
            <a:endParaRPr lang="en-GB" sz="3200" dirty="0" smtClean="0">
              <a:solidFill>
                <a:schemeClr val="tx1"/>
              </a:solidFill>
              <a:latin typeface="Calibri" pitchFamily="34" charset="0"/>
            </a:endParaRPr>
          </a:p>
        </p:txBody>
      </p:sp>
      <p:sp>
        <p:nvSpPr>
          <p:cNvPr id="7" name="Rectangular Callout 6"/>
          <p:cNvSpPr/>
          <p:nvPr/>
        </p:nvSpPr>
        <p:spPr bwMode="auto">
          <a:xfrm>
            <a:off x="5616867" y="4801770"/>
            <a:ext cx="3169648" cy="584771"/>
          </a:xfrm>
          <a:prstGeom prst="wedgeRectCallout">
            <a:avLst>
              <a:gd name="adj1" fmla="val -27307"/>
              <a:gd name="adj2" fmla="val -50546"/>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solidFill>
                  <a:schemeClr val="tx1"/>
                </a:solidFill>
                <a:latin typeface="Calibri" pitchFamily="34" charset="0"/>
              </a:rPr>
              <a:t>extensible, open</a:t>
            </a:r>
            <a:endParaRPr lang="en-GB" sz="3200" dirty="0" smtClean="0">
              <a:solidFill>
                <a:schemeClr val="tx1"/>
              </a:solidFill>
              <a:latin typeface="Calibri" pitchFamily="34" charset="0"/>
            </a:endParaRPr>
          </a:p>
        </p:txBody>
      </p:sp>
    </p:spTree>
    <p:extLst>
      <p:ext uri="{BB962C8B-B14F-4D97-AF65-F5344CB8AC3E}">
        <p14:creationId xmlns:p14="http://schemas.microsoft.com/office/powerpoint/2010/main" val="1748305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5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theme/theme1.xml><?xml version="1.0" encoding="utf-8"?>
<a:theme xmlns:a="http://schemas.openxmlformats.org/drawingml/2006/main" name="PDC10_Template_16x9 - Rev 02">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ustom 1">
      <a:majorFont>
        <a:latin typeface="Segoe Condensed"/>
        <a:ea typeface=""/>
        <a:cs typeface=""/>
      </a:majorFont>
      <a:minorFont>
        <a:latin typeface="Segoe Condensed"/>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PDC Theme Colors">
      <a:dk1>
        <a:srgbClr val="000000"/>
      </a:dk1>
      <a:lt1>
        <a:srgbClr val="FFFFFF"/>
      </a:lt1>
      <a:dk2>
        <a:srgbClr val="000000"/>
      </a:dk2>
      <a:lt2>
        <a:srgbClr val="FFFFFF"/>
      </a:lt2>
      <a:accent1>
        <a:srgbClr val="56A4E4"/>
      </a:accent1>
      <a:accent2>
        <a:srgbClr val="F0694E"/>
      </a:accent2>
      <a:accent3>
        <a:srgbClr val="EAEAEA"/>
      </a:accent3>
      <a:accent4>
        <a:srgbClr val="DF7525"/>
      </a:accent4>
      <a:accent5>
        <a:srgbClr val="21AF46"/>
      </a:accent5>
      <a:accent6>
        <a:srgbClr val="6D6DFF"/>
      </a:accent6>
      <a:hlink>
        <a:srgbClr val="F0ED7B"/>
      </a:hlink>
      <a:folHlink>
        <a:srgbClr val="F3EB4F"/>
      </a:folHlink>
    </a:clrScheme>
    <a:fontScheme name="Custom 2">
      <a:majorFont>
        <a:latin typeface="Segoe Condensed"/>
        <a:ea typeface=""/>
        <a:cs typeface=""/>
      </a:majorFont>
      <a:minorFont>
        <a:latin typeface="Consolas"/>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5"/>
        </a:lnRef>
        <a:fillRef idx="3">
          <a:schemeClr val="accent5"/>
        </a:fillRef>
        <a:effectRef idx="2">
          <a:schemeClr val="accent5"/>
        </a:effectRef>
        <a:fontRef idx="minor">
          <a:schemeClr val="lt1"/>
        </a:fontRef>
      </a:style>
    </a:spDef>
    <a:txDef>
      <a:spPr>
        <a:noFill/>
      </a:spPr>
      <a:bodyPr wrap="non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853F58854AC945BF5D8FF8AD4A1AF0" ma:contentTypeVersion="0" ma:contentTypeDescription="Create a new document." ma:contentTypeScope="" ma:versionID="472acbd61ec3a3c4d8a2771460a3fb3f">
  <xsd:schema xmlns:xsd="http://www.w3.org/2001/XMLSchema" xmlns:xs="http://www.w3.org/2001/XMLSchema" xmlns:p="http://schemas.microsoft.com/office/2006/metadata/properties" xmlns:ns2="230e9df3-be65-4c73-a93b-d1236ebd677e" targetNamespace="http://schemas.microsoft.com/office/2006/metadata/properties" ma:root="true" ma:fieldsID="f2b91cc8af19bec148537d53833b5514"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bb538e9a-9151-4795-889e-7600de9a93e2}" ma:internalName="TaxCatchAll" ma:showField="CatchAllData" ma:web="0c402cda-8054-4332-902d-b4b7e819d023">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bb538e9a-9151-4795-889e-7600de9a93e2}" ma:internalName="TaxCatchAllLabel" ma:readOnly="true" ma:showField="CatchAllDataLabel" ma:web="0c402cda-8054-4332-902d-b4b7e819d0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54CF56D9-9A0E-475A-9780-7CC59E4949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5BDB51-007D-4D26-8EF1-C907F6DF0284}">
  <ds:schemaRefs>
    <ds:schemaRef ds:uri="http://schemas.microsoft.com/sharepoint/v3/contenttype/forms"/>
  </ds:schemaRefs>
</ds:datastoreItem>
</file>

<file path=customXml/itemProps3.xml><?xml version="1.0" encoding="utf-8"?>
<ds:datastoreItem xmlns:ds="http://schemas.openxmlformats.org/officeDocument/2006/customXml" ds:itemID="{7D8E15F3-B5B8-41AE-BEB3-EE97E9AA3385}">
  <ds:schemaRef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http://schemas.microsoft.com/office/2006/metadata/properties"/>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PDC10_Template_16x9 - Rev 02</Template>
  <TotalTime>10947</TotalTime>
  <Words>163</Words>
  <Application>Microsoft Office PowerPoint</Application>
  <PresentationFormat>Custom</PresentationFormat>
  <Paragraphs>26</Paragraphs>
  <Slides>4</Slides>
  <Notes>1</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PDC10_Template_16x9 - Rev 02</vt:lpstr>
      <vt:lpstr>White with Consolas font for code slides</vt:lpstr>
      <vt:lpstr> The Future of F#   Data and Services, At Your Fingertips, Strongly Typed   </vt:lpstr>
      <vt:lpstr> Summary  The world is information rich  Our languages need to be information-rich too  The F# Future? Consume it! Directly! Strongly typed! No walls!</vt:lpstr>
      <vt:lpstr> </vt:lpstr>
      <vt:lpstr>Summary: Just imagine if we could access….</vt:lpstr>
    </vt:vector>
  </TitlesOfParts>
  <Manager>&lt;Content Manager Name Here&gt;</Manager>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C# and Visual Basic</dc:title>
  <dc:subject>Professional Developers Conference PDC 2010</dc:subject>
  <dc:creator>Don Syme</dc:creator>
  <dc:description>Template: Claire Hoover, Silver Fox Productions
Formatting:
Event Date: October 28-29
Event Location: Redmond, WA
Audience Type: External</dc:description>
  <cp:lastModifiedBy>Don Syme</cp:lastModifiedBy>
  <cp:revision>188</cp:revision>
  <cp:lastPrinted>2010-05-11T05:02:34Z</cp:lastPrinted>
  <dcterms:created xsi:type="dcterms:W3CDTF">2010-09-24T00:53:00Z</dcterms:created>
  <dcterms:modified xsi:type="dcterms:W3CDTF">2011-01-10T15:09:19Z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0x010100D0853F58854AC945BF5D8FF8AD4A1AF0</vt:lpwstr>
  </property>
</Properties>
</file>