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31"/>
  </p:notesMasterIdLst>
  <p:sldIdLst>
    <p:sldId id="449" r:id="rId5"/>
    <p:sldId id="450" r:id="rId6"/>
    <p:sldId id="354" r:id="rId7"/>
    <p:sldId id="451" r:id="rId8"/>
    <p:sldId id="452" r:id="rId9"/>
    <p:sldId id="343" r:id="rId10"/>
    <p:sldId id="344" r:id="rId11"/>
    <p:sldId id="345" r:id="rId12"/>
    <p:sldId id="346" r:id="rId13"/>
    <p:sldId id="347" r:id="rId14"/>
    <p:sldId id="348" r:id="rId15"/>
    <p:sldId id="349" r:id="rId16"/>
    <p:sldId id="350" r:id="rId17"/>
    <p:sldId id="275" r:id="rId18"/>
    <p:sldId id="442" r:id="rId19"/>
    <p:sldId id="276" r:id="rId20"/>
    <p:sldId id="277" r:id="rId21"/>
    <p:sldId id="282" r:id="rId22"/>
    <p:sldId id="428" r:id="rId23"/>
    <p:sldId id="414" r:id="rId24"/>
    <p:sldId id="415" r:id="rId25"/>
    <p:sldId id="410" r:id="rId26"/>
    <p:sldId id="412" r:id="rId27"/>
    <p:sldId id="320" r:id="rId28"/>
    <p:sldId id="447" r:id="rId29"/>
    <p:sldId id="38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9B2C"/>
    <a:srgbClr val="0D85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8" d="100"/>
          <a:sy n="78" d="100"/>
        </p:scale>
        <p:origin x="-918" y="-1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B8C5A3-0DBD-4BDE-90D8-57A61E453E49}" type="datetimeFigureOut">
              <a:rPr lang="en-GB" smtClean="0"/>
              <a:t>10/03/2011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22CB61-1BB9-4153-9A66-C6A78381AE76}" type="slidenum">
              <a:rPr lang="en-GB" smtClean="0"/>
              <a:t>‹#›</a:t>
            </a:fld>
            <a:endParaRPr lang="en-GB"/>
          </a:p>
        </p:txBody>
      </p:sp>
    </p:spTree>
    <p:extLst>
      <p:ext uri="{BB962C8B-B14F-4D97-AF65-F5344CB8AC3E}">
        <p14:creationId xmlns:p14="http://schemas.microsoft.com/office/powerpoint/2010/main" val="271437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3</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3/10/2011 9:40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6</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7</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54276" name="Slide Number Placeholder 3"/>
          <p:cNvSpPr>
            <a:spLocks noGrp="1"/>
          </p:cNvSpPr>
          <p:nvPr>
            <p:ph type="sldNum" sz="quarter" idx="5"/>
          </p:nvPr>
        </p:nvSpPr>
        <p:spPr>
          <a:noFill/>
        </p:spPr>
        <p:txBody>
          <a:bodyPr/>
          <a:lstStyle/>
          <a:p>
            <a:fld id="{187A0D14-7CCF-46EE-84E9-338DC34B671A}" type="slidenum">
              <a:rPr lang="en-US" smtClean="0"/>
              <a:pPr/>
              <a:t>8</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3/10/2011 12:40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3/10/2011 12:46 AM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
        <p:nvSpPr>
          <p:cNvPr id="12" name="Slide Image Placeholder 11"/>
          <p:cNvSpPr>
            <a:spLocks noGrp="1" noRot="1" noChangeAspect="1"/>
          </p:cNvSpPr>
          <p:nvPr>
            <p:ph type="sldImg"/>
          </p:nvPr>
        </p:nvSpPr>
        <p:spPr>
          <a:xfrm>
            <a:off x="1535113" y="457200"/>
            <a:ext cx="3736975" cy="2801938"/>
          </a:xfrm>
        </p:spPr>
      </p:sp>
      <p:sp>
        <p:nvSpPr>
          <p:cNvPr id="13" name="Notes Placeholder 1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latin typeface="Calibri" pitchFamily="34" charset="0"/>
                <a:ea typeface="+mn-ea"/>
                <a:cs typeface="+mn-cs"/>
              </a:rPr>
              <a:t>If</a:t>
            </a:r>
            <a:r>
              <a:rPr lang="en-US" sz="900" kern="1200" baseline="0" dirty="0" smtClean="0">
                <a:solidFill>
                  <a:schemeClr val="tx1"/>
                </a:solidFill>
                <a:latin typeface="Calibri" pitchFamily="34" charset="0"/>
                <a:ea typeface="+mn-ea"/>
                <a:cs typeface="+mn-cs"/>
              </a:rPr>
              <a:t> you would like to host your demo on the Virtual Server, please use the </a:t>
            </a:r>
            <a:r>
              <a:rPr lang="en-US" sz="900" kern="1200" baseline="0" dirty="0" err="1" smtClean="0">
                <a:solidFill>
                  <a:schemeClr val="tx1"/>
                </a:solidFill>
                <a:latin typeface="Calibri" pitchFamily="34" charset="0"/>
                <a:ea typeface="+mn-ea"/>
                <a:cs typeface="+mn-cs"/>
              </a:rPr>
              <a:t>myVPC</a:t>
            </a:r>
            <a:r>
              <a:rPr lang="en-US" sz="900" kern="1200" baseline="0" dirty="0" smtClean="0">
                <a:solidFill>
                  <a:schemeClr val="tx1"/>
                </a:solidFill>
                <a:latin typeface="Calibri" pitchFamily="34" charset="0"/>
                <a:ea typeface="+mn-ea"/>
                <a:cs typeface="+mn-cs"/>
              </a:rPr>
              <a:t> demo slide, not this slide.</a:t>
            </a:r>
            <a:endParaRPr lang="en-US" sz="900" kern="1200" dirty="0" smtClean="0">
              <a:solidFill>
                <a:schemeClr val="tx1"/>
              </a:solidFill>
              <a:latin typeface="Calibri" pitchFamily="34" charset="0"/>
              <a:ea typeface="+mn-ea"/>
              <a:cs typeface="+mn-cs"/>
            </a:endParaRPr>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20C89127-6464-4DF9-BE33-1FE52CB6D18D}" type="slidenum">
              <a:rPr lang="en-US" smtClean="0"/>
              <a:pPr/>
              <a:t>22</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1600200"/>
            <a:ext cx="4953000" cy="3352800"/>
          </a:xfrm>
        </p:spPr>
        <p:txBody>
          <a:bodyPr anchor="t">
            <a:normAutofit/>
          </a:bodyPr>
          <a:lstStyle>
            <a:lvl1pPr algn="l">
              <a:defRPr sz="4800">
                <a:solidFill>
                  <a:schemeClr val="tx2"/>
                </a:solidFill>
                <a:latin typeface="Candara" pitchFamily="34" charset="0"/>
              </a:defRPr>
            </a:lvl1pPr>
          </a:lstStyle>
          <a:p>
            <a:r>
              <a:rPr lang="en-US" dirty="0" smtClean="0"/>
              <a:t>Click to edit Title</a:t>
            </a:r>
            <a:endParaRPr lang="en-US" dirty="0"/>
          </a:p>
        </p:txBody>
      </p:sp>
      <p:sp>
        <p:nvSpPr>
          <p:cNvPr id="3" name="Subtitle 2"/>
          <p:cNvSpPr>
            <a:spLocks noGrp="1"/>
          </p:cNvSpPr>
          <p:nvPr>
            <p:ph type="subTitle" idx="1" hasCustomPrompt="1"/>
          </p:nvPr>
        </p:nvSpPr>
        <p:spPr>
          <a:xfrm>
            <a:off x="609600" y="5029200"/>
            <a:ext cx="4419600" cy="1066800"/>
          </a:xfrm>
        </p:spPr>
        <p:txBody>
          <a:bodyPr>
            <a:normAutofit/>
          </a:bodyPr>
          <a:lstStyle>
            <a:lvl1pPr marL="0" indent="0" algn="l">
              <a:spcBef>
                <a:spcPts val="0"/>
              </a:spcBef>
              <a:buNone/>
              <a:defRPr sz="2400">
                <a:solidFill>
                  <a:schemeClr val="tx1"/>
                </a:solidFill>
                <a:latin typeface="Candar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Presenter</a:t>
            </a:r>
          </a:p>
          <a:p>
            <a:r>
              <a:rPr lang="en-US" dirty="0" smtClean="0"/>
              <a:t>Affiliation</a:t>
            </a:r>
            <a:endParaRPr lang="en-US" dirty="0"/>
          </a:p>
        </p:txBody>
      </p:sp>
      <p:pic>
        <p:nvPicPr>
          <p:cNvPr id="1026" name="Picture 2" descr="C:\Program Files (x86)\Microsoft Office\MEDIA\CAGCAT10\j0298897.wmf"/>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898485" y="4038600"/>
            <a:ext cx="1806854" cy="15782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6783082" y="5791200"/>
            <a:ext cx="1922257" cy="646331"/>
          </a:xfrm>
          <a:prstGeom prst="rect">
            <a:avLst/>
          </a:prstGeom>
          <a:noFill/>
        </p:spPr>
        <p:txBody>
          <a:bodyPr wrap="none" rtlCol="0">
            <a:spAutoFit/>
          </a:bodyPr>
          <a:lstStyle/>
          <a:p>
            <a:r>
              <a:rPr lang="en-US" dirty="0" smtClean="0">
                <a:solidFill>
                  <a:srgbClr val="0D85B7"/>
                </a:solidFill>
              </a:rPr>
              <a:t>Cambridge,</a:t>
            </a:r>
            <a:r>
              <a:rPr lang="en-US" baseline="0" dirty="0" smtClean="0">
                <a:solidFill>
                  <a:srgbClr val="0D85B7"/>
                </a:solidFill>
              </a:rPr>
              <a:t> MA</a:t>
            </a:r>
          </a:p>
          <a:p>
            <a:r>
              <a:rPr lang="en-US" baseline="0" dirty="0" smtClean="0">
                <a:solidFill>
                  <a:srgbClr val="0D85B7"/>
                </a:solidFill>
              </a:rPr>
              <a:t>November 5, 2010</a:t>
            </a:r>
            <a:endParaRPr lang="en-US" dirty="0">
              <a:solidFill>
                <a:srgbClr val="0D85B7"/>
              </a:solidFill>
            </a:endParaRPr>
          </a:p>
        </p:txBody>
      </p:sp>
      <p:sp>
        <p:nvSpPr>
          <p:cNvPr id="7" name="Rectangle 6"/>
          <p:cNvSpPr/>
          <p:nvPr userDrawn="1"/>
        </p:nvSpPr>
        <p:spPr>
          <a:xfrm>
            <a:off x="5608915" y="381000"/>
            <a:ext cx="3096424" cy="1200329"/>
          </a:xfrm>
          <a:prstGeom prst="rect">
            <a:avLst/>
          </a:prstGeom>
          <a:noFill/>
        </p:spPr>
        <p:txBody>
          <a:bodyPr wrap="none" lIns="91440" tIns="45720" rIns="91440" bIns="45720">
            <a:spAutoFit/>
          </a:bodyPr>
          <a:lstStyle/>
          <a:p>
            <a:pPr algn="ctr"/>
            <a:r>
              <a:rPr lang="en-US" sz="3600" b="1" cap="none" spc="0" baseline="0" dirty="0" smtClean="0">
                <a:ln w="1905"/>
                <a:solidFill>
                  <a:srgbClr val="D09B2C"/>
                </a:solidFill>
                <a:effectLst>
                  <a:innerShdw blurRad="69850" dist="43180" dir="5400000">
                    <a:srgbClr val="000000">
                      <a:alpha val="65000"/>
                    </a:srgbClr>
                  </a:innerShdw>
                </a:effectLst>
              </a:rPr>
              <a:t>F# in Education</a:t>
            </a:r>
          </a:p>
          <a:p>
            <a:pPr algn="ctr"/>
            <a:r>
              <a:rPr lang="en-US" sz="3600" b="1" cap="none" spc="0" baseline="0" dirty="0" smtClean="0">
                <a:ln w="1905"/>
                <a:solidFill>
                  <a:srgbClr val="D09B2C"/>
                </a:solidFill>
                <a:effectLst>
                  <a:innerShdw blurRad="69850" dist="43180" dir="5400000">
                    <a:srgbClr val="000000">
                      <a:alpha val="65000"/>
                    </a:srgbClr>
                  </a:innerShdw>
                </a:effectLst>
              </a:rPr>
              <a:t>Workshop</a:t>
            </a:r>
            <a:endParaRPr lang="en-US" sz="3600" b="1" cap="none" spc="0" dirty="0">
              <a:ln w="1905"/>
              <a:solidFill>
                <a:srgbClr val="D09B2C"/>
              </a:solidFill>
              <a:effectLst>
                <a:innerShdw blurRad="69850" dist="43180" dir="5400000">
                  <a:srgbClr val="000000">
                    <a:alpha val="65000"/>
                  </a:srgbClr>
                </a:innerShdw>
              </a:effectLs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smtClean="0"/>
              <a:t>Click to edit Master title style</a:t>
            </a:r>
            <a:endParaRPr lang="en-GB" dirty="0"/>
          </a:p>
        </p:txBody>
      </p:sp>
      <p:sp>
        <p:nvSpPr>
          <p:cNvPr id="3" name="Text Placeholder 2"/>
          <p:cNvSpPr>
            <a:spLocks noGrp="1"/>
          </p:cNvSpPr>
          <p:nvPr>
            <p:ph type="body"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Footer Placeholder 3"/>
          <p:cNvSpPr>
            <a:spLocks noGrp="1"/>
          </p:cNvSpPr>
          <p:nvPr>
            <p:ph type="ftr" sz="quarter" idx="10"/>
          </p:nvPr>
        </p:nvSpPr>
        <p:spPr>
          <a:xfrm>
            <a:off x="609600" y="6248206"/>
            <a:ext cx="5421083" cy="365125"/>
          </a:xfrm>
          <a:prstGeom prst="rect">
            <a:avLst/>
          </a:prstGeom>
        </p:spPr>
        <p:txBody>
          <a:bodyPr/>
          <a:lstStyle>
            <a:lvl1pPr>
              <a:defRPr/>
            </a:lvl1pPr>
          </a:lstStyle>
          <a:p>
            <a:endParaRPr lang="en-GB"/>
          </a:p>
        </p:txBody>
      </p:sp>
      <p:sp>
        <p:nvSpPr>
          <p:cNvPr id="5" name="Slide Number Placeholder 4"/>
          <p:cNvSpPr>
            <a:spLocks noGrp="1"/>
          </p:cNvSpPr>
          <p:nvPr>
            <p:ph type="sldNum" sz="quarter" idx="11"/>
          </p:nvPr>
        </p:nvSpPr>
        <p:spPr>
          <a:xfrm>
            <a:off x="0" y="1272222"/>
            <a:ext cx="533400" cy="244476"/>
          </a:xfrm>
          <a:prstGeom prst="rect">
            <a:avLst/>
          </a:prstGeom>
        </p:spPr>
        <p:txBody>
          <a:bodyPr/>
          <a:lstStyle>
            <a:lvl1pPr>
              <a:defRPr/>
            </a:lvl1pPr>
          </a:lstStyle>
          <a:p>
            <a:fld id="{8BAA82A5-D41F-40B6-864A-06BCCF57D3E7}" type="slidenum">
              <a:rPr lang="en-GB"/>
              <a:pPr/>
              <a:t>‹#›</a:t>
            </a:fld>
            <a:endParaRPr lang="en-GB"/>
          </a:p>
        </p:txBody>
      </p:sp>
      <p:sp>
        <p:nvSpPr>
          <p:cNvPr id="6" name="Date Placeholder 5"/>
          <p:cNvSpPr>
            <a:spLocks noGrp="1"/>
          </p:cNvSpPr>
          <p:nvPr>
            <p:ph type="dt" sz="half" idx="12"/>
          </p:nvPr>
        </p:nvSpPr>
        <p:spPr>
          <a:xfrm>
            <a:off x="6096000" y="6248400"/>
            <a:ext cx="2667000" cy="365125"/>
          </a:xfrm>
          <a:prstGeom prst="rect">
            <a:avLst/>
          </a:prstGeom>
        </p:spPr>
        <p:txBody>
          <a:bodyPr/>
          <a:lstStyle>
            <a:lvl1pPr>
              <a:defRPr/>
            </a:lvl1pPr>
          </a:lstStyle>
          <a:p>
            <a:endParaRPr lang="en-GB"/>
          </a:p>
        </p:txBody>
      </p:sp>
    </p:spTree>
    <p:extLst>
      <p:ext uri="{BB962C8B-B14F-4D97-AF65-F5344CB8AC3E}">
        <p14:creationId xmlns:p14="http://schemas.microsoft.com/office/powerpoint/2010/main" val="229657719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68808" y="3253804"/>
            <a:ext cx="8382000" cy="664797"/>
          </a:xfrm>
        </p:spPr>
        <p:txBody>
          <a:bodyPr/>
          <a:lstStyle>
            <a:lvl1pPr algn="ctr">
              <a:defRPr>
                <a:latin typeface="+mj-lt"/>
              </a:defRPr>
            </a:lvl1pPr>
          </a:lstStyle>
          <a:p>
            <a:r>
              <a:rPr lang="en-US" smtClean="0"/>
              <a:t>Click to edit Master title style</a:t>
            </a:r>
            <a:endParaRPr lang="en-GB" dirty="0"/>
          </a:p>
        </p:txBody>
      </p:sp>
    </p:spTree>
    <p:extLst>
      <p:ext uri="{BB962C8B-B14F-4D97-AF65-F5344CB8AC3E}">
        <p14:creationId xmlns:p14="http://schemas.microsoft.com/office/powerpoint/2010/main" val="290014226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730249" y="4992403"/>
            <a:ext cx="7651245" cy="75282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dirty="0">
                <a:ln w="3175">
                  <a:noFill/>
                </a:ln>
                <a:solidFill>
                  <a:schemeClr val="bg1"/>
                </a:solidFill>
                <a:effectLst/>
                <a:latin typeface="+mn-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730249" y="5746265"/>
            <a:ext cx="6803209" cy="461665"/>
          </a:xfrm>
        </p:spPr>
        <p:txBody>
          <a:bodyPr>
            <a:noAutofit/>
          </a:bodyPr>
          <a:lstStyle>
            <a:lvl1pPr marL="0" indent="0" algn="l">
              <a:lnSpc>
                <a:spcPct val="90000"/>
              </a:lnSpc>
              <a:spcBef>
                <a:spcPts val="0"/>
              </a:spcBef>
              <a:buNone/>
              <a:defRPr sz="2000">
                <a:solidFill>
                  <a:schemeClr val="tx1">
                    <a:tint val="75000"/>
                  </a:schemeClr>
                </a:solidFill>
                <a:latin typeface="+mn-lt"/>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bwMode="white">
          <a:xfrm>
            <a:off x="510793" y="3813437"/>
            <a:ext cx="7681913" cy="1059925"/>
          </a:xfrm>
        </p:spPr>
        <p:txBody>
          <a:bodyPr anchor="t" anchorCtr="0">
            <a:noAutofit/>
          </a:bodyPr>
          <a:lstStyle>
            <a:lvl1pPr marL="0" indent="0" algn="l">
              <a:buFont typeface="Arial" pitchFamily="34" charset="0"/>
              <a:buNone/>
              <a:defRPr kumimoji="0" lang="en-US" sz="8000" b="0" i="0" u="none" strike="noStrike" kern="1200" cap="none" spc="-560" normalizeH="0" baseline="0" noProof="0" dirty="0" smtClean="0">
                <a:ln w="900" cmpd="sng">
                  <a:solidFill>
                    <a:schemeClr val="accent1">
                      <a:satMod val="190000"/>
                      <a:alpha val="55000"/>
                    </a:schemeClr>
                  </a:solidFill>
                  <a:prstDash val="solid"/>
                </a:ln>
                <a:solidFill>
                  <a:schemeClr val="accent1">
                    <a:satMod val="200000"/>
                    <a:tint val="3000"/>
                  </a:schemeClr>
                </a:solidFill>
                <a:effectLst>
                  <a:innerShdw blurRad="101600" dist="76200" dir="5400000">
                    <a:schemeClr val="accent1">
                      <a:satMod val="190000"/>
                      <a:tint val="100000"/>
                      <a:alpha val="74000"/>
                    </a:schemeClr>
                  </a:innerShdw>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305388169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Light background developer code">
    <p:spTree>
      <p:nvGrpSpPr>
        <p:cNvPr id="1" name=""/>
        <p:cNvGrpSpPr/>
        <p:nvPr/>
      </p:nvGrpSpPr>
      <p:grpSpPr>
        <a:xfrm>
          <a:off x="0" y="0"/>
          <a:ext cx="0" cy="0"/>
          <a:chOff x="0" y="0"/>
          <a:chExt cx="0" cy="0"/>
        </a:xfrm>
      </p:grpSpPr>
      <p:pic>
        <p:nvPicPr>
          <p:cNvPr id="8" name="Picture 7" descr="white-green code shape.png"/>
          <p:cNvPicPr>
            <a:picLocks noChangeAspect="1"/>
          </p:cNvPicPr>
          <p:nvPr userDrawn="1"/>
        </p:nvPicPr>
        <p:blipFill>
          <a:blip r:embed="rId2"/>
          <a:stretch>
            <a:fillRect/>
          </a:stretch>
        </p:blipFill>
        <p:spPr bwMode="white">
          <a:xfrm>
            <a:off x="0" y="0"/>
            <a:ext cx="9144000" cy="6858000"/>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646176" y="1304544"/>
            <a:ext cx="8086952" cy="1966747"/>
          </a:xfrm>
        </p:spPr>
        <p:txBody>
          <a:bodyPr/>
          <a:lstStyle>
            <a:lvl1pPr marL="0" indent="0">
              <a:lnSpc>
                <a:spcPct val="80000"/>
              </a:lnSpc>
              <a:buFontTx/>
              <a:buNone/>
              <a:defRPr sz="2400" b="0">
                <a:solidFill>
                  <a:srgbClr val="000000"/>
                </a:solidFill>
                <a:latin typeface="Consolas" pitchFamily="49" charset="0"/>
                <a:cs typeface="Courier New" pitchFamily="49" charset="0"/>
              </a:defRPr>
            </a:lvl1pPr>
            <a:lvl2pPr marL="457200" indent="6350">
              <a:lnSpc>
                <a:spcPct val="80000"/>
              </a:lnSpc>
              <a:buFontTx/>
              <a:buNone/>
              <a:defRPr sz="2000" b="0">
                <a:solidFill>
                  <a:srgbClr val="000000"/>
                </a:solidFill>
                <a:latin typeface="Consolas" pitchFamily="49" charset="0"/>
                <a:cs typeface="Courier New" pitchFamily="49" charset="0"/>
              </a:defRPr>
            </a:lvl2pPr>
            <a:lvl3pPr marL="796925" indent="0">
              <a:lnSpc>
                <a:spcPct val="80000"/>
              </a:lnSpc>
              <a:buFontTx/>
              <a:buNone/>
              <a:defRPr sz="1800" b="0">
                <a:solidFill>
                  <a:srgbClr val="000000"/>
                </a:solidFill>
                <a:latin typeface="Consolas" pitchFamily="49" charset="0"/>
                <a:cs typeface="Courier New" pitchFamily="49" charset="0"/>
              </a:defRPr>
            </a:lvl3pPr>
            <a:lvl4pPr marL="1147763" indent="20638">
              <a:lnSpc>
                <a:spcPct val="80000"/>
              </a:lnSpc>
              <a:buFontTx/>
              <a:buNone/>
              <a:defRPr sz="1800" b="0">
                <a:solidFill>
                  <a:srgbClr val="000000"/>
                </a:solidFill>
                <a:latin typeface="Consolas" pitchFamily="49" charset="0"/>
                <a:cs typeface="Courier New" pitchFamily="49" charset="0"/>
              </a:defRPr>
            </a:lvl4pPr>
            <a:lvl5pPr marL="1489075" indent="0">
              <a:lnSpc>
                <a:spcPct val="80000"/>
              </a:lnSpc>
              <a:buFontTx/>
              <a:buNone/>
              <a:defRPr sz="1800" b="0">
                <a:solidFill>
                  <a:srgbClr val="000000"/>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0301248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6" name="Picture 5" descr="demonstration.png"/>
          <p:cNvPicPr>
            <a:picLocks noChangeAspect="1"/>
          </p:cNvPicPr>
          <p:nvPr userDrawn="1"/>
        </p:nvPicPr>
        <p:blipFill>
          <a:blip r:embed="rId2"/>
          <a:stretch>
            <a:fillRect/>
          </a:stretch>
        </p:blipFill>
        <p:spPr>
          <a:xfrm>
            <a:off x="762000" y="228600"/>
            <a:ext cx="7620000" cy="3810000"/>
          </a:xfrm>
          <a:prstGeom prst="rect">
            <a:avLst/>
          </a:prstGeom>
        </p:spPr>
      </p:pic>
      <p:sp>
        <p:nvSpPr>
          <p:cNvPr id="2" name="Title 1"/>
          <p:cNvSpPr>
            <a:spLocks noGrp="1"/>
          </p:cNvSpPr>
          <p:nvPr>
            <p:ph type="title"/>
          </p:nvPr>
        </p:nvSpPr>
        <p:spPr>
          <a:xfrm>
            <a:off x="457200" y="3429000"/>
            <a:ext cx="8229600" cy="1143000"/>
          </a:xfrm>
        </p:spPr>
        <p:txBody>
          <a:bodyPr/>
          <a:lstStyle>
            <a:lvl1pPr>
              <a:defRPr>
                <a:solidFill>
                  <a:schemeClr val="tx2"/>
                </a:solidFill>
              </a:defRPr>
            </a:lvl1pPr>
          </a:lstStyle>
          <a:p>
            <a:r>
              <a:rPr lang="en-US" smtClean="0"/>
              <a:t>Click to edit Master title style</a:t>
            </a:r>
            <a:endParaRPr lang="en-US" dirty="0"/>
          </a:p>
        </p:txBody>
      </p:sp>
      <p:sp>
        <p:nvSpPr>
          <p:cNvPr id="8" name="TextBox 7"/>
          <p:cNvSpPr txBox="1"/>
          <p:nvPr/>
        </p:nvSpPr>
        <p:spPr>
          <a:xfrm>
            <a:off x="6019800" y="6324600"/>
            <a:ext cx="1143000" cy="293132"/>
          </a:xfrm>
          <a:prstGeom prst="rect">
            <a:avLst/>
          </a:prstGeom>
          <a:noFill/>
        </p:spPr>
        <p:txBody>
          <a:bodyPr wrap="none" rtlCol="0" anchor="ctr" anchorCtr="0">
            <a:noAutofit/>
          </a:bodyPr>
          <a:lstStyle/>
          <a:p>
            <a:r>
              <a:rPr lang="en-US" sz="900" spc="150" baseline="0" dirty="0" smtClean="0">
                <a:solidFill>
                  <a:srgbClr val="0D85B7"/>
                </a:solidFill>
              </a:rPr>
              <a:t>patterns &amp; practices</a:t>
            </a:r>
            <a:endParaRPr lang="en-US" sz="900" spc="150" baseline="0" dirty="0">
              <a:solidFill>
                <a:srgbClr val="0D85B7"/>
              </a:solidFill>
            </a:endParaRPr>
          </a:p>
        </p:txBody>
      </p:sp>
      <p:sp>
        <p:nvSpPr>
          <p:cNvPr id="5" name="TextBox 4"/>
          <p:cNvSpPr txBox="1"/>
          <p:nvPr userDrawn="1"/>
        </p:nvSpPr>
        <p:spPr>
          <a:xfrm>
            <a:off x="6019800" y="6324600"/>
            <a:ext cx="1143000" cy="293132"/>
          </a:xfrm>
          <a:prstGeom prst="rect">
            <a:avLst/>
          </a:prstGeom>
          <a:noFill/>
        </p:spPr>
        <p:txBody>
          <a:bodyPr wrap="none" rtlCol="0" anchor="ctr" anchorCtr="0">
            <a:noAutofit/>
          </a:bodyPr>
          <a:lstStyle/>
          <a:p>
            <a:r>
              <a:rPr lang="en-US" sz="900" spc="150" baseline="0" dirty="0" smtClean="0">
                <a:solidFill>
                  <a:srgbClr val="0D85B7"/>
                </a:solidFill>
              </a:rPr>
              <a:t>patterns &amp; practices</a:t>
            </a:r>
            <a:endParaRPr lang="en-US" sz="900" spc="150" baseline="0" dirty="0">
              <a:solidFill>
                <a:srgbClr val="0D85B7"/>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2B1D8-8ECA-460B-B9FE-02DC521194CC}" type="datetimeFigureOut">
              <a:rPr lang="en-US" smtClean="0"/>
              <a:pPr/>
              <a:t>3/10/2011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5685B-5C59-4CE6-A774-AD2854C065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75" r:id="rId3"/>
    <p:sldLayoutId id="2147483665" r:id="rId4"/>
    <p:sldLayoutId id="2147483666" r:id="rId5"/>
    <p:sldLayoutId id="2147483667" r:id="rId6"/>
    <p:sldLayoutId id="2147483674" r:id="rId7"/>
    <p:sldLayoutId id="2147483669" r:id="rId8"/>
    <p:sldLayoutId id="2147483670" r:id="rId9"/>
    <p:sldLayoutId id="2147483671" r:id="rId10"/>
    <p:sldLayoutId id="2147483672" r:id="rId11"/>
    <p:sldLayoutId id="2147483673" r:id="rId12"/>
    <p:sldLayoutId id="2147483677" r:id="rId13"/>
    <p:sldLayoutId id="2147483678" r:id="rId14"/>
    <p:sldLayoutId id="2147483679" r:id="rId15"/>
    <p:sldLayoutId id="2147483680" r:id="rId16"/>
  </p:sldLayoutIdLst>
  <p:txStyles>
    <p:titleStyle>
      <a:lvl1pPr algn="ctr" defTabSz="914400" rtl="0" eaLnBrk="1" latinLnBrk="0" hangingPunct="1">
        <a:spcBef>
          <a:spcPct val="0"/>
        </a:spcBef>
        <a:buNone/>
        <a:defRPr sz="4400" b="1" kern="1200">
          <a:solidFill>
            <a:schemeClr val="tx2"/>
          </a:solidFill>
          <a:latin typeface="Candar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hyperlink" Target="http://fsharp.net/" TargetMode="Externa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gif"/><Relationship Id="rId4" Type="http://schemas.openxmlformats.org/officeDocument/2006/relationships/image" Target="../media/image7.gif"/></Relationships>
</file>

<file path=ppt/slides/_rels/slide26.xml.rels><?xml version="1.0" encoding="UTF-8" standalone="yes"?>
<Relationships xmlns="http://schemas.openxmlformats.org/package/2006/relationships"><Relationship Id="rId3" Type="http://schemas.openxmlformats.org/officeDocument/2006/relationships/hyperlink" Target="http://blogs.msdn.com/dsyme" TargetMode="External"/><Relationship Id="rId2" Type="http://schemas.openxmlformats.org/officeDocument/2006/relationships/hyperlink" Target="http://www.tryfsharp.org/"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tryfsharp.org/"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blogs.msdn.com/dsy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76672"/>
            <a:ext cx="9144000" cy="3600451"/>
          </a:xfrm>
        </p:spPr>
        <p:txBody>
          <a:bodyPr>
            <a:normAutofit/>
          </a:bodyPr>
          <a:lstStyle/>
          <a:p>
            <a:r>
              <a:rPr lang="en-CA" sz="7300" dirty="0" smtClean="0"/>
              <a:t>F#</a:t>
            </a:r>
            <a:r>
              <a:rPr lang="en-CA" dirty="0" smtClean="0"/>
              <a:t/>
            </a:r>
            <a:br>
              <a:rPr lang="en-CA" dirty="0" smtClean="0"/>
            </a:br>
            <a:r>
              <a:rPr lang="en-CA" dirty="0" smtClean="0"/>
              <a:t>From </a:t>
            </a:r>
            <a:r>
              <a:rPr lang="en-CA" dirty="0" smtClean="0"/>
              <a:t>Simple &amp; Fun to</a:t>
            </a:r>
            <a:r>
              <a:rPr lang="en-CA" dirty="0" smtClean="0"/>
              <a:t/>
            </a:r>
            <a:br>
              <a:rPr lang="en-CA" dirty="0" smtClean="0"/>
            </a:br>
            <a:r>
              <a:rPr lang="en-CA" dirty="0" smtClean="0"/>
              <a:t>Parallel </a:t>
            </a:r>
            <a:r>
              <a:rPr lang="en-CA" dirty="0" smtClean="0"/>
              <a:t>and Data </a:t>
            </a:r>
            <a:r>
              <a:rPr lang="en-CA" dirty="0" smtClean="0"/>
              <a:t>Rich</a:t>
            </a:r>
            <a:endParaRPr lang="en-US" dirty="0"/>
          </a:p>
        </p:txBody>
      </p:sp>
      <p:sp>
        <p:nvSpPr>
          <p:cNvPr id="3" name="Subtitle 2"/>
          <p:cNvSpPr>
            <a:spLocks noGrp="1"/>
          </p:cNvSpPr>
          <p:nvPr>
            <p:ph type="subTitle" idx="1"/>
          </p:nvPr>
        </p:nvSpPr>
        <p:spPr>
          <a:xfrm>
            <a:off x="755576" y="4032504"/>
            <a:ext cx="7416824" cy="1752600"/>
          </a:xfrm>
        </p:spPr>
        <p:txBody>
          <a:bodyPr>
            <a:normAutofit/>
          </a:bodyPr>
          <a:lstStyle/>
          <a:p>
            <a:r>
              <a:rPr lang="en-CA" dirty="0" smtClean="0"/>
              <a:t>Don Syme, Principal Researcher, </a:t>
            </a:r>
            <a:r>
              <a:rPr lang="en-CA" dirty="0" smtClean="0"/>
              <a:t>Microsoft Research</a:t>
            </a:r>
            <a:endParaRPr lang="en-CA" dirty="0" smtClean="0"/>
          </a:p>
          <a:p>
            <a:endParaRPr lang="en-CA" dirty="0" smtClean="0"/>
          </a:p>
          <a:p>
            <a:pPr lvl="0"/>
            <a:r>
              <a:rPr lang="en-CA" dirty="0" smtClean="0"/>
              <a:t>Nigel Horspool, Professor,</a:t>
            </a:r>
            <a:br>
              <a:rPr lang="en-CA" dirty="0" smtClean="0"/>
            </a:br>
            <a:r>
              <a:rPr lang="en-CA" dirty="0" smtClean="0"/>
              <a:t>University of Victoria, Canada</a:t>
            </a:r>
          </a:p>
        </p:txBody>
      </p:sp>
    </p:spTree>
    <p:extLst>
      <p:ext uri="{BB962C8B-B14F-4D97-AF65-F5344CB8AC3E}">
        <p14:creationId xmlns:p14="http://schemas.microsoft.com/office/powerpoint/2010/main" val="41889901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81000" y="2044582"/>
            <a:ext cx="5613009" cy="3857652"/>
          </a:xfrm>
        </p:spPr>
        <p:txBody>
          <a:bodyPr>
            <a:normAutofit/>
          </a:bodyPr>
          <a:lstStyle/>
          <a:p>
            <a:pPr>
              <a:buNone/>
            </a:pPr>
            <a:r>
              <a:rPr lang="en-US" sz="1400" b="1" dirty="0">
                <a:solidFill>
                  <a:srgbClr val="00B050"/>
                </a:solidFill>
                <a:latin typeface="Consolas" pitchFamily="49" charset="0"/>
              </a:rPr>
              <a:t> </a:t>
            </a:r>
            <a:endParaRPr lang="en-GB" sz="1400" b="1" dirty="0">
              <a:solidFill>
                <a:srgbClr val="00B050"/>
              </a:solidFill>
              <a:latin typeface="Consolas" pitchFamily="49" charset="0"/>
            </a:endParaRPr>
          </a:p>
          <a:p>
            <a:pPr>
              <a:buNone/>
            </a:pPr>
            <a:r>
              <a:rPr lang="en-US" sz="1400" b="1" dirty="0" smtClean="0">
                <a:solidFill>
                  <a:srgbClr val="00B050"/>
                </a:solidFill>
                <a:latin typeface="Consolas" pitchFamily="49" charset="0"/>
              </a:rPr>
              <a:t>type Command = Command of (Rover -&gt; unit)</a:t>
            </a:r>
          </a:p>
          <a:p>
            <a:pPr>
              <a:buNone/>
            </a:pPr>
            <a:endParaRPr lang="en-US" sz="1400" b="1" dirty="0" smtClean="0">
              <a:solidFill>
                <a:srgbClr val="00B050"/>
              </a:solidFill>
              <a:latin typeface="Consolas" pitchFamily="49" charset="0"/>
            </a:endParaRPr>
          </a:p>
          <a:p>
            <a:pPr>
              <a:buNone/>
            </a:pPr>
            <a:r>
              <a:rPr lang="en-US" sz="1400" b="1" dirty="0" smtClean="0">
                <a:solidFill>
                  <a:srgbClr val="00B050"/>
                </a:solidFill>
                <a:latin typeface="Consolas" pitchFamily="49" charset="0"/>
              </a:rPr>
              <a:t>let </a:t>
            </a:r>
            <a:r>
              <a:rPr lang="en-US" sz="1400" b="1" dirty="0" err="1" smtClean="0">
                <a:solidFill>
                  <a:srgbClr val="00B050"/>
                </a:solidFill>
                <a:latin typeface="Consolas" pitchFamily="49" charset="0"/>
              </a:rPr>
              <a:t>BreakCommand</a:t>
            </a:r>
            <a:r>
              <a:rPr lang="en-US" sz="1400" b="1" dirty="0" smtClean="0">
                <a:solidFill>
                  <a:srgbClr val="00B050"/>
                </a:solidFill>
                <a:latin typeface="Consolas" pitchFamily="49" charset="0"/>
              </a:rPr>
              <a:t> </a:t>
            </a:r>
            <a:r>
              <a:rPr lang="en-US" sz="1400" b="1" dirty="0">
                <a:solidFill>
                  <a:srgbClr val="00B050"/>
                </a:solidFill>
                <a:latin typeface="Consolas" pitchFamily="49" charset="0"/>
              </a:rPr>
              <a:t>= </a:t>
            </a:r>
            <a:endParaRPr lang="en-US" sz="1400" b="1" dirty="0" smtClean="0">
              <a:solidFill>
                <a:srgbClr val="00B050"/>
              </a:solidFill>
              <a:latin typeface="Consolas" pitchFamily="49" charset="0"/>
            </a:endParaRPr>
          </a:p>
          <a:p>
            <a:pPr>
              <a:buNone/>
            </a:pPr>
            <a:r>
              <a:rPr lang="en-US" sz="1400" b="1" dirty="0" smtClean="0">
                <a:solidFill>
                  <a:srgbClr val="00B050"/>
                </a:solidFill>
                <a:latin typeface="Consolas" pitchFamily="49" charset="0"/>
              </a:rPr>
              <a:t>  Command(fun </a:t>
            </a:r>
            <a:r>
              <a:rPr lang="en-US" sz="1400" b="1" dirty="0">
                <a:solidFill>
                  <a:srgbClr val="00B050"/>
                </a:solidFill>
                <a:latin typeface="Consolas" pitchFamily="49" charset="0"/>
              </a:rPr>
              <a:t>rover -&gt; </a:t>
            </a:r>
            <a:r>
              <a:rPr lang="en-US" sz="1400" b="1" dirty="0" err="1">
                <a:solidFill>
                  <a:srgbClr val="00B050"/>
                </a:solidFill>
                <a:latin typeface="Consolas" pitchFamily="49" charset="0"/>
              </a:rPr>
              <a:t>rover.Accelerate</a:t>
            </a:r>
            <a:r>
              <a:rPr lang="en-US" sz="1400" b="1" dirty="0">
                <a:solidFill>
                  <a:srgbClr val="00B050"/>
                </a:solidFill>
                <a:latin typeface="Consolas" pitchFamily="49" charset="0"/>
              </a:rPr>
              <a:t>(-1.0</a:t>
            </a:r>
            <a:r>
              <a:rPr lang="en-US" sz="1400" b="1" dirty="0" smtClean="0">
                <a:solidFill>
                  <a:srgbClr val="00B050"/>
                </a:solidFill>
                <a:latin typeface="Consolas" pitchFamily="49" charset="0"/>
              </a:rPr>
              <a:t>))</a:t>
            </a:r>
            <a:endParaRPr lang="en-GB" sz="1400" b="1" dirty="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r>
              <a:rPr lang="en-US" sz="1400" b="1" dirty="0" smtClean="0">
                <a:solidFill>
                  <a:srgbClr val="00B050"/>
                </a:solidFill>
                <a:latin typeface="Consolas" pitchFamily="49" charset="0"/>
              </a:rPr>
              <a:t>let </a:t>
            </a:r>
            <a:r>
              <a:rPr lang="en-US" sz="1400" b="1" dirty="0" err="1" smtClean="0">
                <a:solidFill>
                  <a:srgbClr val="00B050"/>
                </a:solidFill>
                <a:latin typeface="Consolas" pitchFamily="49" charset="0"/>
              </a:rPr>
              <a:t>TurnLeftCommand</a:t>
            </a:r>
            <a:r>
              <a:rPr lang="en-US" sz="1400" b="1" dirty="0">
                <a:solidFill>
                  <a:srgbClr val="00B050"/>
                </a:solidFill>
                <a:latin typeface="Consolas" pitchFamily="49" charset="0"/>
              </a:rPr>
              <a:t> </a:t>
            </a:r>
            <a:r>
              <a:rPr lang="en-US" sz="1400" b="1" dirty="0" smtClean="0">
                <a:solidFill>
                  <a:srgbClr val="00B050"/>
                </a:solidFill>
                <a:latin typeface="Consolas" pitchFamily="49" charset="0"/>
              </a:rPr>
              <a:t> </a:t>
            </a:r>
            <a:r>
              <a:rPr lang="en-US" sz="1400" b="1" dirty="0">
                <a:solidFill>
                  <a:srgbClr val="00B050"/>
                </a:solidFill>
                <a:latin typeface="Consolas" pitchFamily="49" charset="0"/>
              </a:rPr>
              <a:t>= </a:t>
            </a:r>
            <a:endParaRPr lang="en-US" sz="1400" b="1" dirty="0" smtClean="0">
              <a:solidFill>
                <a:srgbClr val="00B050"/>
              </a:solidFill>
              <a:latin typeface="Consolas" pitchFamily="49" charset="0"/>
            </a:endParaRPr>
          </a:p>
          <a:p>
            <a:pPr>
              <a:buNone/>
            </a:pPr>
            <a:r>
              <a:rPr lang="en-US" sz="1400" b="1" dirty="0" smtClean="0">
                <a:solidFill>
                  <a:srgbClr val="00B050"/>
                </a:solidFill>
                <a:latin typeface="Consolas" pitchFamily="49" charset="0"/>
              </a:rPr>
              <a:t>  Command(fun </a:t>
            </a:r>
            <a:r>
              <a:rPr lang="en-US" sz="1400" b="1" dirty="0">
                <a:solidFill>
                  <a:srgbClr val="00B050"/>
                </a:solidFill>
                <a:latin typeface="Consolas" pitchFamily="49" charset="0"/>
              </a:rPr>
              <a:t>rover -&gt; </a:t>
            </a:r>
            <a:r>
              <a:rPr lang="en-US" sz="1400" b="1" dirty="0" err="1">
                <a:solidFill>
                  <a:srgbClr val="00B050"/>
                </a:solidFill>
                <a:latin typeface="Consolas" pitchFamily="49" charset="0"/>
              </a:rPr>
              <a:t>rover.Rotate</a:t>
            </a:r>
            <a:r>
              <a:rPr lang="en-US" sz="1400" b="1" dirty="0">
                <a:solidFill>
                  <a:srgbClr val="00B050"/>
                </a:solidFill>
                <a:latin typeface="Consolas" pitchFamily="49" charset="0"/>
              </a:rPr>
              <a:t>(-5.0&lt;</a:t>
            </a:r>
            <a:r>
              <a:rPr lang="en-US" sz="1400" b="1" dirty="0" err="1">
                <a:solidFill>
                  <a:srgbClr val="00B050"/>
                </a:solidFill>
                <a:latin typeface="Consolas" pitchFamily="49" charset="0"/>
              </a:rPr>
              <a:t>degs</a:t>
            </a:r>
            <a:r>
              <a:rPr lang="en-US" sz="1400" b="1" dirty="0" smtClean="0">
                <a:solidFill>
                  <a:srgbClr val="00B050"/>
                </a:solidFill>
                <a:latin typeface="Consolas" pitchFamily="49" charset="0"/>
              </a:rPr>
              <a:t>&gt;))</a:t>
            </a:r>
            <a:endParaRPr lang="en-GB" sz="1400" b="1" dirty="0">
              <a:solidFill>
                <a:srgbClr val="00B050"/>
              </a:solidFill>
              <a:latin typeface="Consolas" pitchFamily="49" charset="0"/>
            </a:endParaRPr>
          </a:p>
          <a:p>
            <a:pPr>
              <a:buNone/>
            </a:pPr>
            <a:r>
              <a:rPr lang="en-US" sz="1400" b="1" dirty="0">
                <a:solidFill>
                  <a:srgbClr val="00B050"/>
                </a:solidFill>
                <a:latin typeface="Consolas" pitchFamily="49" charset="0"/>
              </a:rPr>
              <a:t> </a:t>
            </a:r>
            <a:endParaRPr lang="en-GB" sz="1400" b="1" dirty="0">
              <a:solidFill>
                <a:srgbClr val="00B050"/>
              </a:solidFill>
              <a:latin typeface="Consolas" pitchFamily="49" charset="0"/>
            </a:endParaRPr>
          </a:p>
        </p:txBody>
      </p:sp>
      <p:sp>
        <p:nvSpPr>
          <p:cNvPr id="7" name="Content Placeholder 6"/>
          <p:cNvSpPr>
            <a:spLocks noGrp="1"/>
          </p:cNvSpPr>
          <p:nvPr>
            <p:ph sz="quarter" idx="4"/>
          </p:nvPr>
        </p:nvSpPr>
        <p:spPr>
          <a:xfrm>
            <a:off x="5227910" y="900535"/>
            <a:ext cx="7072362" cy="5500726"/>
          </a:xfrm>
        </p:spPr>
        <p:txBody>
          <a:bodyPr>
            <a:noAutofit/>
          </a:bodyPr>
          <a:lstStyle/>
          <a:p>
            <a:pPr>
              <a:spcBef>
                <a:spcPts val="0"/>
              </a:spcBef>
              <a:buNone/>
            </a:pPr>
            <a:r>
              <a:rPr lang="en-US" sz="1050" b="1" dirty="0">
                <a:solidFill>
                  <a:schemeClr val="accent4">
                    <a:lumMod val="75000"/>
                  </a:schemeClr>
                </a:solidFill>
                <a:latin typeface="Consolas" pitchFamily="49" charset="0"/>
              </a:rPr>
              <a:t>   abstract class Command</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public virtual void Execute();</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r>
              <a:rPr lang="en-US" sz="1050" b="1" dirty="0" smtClean="0">
                <a:solidFill>
                  <a:schemeClr val="accent4">
                    <a:lumMod val="75000"/>
                  </a:schemeClr>
                </a:solidFill>
                <a:latin typeface="Consolas" pitchFamily="49" charset="0"/>
              </a:rPr>
              <a:t>}</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abstract class </a:t>
            </a:r>
            <a:r>
              <a:rPr lang="en-US" sz="1050" b="1" dirty="0" err="1" smtClean="0">
                <a:solidFill>
                  <a:schemeClr val="accent4">
                    <a:lumMod val="75000"/>
                  </a:schemeClr>
                </a:solidFill>
                <a:latin typeface="Consolas" pitchFamily="49" charset="0"/>
              </a:rPr>
              <a:t>RoverCommand</a:t>
            </a:r>
            <a:r>
              <a:rPr lang="en-US" sz="1050" b="1" dirty="0" smtClean="0">
                <a:solidFill>
                  <a:schemeClr val="accent4">
                    <a:lumMod val="75000"/>
                  </a:schemeClr>
                </a:solidFill>
                <a:latin typeface="Consolas" pitchFamily="49" charset="0"/>
              </a:rPr>
              <a:t> </a:t>
            </a:r>
            <a:r>
              <a:rPr lang="en-US" sz="1050" b="1" dirty="0">
                <a:solidFill>
                  <a:schemeClr val="accent4">
                    <a:lumMod val="75000"/>
                  </a:schemeClr>
                </a:solidFill>
                <a:latin typeface="Consolas" pitchFamily="49" charset="0"/>
              </a:rPr>
              <a:t>: Command</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r>
              <a:rPr lang="en-US" sz="1050" b="1" dirty="0" smtClean="0">
                <a:solidFill>
                  <a:schemeClr val="accent4">
                    <a:lumMod val="75000"/>
                  </a:schemeClr>
                </a:solidFill>
                <a:latin typeface="Consolas" pitchFamily="49" charset="0"/>
              </a:rPr>
              <a:t> </a:t>
            </a:r>
            <a:r>
              <a:rPr lang="en-US" sz="1050" b="1" dirty="0">
                <a:solidFill>
                  <a:schemeClr val="accent4">
                    <a:lumMod val="75000"/>
                  </a:schemeClr>
                </a:solidFill>
                <a:latin typeface="Consolas" pitchFamily="49" charset="0"/>
              </a:rPr>
              <a:t>protected </a:t>
            </a:r>
            <a:r>
              <a:rPr lang="en-US" sz="1050" b="1" dirty="0" smtClean="0">
                <a:solidFill>
                  <a:schemeClr val="accent4">
                    <a:lumMod val="75000"/>
                  </a:schemeClr>
                </a:solidFill>
                <a:latin typeface="Consolas" pitchFamily="49" charset="0"/>
              </a:rPr>
              <a:t>Rover </a:t>
            </a:r>
            <a:r>
              <a:rPr lang="en-US" sz="1050" b="1" dirty="0">
                <a:solidFill>
                  <a:schemeClr val="accent4">
                    <a:lumMod val="75000"/>
                  </a:schemeClr>
                </a:solidFill>
                <a:latin typeface="Consolas" pitchFamily="49" charset="0"/>
              </a:rPr>
              <a:t>Rover { get; private set;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r>
              <a:rPr lang="en-US" sz="1050" b="1" dirty="0" smtClean="0">
                <a:solidFill>
                  <a:schemeClr val="accent4">
                    <a:lumMod val="75000"/>
                  </a:schemeClr>
                </a:solidFill>
                <a:latin typeface="Consolas" pitchFamily="49" charset="0"/>
              </a:rPr>
              <a:t> </a:t>
            </a:r>
            <a:r>
              <a:rPr lang="en-US" sz="1050" b="1" dirty="0">
                <a:solidFill>
                  <a:schemeClr val="accent4">
                    <a:lumMod val="75000"/>
                  </a:schemeClr>
                </a:solidFill>
                <a:latin typeface="Consolas" pitchFamily="49" charset="0"/>
              </a:rPr>
              <a:t>public </a:t>
            </a:r>
            <a:r>
              <a:rPr lang="en-US" sz="1050" b="1" dirty="0" err="1" smtClean="0">
                <a:solidFill>
                  <a:schemeClr val="accent4">
                    <a:lumMod val="75000"/>
                  </a:schemeClr>
                </a:solidFill>
                <a:latin typeface="Consolas" pitchFamily="49" charset="0"/>
              </a:rPr>
              <a:t>RoverCommand</a:t>
            </a:r>
            <a:r>
              <a:rPr lang="en-US" sz="1050" b="1" dirty="0" smtClean="0">
                <a:solidFill>
                  <a:schemeClr val="accent4">
                    <a:lumMod val="75000"/>
                  </a:schemeClr>
                </a:solidFill>
                <a:latin typeface="Consolas" pitchFamily="49" charset="0"/>
              </a:rPr>
              <a:t>(</a:t>
            </a:r>
            <a:r>
              <a:rPr lang="en-US" sz="1050" b="1" dirty="0" err="1" smtClean="0">
                <a:solidFill>
                  <a:schemeClr val="accent4">
                    <a:lumMod val="75000"/>
                  </a:schemeClr>
                </a:solidFill>
                <a:latin typeface="Consolas" pitchFamily="49" charset="0"/>
              </a:rPr>
              <a:t>MarsRover</a:t>
            </a:r>
            <a:r>
              <a:rPr lang="en-US" sz="1050" b="1" dirty="0" smtClean="0">
                <a:solidFill>
                  <a:schemeClr val="accent4">
                    <a:lumMod val="75000"/>
                  </a:schemeClr>
                </a:solidFill>
                <a:latin typeface="Consolas" pitchFamily="49" charset="0"/>
              </a:rPr>
              <a:t> </a:t>
            </a:r>
            <a:r>
              <a:rPr lang="en-US" sz="1050" b="1" dirty="0">
                <a:solidFill>
                  <a:schemeClr val="accent4">
                    <a:lumMod val="75000"/>
                  </a:schemeClr>
                </a:solidFill>
                <a:latin typeface="Consolas" pitchFamily="49" charset="0"/>
              </a:rPr>
              <a:t>rover)</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r>
              <a:rPr lang="en-US" sz="1050" b="1" dirty="0" err="1">
                <a:solidFill>
                  <a:schemeClr val="accent4">
                    <a:lumMod val="75000"/>
                  </a:schemeClr>
                </a:solidFill>
                <a:latin typeface="Consolas" pitchFamily="49" charset="0"/>
              </a:rPr>
              <a:t>this.Rover</a:t>
            </a:r>
            <a:r>
              <a:rPr lang="en-US" sz="1050" b="1" dirty="0">
                <a:solidFill>
                  <a:schemeClr val="accent4">
                    <a:lumMod val="75000"/>
                  </a:schemeClr>
                </a:solidFill>
                <a:latin typeface="Consolas" pitchFamily="49" charset="0"/>
              </a:rPr>
              <a:t> = rover;</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r>
              <a:rPr lang="en-US" sz="1050" b="1" dirty="0" smtClean="0">
                <a:solidFill>
                  <a:schemeClr val="accent4">
                    <a:lumMod val="75000"/>
                  </a:schemeClr>
                </a:solidFill>
                <a:latin typeface="Consolas" pitchFamily="49" charset="0"/>
              </a:rPr>
              <a:t>}</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class </a:t>
            </a:r>
            <a:r>
              <a:rPr lang="en-US" sz="1050" b="1" dirty="0" err="1" smtClean="0">
                <a:solidFill>
                  <a:schemeClr val="accent4">
                    <a:lumMod val="75000"/>
                  </a:schemeClr>
                </a:solidFill>
                <a:latin typeface="Consolas" pitchFamily="49" charset="0"/>
              </a:rPr>
              <a:t>BreakCommand</a:t>
            </a:r>
            <a:r>
              <a:rPr lang="en-US" sz="1050" b="1" dirty="0" smtClean="0">
                <a:solidFill>
                  <a:schemeClr val="accent4">
                    <a:lumMod val="75000"/>
                  </a:schemeClr>
                </a:solidFill>
                <a:latin typeface="Consolas" pitchFamily="49" charset="0"/>
              </a:rPr>
              <a:t> </a:t>
            </a:r>
            <a:r>
              <a:rPr lang="en-US" sz="1050" b="1" dirty="0">
                <a:solidFill>
                  <a:schemeClr val="accent4">
                    <a:lumMod val="75000"/>
                  </a:schemeClr>
                </a:solidFill>
                <a:latin typeface="Consolas" pitchFamily="49" charset="0"/>
              </a:rPr>
              <a:t>: </a:t>
            </a:r>
            <a:r>
              <a:rPr lang="en-US" sz="1050" b="1" dirty="0" err="1" smtClean="0">
                <a:solidFill>
                  <a:schemeClr val="accent4">
                    <a:lumMod val="75000"/>
                  </a:schemeClr>
                </a:solidFill>
                <a:latin typeface="Consolas" pitchFamily="49" charset="0"/>
              </a:rPr>
              <a:t>RoverCommand</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public </a:t>
            </a:r>
            <a:r>
              <a:rPr lang="en-US" sz="1050" b="1" dirty="0" err="1" smtClean="0">
                <a:solidFill>
                  <a:schemeClr val="accent4">
                    <a:lumMod val="75000"/>
                  </a:schemeClr>
                </a:solidFill>
                <a:latin typeface="Consolas" pitchFamily="49" charset="0"/>
              </a:rPr>
              <a:t>BreakCommand</a:t>
            </a:r>
            <a:r>
              <a:rPr lang="en-US" sz="1050" b="1" dirty="0" smtClean="0">
                <a:solidFill>
                  <a:schemeClr val="accent4">
                    <a:lumMod val="75000"/>
                  </a:schemeClr>
                </a:solidFill>
                <a:latin typeface="Consolas" pitchFamily="49" charset="0"/>
              </a:rPr>
              <a:t>(Rover </a:t>
            </a:r>
            <a:r>
              <a:rPr lang="en-US" sz="1050" b="1" dirty="0">
                <a:solidFill>
                  <a:schemeClr val="accent4">
                    <a:lumMod val="75000"/>
                  </a:schemeClr>
                </a:solidFill>
                <a:latin typeface="Consolas" pitchFamily="49" charset="0"/>
              </a:rPr>
              <a:t>rover)</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 base(rover)</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r>
              <a:rPr lang="en-US" sz="1050" b="1" dirty="0" smtClean="0">
                <a:solidFill>
                  <a:schemeClr val="accent4">
                    <a:lumMod val="75000"/>
                  </a:schemeClr>
                </a:solidFill>
                <a:latin typeface="Consolas" pitchFamily="49" charset="0"/>
              </a:rPr>
              <a:t>}</a:t>
            </a: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public override void Execute()</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r>
              <a:rPr lang="en-US" sz="1050" b="1" dirty="0" err="1">
                <a:solidFill>
                  <a:schemeClr val="accent4">
                    <a:lumMod val="75000"/>
                  </a:schemeClr>
                </a:solidFill>
                <a:latin typeface="Consolas" pitchFamily="49" charset="0"/>
              </a:rPr>
              <a:t>Rover.Rotate</a:t>
            </a:r>
            <a:r>
              <a:rPr lang="en-US" sz="1050" b="1" dirty="0">
                <a:solidFill>
                  <a:schemeClr val="accent4">
                    <a:lumMod val="75000"/>
                  </a:schemeClr>
                </a:solidFill>
                <a:latin typeface="Consolas" pitchFamily="49" charset="0"/>
              </a:rPr>
              <a:t>(-5.0);</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endParaRPr lang="en-GB" sz="1050" b="1" dirty="0">
              <a:solidFill>
                <a:schemeClr val="accent4">
                  <a:lumMod val="75000"/>
                </a:schemeClr>
              </a:solidFill>
              <a:latin typeface="Consolas" pitchFamily="49" charset="0"/>
            </a:endParaRPr>
          </a:p>
          <a:p>
            <a:pPr>
              <a:spcBef>
                <a:spcPts val="0"/>
              </a:spcBef>
              <a:buNone/>
            </a:pPr>
            <a:r>
              <a:rPr lang="en-US" sz="1050" b="1" dirty="0">
                <a:solidFill>
                  <a:schemeClr val="accent4">
                    <a:lumMod val="75000"/>
                  </a:schemeClr>
                </a:solidFill>
                <a:latin typeface="Consolas" pitchFamily="49" charset="0"/>
              </a:rPr>
              <a:t>  </a:t>
            </a:r>
            <a:r>
              <a:rPr lang="en-US" sz="1050" b="1" dirty="0" smtClean="0">
                <a:solidFill>
                  <a:schemeClr val="accent4">
                    <a:lumMod val="75000"/>
                  </a:schemeClr>
                </a:solidFill>
                <a:latin typeface="Consolas" pitchFamily="49" charset="0"/>
              </a:rPr>
              <a:t>}</a:t>
            </a:r>
          </a:p>
          <a:p>
            <a:pPr>
              <a:spcBef>
                <a:spcPts val="0"/>
              </a:spcBef>
              <a:buNone/>
            </a:pPr>
            <a:r>
              <a:rPr lang="en-US" sz="1050" b="1" dirty="0" smtClean="0">
                <a:solidFill>
                  <a:schemeClr val="accent4">
                    <a:lumMod val="75000"/>
                  </a:schemeClr>
                </a:solidFill>
                <a:latin typeface="Consolas" pitchFamily="49" charset="0"/>
              </a:rPr>
              <a:t>  class </a:t>
            </a:r>
            <a:r>
              <a:rPr lang="en-US" sz="1050" b="1" dirty="0" err="1" smtClean="0">
                <a:solidFill>
                  <a:schemeClr val="accent4">
                    <a:lumMod val="75000"/>
                  </a:schemeClr>
                </a:solidFill>
                <a:latin typeface="Consolas" pitchFamily="49" charset="0"/>
              </a:rPr>
              <a:t>TurnLeftCommand</a:t>
            </a:r>
            <a:r>
              <a:rPr lang="en-US" sz="1050" b="1" dirty="0" smtClean="0">
                <a:solidFill>
                  <a:schemeClr val="accent4">
                    <a:lumMod val="75000"/>
                  </a:schemeClr>
                </a:solidFill>
                <a:latin typeface="Consolas" pitchFamily="49" charset="0"/>
              </a:rPr>
              <a:t> : </a:t>
            </a:r>
            <a:r>
              <a:rPr lang="en-US" sz="1050" b="1" dirty="0" err="1" smtClean="0">
                <a:solidFill>
                  <a:schemeClr val="accent4">
                    <a:lumMod val="75000"/>
                  </a:schemeClr>
                </a:solidFill>
                <a:latin typeface="Consolas" pitchFamily="49" charset="0"/>
              </a:rPr>
              <a:t>RoverCommand</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public </a:t>
            </a:r>
            <a:r>
              <a:rPr lang="en-US" sz="1050" b="1" dirty="0" err="1" smtClean="0">
                <a:solidFill>
                  <a:schemeClr val="accent4">
                    <a:lumMod val="75000"/>
                  </a:schemeClr>
                </a:solidFill>
                <a:latin typeface="Consolas" pitchFamily="49" charset="0"/>
              </a:rPr>
              <a:t>TurnLeftCommand</a:t>
            </a:r>
            <a:r>
              <a:rPr lang="en-US" sz="1050" b="1" dirty="0" smtClean="0">
                <a:solidFill>
                  <a:schemeClr val="accent4">
                    <a:lumMod val="75000"/>
                  </a:schemeClr>
                </a:solidFill>
                <a:latin typeface="Consolas" pitchFamily="49" charset="0"/>
              </a:rPr>
              <a:t>(Rover rover)</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 base(rover)</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public override void Execute()</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a:t>
            </a:r>
            <a:r>
              <a:rPr lang="en-US" sz="1050" b="1" dirty="0" err="1" smtClean="0">
                <a:solidFill>
                  <a:schemeClr val="accent4">
                    <a:lumMod val="75000"/>
                  </a:schemeClr>
                </a:solidFill>
                <a:latin typeface="Consolas" pitchFamily="49" charset="0"/>
              </a:rPr>
              <a:t>Rover.Rotate</a:t>
            </a:r>
            <a:r>
              <a:rPr lang="en-US" sz="1050" b="1" dirty="0" smtClean="0">
                <a:solidFill>
                  <a:schemeClr val="accent4">
                    <a:lumMod val="75000"/>
                  </a:schemeClr>
                </a:solidFill>
                <a:latin typeface="Consolas" pitchFamily="49" charset="0"/>
              </a:rPr>
              <a:t>(-5.0);</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a:t>
            </a:r>
            <a:endParaRPr lang="en-GB" sz="1050" b="1" dirty="0" smtClean="0">
              <a:solidFill>
                <a:schemeClr val="accent4">
                  <a:lumMod val="75000"/>
                </a:schemeClr>
              </a:solidFill>
              <a:latin typeface="Consolas" pitchFamily="49" charset="0"/>
            </a:endParaRPr>
          </a:p>
          <a:p>
            <a:pPr>
              <a:spcBef>
                <a:spcPts val="0"/>
              </a:spcBef>
              <a:buNone/>
            </a:pPr>
            <a:r>
              <a:rPr lang="en-US" sz="1050" b="1" dirty="0" smtClean="0">
                <a:solidFill>
                  <a:schemeClr val="accent4">
                    <a:lumMod val="75000"/>
                  </a:schemeClr>
                </a:solidFill>
                <a:latin typeface="Consolas" pitchFamily="49" charset="0"/>
              </a:rPr>
              <a:t>  }</a:t>
            </a:r>
            <a:endParaRPr lang="en-GB" sz="1050" b="1" dirty="0" smtClean="0">
              <a:solidFill>
                <a:schemeClr val="accent4">
                  <a:lumMod val="75000"/>
                </a:schemeClr>
              </a:solidFill>
              <a:latin typeface="Consolas" pitchFamily="49" charset="0"/>
            </a:endParaRPr>
          </a:p>
          <a:p>
            <a:pPr>
              <a:spcBef>
                <a:spcPts val="0"/>
              </a:spcBef>
              <a:buNone/>
            </a:pPr>
            <a:endParaRPr lang="en-GB" sz="1050" b="1" dirty="0">
              <a:solidFill>
                <a:schemeClr val="accent4">
                  <a:lumMod val="75000"/>
                </a:schemeClr>
              </a:solidFill>
              <a:latin typeface="Consolas" pitchFamily="49" charset="0"/>
            </a:endParaRPr>
          </a:p>
        </p:txBody>
      </p:sp>
      <p:sp>
        <p:nvSpPr>
          <p:cNvPr id="10" name="Title 7"/>
          <p:cNvSpPr>
            <a:spLocks noGrp="1"/>
          </p:cNvSpPr>
          <p:nvPr>
            <p:ph type="title"/>
          </p:nvPr>
        </p:nvSpPr>
        <p:spPr>
          <a:xfrm>
            <a:off x="152400" y="319272"/>
            <a:ext cx="8382000" cy="609398"/>
          </a:xfrm>
        </p:spPr>
        <p:txBody>
          <a:bodyPr>
            <a:normAutofit fontScale="90000"/>
          </a:bodyPr>
          <a:lstStyle/>
          <a:p>
            <a:r>
              <a:rPr lang="en-GB" dirty="0" smtClean="0"/>
              <a:t>Simplicity: Functions as Values</a:t>
            </a:r>
            <a:endParaRPr lang="en-GB" dirty="0"/>
          </a:p>
        </p:txBody>
      </p:sp>
      <p:sp>
        <p:nvSpPr>
          <p:cNvPr id="11" name="Rounded Rectangular Callout 10"/>
          <p:cNvSpPr/>
          <p:nvPr/>
        </p:nvSpPr>
        <p:spPr bwMode="auto">
          <a:xfrm>
            <a:off x="845585" y="1533808"/>
            <a:ext cx="525994" cy="510774"/>
          </a:xfrm>
          <a:prstGeom prst="wedgeRoundRectCallout">
            <a:avLst>
              <a:gd name="adj1" fmla="val -7024"/>
              <a:gd name="adj2" fmla="val -505"/>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9" name="Rounded Rectangular Callout 8"/>
          <p:cNvSpPr/>
          <p:nvPr/>
        </p:nvSpPr>
        <p:spPr bwMode="auto">
          <a:xfrm>
            <a:off x="8289428" y="928670"/>
            <a:ext cx="637609"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OO</a:t>
            </a:r>
          </a:p>
        </p:txBody>
      </p:sp>
    </p:spTree>
    <p:extLst>
      <p:ext uri="{BB962C8B-B14F-4D97-AF65-F5344CB8AC3E}">
        <p14:creationId xmlns:p14="http://schemas.microsoft.com/office/powerpoint/2010/main" val="3773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304800" y="1162286"/>
            <a:ext cx="6758006" cy="5429287"/>
          </a:xfrm>
        </p:spPr>
        <p:txBody>
          <a:bodyPr>
            <a:normAutofit/>
          </a:bodyPr>
          <a:lstStyle/>
          <a:p>
            <a:pPr>
              <a:buNone/>
            </a:pPr>
            <a:r>
              <a:rPr lang="en-US" sz="1400" b="1" dirty="0" smtClean="0">
                <a:solidFill>
                  <a:srgbClr val="00B050"/>
                </a:solidFill>
                <a:latin typeface="Consolas" pitchFamily="49" charset="0"/>
              </a:rPr>
              <a:t>let swap (x, y) = (y, x)</a:t>
            </a:r>
          </a:p>
          <a:p>
            <a:pPr>
              <a:buNone/>
            </a:pPr>
            <a:endParaRPr lang="en-US" sz="1400" b="1" dirty="0" smtClean="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r>
              <a:rPr lang="en-US" sz="1400" b="1" dirty="0" smtClean="0">
                <a:solidFill>
                  <a:srgbClr val="00B050"/>
                </a:solidFill>
                <a:latin typeface="Consolas" pitchFamily="49" charset="0"/>
              </a:rPr>
              <a:t>let rotations (x, y, z) = </a:t>
            </a:r>
          </a:p>
          <a:p>
            <a:pPr>
              <a:buNone/>
            </a:pPr>
            <a:r>
              <a:rPr lang="en-US" sz="1400" b="1" dirty="0" smtClean="0">
                <a:solidFill>
                  <a:srgbClr val="00B050"/>
                </a:solidFill>
                <a:latin typeface="Consolas" pitchFamily="49" charset="0"/>
              </a:rPr>
              <a:t>    [ (x, y, z);</a:t>
            </a:r>
          </a:p>
          <a:p>
            <a:pPr>
              <a:buNone/>
            </a:pPr>
            <a:r>
              <a:rPr lang="en-US" sz="1400" b="1" dirty="0" smtClean="0">
                <a:solidFill>
                  <a:srgbClr val="00B050"/>
                </a:solidFill>
                <a:latin typeface="Consolas" pitchFamily="49" charset="0"/>
              </a:rPr>
              <a:t>      (z, x, y);</a:t>
            </a:r>
          </a:p>
          <a:p>
            <a:pPr>
              <a:buNone/>
            </a:pPr>
            <a:r>
              <a:rPr lang="en-US" sz="1400" b="1" dirty="0" smtClean="0">
                <a:solidFill>
                  <a:srgbClr val="00B050"/>
                </a:solidFill>
                <a:latin typeface="Consolas" pitchFamily="49" charset="0"/>
              </a:rPr>
              <a:t>      (y, z, x) ]</a:t>
            </a:r>
          </a:p>
          <a:p>
            <a:pPr>
              <a:buNone/>
            </a:pPr>
            <a:endParaRPr lang="en-US" sz="1400" b="1" dirty="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endParaRPr lang="en-US" sz="1400" b="1" dirty="0" smtClean="0">
              <a:solidFill>
                <a:srgbClr val="00B050"/>
              </a:solidFill>
              <a:latin typeface="Consolas" pitchFamily="49" charset="0"/>
            </a:endParaRPr>
          </a:p>
          <a:p>
            <a:pPr>
              <a:buNone/>
            </a:pPr>
            <a:r>
              <a:rPr lang="en-US" sz="1400" b="1" dirty="0" smtClean="0">
                <a:solidFill>
                  <a:srgbClr val="00B050"/>
                </a:solidFill>
                <a:latin typeface="Consolas" pitchFamily="49" charset="0"/>
              </a:rPr>
              <a:t>let reduce f (x, y, z) = </a:t>
            </a:r>
          </a:p>
          <a:p>
            <a:pPr>
              <a:buNone/>
            </a:pPr>
            <a:r>
              <a:rPr lang="en-US" sz="1400" b="1" dirty="0" smtClean="0">
                <a:solidFill>
                  <a:srgbClr val="00B050"/>
                </a:solidFill>
                <a:latin typeface="Consolas" pitchFamily="49" charset="0"/>
              </a:rPr>
              <a:t>    f x + f y + f z</a:t>
            </a: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a:p>
            <a:pPr>
              <a:buNone/>
            </a:pPr>
            <a:endParaRPr lang="en-US" sz="1400" dirty="0" smtClean="0">
              <a:solidFill>
                <a:srgbClr val="00B050"/>
              </a:solidFill>
              <a:latin typeface="Consolas" pitchFamily="49" charset="0"/>
            </a:endParaRPr>
          </a:p>
        </p:txBody>
      </p:sp>
      <p:sp>
        <p:nvSpPr>
          <p:cNvPr id="7" name="Content Placeholder 6"/>
          <p:cNvSpPr>
            <a:spLocks noGrp="1"/>
          </p:cNvSpPr>
          <p:nvPr>
            <p:ph sz="quarter" idx="4"/>
          </p:nvPr>
        </p:nvSpPr>
        <p:spPr>
          <a:xfrm>
            <a:off x="3714744" y="1142984"/>
            <a:ext cx="5757906" cy="5054617"/>
          </a:xfrm>
        </p:spPr>
        <p:txBody>
          <a:bodyPr>
            <a:noAutofit/>
          </a:bodyPr>
          <a:lstStyle/>
          <a:p>
            <a:pPr>
              <a:buNone/>
            </a:pPr>
            <a:r>
              <a:rPr lang="en-GB" sz="1400" b="1" dirty="0" err="1" smtClean="0">
                <a:solidFill>
                  <a:schemeClr val="accent4">
                    <a:lumMod val="75000"/>
                  </a:schemeClr>
                </a:solidFill>
                <a:latin typeface="Consolas" pitchFamily="49" charset="0"/>
              </a:rPr>
              <a:t>Tuple</a:t>
            </a:r>
            <a:r>
              <a:rPr lang="en-GB" sz="1400" b="1" dirty="0" smtClean="0">
                <a:solidFill>
                  <a:schemeClr val="accent4">
                    <a:lumMod val="75000"/>
                  </a:schemeClr>
                </a:solidFill>
                <a:latin typeface="Consolas" pitchFamily="49" charset="0"/>
              </a:rPr>
              <a:t>&lt;U,T&gt; Swap&lt;T,U&gt;(</a:t>
            </a:r>
            <a:r>
              <a:rPr lang="en-GB" sz="1400" b="1" dirty="0" err="1" smtClean="0">
                <a:solidFill>
                  <a:schemeClr val="accent4">
                    <a:lumMod val="75000"/>
                  </a:schemeClr>
                </a:solidFill>
                <a:latin typeface="Consolas" pitchFamily="49" charset="0"/>
              </a:rPr>
              <a:t>Tuple</a:t>
            </a:r>
            <a:r>
              <a:rPr lang="en-GB" sz="1400" b="1" dirty="0" smtClean="0">
                <a:solidFill>
                  <a:schemeClr val="accent4">
                    <a:lumMod val="75000"/>
                  </a:schemeClr>
                </a:solidFill>
                <a:latin typeface="Consolas" pitchFamily="49" charset="0"/>
              </a:rPr>
              <a:t>&lt;T,U&gt; t)</a:t>
            </a:r>
          </a:p>
          <a:p>
            <a:pPr>
              <a:buNone/>
            </a:pPr>
            <a:r>
              <a:rPr lang="en-GB" sz="1400" b="1" dirty="0" smtClean="0">
                <a:solidFill>
                  <a:schemeClr val="accent4">
                    <a:lumMod val="75000"/>
                  </a:schemeClr>
                </a:solidFill>
                <a:latin typeface="Consolas" pitchFamily="49" charset="0"/>
              </a:rPr>
              <a:t>{</a:t>
            </a:r>
          </a:p>
          <a:p>
            <a:pPr>
              <a:buNone/>
            </a:pPr>
            <a:r>
              <a:rPr lang="en-GB" sz="1400" b="1" dirty="0" smtClean="0">
                <a:solidFill>
                  <a:schemeClr val="accent4">
                    <a:lumMod val="75000"/>
                  </a:schemeClr>
                </a:solidFill>
                <a:latin typeface="Consolas" pitchFamily="49" charset="0"/>
              </a:rPr>
              <a:t>    return new </a:t>
            </a:r>
            <a:r>
              <a:rPr lang="en-GB" sz="1400" b="1" dirty="0" err="1" smtClean="0">
                <a:solidFill>
                  <a:schemeClr val="accent4">
                    <a:lumMod val="75000"/>
                  </a:schemeClr>
                </a:solidFill>
                <a:latin typeface="Consolas" pitchFamily="49" charset="0"/>
              </a:rPr>
              <a:t>Tuple</a:t>
            </a:r>
            <a:r>
              <a:rPr lang="en-GB" sz="1400" b="1" dirty="0" smtClean="0">
                <a:solidFill>
                  <a:schemeClr val="accent4">
                    <a:lumMod val="75000"/>
                  </a:schemeClr>
                </a:solidFill>
                <a:latin typeface="Consolas" pitchFamily="49" charset="0"/>
              </a:rPr>
              <a:t>&lt;U,T&gt;(t.Item2, t.Item1)</a:t>
            </a:r>
          </a:p>
          <a:p>
            <a:pPr>
              <a:buNone/>
            </a:pPr>
            <a:r>
              <a:rPr lang="en-GB" sz="1400" b="1" dirty="0" smtClean="0">
                <a:solidFill>
                  <a:schemeClr val="accent4">
                    <a:lumMod val="75000"/>
                  </a:schemeClr>
                </a:solidFill>
                <a:latin typeface="Consolas" pitchFamily="49" charset="0"/>
              </a:rPr>
              <a:t>}</a:t>
            </a:r>
          </a:p>
          <a:p>
            <a:pPr>
              <a:buNone/>
            </a:pPr>
            <a:endParaRPr lang="en-GB" sz="1400" b="1" dirty="0" smtClean="0">
              <a:solidFill>
                <a:schemeClr val="accent4">
                  <a:lumMod val="75000"/>
                </a:schemeClr>
              </a:solidFill>
              <a:latin typeface="Consolas" pitchFamily="49" charset="0"/>
            </a:endParaRPr>
          </a:p>
          <a:p>
            <a:pPr>
              <a:buNone/>
            </a:pPr>
            <a:r>
              <a:rPr lang="en-GB" sz="1400" b="1" dirty="0" err="1" smtClean="0">
                <a:solidFill>
                  <a:schemeClr val="accent4">
                    <a:lumMod val="75000"/>
                  </a:schemeClr>
                </a:solidFill>
                <a:latin typeface="Consolas" pitchFamily="49" charset="0"/>
              </a:rPr>
              <a:t>ReadOnlyCollection</a:t>
            </a:r>
            <a:r>
              <a:rPr lang="en-GB" sz="1400" b="1" dirty="0" smtClean="0">
                <a:solidFill>
                  <a:schemeClr val="accent4">
                    <a:lumMod val="75000"/>
                  </a:schemeClr>
                </a:solidFill>
                <a:latin typeface="Consolas" pitchFamily="49" charset="0"/>
              </a:rPr>
              <a:t>&lt;</a:t>
            </a:r>
            <a:r>
              <a:rPr lang="en-GB" sz="1400" b="1" dirty="0" err="1" smtClean="0">
                <a:solidFill>
                  <a:schemeClr val="accent4">
                    <a:lumMod val="75000"/>
                  </a:schemeClr>
                </a:solidFill>
                <a:latin typeface="Consolas" pitchFamily="49" charset="0"/>
              </a:rPr>
              <a:t>Tuple</a:t>
            </a:r>
            <a:r>
              <a:rPr lang="en-GB" sz="1400" b="1" dirty="0" smtClean="0">
                <a:solidFill>
                  <a:schemeClr val="accent4">
                    <a:lumMod val="75000"/>
                  </a:schemeClr>
                </a:solidFill>
                <a:latin typeface="Consolas" pitchFamily="49" charset="0"/>
              </a:rPr>
              <a:t>&lt;T,T,T&gt;&gt; Rotations&lt;T&gt;(</a:t>
            </a:r>
            <a:r>
              <a:rPr lang="en-GB" sz="1400" b="1" dirty="0" err="1" smtClean="0">
                <a:solidFill>
                  <a:schemeClr val="accent4">
                    <a:lumMod val="75000"/>
                  </a:schemeClr>
                </a:solidFill>
                <a:latin typeface="Consolas" pitchFamily="49" charset="0"/>
              </a:rPr>
              <a:t>Tuple</a:t>
            </a:r>
            <a:r>
              <a:rPr lang="en-GB" sz="1400" b="1" dirty="0" smtClean="0">
                <a:solidFill>
                  <a:schemeClr val="accent4">
                    <a:lumMod val="75000"/>
                  </a:schemeClr>
                </a:solidFill>
                <a:latin typeface="Consolas" pitchFamily="49" charset="0"/>
              </a:rPr>
              <a:t>&lt;T,T,T&gt; t) </a:t>
            </a:r>
          </a:p>
          <a:p>
            <a:pPr>
              <a:buNone/>
            </a:pPr>
            <a:r>
              <a:rPr lang="en-GB" sz="1400" b="1" dirty="0" smtClean="0">
                <a:solidFill>
                  <a:schemeClr val="accent4">
                    <a:lumMod val="75000"/>
                  </a:schemeClr>
                </a:solidFill>
                <a:latin typeface="Consolas" pitchFamily="49" charset="0"/>
              </a:rPr>
              <a:t>{ </a:t>
            </a:r>
          </a:p>
          <a:p>
            <a:pPr>
              <a:buNone/>
            </a:pPr>
            <a:r>
              <a:rPr lang="en-GB" sz="1400" b="1" dirty="0" smtClean="0">
                <a:solidFill>
                  <a:schemeClr val="accent4">
                    <a:lumMod val="75000"/>
                  </a:schemeClr>
                </a:solidFill>
                <a:latin typeface="Consolas" pitchFamily="49" charset="0"/>
              </a:rPr>
              <a:t>  new </a:t>
            </a:r>
            <a:r>
              <a:rPr lang="en-GB" sz="1400" b="1" dirty="0" err="1" smtClean="0">
                <a:solidFill>
                  <a:schemeClr val="accent4">
                    <a:lumMod val="75000"/>
                  </a:schemeClr>
                </a:solidFill>
                <a:latin typeface="Consolas" pitchFamily="49" charset="0"/>
              </a:rPr>
              <a:t>ReadOnlyCollection</a:t>
            </a:r>
            <a:r>
              <a:rPr lang="en-GB" sz="1400" b="1" dirty="0" smtClean="0">
                <a:solidFill>
                  <a:schemeClr val="accent4">
                    <a:lumMod val="75000"/>
                  </a:schemeClr>
                </a:solidFill>
                <a:latin typeface="Consolas" pitchFamily="49" charset="0"/>
              </a:rPr>
              <a:t>&lt;</a:t>
            </a:r>
            <a:r>
              <a:rPr lang="en-GB" sz="1400" b="1" dirty="0" err="1" smtClean="0">
                <a:solidFill>
                  <a:schemeClr val="accent4">
                    <a:lumMod val="75000"/>
                  </a:schemeClr>
                </a:solidFill>
                <a:latin typeface="Consolas" pitchFamily="49" charset="0"/>
              </a:rPr>
              <a:t>int</a:t>
            </a:r>
            <a:r>
              <a:rPr lang="en-GB" sz="1400" b="1" dirty="0" smtClean="0">
                <a:solidFill>
                  <a:schemeClr val="accent4">
                    <a:lumMod val="75000"/>
                  </a:schemeClr>
                </a:solidFill>
                <a:latin typeface="Consolas" pitchFamily="49" charset="0"/>
              </a:rPr>
              <a:t>&gt;</a:t>
            </a:r>
          </a:p>
          <a:p>
            <a:pPr>
              <a:buNone/>
            </a:pPr>
            <a:r>
              <a:rPr lang="en-GB" sz="1400" b="1" dirty="0" smtClean="0">
                <a:solidFill>
                  <a:schemeClr val="accent4">
                    <a:lumMod val="75000"/>
                  </a:schemeClr>
                </a:solidFill>
                <a:latin typeface="Consolas" pitchFamily="49" charset="0"/>
              </a:rPr>
              <a:t>   (new </a:t>
            </a:r>
            <a:r>
              <a:rPr lang="en-GB" sz="1400" b="1" dirty="0" err="1" smtClean="0">
                <a:solidFill>
                  <a:schemeClr val="accent4">
                    <a:lumMod val="75000"/>
                  </a:schemeClr>
                </a:solidFill>
                <a:latin typeface="Consolas" pitchFamily="49" charset="0"/>
              </a:rPr>
              <a:t>Tuple</a:t>
            </a:r>
            <a:r>
              <a:rPr lang="en-GB" sz="1400" b="1" dirty="0" smtClean="0">
                <a:solidFill>
                  <a:schemeClr val="accent4">
                    <a:lumMod val="75000"/>
                  </a:schemeClr>
                </a:solidFill>
                <a:latin typeface="Consolas" pitchFamily="49" charset="0"/>
              </a:rPr>
              <a:t>&lt;T,T,T&gt;[]</a:t>
            </a:r>
          </a:p>
          <a:p>
            <a:pPr>
              <a:buNone/>
            </a:pPr>
            <a:r>
              <a:rPr lang="en-GB" sz="1400" b="1" dirty="0" smtClean="0">
                <a:solidFill>
                  <a:schemeClr val="accent4">
                    <a:lumMod val="75000"/>
                  </a:schemeClr>
                </a:solidFill>
                <a:latin typeface="Consolas" pitchFamily="49" charset="0"/>
              </a:rPr>
              <a:t>     { new </a:t>
            </a:r>
            <a:r>
              <a:rPr lang="en-GB" sz="1400" b="1" dirty="0" err="1" smtClean="0">
                <a:solidFill>
                  <a:schemeClr val="accent4">
                    <a:lumMod val="75000"/>
                  </a:schemeClr>
                </a:solidFill>
                <a:latin typeface="Consolas" pitchFamily="49" charset="0"/>
              </a:rPr>
              <a:t>Tuple</a:t>
            </a:r>
            <a:r>
              <a:rPr lang="en-GB" sz="1400" b="1" dirty="0" smtClean="0">
                <a:solidFill>
                  <a:schemeClr val="accent4">
                    <a:lumMod val="75000"/>
                  </a:schemeClr>
                </a:solidFill>
                <a:latin typeface="Consolas" pitchFamily="49" charset="0"/>
              </a:rPr>
              <a:t>&lt;T,T,T&gt;(t.Item1,t.Item2,t.Item3);     </a:t>
            </a:r>
          </a:p>
          <a:p>
            <a:pPr>
              <a:buNone/>
            </a:pPr>
            <a:r>
              <a:rPr lang="en-GB" sz="1400" b="1" dirty="0" smtClean="0">
                <a:solidFill>
                  <a:schemeClr val="accent4">
                    <a:lumMod val="75000"/>
                  </a:schemeClr>
                </a:solidFill>
                <a:latin typeface="Consolas" pitchFamily="49" charset="0"/>
              </a:rPr>
              <a:t>       new </a:t>
            </a:r>
            <a:r>
              <a:rPr lang="en-GB" sz="1400" b="1" dirty="0" err="1" smtClean="0">
                <a:solidFill>
                  <a:schemeClr val="accent4">
                    <a:lumMod val="75000"/>
                  </a:schemeClr>
                </a:solidFill>
                <a:latin typeface="Consolas" pitchFamily="49" charset="0"/>
              </a:rPr>
              <a:t>Tuple</a:t>
            </a:r>
            <a:r>
              <a:rPr lang="en-GB" sz="1400" b="1" dirty="0" smtClean="0">
                <a:solidFill>
                  <a:schemeClr val="accent4">
                    <a:lumMod val="75000"/>
                  </a:schemeClr>
                </a:solidFill>
                <a:latin typeface="Consolas" pitchFamily="49" charset="0"/>
              </a:rPr>
              <a:t>&lt;T,T,T&gt;(t.Item3,t.Item1,t.Item2); </a:t>
            </a:r>
          </a:p>
          <a:p>
            <a:pPr>
              <a:buNone/>
            </a:pPr>
            <a:r>
              <a:rPr lang="en-GB" sz="1400" b="1" dirty="0" smtClean="0">
                <a:solidFill>
                  <a:schemeClr val="accent4">
                    <a:lumMod val="75000"/>
                  </a:schemeClr>
                </a:solidFill>
                <a:latin typeface="Consolas" pitchFamily="49" charset="0"/>
              </a:rPr>
              <a:t>       new </a:t>
            </a:r>
            <a:r>
              <a:rPr lang="en-GB" sz="1400" b="1" dirty="0" err="1" smtClean="0">
                <a:solidFill>
                  <a:schemeClr val="accent4">
                    <a:lumMod val="75000"/>
                  </a:schemeClr>
                </a:solidFill>
                <a:latin typeface="Consolas" pitchFamily="49" charset="0"/>
              </a:rPr>
              <a:t>Tuple</a:t>
            </a:r>
            <a:r>
              <a:rPr lang="en-GB" sz="1400" b="1" dirty="0" smtClean="0">
                <a:solidFill>
                  <a:schemeClr val="accent4">
                    <a:lumMod val="75000"/>
                  </a:schemeClr>
                </a:solidFill>
                <a:latin typeface="Consolas" pitchFamily="49" charset="0"/>
              </a:rPr>
              <a:t>&lt;T,T,T&gt;(t.Item2,t.Item3,t.Item1); });</a:t>
            </a:r>
          </a:p>
          <a:p>
            <a:pPr>
              <a:buNone/>
            </a:pPr>
            <a:r>
              <a:rPr lang="en-GB" sz="1400" b="1" dirty="0" smtClean="0">
                <a:solidFill>
                  <a:schemeClr val="accent4">
                    <a:lumMod val="75000"/>
                  </a:schemeClr>
                </a:solidFill>
                <a:latin typeface="Consolas" pitchFamily="49" charset="0"/>
              </a:rPr>
              <a:t>}</a:t>
            </a:r>
            <a:endParaRPr lang="en-GB" sz="1400" b="1" dirty="0">
              <a:solidFill>
                <a:schemeClr val="accent4">
                  <a:lumMod val="75000"/>
                </a:schemeClr>
              </a:solidFill>
              <a:latin typeface="Consolas" pitchFamily="49" charset="0"/>
            </a:endParaRPr>
          </a:p>
          <a:p>
            <a:pPr>
              <a:buNone/>
            </a:pPr>
            <a:endParaRPr lang="en-GB" sz="1400" b="1" dirty="0" smtClean="0">
              <a:solidFill>
                <a:schemeClr val="accent4">
                  <a:lumMod val="75000"/>
                </a:schemeClr>
              </a:solidFill>
              <a:latin typeface="Consolas" pitchFamily="49" charset="0"/>
            </a:endParaRPr>
          </a:p>
          <a:p>
            <a:pPr>
              <a:buNone/>
            </a:pPr>
            <a:r>
              <a:rPr lang="en-GB" sz="1400" b="1" dirty="0" err="1" smtClean="0">
                <a:solidFill>
                  <a:schemeClr val="accent4">
                    <a:lumMod val="75000"/>
                  </a:schemeClr>
                </a:solidFill>
                <a:latin typeface="Consolas" pitchFamily="49" charset="0"/>
              </a:rPr>
              <a:t>int</a:t>
            </a:r>
            <a:r>
              <a:rPr lang="en-GB" sz="1400" b="1" dirty="0" smtClean="0">
                <a:solidFill>
                  <a:schemeClr val="accent4">
                    <a:lumMod val="75000"/>
                  </a:schemeClr>
                </a:solidFill>
                <a:latin typeface="Consolas" pitchFamily="49" charset="0"/>
              </a:rPr>
              <a:t> Reduce&lt;T&gt;(</a:t>
            </a:r>
            <a:r>
              <a:rPr lang="en-GB" sz="1400" b="1" dirty="0" err="1" smtClean="0">
                <a:solidFill>
                  <a:schemeClr val="accent4">
                    <a:lumMod val="75000"/>
                  </a:schemeClr>
                </a:solidFill>
                <a:latin typeface="Consolas" pitchFamily="49" charset="0"/>
              </a:rPr>
              <a:t>Func</a:t>
            </a:r>
            <a:r>
              <a:rPr lang="en-GB" sz="1400" b="1" dirty="0" smtClean="0">
                <a:solidFill>
                  <a:schemeClr val="accent4">
                    <a:lumMod val="75000"/>
                  </a:schemeClr>
                </a:solidFill>
                <a:latin typeface="Consolas" pitchFamily="49" charset="0"/>
              </a:rPr>
              <a:t>&lt;</a:t>
            </a:r>
            <a:r>
              <a:rPr lang="en-GB" sz="1400" b="1" dirty="0" err="1" smtClean="0">
                <a:solidFill>
                  <a:schemeClr val="accent4">
                    <a:lumMod val="75000"/>
                  </a:schemeClr>
                </a:solidFill>
                <a:latin typeface="Consolas" pitchFamily="49" charset="0"/>
              </a:rPr>
              <a:t>T,int</a:t>
            </a:r>
            <a:r>
              <a:rPr lang="en-GB" sz="1400" b="1" dirty="0" smtClean="0">
                <a:solidFill>
                  <a:schemeClr val="accent4">
                    <a:lumMod val="75000"/>
                  </a:schemeClr>
                </a:solidFill>
                <a:latin typeface="Consolas" pitchFamily="49" charset="0"/>
              </a:rPr>
              <a:t>&gt; </a:t>
            </a:r>
            <a:r>
              <a:rPr lang="en-GB" sz="1400" b="1" dirty="0" err="1" smtClean="0">
                <a:solidFill>
                  <a:schemeClr val="accent4">
                    <a:lumMod val="75000"/>
                  </a:schemeClr>
                </a:solidFill>
                <a:latin typeface="Consolas" pitchFamily="49" charset="0"/>
              </a:rPr>
              <a:t>f,Tuple</a:t>
            </a:r>
            <a:r>
              <a:rPr lang="en-GB" sz="1400" b="1" dirty="0" smtClean="0">
                <a:solidFill>
                  <a:schemeClr val="accent4">
                    <a:lumMod val="75000"/>
                  </a:schemeClr>
                </a:solidFill>
                <a:latin typeface="Consolas" pitchFamily="49" charset="0"/>
              </a:rPr>
              <a:t>&lt;T,T,T&gt; t) </a:t>
            </a:r>
          </a:p>
          <a:p>
            <a:pPr>
              <a:buNone/>
            </a:pPr>
            <a:r>
              <a:rPr lang="en-GB" sz="1400" b="1" dirty="0" smtClean="0">
                <a:solidFill>
                  <a:schemeClr val="accent4">
                    <a:lumMod val="75000"/>
                  </a:schemeClr>
                </a:solidFill>
                <a:latin typeface="Consolas" pitchFamily="49" charset="0"/>
              </a:rPr>
              <a:t>{ </a:t>
            </a:r>
          </a:p>
          <a:p>
            <a:pPr>
              <a:buNone/>
            </a:pPr>
            <a:r>
              <a:rPr lang="en-GB" sz="1400" b="1" dirty="0" smtClean="0">
                <a:solidFill>
                  <a:schemeClr val="accent4">
                    <a:lumMod val="75000"/>
                  </a:schemeClr>
                </a:solidFill>
                <a:latin typeface="Consolas" pitchFamily="49" charset="0"/>
              </a:rPr>
              <a:t>    return f(t.Item1) + f(t.Item2) + f (t.Item3); </a:t>
            </a:r>
          </a:p>
          <a:p>
            <a:pPr>
              <a:buNone/>
            </a:pPr>
            <a:r>
              <a:rPr lang="en-GB" sz="1400" b="1" dirty="0" smtClean="0">
                <a:solidFill>
                  <a:schemeClr val="accent4">
                    <a:lumMod val="75000"/>
                  </a:schemeClr>
                </a:solidFill>
                <a:latin typeface="Consolas" pitchFamily="49" charset="0"/>
              </a:rPr>
              <a:t>}</a:t>
            </a:r>
          </a:p>
          <a:p>
            <a:pPr>
              <a:buNone/>
            </a:pPr>
            <a:endParaRPr lang="en-GB" sz="1400" b="1" dirty="0" smtClean="0">
              <a:solidFill>
                <a:schemeClr val="accent4">
                  <a:lumMod val="75000"/>
                </a:schemeClr>
              </a:solidFill>
              <a:latin typeface="Consolas" pitchFamily="49" charset="0"/>
            </a:endParaRPr>
          </a:p>
          <a:p>
            <a:pPr>
              <a:buNone/>
            </a:pPr>
            <a:endParaRPr lang="en-GB" sz="1400" b="1" dirty="0" smtClean="0">
              <a:solidFill>
                <a:schemeClr val="accent4">
                  <a:lumMod val="75000"/>
                </a:schemeClr>
              </a:solidFill>
              <a:latin typeface="Consolas" pitchFamily="49" charset="0"/>
            </a:endParaRPr>
          </a:p>
        </p:txBody>
      </p:sp>
      <p:sp>
        <p:nvSpPr>
          <p:cNvPr id="8" name="Rounded Rectangular Callout 7"/>
          <p:cNvSpPr/>
          <p:nvPr/>
        </p:nvSpPr>
        <p:spPr bwMode="auto">
          <a:xfrm>
            <a:off x="1031614" y="1651387"/>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4" name="Title 7"/>
          <p:cNvSpPr>
            <a:spLocks noGrp="1"/>
          </p:cNvSpPr>
          <p:nvPr>
            <p:ph type="title"/>
          </p:nvPr>
        </p:nvSpPr>
        <p:spPr>
          <a:xfrm>
            <a:off x="152400" y="333127"/>
            <a:ext cx="8382000" cy="609398"/>
          </a:xfrm>
        </p:spPr>
        <p:txBody>
          <a:bodyPr>
            <a:normAutofit fontScale="90000"/>
          </a:bodyPr>
          <a:lstStyle/>
          <a:p>
            <a:r>
              <a:rPr lang="en-GB" dirty="0" smtClean="0"/>
              <a:t>Simplicity: Functional Data</a:t>
            </a:r>
            <a:endParaRPr lang="en-GB" dirty="0"/>
          </a:p>
        </p:txBody>
      </p:sp>
      <p:sp>
        <p:nvSpPr>
          <p:cNvPr id="11" name="Rounded Rectangular Callout 10"/>
          <p:cNvSpPr/>
          <p:nvPr/>
        </p:nvSpPr>
        <p:spPr bwMode="auto">
          <a:xfrm>
            <a:off x="8332927" y="928670"/>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extLst>
      <p:ext uri="{BB962C8B-B14F-4D97-AF65-F5344CB8AC3E}">
        <p14:creationId xmlns:p14="http://schemas.microsoft.com/office/powerpoint/2010/main" val="715359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Title 7"/>
          <p:cNvSpPr>
            <a:spLocks noGrp="1"/>
          </p:cNvSpPr>
          <p:nvPr>
            <p:ph type="title"/>
          </p:nvPr>
        </p:nvSpPr>
        <p:spPr/>
        <p:txBody>
          <a:bodyPr>
            <a:normAutofit/>
          </a:bodyPr>
          <a:lstStyle/>
          <a:p>
            <a:r>
              <a:rPr lang="en-GB" dirty="0" smtClean="0"/>
              <a:t>Simplicity: Functional Data</a:t>
            </a:r>
            <a:endParaRPr lang="en-GB" dirty="0"/>
          </a:p>
        </p:txBody>
      </p:sp>
      <p:sp>
        <p:nvSpPr>
          <p:cNvPr id="5" name="Content Placeholder 4"/>
          <p:cNvSpPr>
            <a:spLocks noGrp="1"/>
          </p:cNvSpPr>
          <p:nvPr>
            <p:ph sz="half" idx="4294967295"/>
          </p:nvPr>
        </p:nvSpPr>
        <p:spPr>
          <a:xfrm>
            <a:off x="381000" y="1447800"/>
            <a:ext cx="6757988" cy="1714500"/>
          </a:xfrm>
        </p:spPr>
        <p:txBody>
          <a:bodyPr>
            <a:noAutofit/>
          </a:bodyPr>
          <a:lstStyle/>
          <a:p>
            <a:pPr>
              <a:buNone/>
            </a:pPr>
            <a:r>
              <a:rPr lang="en-GB" sz="1600" b="1" dirty="0" smtClean="0">
                <a:solidFill>
                  <a:srgbClr val="00B050"/>
                </a:solidFill>
                <a:latin typeface="Consolas" pitchFamily="49" charset="0"/>
              </a:rPr>
              <a:t>type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   </a:t>
            </a:r>
          </a:p>
          <a:p>
            <a:pPr>
              <a:buNone/>
            </a:pPr>
            <a:r>
              <a:rPr lang="en-GB" sz="1600" b="1" dirty="0" smtClean="0">
                <a:solidFill>
                  <a:srgbClr val="00B050"/>
                </a:solidFill>
                <a:latin typeface="Consolas" pitchFamily="49" charset="0"/>
              </a:rPr>
              <a:t>  | True   </a:t>
            </a:r>
          </a:p>
          <a:p>
            <a:pPr>
              <a:buNone/>
            </a:pPr>
            <a:r>
              <a:rPr lang="en-GB" sz="1600" b="1" dirty="0" smtClean="0">
                <a:solidFill>
                  <a:srgbClr val="00B050"/>
                </a:solidFill>
                <a:latin typeface="Consolas" pitchFamily="49" charset="0"/>
              </a:rPr>
              <a:t>  | And of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a:t>
            </a:r>
          </a:p>
          <a:p>
            <a:pPr>
              <a:buNone/>
            </a:pPr>
            <a:r>
              <a:rPr lang="en-GB" sz="1600" b="1" dirty="0" smtClean="0">
                <a:solidFill>
                  <a:srgbClr val="00B050"/>
                </a:solidFill>
                <a:latin typeface="Consolas" pitchFamily="49" charset="0"/>
              </a:rPr>
              <a:t>  | </a:t>
            </a:r>
            <a:r>
              <a:rPr lang="en-GB" sz="1600" b="1" dirty="0" err="1" smtClean="0">
                <a:solidFill>
                  <a:srgbClr val="00B050"/>
                </a:solidFill>
                <a:latin typeface="Consolas" pitchFamily="49" charset="0"/>
              </a:rPr>
              <a:t>Nand</a:t>
            </a:r>
            <a:r>
              <a:rPr lang="en-GB" sz="1600" b="1" dirty="0" smtClean="0">
                <a:solidFill>
                  <a:srgbClr val="00B050"/>
                </a:solidFill>
                <a:latin typeface="Consolas" pitchFamily="49" charset="0"/>
              </a:rPr>
              <a:t> of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a:t>
            </a:r>
          </a:p>
          <a:p>
            <a:pPr>
              <a:buNone/>
            </a:pPr>
            <a:r>
              <a:rPr lang="en-GB" sz="1600" b="1" dirty="0" smtClean="0">
                <a:solidFill>
                  <a:srgbClr val="00B050"/>
                </a:solidFill>
                <a:latin typeface="Consolas" pitchFamily="49" charset="0"/>
              </a:rPr>
              <a:t>  | Or of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a:t>
            </a:r>
          </a:p>
          <a:p>
            <a:pPr>
              <a:buNone/>
            </a:pPr>
            <a:r>
              <a:rPr lang="en-GB" sz="1600" b="1" dirty="0" smtClean="0">
                <a:solidFill>
                  <a:srgbClr val="00B050"/>
                </a:solidFill>
                <a:latin typeface="Consolas" pitchFamily="49" charset="0"/>
              </a:rPr>
              <a:t>  | </a:t>
            </a:r>
            <a:r>
              <a:rPr lang="en-GB" sz="1600" b="1" dirty="0" err="1" smtClean="0">
                <a:solidFill>
                  <a:srgbClr val="00B050"/>
                </a:solidFill>
                <a:latin typeface="Consolas" pitchFamily="49" charset="0"/>
              </a:rPr>
              <a:t>Xor</a:t>
            </a:r>
            <a:r>
              <a:rPr lang="en-GB" sz="1600" b="1" dirty="0" smtClean="0">
                <a:solidFill>
                  <a:srgbClr val="00B050"/>
                </a:solidFill>
                <a:latin typeface="Consolas" pitchFamily="49" charset="0"/>
              </a:rPr>
              <a:t> of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a:t>
            </a:r>
          </a:p>
          <a:p>
            <a:pPr>
              <a:buNone/>
            </a:pPr>
            <a:r>
              <a:rPr lang="en-GB" sz="1600" b="1" dirty="0" smtClean="0">
                <a:solidFill>
                  <a:srgbClr val="00B050"/>
                </a:solidFill>
                <a:latin typeface="Consolas" pitchFamily="49" charset="0"/>
              </a:rPr>
              <a:t>  | Not of </a:t>
            </a:r>
            <a:r>
              <a:rPr lang="en-GB" sz="1600" b="1" dirty="0" err="1" smtClean="0">
                <a:solidFill>
                  <a:srgbClr val="00B050"/>
                </a:solidFill>
                <a:latin typeface="Consolas" pitchFamily="49" charset="0"/>
              </a:rPr>
              <a:t>Expr</a:t>
            </a:r>
            <a:r>
              <a:rPr lang="en-GB" sz="1600" b="1" dirty="0" smtClean="0">
                <a:solidFill>
                  <a:srgbClr val="00B050"/>
                </a:solidFill>
                <a:latin typeface="Consolas" pitchFamily="49" charset="0"/>
              </a:rPr>
              <a:t>  </a:t>
            </a:r>
            <a:endParaRPr lang="en-GB" sz="1600" b="1" dirty="0">
              <a:solidFill>
                <a:srgbClr val="00B050"/>
              </a:solidFill>
              <a:latin typeface="Consolas" pitchFamily="49" charset="0"/>
            </a:endParaRPr>
          </a:p>
        </p:txBody>
      </p:sp>
      <p:sp>
        <p:nvSpPr>
          <p:cNvPr id="7" name="Content Placeholder 6"/>
          <p:cNvSpPr>
            <a:spLocks noGrp="1"/>
          </p:cNvSpPr>
          <p:nvPr>
            <p:ph sz="quarter" idx="4294967295"/>
          </p:nvPr>
        </p:nvSpPr>
        <p:spPr>
          <a:xfrm>
            <a:off x="3581400" y="1219200"/>
            <a:ext cx="5718175" cy="5786438"/>
          </a:xfrm>
        </p:spPr>
        <p:txBody>
          <a:bodyPr>
            <a:noAutofit/>
          </a:bodyPr>
          <a:lstStyle/>
          <a:p>
            <a:pPr>
              <a:spcBef>
                <a:spcPts val="0"/>
              </a:spcBef>
              <a:buNone/>
            </a:pPr>
            <a:r>
              <a:rPr lang="en-GB" sz="1100" b="1" dirty="0" smtClean="0">
                <a:solidFill>
                  <a:schemeClr val="accent4">
                    <a:lumMod val="75000"/>
                  </a:schemeClr>
                </a:solidFill>
                <a:latin typeface="Consolas" pitchFamily="49" charset="0"/>
              </a:rPr>
              <a:t>public abstract class </a:t>
            </a:r>
            <a:r>
              <a:rPr lang="en-GB" sz="1100" b="1" dirty="0" err="1" smtClean="0">
                <a:solidFill>
                  <a:schemeClr val="accent4">
                    <a:lumMod val="75000"/>
                  </a:schemeClr>
                </a:solidFill>
                <a:latin typeface="Consolas" pitchFamily="49" charset="0"/>
              </a:rPr>
              <a:t>Expr</a:t>
            </a:r>
            <a:r>
              <a:rPr lang="en-GB" sz="1100" b="1" dirty="0" smtClean="0">
                <a:solidFill>
                  <a:schemeClr val="accent4">
                    <a:lumMod val="75000"/>
                  </a:schemeClr>
                </a:solidFill>
                <a:latin typeface="Consolas" pitchFamily="49" charset="0"/>
              </a:rPr>
              <a:t> { }   </a:t>
            </a:r>
          </a:p>
          <a:p>
            <a:pPr>
              <a:spcBef>
                <a:spcPts val="0"/>
              </a:spcBef>
              <a:buNone/>
            </a:pPr>
            <a:r>
              <a:rPr lang="en-GB" sz="1100" b="1" dirty="0" smtClean="0">
                <a:solidFill>
                  <a:schemeClr val="accent4">
                    <a:lumMod val="75000"/>
                  </a:schemeClr>
                </a:solidFill>
                <a:latin typeface="Consolas" pitchFamily="49" charset="0"/>
              </a:rPr>
              <a:t>public abstract class </a:t>
            </a:r>
            <a:r>
              <a:rPr lang="en-GB" sz="1100" b="1" dirty="0" err="1" smtClean="0">
                <a:solidFill>
                  <a:schemeClr val="accent4">
                    <a:lumMod val="75000"/>
                  </a:schemeClr>
                </a:solidFill>
                <a:latin typeface="Consolas" pitchFamily="49" charset="0"/>
              </a:rPr>
              <a:t>UnaryOp</a:t>
            </a:r>
            <a:r>
              <a:rPr lang="en-GB" sz="1100" b="1" dirty="0" smtClean="0">
                <a:solidFill>
                  <a:schemeClr val="accent4">
                    <a:lumMod val="75000"/>
                  </a:schemeClr>
                </a:solidFill>
                <a:latin typeface="Consolas" pitchFamily="49" charset="0"/>
              </a:rPr>
              <a:t> :Expr   {   </a:t>
            </a:r>
          </a:p>
          <a:p>
            <a:pPr>
              <a:spcBef>
                <a:spcPts val="0"/>
              </a:spcBef>
              <a:buNone/>
            </a:pPr>
            <a:r>
              <a:rPr lang="en-GB" sz="1100" b="1" dirty="0" smtClean="0">
                <a:solidFill>
                  <a:schemeClr val="accent4">
                    <a:lumMod val="75000"/>
                  </a:schemeClr>
                </a:solidFill>
                <a:latin typeface="Consolas" pitchFamily="49" charset="0"/>
              </a:rPr>
              <a:t>    public </a:t>
            </a:r>
            <a:r>
              <a:rPr lang="en-GB" sz="1100" b="1" dirty="0" err="1" smtClean="0">
                <a:solidFill>
                  <a:schemeClr val="accent4">
                    <a:lumMod val="75000"/>
                  </a:schemeClr>
                </a:solidFill>
                <a:latin typeface="Consolas" pitchFamily="49" charset="0"/>
              </a:rPr>
              <a:t>Expr</a:t>
            </a:r>
            <a:r>
              <a:rPr lang="en-GB" sz="1100" b="1" dirty="0" smtClean="0">
                <a:solidFill>
                  <a:schemeClr val="accent4">
                    <a:lumMod val="75000"/>
                  </a:schemeClr>
                </a:solidFill>
                <a:latin typeface="Consolas" pitchFamily="49" charset="0"/>
              </a:rPr>
              <a:t> First { get; private set; }   </a:t>
            </a:r>
          </a:p>
          <a:p>
            <a:pPr>
              <a:spcBef>
                <a:spcPts val="0"/>
              </a:spcBef>
              <a:buNone/>
            </a:pPr>
            <a:r>
              <a:rPr lang="en-GB" sz="1100" b="1" dirty="0" smtClean="0">
                <a:solidFill>
                  <a:schemeClr val="accent4">
                    <a:lumMod val="75000"/>
                  </a:schemeClr>
                </a:solidFill>
                <a:latin typeface="Consolas" pitchFamily="49" charset="0"/>
              </a:rPr>
              <a:t>    public </a:t>
            </a:r>
            <a:r>
              <a:rPr lang="en-GB" sz="1100" b="1" dirty="0" err="1" smtClean="0">
                <a:solidFill>
                  <a:schemeClr val="accent4">
                    <a:lumMod val="75000"/>
                  </a:schemeClr>
                </a:solidFill>
                <a:latin typeface="Consolas" pitchFamily="49" charset="0"/>
              </a:rPr>
              <a:t>UnaryOp</a:t>
            </a:r>
            <a:r>
              <a:rPr lang="en-GB" sz="1100" b="1" dirty="0" smtClean="0">
                <a:solidFill>
                  <a:schemeClr val="accent4">
                    <a:lumMod val="75000"/>
                  </a:schemeClr>
                </a:solidFill>
                <a:latin typeface="Consolas" pitchFamily="49" charset="0"/>
              </a:rPr>
              <a:t>(Expr first)   { </a:t>
            </a:r>
            <a:r>
              <a:rPr lang="en-GB" sz="1100" b="1" dirty="0" err="1" smtClean="0">
                <a:solidFill>
                  <a:schemeClr val="accent4">
                    <a:lumMod val="75000"/>
                  </a:schemeClr>
                </a:solidFill>
                <a:latin typeface="Consolas" pitchFamily="49" charset="0"/>
              </a:rPr>
              <a:t>this.First</a:t>
            </a:r>
            <a:r>
              <a:rPr lang="en-GB" sz="1100" b="1" dirty="0" smtClean="0">
                <a:solidFill>
                  <a:schemeClr val="accent4">
                    <a:lumMod val="75000"/>
                  </a:schemeClr>
                </a:solidFill>
                <a:latin typeface="Consolas" pitchFamily="49" charset="0"/>
              </a:rPr>
              <a:t> = first; }   </a:t>
            </a:r>
          </a:p>
          <a:p>
            <a:pPr>
              <a:spcBef>
                <a:spcPts val="0"/>
              </a:spcBef>
              <a:buNone/>
            </a:pPr>
            <a:r>
              <a:rPr lang="en-GB" sz="1100" b="1" dirty="0" smtClean="0">
                <a:solidFill>
                  <a:schemeClr val="accent4">
                    <a:lumMod val="75000"/>
                  </a:schemeClr>
                </a:solidFill>
                <a:latin typeface="Consolas" pitchFamily="49" charset="0"/>
              </a:rPr>
              <a:t>}   </a:t>
            </a:r>
          </a:p>
          <a:p>
            <a:pPr>
              <a:spcBef>
                <a:spcPts val="0"/>
              </a:spcBef>
              <a:buNone/>
            </a:pPr>
            <a:r>
              <a:rPr lang="en-GB" sz="1100" b="1" dirty="0" smtClean="0">
                <a:solidFill>
                  <a:schemeClr val="accent4">
                    <a:lumMod val="75000"/>
                  </a:schemeClr>
                </a:solidFill>
                <a:latin typeface="Consolas" pitchFamily="49" charset="0"/>
              </a:rPr>
              <a:t>public abstract class </a:t>
            </a:r>
            <a:r>
              <a:rPr lang="en-GB" sz="1100" b="1" dirty="0" err="1" smtClean="0">
                <a:solidFill>
                  <a:schemeClr val="accent4">
                    <a:lumMod val="75000"/>
                  </a:schemeClr>
                </a:solidFill>
                <a:latin typeface="Consolas" pitchFamily="49" charset="0"/>
              </a:rPr>
              <a:t>BinExpr</a:t>
            </a:r>
            <a:r>
              <a:rPr lang="en-GB" sz="1100" b="1" dirty="0" smtClean="0">
                <a:solidFill>
                  <a:schemeClr val="accent4">
                    <a:lumMod val="75000"/>
                  </a:schemeClr>
                </a:solidFill>
                <a:latin typeface="Consolas" pitchFamily="49" charset="0"/>
              </a:rPr>
              <a:t> : </a:t>
            </a:r>
            <a:r>
              <a:rPr lang="en-GB" sz="1100" b="1" dirty="0" err="1" smtClean="0">
                <a:solidFill>
                  <a:schemeClr val="accent4">
                    <a:lumMod val="75000"/>
                  </a:schemeClr>
                </a:solidFill>
                <a:latin typeface="Consolas" pitchFamily="49" charset="0"/>
              </a:rPr>
              <a:t>Expr</a:t>
            </a:r>
            <a:r>
              <a:rPr lang="en-GB" sz="1100" b="1" dirty="0" smtClean="0">
                <a:solidFill>
                  <a:schemeClr val="accent4">
                    <a:lumMod val="75000"/>
                  </a:schemeClr>
                </a:solidFill>
                <a:latin typeface="Consolas" pitchFamily="49" charset="0"/>
              </a:rPr>
              <a:t>   </a:t>
            </a:r>
          </a:p>
          <a:p>
            <a:pPr>
              <a:spcBef>
                <a:spcPts val="0"/>
              </a:spcBef>
              <a:buNone/>
            </a:pPr>
            <a:r>
              <a:rPr lang="en-GB" sz="1100" b="1" dirty="0" smtClean="0">
                <a:solidFill>
                  <a:schemeClr val="accent4">
                    <a:lumMod val="75000"/>
                  </a:schemeClr>
                </a:solidFill>
                <a:latin typeface="Consolas" pitchFamily="49" charset="0"/>
              </a:rPr>
              <a:t>{   </a:t>
            </a:r>
          </a:p>
          <a:p>
            <a:pPr>
              <a:spcBef>
                <a:spcPts val="0"/>
              </a:spcBef>
              <a:buNone/>
            </a:pPr>
            <a:r>
              <a:rPr lang="en-GB" sz="1100" b="1" dirty="0" smtClean="0">
                <a:solidFill>
                  <a:schemeClr val="accent4">
                    <a:lumMod val="75000"/>
                  </a:schemeClr>
                </a:solidFill>
                <a:latin typeface="Consolas" pitchFamily="49" charset="0"/>
              </a:rPr>
              <a:t>    public </a:t>
            </a:r>
            <a:r>
              <a:rPr lang="en-GB" sz="1100" b="1" dirty="0" err="1" smtClean="0">
                <a:solidFill>
                  <a:schemeClr val="accent4">
                    <a:lumMod val="75000"/>
                  </a:schemeClr>
                </a:solidFill>
                <a:latin typeface="Consolas" pitchFamily="49" charset="0"/>
              </a:rPr>
              <a:t>Expr</a:t>
            </a:r>
            <a:r>
              <a:rPr lang="en-GB" sz="1100" b="1" dirty="0" smtClean="0">
                <a:solidFill>
                  <a:schemeClr val="accent4">
                    <a:lumMod val="75000"/>
                  </a:schemeClr>
                </a:solidFill>
                <a:latin typeface="Consolas" pitchFamily="49" charset="0"/>
              </a:rPr>
              <a:t> First { get; private set; }   </a:t>
            </a:r>
          </a:p>
          <a:p>
            <a:pPr>
              <a:spcBef>
                <a:spcPts val="0"/>
              </a:spcBef>
              <a:buNone/>
            </a:pPr>
            <a:r>
              <a:rPr lang="en-GB" sz="1100" b="1" dirty="0" smtClean="0">
                <a:solidFill>
                  <a:schemeClr val="accent4">
                    <a:lumMod val="75000"/>
                  </a:schemeClr>
                </a:solidFill>
                <a:latin typeface="Consolas" pitchFamily="49" charset="0"/>
              </a:rPr>
              <a:t>    public Expr Second { get; private set; }   </a:t>
            </a:r>
          </a:p>
          <a:p>
            <a:pPr>
              <a:spcBef>
                <a:spcPts val="0"/>
              </a:spcBef>
              <a:buNone/>
            </a:pPr>
            <a:r>
              <a:rPr lang="en-GB" sz="1100" b="1" dirty="0" smtClean="0">
                <a:solidFill>
                  <a:schemeClr val="accent4">
                    <a:lumMod val="75000"/>
                  </a:schemeClr>
                </a:solidFill>
                <a:latin typeface="Consolas" pitchFamily="49" charset="0"/>
              </a:rPr>
              <a:t>    public </a:t>
            </a:r>
            <a:r>
              <a:rPr lang="en-GB" sz="1100" b="1" dirty="0" err="1" smtClean="0">
                <a:solidFill>
                  <a:schemeClr val="accent4">
                    <a:lumMod val="75000"/>
                  </a:schemeClr>
                </a:solidFill>
                <a:latin typeface="Consolas" pitchFamily="49" charset="0"/>
              </a:rPr>
              <a:t>BinExpr</a:t>
            </a:r>
            <a:r>
              <a:rPr lang="en-GB" sz="1100" b="1" dirty="0" smtClean="0">
                <a:solidFill>
                  <a:schemeClr val="accent4">
                    <a:lumMod val="75000"/>
                  </a:schemeClr>
                </a:solidFill>
                <a:latin typeface="Consolas" pitchFamily="49" charset="0"/>
              </a:rPr>
              <a:t>(Expr first, Expr second)   {   </a:t>
            </a:r>
          </a:p>
          <a:p>
            <a:pPr>
              <a:spcBef>
                <a:spcPts val="0"/>
              </a:spcBef>
              <a:buNone/>
            </a:pPr>
            <a:r>
              <a:rPr lang="en-GB" sz="1100" b="1" dirty="0" smtClean="0">
                <a:solidFill>
                  <a:schemeClr val="accent4">
                    <a:lumMod val="75000"/>
                  </a:schemeClr>
                </a:solidFill>
                <a:latin typeface="Consolas" pitchFamily="49" charset="0"/>
              </a:rPr>
              <a:t>        </a:t>
            </a:r>
            <a:r>
              <a:rPr lang="en-GB" sz="1100" b="1" dirty="0" err="1" smtClean="0">
                <a:solidFill>
                  <a:schemeClr val="accent4">
                    <a:lumMod val="75000"/>
                  </a:schemeClr>
                </a:solidFill>
                <a:latin typeface="Consolas" pitchFamily="49" charset="0"/>
              </a:rPr>
              <a:t>this.First</a:t>
            </a:r>
            <a:r>
              <a:rPr lang="en-GB" sz="1100" b="1" dirty="0" smtClean="0">
                <a:solidFill>
                  <a:schemeClr val="accent4">
                    <a:lumMod val="75000"/>
                  </a:schemeClr>
                </a:solidFill>
                <a:latin typeface="Consolas" pitchFamily="49" charset="0"/>
              </a:rPr>
              <a:t> = first;   </a:t>
            </a:r>
          </a:p>
          <a:p>
            <a:pPr>
              <a:spcBef>
                <a:spcPts val="0"/>
              </a:spcBef>
              <a:buNone/>
            </a:pPr>
            <a:r>
              <a:rPr lang="en-GB" sz="1100" b="1" dirty="0" smtClean="0">
                <a:solidFill>
                  <a:schemeClr val="accent4">
                    <a:lumMod val="75000"/>
                  </a:schemeClr>
                </a:solidFill>
                <a:latin typeface="Consolas" pitchFamily="49" charset="0"/>
              </a:rPr>
              <a:t>        </a:t>
            </a:r>
            <a:r>
              <a:rPr lang="en-GB" sz="1100" b="1" dirty="0" err="1" smtClean="0">
                <a:solidFill>
                  <a:schemeClr val="accent4">
                    <a:lumMod val="75000"/>
                  </a:schemeClr>
                </a:solidFill>
                <a:latin typeface="Consolas" pitchFamily="49" charset="0"/>
              </a:rPr>
              <a:t>this.Second</a:t>
            </a:r>
            <a:r>
              <a:rPr lang="en-GB" sz="1100" b="1" dirty="0" smtClean="0">
                <a:solidFill>
                  <a:schemeClr val="accent4">
                    <a:lumMod val="75000"/>
                  </a:schemeClr>
                </a:solidFill>
                <a:latin typeface="Consolas" pitchFamily="49" charset="0"/>
              </a:rPr>
              <a:t> = second;   </a:t>
            </a:r>
          </a:p>
          <a:p>
            <a:pPr>
              <a:spcBef>
                <a:spcPts val="0"/>
              </a:spcBef>
              <a:buNone/>
            </a:pPr>
            <a:r>
              <a:rPr lang="en-GB" sz="1100" b="1" dirty="0" smtClean="0">
                <a:solidFill>
                  <a:schemeClr val="accent4">
                    <a:lumMod val="75000"/>
                  </a:schemeClr>
                </a:solidFill>
                <a:latin typeface="Consolas" pitchFamily="49" charset="0"/>
              </a:rPr>
              <a:t>    }   </a:t>
            </a:r>
          </a:p>
          <a:p>
            <a:pPr>
              <a:spcBef>
                <a:spcPts val="0"/>
              </a:spcBef>
              <a:buNone/>
            </a:pPr>
            <a:r>
              <a:rPr lang="en-GB" sz="1100" b="1" dirty="0" smtClean="0">
                <a:solidFill>
                  <a:schemeClr val="accent4">
                    <a:lumMod val="75000"/>
                  </a:schemeClr>
                </a:solidFill>
                <a:latin typeface="Consolas" pitchFamily="49" charset="0"/>
              </a:rPr>
              <a:t>}   </a:t>
            </a:r>
          </a:p>
          <a:p>
            <a:pPr>
              <a:spcBef>
                <a:spcPts val="0"/>
              </a:spcBef>
              <a:buNone/>
            </a:pPr>
            <a:r>
              <a:rPr lang="en-GB" sz="1100" b="1" dirty="0" smtClean="0">
                <a:solidFill>
                  <a:schemeClr val="accent4">
                    <a:lumMod val="75000"/>
                  </a:schemeClr>
                </a:solidFill>
                <a:latin typeface="Consolas" pitchFamily="49" charset="0"/>
              </a:rPr>
              <a:t>public class </a:t>
            </a:r>
            <a:r>
              <a:rPr lang="en-GB" sz="1100" b="1" dirty="0" err="1" smtClean="0">
                <a:solidFill>
                  <a:schemeClr val="accent4">
                    <a:lumMod val="75000"/>
                  </a:schemeClr>
                </a:solidFill>
                <a:latin typeface="Consolas" pitchFamily="49" charset="0"/>
              </a:rPr>
              <a:t>TrueExpr</a:t>
            </a:r>
            <a:r>
              <a:rPr lang="en-GB" sz="1100" b="1" dirty="0" smtClean="0">
                <a:solidFill>
                  <a:schemeClr val="accent4">
                    <a:lumMod val="75000"/>
                  </a:schemeClr>
                </a:solidFill>
                <a:latin typeface="Consolas" pitchFamily="49" charset="0"/>
              </a:rPr>
              <a:t> : </a:t>
            </a:r>
            <a:r>
              <a:rPr lang="en-GB" sz="1100" b="1" dirty="0" err="1" smtClean="0">
                <a:solidFill>
                  <a:schemeClr val="accent4">
                    <a:lumMod val="75000"/>
                  </a:schemeClr>
                </a:solidFill>
                <a:latin typeface="Consolas" pitchFamily="49" charset="0"/>
              </a:rPr>
              <a:t>Expr</a:t>
            </a:r>
            <a:r>
              <a:rPr lang="en-GB" sz="1100" b="1" dirty="0" smtClean="0">
                <a:solidFill>
                  <a:schemeClr val="accent4">
                    <a:lumMod val="75000"/>
                  </a:schemeClr>
                </a:solidFill>
                <a:latin typeface="Consolas" pitchFamily="49" charset="0"/>
              </a:rPr>
              <a:t> { }   </a:t>
            </a:r>
          </a:p>
          <a:p>
            <a:pPr>
              <a:spcBef>
                <a:spcPts val="0"/>
              </a:spcBef>
              <a:buNone/>
            </a:pPr>
            <a:r>
              <a:rPr lang="en-GB" sz="1100" b="1" dirty="0" smtClean="0">
                <a:solidFill>
                  <a:schemeClr val="accent4">
                    <a:lumMod val="75000"/>
                  </a:schemeClr>
                </a:solidFill>
                <a:latin typeface="Consolas" pitchFamily="49" charset="0"/>
              </a:rPr>
              <a:t>  </a:t>
            </a:r>
          </a:p>
          <a:p>
            <a:pPr>
              <a:spcBef>
                <a:spcPts val="0"/>
              </a:spcBef>
              <a:buNone/>
            </a:pPr>
            <a:r>
              <a:rPr lang="en-GB" sz="1100" b="1" dirty="0" smtClean="0">
                <a:solidFill>
                  <a:schemeClr val="accent4">
                    <a:lumMod val="75000"/>
                  </a:schemeClr>
                </a:solidFill>
                <a:latin typeface="Consolas" pitchFamily="49" charset="0"/>
              </a:rPr>
              <a:t>public class And : </a:t>
            </a:r>
            <a:r>
              <a:rPr lang="en-GB" sz="1100" b="1" dirty="0" err="1" smtClean="0">
                <a:solidFill>
                  <a:schemeClr val="accent4">
                    <a:lumMod val="75000"/>
                  </a:schemeClr>
                </a:solidFill>
                <a:latin typeface="Consolas" pitchFamily="49" charset="0"/>
              </a:rPr>
              <a:t>BinExpr</a:t>
            </a:r>
            <a:r>
              <a:rPr lang="en-GB" sz="1100" b="1" dirty="0" smtClean="0">
                <a:solidFill>
                  <a:schemeClr val="accent4">
                    <a:lumMod val="75000"/>
                  </a:schemeClr>
                </a:solidFill>
                <a:latin typeface="Consolas" pitchFamily="49" charset="0"/>
              </a:rPr>
              <a:t>   {   </a:t>
            </a:r>
          </a:p>
          <a:p>
            <a:pPr>
              <a:spcBef>
                <a:spcPts val="0"/>
              </a:spcBef>
              <a:buNone/>
            </a:pPr>
            <a:r>
              <a:rPr lang="en-GB" sz="1100" b="1" dirty="0" smtClean="0">
                <a:solidFill>
                  <a:schemeClr val="accent4">
                    <a:lumMod val="75000"/>
                  </a:schemeClr>
                </a:solidFill>
                <a:latin typeface="Consolas" pitchFamily="49" charset="0"/>
              </a:rPr>
              <a:t>    public And(Expr first, Expr second) : base(first, second) { } </a:t>
            </a:r>
          </a:p>
          <a:p>
            <a:pPr>
              <a:spcBef>
                <a:spcPts val="0"/>
              </a:spcBef>
              <a:buNone/>
            </a:pPr>
            <a:r>
              <a:rPr lang="en-GB" sz="1100" b="1" dirty="0" smtClean="0">
                <a:solidFill>
                  <a:schemeClr val="accent4">
                    <a:lumMod val="75000"/>
                  </a:schemeClr>
                </a:solidFill>
                <a:latin typeface="Consolas" pitchFamily="49" charset="0"/>
              </a:rPr>
              <a:t>}</a:t>
            </a:r>
          </a:p>
          <a:p>
            <a:pPr lvl="0">
              <a:spcBef>
                <a:spcPts val="0"/>
              </a:spcBef>
              <a:buNone/>
              <a:defRPr/>
            </a:pPr>
            <a:r>
              <a:rPr lang="en-GB" sz="1100" b="1" dirty="0" smtClean="0">
                <a:solidFill>
                  <a:schemeClr val="accent4">
                    <a:lumMod val="75000"/>
                  </a:schemeClr>
                </a:solidFill>
                <a:latin typeface="Consolas" pitchFamily="49" charset="0"/>
              </a:rPr>
              <a:t>public class </a:t>
            </a:r>
            <a:r>
              <a:rPr lang="en-GB" sz="1100" b="1" dirty="0" err="1" smtClean="0">
                <a:solidFill>
                  <a:schemeClr val="accent4">
                    <a:lumMod val="75000"/>
                  </a:schemeClr>
                </a:solidFill>
                <a:latin typeface="Consolas" pitchFamily="49" charset="0"/>
              </a:rPr>
              <a:t>Nand</a:t>
            </a:r>
            <a:r>
              <a:rPr lang="en-GB" sz="1100" b="1" dirty="0" smtClean="0">
                <a:solidFill>
                  <a:schemeClr val="accent4">
                    <a:lumMod val="75000"/>
                  </a:schemeClr>
                </a:solidFill>
                <a:latin typeface="Consolas" pitchFamily="49" charset="0"/>
              </a:rPr>
              <a:t> : </a:t>
            </a:r>
            <a:r>
              <a:rPr lang="en-GB" sz="1100" b="1" dirty="0" err="1" smtClean="0">
                <a:solidFill>
                  <a:schemeClr val="accent4">
                    <a:lumMod val="75000"/>
                  </a:schemeClr>
                </a:solidFill>
                <a:latin typeface="Consolas" pitchFamily="49" charset="0"/>
              </a:rPr>
              <a:t>BinExpr</a:t>
            </a:r>
            <a:r>
              <a:rPr lang="en-GB" sz="1100" b="1" dirty="0" smtClean="0">
                <a:solidFill>
                  <a:schemeClr val="accent4">
                    <a:lumMod val="75000"/>
                  </a:schemeClr>
                </a:solidFill>
                <a:latin typeface="Consolas" pitchFamily="49" charset="0"/>
              </a:rPr>
              <a:t>   {   </a:t>
            </a:r>
          </a:p>
          <a:p>
            <a:pPr lvl="0">
              <a:spcBef>
                <a:spcPts val="0"/>
              </a:spcBef>
              <a:buNone/>
              <a:defRPr/>
            </a:pPr>
            <a:r>
              <a:rPr lang="en-GB" sz="1100" b="1" dirty="0" smtClean="0">
                <a:solidFill>
                  <a:schemeClr val="accent4">
                    <a:lumMod val="75000"/>
                  </a:schemeClr>
                </a:solidFill>
                <a:latin typeface="Consolas" pitchFamily="49" charset="0"/>
              </a:rPr>
              <a:t>  public </a:t>
            </a:r>
            <a:r>
              <a:rPr lang="en-GB" sz="1100" b="1" dirty="0" err="1" smtClean="0">
                <a:solidFill>
                  <a:schemeClr val="accent4">
                    <a:lumMod val="75000"/>
                  </a:schemeClr>
                </a:solidFill>
                <a:latin typeface="Consolas" pitchFamily="49" charset="0"/>
              </a:rPr>
              <a:t>Nand</a:t>
            </a:r>
            <a:r>
              <a:rPr lang="en-GB" sz="1100" b="1" dirty="0" smtClean="0">
                <a:solidFill>
                  <a:schemeClr val="accent4">
                    <a:lumMod val="75000"/>
                  </a:schemeClr>
                </a:solidFill>
                <a:latin typeface="Consolas" pitchFamily="49" charset="0"/>
              </a:rPr>
              <a:t>(Expr first, Expr second) : base(first, second{ } </a:t>
            </a:r>
          </a:p>
          <a:p>
            <a:pPr lvl="0">
              <a:spcBef>
                <a:spcPts val="0"/>
              </a:spcBef>
              <a:buNone/>
              <a:defRPr/>
            </a:pPr>
            <a:r>
              <a:rPr lang="en-GB" sz="1100" b="1" dirty="0" smtClean="0">
                <a:solidFill>
                  <a:schemeClr val="accent4">
                    <a:lumMod val="75000"/>
                  </a:schemeClr>
                </a:solidFill>
                <a:latin typeface="Consolas" pitchFamily="49" charset="0"/>
              </a:rPr>
              <a:t>}   </a:t>
            </a:r>
          </a:p>
          <a:p>
            <a:pPr lvl="0">
              <a:spcBef>
                <a:spcPts val="0"/>
              </a:spcBef>
              <a:buNone/>
              <a:defRPr/>
            </a:pPr>
            <a:r>
              <a:rPr lang="en-GB" sz="1100" b="1" dirty="0" smtClean="0">
                <a:solidFill>
                  <a:schemeClr val="accent4">
                    <a:lumMod val="75000"/>
                  </a:schemeClr>
                </a:solidFill>
                <a:latin typeface="Consolas" pitchFamily="49" charset="0"/>
              </a:rPr>
              <a:t>public class Or : </a:t>
            </a:r>
            <a:r>
              <a:rPr lang="en-GB" sz="1100" b="1" dirty="0" err="1" smtClean="0">
                <a:solidFill>
                  <a:schemeClr val="accent4">
                    <a:lumMod val="75000"/>
                  </a:schemeClr>
                </a:solidFill>
                <a:latin typeface="Consolas" pitchFamily="49" charset="0"/>
              </a:rPr>
              <a:t>BinExpr</a:t>
            </a:r>
            <a:r>
              <a:rPr lang="en-GB" sz="1100" b="1" dirty="0" smtClean="0">
                <a:solidFill>
                  <a:schemeClr val="accent4">
                    <a:lumMod val="75000"/>
                  </a:schemeClr>
                </a:solidFill>
                <a:latin typeface="Consolas" pitchFamily="49" charset="0"/>
              </a:rPr>
              <a:t>   {   </a:t>
            </a:r>
          </a:p>
          <a:p>
            <a:pPr lvl="0">
              <a:spcBef>
                <a:spcPts val="0"/>
              </a:spcBef>
              <a:buNone/>
              <a:defRPr/>
            </a:pPr>
            <a:r>
              <a:rPr lang="en-GB" sz="1100" b="1" dirty="0" smtClean="0">
                <a:solidFill>
                  <a:schemeClr val="accent4">
                    <a:lumMod val="75000"/>
                  </a:schemeClr>
                </a:solidFill>
                <a:latin typeface="Consolas" pitchFamily="49" charset="0"/>
              </a:rPr>
              <a:t>    public Or(Expr first, Expr second) : base(first, second) { }  </a:t>
            </a:r>
          </a:p>
          <a:p>
            <a:pPr lvl="0">
              <a:spcBef>
                <a:spcPts val="0"/>
              </a:spcBef>
              <a:buNone/>
              <a:defRPr/>
            </a:pPr>
            <a:r>
              <a:rPr lang="en-GB" sz="1100" b="1" dirty="0" smtClean="0">
                <a:solidFill>
                  <a:schemeClr val="accent4">
                    <a:lumMod val="75000"/>
                  </a:schemeClr>
                </a:solidFill>
                <a:latin typeface="Consolas" pitchFamily="49" charset="0"/>
              </a:rPr>
              <a:t>}   </a:t>
            </a:r>
          </a:p>
          <a:p>
            <a:pPr lvl="0">
              <a:spcBef>
                <a:spcPts val="0"/>
              </a:spcBef>
              <a:buNone/>
              <a:defRPr/>
            </a:pPr>
            <a:r>
              <a:rPr lang="en-GB" sz="1100" b="1" dirty="0" smtClean="0">
                <a:solidFill>
                  <a:schemeClr val="accent4">
                    <a:lumMod val="75000"/>
                  </a:schemeClr>
                </a:solidFill>
                <a:latin typeface="Consolas" pitchFamily="49" charset="0"/>
              </a:rPr>
              <a:t>public class </a:t>
            </a:r>
            <a:r>
              <a:rPr lang="en-GB" sz="1100" b="1" dirty="0" err="1" smtClean="0">
                <a:solidFill>
                  <a:schemeClr val="accent4">
                    <a:lumMod val="75000"/>
                  </a:schemeClr>
                </a:solidFill>
                <a:latin typeface="Consolas" pitchFamily="49" charset="0"/>
              </a:rPr>
              <a:t>Xor</a:t>
            </a:r>
            <a:r>
              <a:rPr lang="en-GB" sz="1100" b="1" dirty="0" smtClean="0">
                <a:solidFill>
                  <a:schemeClr val="accent4">
                    <a:lumMod val="75000"/>
                  </a:schemeClr>
                </a:solidFill>
                <a:latin typeface="Consolas" pitchFamily="49" charset="0"/>
              </a:rPr>
              <a:t> : </a:t>
            </a:r>
            <a:r>
              <a:rPr lang="en-GB" sz="1100" b="1" dirty="0" err="1" smtClean="0">
                <a:solidFill>
                  <a:schemeClr val="accent4">
                    <a:lumMod val="75000"/>
                  </a:schemeClr>
                </a:solidFill>
                <a:latin typeface="Consolas" pitchFamily="49" charset="0"/>
              </a:rPr>
              <a:t>BinExpr</a:t>
            </a:r>
            <a:r>
              <a:rPr lang="en-GB" sz="1100" b="1" dirty="0" smtClean="0">
                <a:solidFill>
                  <a:schemeClr val="accent4">
                    <a:lumMod val="75000"/>
                  </a:schemeClr>
                </a:solidFill>
                <a:latin typeface="Consolas" pitchFamily="49" charset="0"/>
              </a:rPr>
              <a:t>   {   </a:t>
            </a:r>
          </a:p>
          <a:p>
            <a:pPr lvl="0">
              <a:spcBef>
                <a:spcPts val="0"/>
              </a:spcBef>
              <a:buNone/>
              <a:defRPr/>
            </a:pPr>
            <a:r>
              <a:rPr lang="en-GB" sz="1100" b="1" dirty="0" smtClean="0">
                <a:solidFill>
                  <a:schemeClr val="accent4">
                    <a:lumMod val="75000"/>
                  </a:schemeClr>
                </a:solidFill>
                <a:latin typeface="Consolas" pitchFamily="49" charset="0"/>
              </a:rPr>
              <a:t>    public </a:t>
            </a:r>
            <a:r>
              <a:rPr lang="en-GB" sz="1100" b="1" dirty="0" err="1" smtClean="0">
                <a:solidFill>
                  <a:schemeClr val="accent4">
                    <a:lumMod val="75000"/>
                  </a:schemeClr>
                </a:solidFill>
                <a:latin typeface="Consolas" pitchFamily="49" charset="0"/>
              </a:rPr>
              <a:t>Xor</a:t>
            </a:r>
            <a:r>
              <a:rPr lang="en-GB" sz="1100" b="1" dirty="0" smtClean="0">
                <a:solidFill>
                  <a:schemeClr val="accent4">
                    <a:lumMod val="75000"/>
                  </a:schemeClr>
                </a:solidFill>
                <a:latin typeface="Consolas" pitchFamily="49" charset="0"/>
              </a:rPr>
              <a:t>(Expr first, Expr second) : base(first, second) { }  </a:t>
            </a:r>
          </a:p>
          <a:p>
            <a:pPr lvl="0">
              <a:spcBef>
                <a:spcPts val="0"/>
              </a:spcBef>
              <a:buNone/>
              <a:defRPr/>
            </a:pPr>
            <a:r>
              <a:rPr lang="en-GB" sz="1100" b="1" dirty="0" smtClean="0">
                <a:solidFill>
                  <a:schemeClr val="accent4">
                    <a:lumMod val="75000"/>
                  </a:schemeClr>
                </a:solidFill>
                <a:latin typeface="Consolas" pitchFamily="49" charset="0"/>
              </a:rPr>
              <a:t>}   </a:t>
            </a:r>
          </a:p>
          <a:p>
            <a:pPr lvl="0">
              <a:spcBef>
                <a:spcPts val="0"/>
              </a:spcBef>
              <a:buNone/>
              <a:defRPr/>
            </a:pPr>
            <a:r>
              <a:rPr lang="en-GB" sz="1100" b="1" dirty="0" smtClean="0">
                <a:solidFill>
                  <a:schemeClr val="accent4">
                    <a:lumMod val="75000"/>
                  </a:schemeClr>
                </a:solidFill>
                <a:latin typeface="Consolas" pitchFamily="49" charset="0"/>
              </a:rPr>
              <a:t>public class Not : </a:t>
            </a:r>
            <a:r>
              <a:rPr lang="en-GB" sz="1100" b="1" dirty="0" err="1" smtClean="0">
                <a:solidFill>
                  <a:schemeClr val="accent4">
                    <a:lumMod val="75000"/>
                  </a:schemeClr>
                </a:solidFill>
                <a:latin typeface="Consolas" pitchFamily="49" charset="0"/>
              </a:rPr>
              <a:t>UnaryOp</a:t>
            </a:r>
            <a:r>
              <a:rPr lang="en-GB" sz="1100" b="1" dirty="0" smtClean="0">
                <a:solidFill>
                  <a:schemeClr val="accent4">
                    <a:lumMod val="75000"/>
                  </a:schemeClr>
                </a:solidFill>
                <a:latin typeface="Consolas" pitchFamily="49" charset="0"/>
              </a:rPr>
              <a:t>   {   </a:t>
            </a:r>
          </a:p>
          <a:p>
            <a:pPr lvl="0">
              <a:spcBef>
                <a:spcPts val="0"/>
              </a:spcBef>
              <a:buNone/>
              <a:defRPr/>
            </a:pPr>
            <a:r>
              <a:rPr lang="en-GB" sz="1100" b="1" dirty="0" smtClean="0">
                <a:solidFill>
                  <a:schemeClr val="accent4">
                    <a:lumMod val="75000"/>
                  </a:schemeClr>
                </a:solidFill>
                <a:latin typeface="Consolas" pitchFamily="49" charset="0"/>
              </a:rPr>
              <a:t>    public Not(</a:t>
            </a:r>
            <a:r>
              <a:rPr lang="en-GB" sz="1100" b="1" dirty="0" err="1" smtClean="0">
                <a:solidFill>
                  <a:schemeClr val="accent4">
                    <a:lumMod val="75000"/>
                  </a:schemeClr>
                </a:solidFill>
                <a:latin typeface="Consolas" pitchFamily="49" charset="0"/>
              </a:rPr>
              <a:t>Expr</a:t>
            </a:r>
            <a:r>
              <a:rPr lang="en-GB" sz="1100" b="1" dirty="0" smtClean="0">
                <a:solidFill>
                  <a:schemeClr val="accent4">
                    <a:lumMod val="75000"/>
                  </a:schemeClr>
                </a:solidFill>
                <a:latin typeface="Consolas" pitchFamily="49" charset="0"/>
              </a:rPr>
              <a:t> first) : base(first) { }   </a:t>
            </a:r>
          </a:p>
          <a:p>
            <a:pPr lvl="0">
              <a:spcBef>
                <a:spcPts val="0"/>
              </a:spcBef>
              <a:buNone/>
              <a:defRPr/>
            </a:pPr>
            <a:r>
              <a:rPr lang="en-GB" sz="1100" b="1" dirty="0" smtClean="0">
                <a:solidFill>
                  <a:schemeClr val="accent4">
                    <a:lumMod val="75000"/>
                  </a:schemeClr>
                </a:solidFill>
                <a:latin typeface="Consolas" pitchFamily="49" charset="0"/>
              </a:rPr>
              <a:t>}  </a:t>
            </a:r>
          </a:p>
        </p:txBody>
      </p:sp>
      <p:sp>
        <p:nvSpPr>
          <p:cNvPr id="8" name="Content Placeholder 6"/>
          <p:cNvSpPr txBox="1">
            <a:spLocks/>
          </p:cNvSpPr>
          <p:nvPr/>
        </p:nvSpPr>
        <p:spPr bwMode="auto">
          <a:xfrm>
            <a:off x="5643570" y="1071546"/>
            <a:ext cx="3286148" cy="55007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342900" marR="0" lvl="0" indent="-342900" algn="l" defTabSz="914400" rtl="0" eaLnBrk="0" fontAlgn="base" latinLnBrk="0" hangingPunct="0">
              <a:lnSpc>
                <a:spcPct val="100000"/>
              </a:lnSpc>
              <a:spcBef>
                <a:spcPts val="0"/>
              </a:spcBef>
              <a:spcAft>
                <a:spcPct val="0"/>
              </a:spcAft>
              <a:buClr>
                <a:schemeClr val="accent1"/>
              </a:buClr>
              <a:buSzTx/>
              <a:buFontTx/>
              <a:buNone/>
              <a:tabLst/>
              <a:defRPr/>
            </a:pPr>
            <a:endParaRPr kumimoji="0" lang="en-GB" sz="1000" b="0" i="0" u="none" strike="noStrike" kern="0" cap="none" spc="0" normalizeH="0" baseline="0" noProof="0" dirty="0">
              <a:ln>
                <a:noFill/>
              </a:ln>
              <a:solidFill>
                <a:srgbClr val="FF0000"/>
              </a:solidFill>
              <a:effectLst/>
              <a:uLnTx/>
              <a:uFillTx/>
              <a:latin typeface="+mn-lt"/>
              <a:ea typeface="+mn-ea"/>
              <a:cs typeface="+mn-cs"/>
            </a:endParaRPr>
          </a:p>
        </p:txBody>
      </p:sp>
      <p:sp>
        <p:nvSpPr>
          <p:cNvPr id="20" name="Rounded Rectangular Callout 19"/>
          <p:cNvSpPr/>
          <p:nvPr/>
        </p:nvSpPr>
        <p:spPr bwMode="auto">
          <a:xfrm>
            <a:off x="596306" y="720033"/>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21" name="Rounded Rectangular Callout 20"/>
          <p:cNvSpPr/>
          <p:nvPr/>
        </p:nvSpPr>
        <p:spPr bwMode="auto">
          <a:xfrm>
            <a:off x="8332927" y="464646"/>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extLst>
      <p:ext uri="{BB962C8B-B14F-4D97-AF65-F5344CB8AC3E}">
        <p14:creationId xmlns:p14="http://schemas.microsoft.com/office/powerpoint/2010/main" val="39527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Simplicity: Functional Data</a:t>
            </a:r>
            <a:endParaRPr lang="en-GB" dirty="0"/>
          </a:p>
        </p:txBody>
      </p:sp>
      <p:sp>
        <p:nvSpPr>
          <p:cNvPr id="5" name="Content Placeholder 4"/>
          <p:cNvSpPr>
            <a:spLocks noGrp="1"/>
          </p:cNvSpPr>
          <p:nvPr>
            <p:ph sz="half" idx="4294967295"/>
          </p:nvPr>
        </p:nvSpPr>
        <p:spPr>
          <a:xfrm>
            <a:off x="464859" y="1600200"/>
            <a:ext cx="6757988" cy="5429250"/>
          </a:xfrm>
          <a:prstGeom prst="rect">
            <a:avLst/>
          </a:prstGeom>
        </p:spPr>
        <p:txBody>
          <a:bodyPr>
            <a:normAutofit/>
          </a:bodyPr>
          <a:lstStyle/>
          <a:p>
            <a:pPr>
              <a:buNone/>
            </a:pPr>
            <a:r>
              <a:rPr lang="en-GB" sz="1800" b="1" dirty="0" smtClean="0">
                <a:solidFill>
                  <a:srgbClr val="00B050"/>
                </a:solidFill>
                <a:latin typeface="Consolas" pitchFamily="49" charset="0"/>
              </a:rPr>
              <a:t>type Event =</a:t>
            </a:r>
          </a:p>
          <a:p>
            <a:pPr>
              <a:buNone/>
            </a:pPr>
            <a:r>
              <a:rPr lang="en-GB" sz="1800" b="1" dirty="0" smtClean="0">
                <a:solidFill>
                  <a:srgbClr val="00B050"/>
                </a:solidFill>
                <a:latin typeface="Consolas" pitchFamily="49" charset="0"/>
              </a:rPr>
              <a:t>    | Price of float</a:t>
            </a:r>
          </a:p>
          <a:p>
            <a:pPr>
              <a:buNone/>
            </a:pPr>
            <a:r>
              <a:rPr lang="en-GB" sz="1800" b="1" dirty="0" smtClean="0">
                <a:solidFill>
                  <a:srgbClr val="00B050"/>
                </a:solidFill>
                <a:latin typeface="Consolas" pitchFamily="49" charset="0"/>
              </a:rPr>
              <a:t>    | Split of float</a:t>
            </a:r>
          </a:p>
          <a:p>
            <a:pPr>
              <a:buNone/>
            </a:pPr>
            <a:r>
              <a:rPr lang="en-GB" sz="1800" b="1" dirty="0" smtClean="0">
                <a:solidFill>
                  <a:srgbClr val="00B050"/>
                </a:solidFill>
                <a:latin typeface="Consolas" pitchFamily="49" charset="0"/>
              </a:rPr>
              <a:t>    | Dividend of float&lt;money&gt;</a:t>
            </a:r>
          </a:p>
        </p:txBody>
      </p:sp>
      <p:sp>
        <p:nvSpPr>
          <p:cNvPr id="7" name="Content Placeholder 6"/>
          <p:cNvSpPr>
            <a:spLocks noGrp="1"/>
          </p:cNvSpPr>
          <p:nvPr>
            <p:ph sz="quarter" idx="4294967295"/>
          </p:nvPr>
        </p:nvSpPr>
        <p:spPr>
          <a:xfrm>
            <a:off x="4419600" y="1219200"/>
            <a:ext cx="5757862" cy="5054600"/>
          </a:xfrm>
          <a:prstGeom prst="rect">
            <a:avLst/>
          </a:prstGeom>
        </p:spPr>
        <p:txBody>
          <a:bodyPr>
            <a:noAutofit/>
          </a:bodyPr>
          <a:lstStyle/>
          <a:p>
            <a:pPr>
              <a:spcBef>
                <a:spcPts val="0"/>
              </a:spcBef>
              <a:buNone/>
            </a:pPr>
            <a:r>
              <a:rPr lang="en-GB" sz="1400" b="1" dirty="0" smtClean="0">
                <a:solidFill>
                  <a:schemeClr val="accent4">
                    <a:lumMod val="75000"/>
                  </a:schemeClr>
                </a:solidFill>
                <a:latin typeface="Consolas" pitchFamily="49" charset="0"/>
              </a:rPr>
              <a:t>public abstract class Event { }   </a:t>
            </a:r>
          </a:p>
          <a:p>
            <a:pPr>
              <a:spcBef>
                <a:spcPts val="0"/>
              </a:spcBef>
              <a:buNone/>
            </a:pPr>
            <a:r>
              <a:rPr lang="en-GB" sz="1400" b="1" dirty="0" smtClean="0">
                <a:solidFill>
                  <a:schemeClr val="accent4">
                    <a:lumMod val="75000"/>
                  </a:schemeClr>
                </a:solidFill>
                <a:latin typeface="Consolas" pitchFamily="49" charset="0"/>
              </a:rPr>
              <a:t>public abstract class </a:t>
            </a:r>
            <a:r>
              <a:rPr lang="en-GB" sz="1400" b="1" dirty="0" err="1" smtClean="0">
                <a:solidFill>
                  <a:schemeClr val="accent4">
                    <a:lumMod val="75000"/>
                  </a:schemeClr>
                </a:solidFill>
                <a:latin typeface="Consolas" pitchFamily="49" charset="0"/>
              </a:rPr>
              <a:t>PriceEvent</a:t>
            </a:r>
            <a:r>
              <a:rPr lang="en-GB" sz="1400" b="1" dirty="0" smtClean="0">
                <a:solidFill>
                  <a:schemeClr val="accent4">
                    <a:lumMod val="75000"/>
                  </a:schemeClr>
                </a:solidFill>
                <a:latin typeface="Consolas" pitchFamily="49" charset="0"/>
              </a:rPr>
              <a:t> : Event   </a:t>
            </a:r>
          </a:p>
          <a:p>
            <a:pPr>
              <a:spcBef>
                <a:spcPts val="0"/>
              </a:spcBef>
              <a:buNone/>
            </a:pPr>
            <a:r>
              <a:rPr lang="en-GB" sz="1400" b="1" dirty="0" smtClean="0">
                <a:solidFill>
                  <a:schemeClr val="accent4">
                    <a:lumMod val="75000"/>
                  </a:schemeClr>
                </a:solidFill>
                <a:latin typeface="Consolas" pitchFamily="49" charset="0"/>
              </a:rPr>
              <a:t>{   </a:t>
            </a:r>
          </a:p>
          <a:p>
            <a:pPr>
              <a:spcBef>
                <a:spcPts val="0"/>
              </a:spcBef>
              <a:buNone/>
            </a:pPr>
            <a:r>
              <a:rPr lang="en-GB" sz="1400" b="1" dirty="0" smtClean="0">
                <a:solidFill>
                  <a:schemeClr val="accent4">
                    <a:lumMod val="75000"/>
                  </a:schemeClr>
                </a:solidFill>
                <a:latin typeface="Consolas" pitchFamily="49" charset="0"/>
              </a:rPr>
              <a:t>    public Price </a:t>
            </a:r>
            <a:r>
              <a:rPr lang="en-GB" sz="1400" b="1" dirty="0" err="1" smtClean="0">
                <a:solidFill>
                  <a:schemeClr val="accent4">
                    <a:lumMod val="75000"/>
                  </a:schemeClr>
                </a:solidFill>
                <a:latin typeface="Consolas" pitchFamily="49" charset="0"/>
              </a:rPr>
              <a:t>Price</a:t>
            </a:r>
            <a:r>
              <a:rPr lang="en-GB" sz="1400" b="1" dirty="0" smtClean="0">
                <a:solidFill>
                  <a:schemeClr val="accent4">
                    <a:lumMod val="75000"/>
                  </a:schemeClr>
                </a:solidFill>
                <a:latin typeface="Consolas" pitchFamily="49" charset="0"/>
              </a:rPr>
              <a:t> { get; private set; }   </a:t>
            </a:r>
          </a:p>
          <a:p>
            <a:pPr>
              <a:spcBef>
                <a:spcPts val="0"/>
              </a:spcBef>
              <a:buNone/>
            </a:pPr>
            <a:r>
              <a:rPr lang="en-GB" sz="1400" b="1" dirty="0" smtClean="0">
                <a:solidFill>
                  <a:schemeClr val="accent4">
                    <a:lumMod val="75000"/>
                  </a:schemeClr>
                </a:solidFill>
                <a:latin typeface="Consolas" pitchFamily="49" charset="0"/>
              </a:rPr>
              <a:t>    public </a:t>
            </a:r>
            <a:r>
              <a:rPr lang="en-GB" sz="1400" b="1" dirty="0" err="1" smtClean="0">
                <a:solidFill>
                  <a:schemeClr val="accent4">
                    <a:lumMod val="75000"/>
                  </a:schemeClr>
                </a:solidFill>
                <a:latin typeface="Consolas" pitchFamily="49" charset="0"/>
              </a:rPr>
              <a:t>PriceEvent</a:t>
            </a:r>
            <a:r>
              <a:rPr lang="en-GB" sz="1400" b="1" dirty="0" smtClean="0">
                <a:solidFill>
                  <a:schemeClr val="accent4">
                    <a:lumMod val="75000"/>
                  </a:schemeClr>
                </a:solidFill>
                <a:latin typeface="Consolas" pitchFamily="49" charset="0"/>
              </a:rPr>
              <a:t>(Price </a:t>
            </a:r>
            <a:r>
              <a:rPr lang="en-GB" sz="1400" b="1" dirty="0" err="1" smtClean="0">
                <a:solidFill>
                  <a:schemeClr val="accent4">
                    <a:lumMod val="75000"/>
                  </a:schemeClr>
                </a:solidFill>
                <a:latin typeface="Consolas" pitchFamily="49" charset="0"/>
              </a:rPr>
              <a:t>price</a:t>
            </a:r>
            <a:r>
              <a:rPr lang="en-GB" sz="1400" b="1" dirty="0" smtClean="0">
                <a:solidFill>
                  <a:schemeClr val="accent4">
                    <a:lumMod val="75000"/>
                  </a:schemeClr>
                </a:solidFill>
                <a:latin typeface="Consolas" pitchFamily="49" charset="0"/>
              </a:rPr>
              <a:t>)   </a:t>
            </a:r>
          </a:p>
          <a:p>
            <a:pPr>
              <a:spcBef>
                <a:spcPts val="0"/>
              </a:spcBef>
              <a:buNone/>
            </a:pPr>
            <a:r>
              <a:rPr lang="en-GB" sz="1400" b="1" dirty="0" smtClean="0">
                <a:solidFill>
                  <a:schemeClr val="accent4">
                    <a:lumMod val="75000"/>
                  </a:schemeClr>
                </a:solidFill>
                <a:latin typeface="Consolas" pitchFamily="49" charset="0"/>
              </a:rPr>
              <a:t>    {   </a:t>
            </a:r>
          </a:p>
          <a:p>
            <a:pPr>
              <a:spcBef>
                <a:spcPts val="0"/>
              </a:spcBef>
              <a:buNone/>
            </a:pPr>
            <a:r>
              <a:rPr lang="en-GB" sz="1400" b="1" dirty="0" smtClean="0">
                <a:solidFill>
                  <a:schemeClr val="accent4">
                    <a:lumMod val="75000"/>
                  </a:schemeClr>
                </a:solidFill>
                <a:latin typeface="Consolas" pitchFamily="49" charset="0"/>
              </a:rPr>
              <a:t>        </a:t>
            </a:r>
            <a:r>
              <a:rPr lang="en-GB" sz="1400" b="1" dirty="0" err="1" smtClean="0">
                <a:solidFill>
                  <a:schemeClr val="accent4">
                    <a:lumMod val="75000"/>
                  </a:schemeClr>
                </a:solidFill>
                <a:latin typeface="Consolas" pitchFamily="49" charset="0"/>
              </a:rPr>
              <a:t>this.Price</a:t>
            </a:r>
            <a:r>
              <a:rPr lang="en-GB" sz="1400" b="1" dirty="0" smtClean="0">
                <a:solidFill>
                  <a:schemeClr val="accent4">
                    <a:lumMod val="75000"/>
                  </a:schemeClr>
                </a:solidFill>
                <a:latin typeface="Consolas" pitchFamily="49" charset="0"/>
              </a:rPr>
              <a:t> = price;   </a:t>
            </a:r>
          </a:p>
          <a:p>
            <a:pPr>
              <a:spcBef>
                <a:spcPts val="0"/>
              </a:spcBef>
              <a:buNone/>
            </a:pPr>
            <a:r>
              <a:rPr lang="en-GB" sz="1400" b="1" dirty="0" smtClean="0">
                <a:solidFill>
                  <a:schemeClr val="accent4">
                    <a:lumMod val="75000"/>
                  </a:schemeClr>
                </a:solidFill>
                <a:latin typeface="Consolas" pitchFamily="49" charset="0"/>
              </a:rPr>
              <a:t>    }   </a:t>
            </a:r>
          </a:p>
          <a:p>
            <a:pPr>
              <a:spcBef>
                <a:spcPts val="0"/>
              </a:spcBef>
              <a:buNone/>
            </a:pPr>
            <a:r>
              <a:rPr lang="en-GB" sz="1400" b="1" dirty="0" smtClean="0">
                <a:solidFill>
                  <a:schemeClr val="accent4">
                    <a:lumMod val="75000"/>
                  </a:schemeClr>
                </a:solidFill>
                <a:latin typeface="Consolas" pitchFamily="49" charset="0"/>
              </a:rPr>
              <a:t>}   </a:t>
            </a:r>
          </a:p>
          <a:p>
            <a:pPr>
              <a:spcBef>
                <a:spcPts val="0"/>
              </a:spcBef>
              <a:buNone/>
            </a:pPr>
            <a:r>
              <a:rPr lang="en-GB" sz="1400" b="1" dirty="0" smtClean="0">
                <a:solidFill>
                  <a:schemeClr val="accent4">
                    <a:lumMod val="75000"/>
                  </a:schemeClr>
                </a:solidFill>
                <a:latin typeface="Consolas" pitchFamily="49" charset="0"/>
              </a:rPr>
              <a:t>  </a:t>
            </a:r>
          </a:p>
          <a:p>
            <a:pPr>
              <a:spcBef>
                <a:spcPts val="0"/>
              </a:spcBef>
              <a:buNone/>
            </a:pPr>
            <a:r>
              <a:rPr lang="en-GB" sz="1400" b="1" dirty="0" smtClean="0">
                <a:solidFill>
                  <a:schemeClr val="accent4">
                    <a:lumMod val="75000"/>
                  </a:schemeClr>
                </a:solidFill>
                <a:latin typeface="Consolas" pitchFamily="49" charset="0"/>
              </a:rPr>
              <a:t>public abstract class </a:t>
            </a:r>
            <a:r>
              <a:rPr lang="en-GB" sz="1400" b="1" dirty="0" err="1" smtClean="0">
                <a:solidFill>
                  <a:schemeClr val="accent4">
                    <a:lumMod val="75000"/>
                  </a:schemeClr>
                </a:solidFill>
                <a:latin typeface="Consolas" pitchFamily="49" charset="0"/>
              </a:rPr>
              <a:t>SplitExpr</a:t>
            </a:r>
            <a:r>
              <a:rPr lang="en-GB" sz="1400" b="1" dirty="0" smtClean="0">
                <a:solidFill>
                  <a:schemeClr val="accent4">
                    <a:lumMod val="75000"/>
                  </a:schemeClr>
                </a:solidFill>
                <a:latin typeface="Consolas" pitchFamily="49" charset="0"/>
              </a:rPr>
              <a:t> : Event   </a:t>
            </a:r>
          </a:p>
          <a:p>
            <a:pPr>
              <a:spcBef>
                <a:spcPts val="0"/>
              </a:spcBef>
              <a:buNone/>
            </a:pPr>
            <a:r>
              <a:rPr lang="en-GB" sz="1400" b="1" dirty="0" smtClean="0">
                <a:solidFill>
                  <a:schemeClr val="accent4">
                    <a:lumMod val="75000"/>
                  </a:schemeClr>
                </a:solidFill>
                <a:latin typeface="Consolas" pitchFamily="49" charset="0"/>
              </a:rPr>
              <a:t>{   </a:t>
            </a:r>
          </a:p>
          <a:p>
            <a:pPr>
              <a:spcBef>
                <a:spcPts val="0"/>
              </a:spcBef>
              <a:buNone/>
            </a:pPr>
            <a:r>
              <a:rPr lang="en-GB" sz="1400" b="1" dirty="0" smtClean="0">
                <a:solidFill>
                  <a:schemeClr val="accent4">
                    <a:lumMod val="75000"/>
                  </a:schemeClr>
                </a:solidFill>
                <a:latin typeface="Consolas" pitchFamily="49" charset="0"/>
              </a:rPr>
              <a:t>    public double Factor { get; private set; }   </a:t>
            </a:r>
          </a:p>
          <a:p>
            <a:pPr>
              <a:spcBef>
                <a:spcPts val="0"/>
              </a:spcBef>
              <a:buNone/>
            </a:pPr>
            <a:r>
              <a:rPr lang="en-GB" sz="1400" b="1" dirty="0" smtClean="0">
                <a:solidFill>
                  <a:schemeClr val="accent4">
                    <a:lumMod val="75000"/>
                  </a:schemeClr>
                </a:solidFill>
                <a:latin typeface="Consolas" pitchFamily="49" charset="0"/>
              </a:rPr>
              <a:t>  </a:t>
            </a:r>
          </a:p>
          <a:p>
            <a:pPr>
              <a:spcBef>
                <a:spcPts val="0"/>
              </a:spcBef>
              <a:buNone/>
            </a:pPr>
            <a:r>
              <a:rPr lang="en-GB" sz="1400" b="1" dirty="0" smtClean="0">
                <a:solidFill>
                  <a:schemeClr val="accent4">
                    <a:lumMod val="75000"/>
                  </a:schemeClr>
                </a:solidFill>
                <a:latin typeface="Consolas" pitchFamily="49" charset="0"/>
              </a:rPr>
              <a:t>    public </a:t>
            </a:r>
            <a:r>
              <a:rPr lang="en-GB" sz="1400" b="1" dirty="0" err="1" smtClean="0">
                <a:solidFill>
                  <a:schemeClr val="accent4">
                    <a:lumMod val="75000"/>
                  </a:schemeClr>
                </a:solidFill>
                <a:latin typeface="Consolas" pitchFamily="49" charset="0"/>
              </a:rPr>
              <a:t>SplitExpr</a:t>
            </a:r>
            <a:r>
              <a:rPr lang="en-GB" sz="1400" b="1" dirty="0" smtClean="0">
                <a:solidFill>
                  <a:schemeClr val="accent4">
                    <a:lumMod val="75000"/>
                  </a:schemeClr>
                </a:solidFill>
                <a:latin typeface="Consolas" pitchFamily="49" charset="0"/>
              </a:rPr>
              <a:t>(double factor)   </a:t>
            </a:r>
          </a:p>
          <a:p>
            <a:pPr>
              <a:spcBef>
                <a:spcPts val="0"/>
              </a:spcBef>
              <a:buNone/>
            </a:pPr>
            <a:r>
              <a:rPr lang="en-GB" sz="1400" b="1" dirty="0" smtClean="0">
                <a:solidFill>
                  <a:schemeClr val="accent4">
                    <a:lumMod val="75000"/>
                  </a:schemeClr>
                </a:solidFill>
                <a:latin typeface="Consolas" pitchFamily="49" charset="0"/>
              </a:rPr>
              <a:t>    {   </a:t>
            </a:r>
          </a:p>
          <a:p>
            <a:pPr>
              <a:spcBef>
                <a:spcPts val="0"/>
              </a:spcBef>
              <a:buNone/>
            </a:pPr>
            <a:r>
              <a:rPr lang="en-GB" sz="1400" b="1" dirty="0" smtClean="0">
                <a:solidFill>
                  <a:schemeClr val="accent4">
                    <a:lumMod val="75000"/>
                  </a:schemeClr>
                </a:solidFill>
                <a:latin typeface="Consolas" pitchFamily="49" charset="0"/>
              </a:rPr>
              <a:t>        </a:t>
            </a:r>
            <a:r>
              <a:rPr lang="en-GB" sz="1400" b="1" dirty="0" err="1" smtClean="0">
                <a:solidFill>
                  <a:schemeClr val="accent4">
                    <a:lumMod val="75000"/>
                  </a:schemeClr>
                </a:solidFill>
                <a:latin typeface="Consolas" pitchFamily="49" charset="0"/>
              </a:rPr>
              <a:t>this.Factor</a:t>
            </a:r>
            <a:r>
              <a:rPr lang="en-GB" sz="1400" b="1" dirty="0" smtClean="0">
                <a:solidFill>
                  <a:schemeClr val="accent4">
                    <a:lumMod val="75000"/>
                  </a:schemeClr>
                </a:solidFill>
                <a:latin typeface="Consolas" pitchFamily="49" charset="0"/>
              </a:rPr>
              <a:t> = factor;   </a:t>
            </a:r>
          </a:p>
          <a:p>
            <a:pPr>
              <a:spcBef>
                <a:spcPts val="0"/>
              </a:spcBef>
              <a:buNone/>
            </a:pPr>
            <a:r>
              <a:rPr lang="en-GB" sz="1400" b="1" dirty="0" smtClean="0">
                <a:solidFill>
                  <a:schemeClr val="accent4">
                    <a:lumMod val="75000"/>
                  </a:schemeClr>
                </a:solidFill>
                <a:latin typeface="Consolas" pitchFamily="49" charset="0"/>
              </a:rPr>
              <a:t>    }   </a:t>
            </a:r>
          </a:p>
          <a:p>
            <a:pPr>
              <a:spcBef>
                <a:spcPts val="0"/>
              </a:spcBef>
              <a:buNone/>
            </a:pPr>
            <a:r>
              <a:rPr lang="en-GB" sz="1400" b="1" dirty="0" smtClean="0">
                <a:solidFill>
                  <a:schemeClr val="accent4">
                    <a:lumMod val="75000"/>
                  </a:schemeClr>
                </a:solidFill>
                <a:latin typeface="Consolas" pitchFamily="49" charset="0"/>
              </a:rPr>
              <a:t>}   </a:t>
            </a:r>
          </a:p>
          <a:p>
            <a:pPr>
              <a:spcBef>
                <a:spcPts val="0"/>
              </a:spcBef>
              <a:buNone/>
            </a:pPr>
            <a:r>
              <a:rPr lang="en-GB" sz="1400" b="1" dirty="0" smtClean="0">
                <a:solidFill>
                  <a:schemeClr val="accent4">
                    <a:lumMod val="75000"/>
                  </a:schemeClr>
                </a:solidFill>
                <a:latin typeface="Consolas" pitchFamily="49" charset="0"/>
              </a:rPr>
              <a:t>  </a:t>
            </a:r>
          </a:p>
          <a:p>
            <a:pPr>
              <a:spcBef>
                <a:spcPts val="0"/>
              </a:spcBef>
              <a:buNone/>
            </a:pPr>
            <a:r>
              <a:rPr lang="en-GB" sz="1400" b="1" dirty="0" smtClean="0">
                <a:solidFill>
                  <a:schemeClr val="accent4">
                    <a:lumMod val="75000"/>
                  </a:schemeClr>
                </a:solidFill>
                <a:latin typeface="Consolas" pitchFamily="49" charset="0"/>
              </a:rPr>
              <a:t>public class </a:t>
            </a:r>
            <a:r>
              <a:rPr lang="en-GB" sz="1400" b="1" dirty="0" err="1" smtClean="0">
                <a:solidFill>
                  <a:schemeClr val="accent4">
                    <a:lumMod val="75000"/>
                  </a:schemeClr>
                </a:solidFill>
                <a:latin typeface="Consolas" pitchFamily="49" charset="0"/>
              </a:rPr>
              <a:t>DividendEvent</a:t>
            </a:r>
            <a:r>
              <a:rPr lang="en-GB" sz="1400" b="1" dirty="0" smtClean="0">
                <a:solidFill>
                  <a:schemeClr val="accent4">
                    <a:lumMod val="75000"/>
                  </a:schemeClr>
                </a:solidFill>
                <a:latin typeface="Consolas" pitchFamily="49" charset="0"/>
              </a:rPr>
              <a:t> : Event { }   </a:t>
            </a:r>
          </a:p>
          <a:p>
            <a:pPr>
              <a:spcBef>
                <a:spcPts val="0"/>
              </a:spcBef>
              <a:buNone/>
            </a:pPr>
            <a:r>
              <a:rPr lang="en-GB" sz="1400" b="1" dirty="0" smtClean="0">
                <a:solidFill>
                  <a:schemeClr val="accent4">
                    <a:lumMod val="75000"/>
                  </a:schemeClr>
                </a:solidFill>
                <a:latin typeface="Consolas" pitchFamily="49" charset="0"/>
              </a:rPr>
              <a:t>  ...  </a:t>
            </a:r>
          </a:p>
          <a:p>
            <a:pPr>
              <a:spcBef>
                <a:spcPts val="0"/>
              </a:spcBef>
              <a:buNone/>
            </a:pPr>
            <a:r>
              <a:rPr lang="en-GB" sz="1400" b="1" dirty="0" smtClean="0">
                <a:solidFill>
                  <a:schemeClr val="accent4">
                    <a:lumMod val="75000"/>
                  </a:schemeClr>
                </a:solidFill>
                <a:latin typeface="Consolas" pitchFamily="49" charset="0"/>
              </a:rPr>
              <a:t> </a:t>
            </a:r>
          </a:p>
        </p:txBody>
      </p:sp>
      <p:sp>
        <p:nvSpPr>
          <p:cNvPr id="10" name="Rounded Rectangular Callout 9"/>
          <p:cNvSpPr/>
          <p:nvPr/>
        </p:nvSpPr>
        <p:spPr bwMode="auto">
          <a:xfrm>
            <a:off x="212748" y="2652984"/>
            <a:ext cx="525994" cy="510774"/>
          </a:xfrm>
          <a:prstGeom prst="wedgeRoundRectCallout">
            <a:avLst>
              <a:gd name="adj1" fmla="val -14548"/>
              <a:gd name="adj2" fmla="val -506"/>
              <a:gd name="adj3" fmla="val 16667"/>
            </a:avLst>
          </a:prstGeom>
          <a:gradFill>
            <a:gsLst>
              <a:gs pos="0">
                <a:schemeClr val="accent2">
                  <a:lumMod val="50000"/>
                </a:schemeClr>
              </a:gs>
              <a:gs pos="72000">
                <a:schemeClr val="accent2"/>
              </a:gs>
              <a:gs pos="100000">
                <a:schemeClr val="accent2"/>
              </a:gs>
            </a:gsLst>
          </a:gra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gradFill>
                  <a:gsLst>
                    <a:gs pos="0">
                      <a:srgbClr val="FFFFFF"/>
                    </a:gs>
                    <a:gs pos="100000">
                      <a:srgbClr val="FFFFFF"/>
                    </a:gs>
                  </a:gsLst>
                  <a:lin ang="5400000" scaled="0"/>
                </a:gradFill>
              </a:rPr>
              <a:t>F#</a:t>
            </a:r>
          </a:p>
        </p:txBody>
      </p:sp>
      <p:sp>
        <p:nvSpPr>
          <p:cNvPr id="11" name="Rounded Rectangular Callout 10"/>
          <p:cNvSpPr/>
          <p:nvPr/>
        </p:nvSpPr>
        <p:spPr bwMode="auto">
          <a:xfrm>
            <a:off x="8332927" y="464646"/>
            <a:ext cx="550607" cy="510774"/>
          </a:xfrm>
          <a:prstGeom prst="wedgeRoundRectCallout">
            <a:avLst>
              <a:gd name="adj1" fmla="val 2383"/>
              <a:gd name="adj2" fmla="val -8521"/>
              <a:gd name="adj3" fmla="val 16667"/>
            </a:avLst>
          </a:prstGeom>
          <a:solidFill>
            <a:schemeClr val="accent4">
              <a:lumMod val="40000"/>
              <a:lumOff val="60000"/>
            </a:schemeClr>
          </a:solidFill>
          <a:ln>
            <a:headEnd type="none" w="med" len="med"/>
            <a:tailEnd type="none" w="med" len="med"/>
          </a:ln>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none" lIns="91436" tIns="45718" rIns="91436" bIns="45718" numCol="1" rtlCol="0" anchor="ctr" anchorCtr="0" compatLnSpc="1">
            <a:prstTxWarp prst="textNoShape">
              <a:avLst/>
            </a:prstTxWarp>
            <a:spAutoFit/>
          </a:bodyPr>
          <a:lstStyle/>
          <a:p>
            <a:pPr algn="ctr" defTabSz="914099" fontAlgn="base">
              <a:spcBef>
                <a:spcPct val="0"/>
              </a:spcBef>
              <a:spcAft>
                <a:spcPct val="0"/>
              </a:spcAft>
            </a:pPr>
            <a:r>
              <a:rPr lang="en-GB" sz="2400" dirty="0" smtClean="0">
                <a:solidFill>
                  <a:schemeClr val="bg1"/>
                </a:solidFill>
              </a:rPr>
              <a:t>C#</a:t>
            </a:r>
          </a:p>
        </p:txBody>
      </p:sp>
    </p:spTree>
    <p:extLst>
      <p:ext uri="{BB962C8B-B14F-4D97-AF65-F5344CB8AC3E}">
        <p14:creationId xmlns:p14="http://schemas.microsoft.com/office/powerpoint/2010/main" val="21093980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pPr algn="ctr"/>
            <a:r>
              <a:rPr lang="en-GB" dirty="0" smtClean="0"/>
              <a:t>Parallel</a:t>
            </a:r>
            <a:endParaRPr lang="en-GB" dirty="0"/>
          </a:p>
        </p:txBody>
      </p:sp>
    </p:spTree>
    <p:extLst>
      <p:ext uri="{BB962C8B-B14F-4D97-AF65-F5344CB8AC3E}">
        <p14:creationId xmlns:p14="http://schemas.microsoft.com/office/powerpoint/2010/main" val="3636195611"/>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Big Trends</a:t>
            </a:r>
            <a:endParaRPr lang="en-GB" dirty="0"/>
          </a:p>
        </p:txBody>
      </p:sp>
      <p:sp>
        <p:nvSpPr>
          <p:cNvPr id="3" name="Content Placeholder 2"/>
          <p:cNvSpPr>
            <a:spLocks noGrp="1"/>
          </p:cNvSpPr>
          <p:nvPr>
            <p:ph idx="1"/>
          </p:nvPr>
        </p:nvSpPr>
        <p:spPr/>
        <p:txBody>
          <a:bodyPr/>
          <a:lstStyle/>
          <a:p>
            <a:endParaRPr lang="en-GB" dirty="0"/>
          </a:p>
        </p:txBody>
      </p:sp>
      <p:cxnSp>
        <p:nvCxnSpPr>
          <p:cNvPr id="5" name="Straight Arrow Connector 4"/>
          <p:cNvCxnSpPr/>
          <p:nvPr/>
        </p:nvCxnSpPr>
        <p:spPr>
          <a:xfrm flipV="1">
            <a:off x="344768" y="2643182"/>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059512" y="2714620"/>
            <a:ext cx="3071802" cy="2786082"/>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73364" y="1643050"/>
            <a:ext cx="2518638" cy="830997"/>
          </a:xfrm>
          <a:prstGeom prst="rect">
            <a:avLst/>
          </a:prstGeom>
          <a:noFill/>
        </p:spPr>
        <p:txBody>
          <a:bodyPr wrap="none" rtlCol="0">
            <a:spAutoFit/>
          </a:bodyPr>
          <a:lstStyle/>
          <a:p>
            <a:r>
              <a:rPr lang="en-GB" sz="4800" b="1" dirty="0" smtClean="0"/>
              <a:t>THE WEB</a:t>
            </a:r>
            <a:endParaRPr lang="en-GB" sz="4800" b="1" dirty="0"/>
          </a:p>
        </p:txBody>
      </p:sp>
      <p:sp>
        <p:nvSpPr>
          <p:cNvPr id="8" name="TextBox 7"/>
          <p:cNvSpPr txBox="1"/>
          <p:nvPr/>
        </p:nvSpPr>
        <p:spPr>
          <a:xfrm>
            <a:off x="5345396" y="1643050"/>
            <a:ext cx="3192028" cy="830997"/>
          </a:xfrm>
          <a:prstGeom prst="rect">
            <a:avLst/>
          </a:prstGeom>
          <a:noFill/>
        </p:spPr>
        <p:txBody>
          <a:bodyPr wrap="none" rtlCol="0">
            <a:spAutoFit/>
          </a:bodyPr>
          <a:lstStyle/>
          <a:p>
            <a:r>
              <a:rPr lang="en-GB" sz="4800" b="1" dirty="0" smtClean="0"/>
              <a:t>MULTICORE</a:t>
            </a:r>
            <a:endParaRPr lang="en-GB" sz="4800" b="1" dirty="0"/>
          </a:p>
        </p:txBody>
      </p:sp>
    </p:spTree>
    <p:extLst>
      <p:ext uri="{BB962C8B-B14F-4D97-AF65-F5344CB8AC3E}">
        <p14:creationId xmlns:p14="http://schemas.microsoft.com/office/powerpoint/2010/main" val="10545390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3253804"/>
            <a:ext cx="8382000" cy="1661993"/>
          </a:xfrm>
        </p:spPr>
        <p:txBody>
          <a:bodyPr>
            <a:normAutofit fontScale="90000"/>
          </a:bodyPr>
          <a:lstStyle/>
          <a:p>
            <a:pPr lvl="0" algn="l"/>
            <a:r>
              <a:rPr lang="en-GB" sz="2400" dirty="0" smtClean="0">
                <a:solidFill>
                  <a:srgbClr val="00B050"/>
                </a:solidFill>
                <a:latin typeface="Consolas" pitchFamily="49" charset="0"/>
                <a:cs typeface="Consolas" pitchFamily="49" charset="0"/>
              </a:rPr>
              <a:t>Async.Parallel [ </a:t>
            </a:r>
            <a:r>
              <a:rPr lang="en-GB" sz="2400" dirty="0" err="1" smtClean="0">
                <a:solidFill>
                  <a:srgbClr val="00B050"/>
                </a:solidFill>
                <a:latin typeface="Consolas" pitchFamily="49" charset="0"/>
                <a:cs typeface="Consolas" pitchFamily="49" charset="0"/>
              </a:rPr>
              <a:t>httpAsync</a:t>
            </a:r>
            <a:r>
              <a:rPr lang="en-GB" sz="2400" dirty="0" smtClean="0">
                <a:solidFill>
                  <a:srgbClr val="00B050"/>
                </a:solidFill>
                <a:latin typeface="Consolas" pitchFamily="49" charset="0"/>
                <a:cs typeface="Consolas" pitchFamily="49" charset="0"/>
              </a:rPr>
              <a:t> "www.google.com"</a:t>
            </a:r>
            <a:br>
              <a:rPr lang="en-GB" sz="2400" dirty="0" smtClean="0">
                <a:solidFill>
                  <a:srgbClr val="00B050"/>
                </a:solidFill>
                <a:latin typeface="Consolas" pitchFamily="49" charset="0"/>
                <a:cs typeface="Consolas" pitchFamily="49" charset="0"/>
              </a:rPr>
            </a:br>
            <a:r>
              <a:rPr lang="en-GB" sz="2400" dirty="0" smtClean="0">
                <a:solidFill>
                  <a:srgbClr val="00B050"/>
                </a:solidFill>
                <a:latin typeface="Consolas" pitchFamily="49" charset="0"/>
                <a:cs typeface="Consolas" pitchFamily="49" charset="0"/>
              </a:rPr>
              <a:t>                 </a:t>
            </a:r>
            <a:r>
              <a:rPr lang="en-GB" sz="2400" dirty="0" err="1" smtClean="0">
                <a:solidFill>
                  <a:srgbClr val="00B050"/>
                </a:solidFill>
                <a:latin typeface="Consolas" pitchFamily="49" charset="0"/>
                <a:cs typeface="Consolas" pitchFamily="49" charset="0"/>
              </a:rPr>
              <a:t>httpAsync</a:t>
            </a:r>
            <a:r>
              <a:rPr lang="en-GB" sz="2400" dirty="0" smtClean="0">
                <a:solidFill>
                  <a:srgbClr val="00B050"/>
                </a:solidFill>
                <a:latin typeface="Consolas" pitchFamily="49" charset="0"/>
                <a:cs typeface="Consolas" pitchFamily="49" charset="0"/>
              </a:rPr>
              <a:t> "www.bing.com"</a:t>
            </a:r>
            <a:br>
              <a:rPr lang="en-GB" sz="2400" dirty="0" smtClean="0">
                <a:solidFill>
                  <a:srgbClr val="00B050"/>
                </a:solidFill>
                <a:latin typeface="Consolas" pitchFamily="49" charset="0"/>
                <a:cs typeface="Consolas" pitchFamily="49" charset="0"/>
              </a:rPr>
            </a:br>
            <a:r>
              <a:rPr lang="en-GB" sz="2400" dirty="0" smtClean="0">
                <a:solidFill>
                  <a:srgbClr val="00B050"/>
                </a:solidFill>
                <a:latin typeface="Consolas" pitchFamily="49" charset="0"/>
                <a:cs typeface="Consolas" pitchFamily="49" charset="0"/>
              </a:rPr>
              <a:t>                 </a:t>
            </a:r>
            <a:r>
              <a:rPr lang="en-GB" sz="2400" dirty="0" err="1" smtClean="0">
                <a:solidFill>
                  <a:srgbClr val="00B050"/>
                </a:solidFill>
                <a:latin typeface="Consolas" pitchFamily="49" charset="0"/>
                <a:cs typeface="Consolas" pitchFamily="49" charset="0"/>
              </a:rPr>
              <a:t>httpAsync</a:t>
            </a:r>
            <a:r>
              <a:rPr lang="en-GB" sz="2400" dirty="0" smtClean="0">
                <a:solidFill>
                  <a:srgbClr val="00B050"/>
                </a:solidFill>
                <a:latin typeface="Consolas" pitchFamily="49" charset="0"/>
                <a:cs typeface="Consolas" pitchFamily="49" charset="0"/>
              </a:rPr>
              <a:t> "www.yahoo.com" ]</a:t>
            </a:r>
            <a:br>
              <a:rPr lang="en-GB" sz="2400" dirty="0" smtClean="0">
                <a:solidFill>
                  <a:srgbClr val="00B050"/>
                </a:solidFill>
                <a:latin typeface="Consolas" pitchFamily="49" charset="0"/>
                <a:cs typeface="Consolas" pitchFamily="49" charset="0"/>
              </a:rPr>
            </a:br>
            <a:r>
              <a:rPr lang="en-GB" sz="2400" dirty="0">
                <a:solidFill>
                  <a:srgbClr val="00B050"/>
                </a:solidFill>
                <a:latin typeface="Consolas" pitchFamily="49" charset="0"/>
                <a:cs typeface="Consolas" pitchFamily="49" charset="0"/>
              </a:rPr>
              <a:t/>
            </a:r>
            <a:br>
              <a:rPr lang="en-GB" sz="2400" dirty="0">
                <a:solidFill>
                  <a:srgbClr val="00B050"/>
                </a:solidFill>
                <a:latin typeface="Consolas" pitchFamily="49" charset="0"/>
                <a:cs typeface="Consolas" pitchFamily="49" charset="0"/>
              </a:rPr>
            </a:br>
            <a:r>
              <a:rPr lang="en-GB" sz="2400" dirty="0" smtClean="0">
                <a:solidFill>
                  <a:srgbClr val="00B050"/>
                </a:solidFill>
                <a:latin typeface="Consolas" pitchFamily="49" charset="0"/>
                <a:cs typeface="Consolas" pitchFamily="49" charset="0"/>
              </a:rPr>
              <a:t/>
            </a:r>
            <a:br>
              <a:rPr lang="en-GB" sz="2400" dirty="0" smtClean="0">
                <a:solidFill>
                  <a:srgbClr val="00B050"/>
                </a:solidFill>
                <a:latin typeface="Consolas" pitchFamily="49" charset="0"/>
                <a:cs typeface="Consolas" pitchFamily="49" charset="0"/>
              </a:rPr>
            </a:br>
            <a:r>
              <a:rPr lang="en-GB" sz="2400" dirty="0" smtClean="0">
                <a:solidFill>
                  <a:srgbClr val="00B050"/>
                </a:solidFill>
                <a:latin typeface="Consolas" pitchFamily="49" charset="0"/>
                <a:cs typeface="Consolas" pitchFamily="49" charset="0"/>
              </a:rPr>
              <a:t/>
            </a:r>
            <a:br>
              <a:rPr lang="en-GB" sz="2400" dirty="0" smtClean="0">
                <a:solidFill>
                  <a:srgbClr val="00B050"/>
                </a:solidFill>
                <a:latin typeface="Consolas" pitchFamily="49" charset="0"/>
                <a:cs typeface="Consolas" pitchFamily="49" charset="0"/>
              </a:rPr>
            </a:br>
            <a:endParaRPr lang="en-GB" sz="2400" dirty="0">
              <a:solidFill>
                <a:srgbClr val="00B050"/>
              </a:solidFill>
              <a:latin typeface="Consolas" pitchFamily="49" charset="0"/>
              <a:cs typeface="Consolas" pitchFamily="49" charset="0"/>
            </a:endParaRPr>
          </a:p>
        </p:txBody>
      </p:sp>
      <p:sp>
        <p:nvSpPr>
          <p:cNvPr id="5" name="Title 5"/>
          <p:cNvSpPr txBox="1">
            <a:spLocks/>
          </p:cNvSpPr>
          <p:nvPr/>
        </p:nvSpPr>
        <p:spPr>
          <a:xfrm>
            <a:off x="379540"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1" i="0" u="none" strike="noStrike" kern="1200" cap="none" spc="-150" normalizeH="0" baseline="0" noProof="0" dirty="0" smtClean="0">
                <a:ln w="3175">
                  <a:noFill/>
                </a:ln>
                <a:solidFill>
                  <a:srgbClr val="00B050"/>
                </a:solidFill>
                <a:effectLst/>
                <a:uLnTx/>
                <a:uFillTx/>
                <a:latin typeface="Consolas" pitchFamily="49" charset="0"/>
                <a:ea typeface="+mn-ea"/>
                <a:cs typeface="Consolas" pitchFamily="49" charset="0"/>
              </a:rPr>
              <a:t/>
            </a:r>
            <a:br>
              <a:rPr kumimoji="0" lang="en-GB" sz="2400" b="1" i="0" u="none" strike="noStrike" kern="1200" cap="none" spc="-150" normalizeH="0" baseline="0" noProof="0" dirty="0" smtClean="0">
                <a:ln w="3175">
                  <a:noFill/>
                </a:ln>
                <a:solidFill>
                  <a:srgbClr val="00B050"/>
                </a:solidFill>
                <a:effectLst/>
                <a:uLnTx/>
                <a:uFillTx/>
                <a:latin typeface="Consolas" pitchFamily="49" charset="0"/>
                <a:ea typeface="+mn-ea"/>
                <a:cs typeface="Consolas" pitchFamily="49" charset="0"/>
              </a:rPr>
            </a:br>
            <a:r>
              <a:rPr kumimoji="0" lang="en-GB" sz="2400" b="1" i="0" u="none" strike="noStrike" kern="1200" cap="none" spc="-150" normalizeH="0" baseline="0" noProof="0" dirty="0" smtClean="0">
                <a:ln w="3175">
                  <a:noFill/>
                </a:ln>
                <a:solidFill>
                  <a:srgbClr val="00B050"/>
                </a:solidFill>
                <a:effectLst/>
                <a:uLnTx/>
                <a:uFillTx/>
                <a:latin typeface="Consolas" pitchFamily="49" charset="0"/>
                <a:ea typeface="+mn-ea"/>
                <a:cs typeface="Consolas" pitchFamily="49" charset="0"/>
              </a:rPr>
              <a:t>|&gt; Async.RunSynchronously</a:t>
            </a:r>
            <a:endParaRPr kumimoji="0" lang="en-GB" sz="2400" b="1" i="0" u="none" strike="noStrike" kern="1200" cap="none" spc="-150" normalizeH="0" baseline="0" noProof="0" dirty="0">
              <a:ln w="3175">
                <a:noFill/>
              </a:ln>
              <a:solidFill>
                <a:srgbClr val="00B050"/>
              </a:solidFill>
              <a:effectLst/>
              <a:uLnTx/>
              <a:uFillTx/>
              <a:latin typeface="Consolas" pitchFamily="49" charset="0"/>
              <a:ea typeface="+mn-ea"/>
              <a:cs typeface="Consolas" pitchFamily="49" charset="0"/>
            </a:endParaRPr>
          </a:p>
        </p:txBody>
      </p:sp>
      <p:sp>
        <p:nvSpPr>
          <p:cNvPr id="7" name="Title 7"/>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r>
              <a:rPr lang="en-GB" dirty="0" smtClean="0"/>
              <a:t>Parallel</a:t>
            </a:r>
            <a:endParaRPr lang="en-GB" dirty="0"/>
          </a:p>
        </p:txBody>
      </p:sp>
    </p:spTree>
    <p:extLst>
      <p:ext uri="{BB962C8B-B14F-4D97-AF65-F5344CB8AC3E}">
        <p14:creationId xmlns:p14="http://schemas.microsoft.com/office/powerpoint/2010/main" val="5352954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57922" y="3253804"/>
            <a:ext cx="8382000" cy="997196"/>
          </a:xfrm>
        </p:spPr>
        <p:txBody>
          <a:bodyPr>
            <a:normAutofit fontScale="90000"/>
          </a:bodyPr>
          <a:lstStyle/>
          <a:p>
            <a:pPr algn="l"/>
            <a:r>
              <a:rPr lang="en-GB" sz="2400" dirty="0" smtClean="0">
                <a:solidFill>
                  <a:srgbClr val="00B050"/>
                </a:solidFill>
                <a:latin typeface="Consolas" pitchFamily="49" charset="0"/>
                <a:cs typeface="Consolas" pitchFamily="49" charset="0"/>
              </a:rPr>
              <a:t>Async.Parallel [ for i in 0 .. 200 -&gt; </a:t>
            </a:r>
            <a:r>
              <a:rPr lang="en-GB" sz="2400" dirty="0" err="1" smtClean="0">
                <a:solidFill>
                  <a:srgbClr val="00B050"/>
                </a:solidFill>
                <a:latin typeface="Consolas" pitchFamily="49" charset="0"/>
                <a:cs typeface="Consolas" pitchFamily="49" charset="0"/>
              </a:rPr>
              <a:t>computeTask</a:t>
            </a:r>
            <a:r>
              <a:rPr lang="en-GB" sz="2400" dirty="0" smtClean="0">
                <a:solidFill>
                  <a:srgbClr val="00B050"/>
                </a:solidFill>
                <a:latin typeface="Consolas" pitchFamily="49" charset="0"/>
                <a:cs typeface="Consolas" pitchFamily="49" charset="0"/>
              </a:rPr>
              <a:t> i ]</a:t>
            </a:r>
            <a:br>
              <a:rPr lang="en-GB" sz="2400" dirty="0" smtClean="0">
                <a:solidFill>
                  <a:srgbClr val="00B050"/>
                </a:solidFill>
                <a:latin typeface="Consolas" pitchFamily="49" charset="0"/>
                <a:cs typeface="Consolas" pitchFamily="49" charset="0"/>
              </a:rPr>
            </a:br>
            <a:r>
              <a:rPr lang="en-GB" sz="2400" dirty="0" smtClean="0">
                <a:solidFill>
                  <a:srgbClr val="00B050"/>
                </a:solidFill>
                <a:latin typeface="Consolas" pitchFamily="49" charset="0"/>
                <a:cs typeface="Consolas" pitchFamily="49" charset="0"/>
              </a:rPr>
              <a:t/>
            </a:r>
            <a:br>
              <a:rPr lang="en-GB" sz="2400" dirty="0" smtClean="0">
                <a:solidFill>
                  <a:srgbClr val="00B050"/>
                </a:solidFill>
                <a:latin typeface="Consolas" pitchFamily="49" charset="0"/>
                <a:cs typeface="Consolas" pitchFamily="49" charset="0"/>
              </a:rPr>
            </a:br>
            <a:endParaRPr lang="en-GB" sz="2400" dirty="0">
              <a:solidFill>
                <a:srgbClr val="00B050"/>
              </a:solidFill>
              <a:latin typeface="Consolas" pitchFamily="49" charset="0"/>
              <a:cs typeface="Consolas" pitchFamily="49" charset="0"/>
            </a:endParaRPr>
          </a:p>
        </p:txBody>
      </p:sp>
      <p:sp>
        <p:nvSpPr>
          <p:cNvPr id="4" name="Title 5"/>
          <p:cNvSpPr txBox="1">
            <a:spLocks/>
          </p:cNvSpPr>
          <p:nvPr/>
        </p:nvSpPr>
        <p:spPr>
          <a:xfrm>
            <a:off x="368654" y="4410757"/>
            <a:ext cx="8382000" cy="664797"/>
          </a:xfrm>
          <a:prstGeom prst="rect">
            <a:avLst/>
          </a:prstGeom>
        </p:spPr>
        <p:txBody>
          <a:bodyPr vert="horz" wrap="square" lIns="0" tIns="0" rIns="0" bIns="0" rtlCol="0" anchor="t">
            <a:spAutoFit/>
          </a:body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0" lang="en-GB" sz="2400" b="1" i="0" u="none" strike="noStrike" kern="1200" cap="none" spc="-150" normalizeH="0" baseline="0" noProof="0" dirty="0" smtClean="0">
                <a:ln w="3175">
                  <a:noFill/>
                </a:ln>
                <a:solidFill>
                  <a:srgbClr val="00B050"/>
                </a:solidFill>
                <a:effectLst/>
                <a:uLnTx/>
                <a:uFillTx/>
                <a:latin typeface="Consolas" pitchFamily="49" charset="0"/>
                <a:ea typeface="+mn-ea"/>
                <a:cs typeface="Consolas" pitchFamily="49" charset="0"/>
              </a:rPr>
              <a:t/>
            </a:r>
            <a:br>
              <a:rPr kumimoji="0" lang="en-GB" sz="2400" b="1" i="0" u="none" strike="noStrike" kern="1200" cap="none" spc="-150" normalizeH="0" baseline="0" noProof="0" dirty="0" smtClean="0">
                <a:ln w="3175">
                  <a:noFill/>
                </a:ln>
                <a:solidFill>
                  <a:srgbClr val="00B050"/>
                </a:solidFill>
                <a:effectLst/>
                <a:uLnTx/>
                <a:uFillTx/>
                <a:latin typeface="Consolas" pitchFamily="49" charset="0"/>
                <a:ea typeface="+mn-ea"/>
                <a:cs typeface="Consolas" pitchFamily="49" charset="0"/>
              </a:rPr>
            </a:br>
            <a:r>
              <a:rPr kumimoji="0" lang="en-GB" sz="2400" b="1" i="0" u="none" strike="noStrike" kern="1200" cap="none" spc="-150" normalizeH="0" baseline="0" noProof="0" dirty="0" smtClean="0">
                <a:ln w="3175">
                  <a:noFill/>
                </a:ln>
                <a:solidFill>
                  <a:srgbClr val="00B050"/>
                </a:solidFill>
                <a:effectLst/>
                <a:uLnTx/>
                <a:uFillTx/>
                <a:latin typeface="Consolas" pitchFamily="49" charset="0"/>
                <a:ea typeface="+mn-ea"/>
                <a:cs typeface="Consolas" pitchFamily="49" charset="0"/>
              </a:rPr>
              <a:t>|&gt; Async.RunSynchronously</a:t>
            </a:r>
            <a:endParaRPr kumimoji="0" lang="en-GB" sz="2400" b="1" i="0" u="none" strike="noStrike" kern="1200" cap="none" spc="-150" normalizeH="0" baseline="0" noProof="0" dirty="0">
              <a:ln w="3175">
                <a:noFill/>
              </a:ln>
              <a:solidFill>
                <a:srgbClr val="00B050"/>
              </a:solidFill>
              <a:effectLst/>
              <a:uLnTx/>
              <a:uFillTx/>
              <a:latin typeface="Consolas" pitchFamily="49" charset="0"/>
              <a:ea typeface="+mn-ea"/>
              <a:cs typeface="Consolas" pitchFamily="49" charset="0"/>
            </a:endParaRPr>
          </a:p>
        </p:txBody>
      </p:sp>
      <p:sp>
        <p:nvSpPr>
          <p:cNvPr id="7" name="Title 7"/>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chemeClr val="tx2"/>
                </a:solidFill>
                <a:latin typeface="+mj-lt"/>
                <a:ea typeface="+mj-ea"/>
                <a:cs typeface="+mj-cs"/>
              </a:defRPr>
            </a:lvl1pPr>
          </a:lstStyle>
          <a:p>
            <a:r>
              <a:rPr lang="en-GB" dirty="0" smtClean="0"/>
              <a:t>Parallel</a:t>
            </a:r>
            <a:endParaRPr lang="en-GB" dirty="0"/>
          </a:p>
        </p:txBody>
      </p:sp>
    </p:spTree>
    <p:extLst>
      <p:ext uri="{BB962C8B-B14F-4D97-AF65-F5344CB8AC3E}">
        <p14:creationId xmlns:p14="http://schemas.microsoft.com/office/powerpoint/2010/main" val="8291102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Basic F#</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18099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smtClean="0"/>
              <a:t>ADVANCED F</a:t>
            </a:r>
            <a:r>
              <a:rPr lang="en-US" dirty="0" smtClean="0"/>
              <a:t>#</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8118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Purpose of Tutorial</a:t>
            </a:r>
            <a:endParaRPr lang="en-US" dirty="0"/>
          </a:p>
        </p:txBody>
      </p:sp>
      <p:sp>
        <p:nvSpPr>
          <p:cNvPr id="3" name="Rounded Rectangle 2"/>
          <p:cNvSpPr/>
          <p:nvPr/>
        </p:nvSpPr>
        <p:spPr>
          <a:xfrm>
            <a:off x="280549" y="1764714"/>
            <a:ext cx="4032448" cy="1368152"/>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smtClean="0">
                <a:solidFill>
                  <a:schemeClr val="bg1"/>
                </a:solidFill>
                <a:latin typeface="Verdana" pitchFamily="34" charset="0"/>
              </a:rPr>
              <a:t>Introduce the F# programming language</a:t>
            </a:r>
          </a:p>
        </p:txBody>
      </p:sp>
      <p:sp>
        <p:nvSpPr>
          <p:cNvPr id="4" name="Rounded Rectangle 3"/>
          <p:cNvSpPr/>
          <p:nvPr/>
        </p:nvSpPr>
        <p:spPr>
          <a:xfrm>
            <a:off x="5825165" y="1512686"/>
            <a:ext cx="2736304" cy="1872208"/>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800" b="1" dirty="0" smtClean="0">
                <a:solidFill>
                  <a:schemeClr val="bg1"/>
                </a:solidFill>
                <a:latin typeface="Verdana" pitchFamily="34" charset="0"/>
              </a:rPr>
              <a:t>Show F# running on different platforms</a:t>
            </a:r>
          </a:p>
        </p:txBody>
      </p:sp>
      <p:sp>
        <p:nvSpPr>
          <p:cNvPr id="5" name="Rounded Rectangle 4"/>
          <p:cNvSpPr/>
          <p:nvPr/>
        </p:nvSpPr>
        <p:spPr>
          <a:xfrm>
            <a:off x="309577" y="3803553"/>
            <a:ext cx="7416824" cy="1728192"/>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2800" b="1" dirty="0" smtClean="0">
                <a:solidFill>
                  <a:schemeClr val="bg1"/>
                </a:solidFill>
                <a:latin typeface="Verdana" pitchFamily="34" charset="0"/>
              </a:rPr>
              <a:t>Describe possibilities for teaching:</a:t>
            </a:r>
          </a:p>
          <a:p>
            <a:pPr lvl="1">
              <a:buFont typeface="Wingdings" pitchFamily="2" charset="2"/>
              <a:buChar char="§"/>
            </a:pPr>
            <a:r>
              <a:rPr lang="en-US" sz="2800" b="1" dirty="0" smtClean="0">
                <a:solidFill>
                  <a:schemeClr val="bg1"/>
                </a:solidFill>
                <a:latin typeface="Verdana" pitchFamily="34" charset="0"/>
              </a:rPr>
              <a:t> introductory programming</a:t>
            </a:r>
          </a:p>
          <a:p>
            <a:pPr lvl="1">
              <a:buFont typeface="Wingdings" pitchFamily="2" charset="2"/>
              <a:buChar char="§"/>
            </a:pPr>
            <a:r>
              <a:rPr lang="en-US" sz="2800" b="1" dirty="0" smtClean="0">
                <a:solidFill>
                  <a:schemeClr val="bg1"/>
                </a:solidFill>
                <a:latin typeface="Verdana" pitchFamily="34" charset="0"/>
              </a:rPr>
              <a:t> concurrent programming</a:t>
            </a:r>
            <a:endParaRPr lang="en-US" sz="2800" b="1" dirty="0">
              <a:solidFill>
                <a:schemeClr val="bg1"/>
              </a:solidFill>
              <a:latin typeface="Verdana" pitchFamily="34" charset="0"/>
            </a:endParaRPr>
          </a:p>
        </p:txBody>
      </p:sp>
      <p:sp>
        <p:nvSpPr>
          <p:cNvPr id="6" name="Rounded Rectangle 5"/>
          <p:cNvSpPr/>
          <p:nvPr/>
        </p:nvSpPr>
        <p:spPr>
          <a:xfrm>
            <a:off x="3581408" y="5733256"/>
            <a:ext cx="4968552" cy="936104"/>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bg1"/>
                </a:solidFill>
                <a:latin typeface="Verdana" pitchFamily="34" charset="0"/>
              </a:rPr>
              <a:t>Demonstrate more advanced possibilities</a:t>
            </a:r>
            <a:endParaRPr lang="en-US" sz="2800" b="1" dirty="0">
              <a:solidFill>
                <a:schemeClr val="bg1"/>
              </a:solidFill>
              <a:latin typeface="Verdana" pitchFamily="34" charset="0"/>
            </a:endParaRPr>
          </a:p>
        </p:txBody>
      </p:sp>
      <p:cxnSp>
        <p:nvCxnSpPr>
          <p:cNvPr id="8" name="Straight Arrow Connector 7"/>
          <p:cNvCxnSpPr>
            <a:stCxn id="3" idx="3"/>
            <a:endCxn id="4" idx="1"/>
          </p:cNvCxnSpPr>
          <p:nvPr/>
        </p:nvCxnSpPr>
        <p:spPr>
          <a:xfrm>
            <a:off x="4312997" y="2448790"/>
            <a:ext cx="1512168" cy="1588"/>
          </a:xfrm>
          <a:prstGeom prst="straightConnector1">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a:stCxn id="3" idx="2"/>
            <a:endCxn id="5" idx="0"/>
          </p:cNvCxnSpPr>
          <p:nvPr/>
        </p:nvCxnSpPr>
        <p:spPr>
          <a:xfrm rot="16200000" flipH="1">
            <a:off x="2822038" y="2607601"/>
            <a:ext cx="670687" cy="1721216"/>
          </a:xfrm>
          <a:prstGeom prst="bentConnector3">
            <a:avLst>
              <a:gd name="adj1" fmla="val 50000"/>
            </a:avLst>
          </a:prstGeom>
          <a:ln w="38100">
            <a:solidFill>
              <a:schemeClr val="tx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7553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Objects</a:t>
            </a:r>
            <a:endParaRPr lang="en-GB" dirty="0"/>
          </a:p>
        </p:txBody>
      </p:sp>
      <p:sp>
        <p:nvSpPr>
          <p:cNvPr id="5122" name="Text Box 2"/>
          <p:cNvSpPr txBox="1">
            <a:spLocks noChangeArrowheads="1"/>
          </p:cNvSpPr>
          <p:nvPr/>
        </p:nvSpPr>
        <p:spPr bwMode="auto">
          <a:xfrm>
            <a:off x="4724400" y="4572000"/>
            <a:ext cx="3962400" cy="1600200"/>
          </a:xfrm>
          <a:prstGeom prst="rect">
            <a:avLst/>
          </a:prstGeom>
          <a:solidFill>
            <a:schemeClr val="accent1">
              <a:lumMod val="20000"/>
              <a:lumOff val="80000"/>
            </a:schemeClr>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b="1" i="1" strike="noStrike" cap="none" normalizeH="0" baseline="0" dirty="0" smtClean="0">
                <a:ln>
                  <a:noFill/>
                </a:ln>
                <a:solidFill>
                  <a:schemeClr val="tx1"/>
                </a:solidFill>
                <a:effectLst/>
                <a:latin typeface="Consolas" pitchFamily="49" charset="0"/>
                <a:cs typeface="Consolas" pitchFamily="49" charset="0"/>
              </a:rPr>
              <a:t>Interface Types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sz="1600" b="1" i="0" strike="noStrike" cap="none" normalizeH="0" baseline="0" dirty="0" smtClean="0">
                <a:ln>
                  <a:noFill/>
                </a:ln>
                <a:solidFill>
                  <a:srgbClr val="0033CC"/>
                </a:solidFill>
                <a:effectLst/>
                <a:latin typeface="Consolas" pitchFamily="49" charset="0"/>
                <a:cs typeface="Consolas" pitchFamily="49" charset="0"/>
              </a:rPr>
              <a:t>type</a:t>
            </a: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US" sz="1600" b="1" i="0" strike="noStrike" cap="none" normalizeH="0" baseline="0" dirty="0" err="1" smtClean="0">
                <a:ln>
                  <a:noFill/>
                </a:ln>
                <a:solidFill>
                  <a:schemeClr val="tx1"/>
                </a:solidFill>
                <a:effectLst/>
                <a:latin typeface="Consolas" pitchFamily="49" charset="0"/>
                <a:cs typeface="Consolas" pitchFamily="49" charset="0"/>
              </a:rPr>
              <a:t>IObject</a:t>
            </a:r>
            <a:r>
              <a:rPr kumimoji="0" lang="en-US" sz="1600" b="1" i="0" strike="noStrike" cap="none" normalizeH="0" baseline="0" dirty="0" smtClean="0">
                <a:ln>
                  <a:noFill/>
                </a:ln>
                <a:solidFill>
                  <a:schemeClr val="tx1"/>
                </a:solidFill>
                <a:effectLst/>
                <a:latin typeface="Consolas" pitchFamily="49" charset="0"/>
                <a:cs typeface="Consolas" pitchFamily="49" charset="0"/>
              </a:rPr>
              <a:t>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GB" sz="1600" b="1" i="0" strike="noStrike" cap="none" normalizeH="0" baseline="0" dirty="0" smtClean="0">
                <a:ln>
                  <a:noFill/>
                </a:ln>
                <a:solidFill>
                  <a:srgbClr val="0033CC"/>
                </a:solidFill>
                <a:effectLst/>
                <a:latin typeface="Consolas" pitchFamily="49" charset="0"/>
                <a:cs typeface="Consolas" pitchFamily="49" charset="0"/>
              </a:rPr>
              <a:t>interface</a:t>
            </a:r>
            <a:r>
              <a:rPr kumimoji="0" lang="en-US" sz="1600" b="1" i="0" strike="noStrike" cap="none" normalizeH="0" baseline="0" dirty="0" smtClean="0">
                <a:ln>
                  <a:noFill/>
                </a:ln>
                <a:solidFill>
                  <a:srgbClr val="0033CC"/>
                </a:solidFill>
                <a:effectLst/>
                <a:latin typeface="Consolas" pitchFamily="49" charset="0"/>
                <a:cs typeface="Consolas" pitchFamily="49" charset="0"/>
              </a:rPr>
              <a:t> </a:t>
            </a:r>
            <a:r>
              <a:rPr kumimoji="0" lang="en-US" sz="1600" b="1" i="0" strike="noStrike" cap="none" normalizeH="0" baseline="0" dirty="0" err="1" smtClean="0">
                <a:ln>
                  <a:noFill/>
                </a:ln>
                <a:solidFill>
                  <a:schemeClr val="tx1"/>
                </a:solidFill>
                <a:effectLst/>
                <a:latin typeface="Consolas" pitchFamily="49" charset="0"/>
                <a:cs typeface="Consolas" pitchFamily="49" charset="0"/>
              </a:rPr>
              <a:t>ISimpleObject</a:t>
            </a:r>
            <a:endParaRPr kumimoji="0" lang="en-US" sz="1600" b="1" i="0"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GB" sz="1600" b="1" i="0" strike="noStrike" cap="none" normalizeH="0" baseline="0" dirty="0" smtClean="0">
                <a:ln>
                  <a:noFill/>
                </a:ln>
                <a:solidFill>
                  <a:srgbClr val="0033CC"/>
                </a:solidFill>
                <a:effectLst/>
                <a:latin typeface="Consolas" pitchFamily="49" charset="0"/>
                <a:cs typeface="Consolas" pitchFamily="49" charset="0"/>
              </a:rPr>
              <a:t>abstract</a:t>
            </a:r>
            <a:r>
              <a:rPr kumimoji="0" lang="en-US" sz="1600" b="1" i="0" strike="noStrike" cap="none" normalizeH="0" baseline="0" dirty="0" smtClean="0">
                <a:ln>
                  <a:noFill/>
                </a:ln>
                <a:solidFill>
                  <a:srgbClr val="0033CC"/>
                </a:solidFill>
                <a:effectLst/>
                <a:latin typeface="Consolas" pitchFamily="49" charset="0"/>
                <a:cs typeface="Consolas" pitchFamily="49" charset="0"/>
              </a:rPr>
              <a:t> </a:t>
            </a:r>
            <a:r>
              <a:rPr kumimoji="0" lang="en-US" sz="1600" b="1" i="0" strike="noStrike" cap="none" normalizeH="0" baseline="0" dirty="0" smtClean="0">
                <a:ln>
                  <a:noFill/>
                </a:ln>
                <a:solidFill>
                  <a:schemeClr val="tx1"/>
                </a:solidFill>
                <a:effectLst/>
                <a:latin typeface="Consolas" pitchFamily="49" charset="0"/>
                <a:cs typeface="Consolas" pitchFamily="49" charset="0"/>
              </a:rPr>
              <a:t>Prop1 : </a:t>
            </a:r>
            <a:r>
              <a:rPr kumimoji="0" lang="en-US" sz="1600" b="1" i="1" strike="noStrike" cap="none" normalizeH="0" baseline="0" dirty="0" smtClean="0">
                <a:ln>
                  <a:noFill/>
                </a:ln>
                <a:solidFill>
                  <a:schemeClr val="tx1"/>
                </a:solidFill>
                <a:effectLst/>
                <a:latin typeface="Consolas" pitchFamily="49" charset="0"/>
                <a:cs typeface="Consolas" pitchFamily="49" charset="0"/>
              </a:rPr>
              <a:t>type</a:t>
            </a:r>
            <a:endParaRPr kumimoji="0" lang="en-US" sz="1600" b="1" i="0"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strike="noStrike" cap="none" normalizeH="0" baseline="0" dirty="0" smtClean="0">
                <a:ln>
                  <a:noFill/>
                </a:ln>
                <a:solidFill>
                  <a:schemeClr val="tx1"/>
                </a:solidFill>
                <a:effectLst/>
                <a:latin typeface="Consolas" pitchFamily="49" charset="0"/>
                <a:cs typeface="Consolas" pitchFamily="49" charset="0"/>
              </a:rPr>
              <a:t>  </a:t>
            </a:r>
            <a:r>
              <a:rPr kumimoji="0" lang="en-GB" sz="1600" b="1" i="0" strike="noStrike" cap="none" normalizeH="0" baseline="0" dirty="0" smtClean="0">
                <a:ln>
                  <a:noFill/>
                </a:ln>
                <a:solidFill>
                  <a:srgbClr val="0033CC"/>
                </a:solidFill>
                <a:effectLst/>
                <a:latin typeface="Consolas" pitchFamily="49" charset="0"/>
                <a:cs typeface="Consolas" pitchFamily="49" charset="0"/>
              </a:rPr>
              <a:t>abstract</a:t>
            </a:r>
            <a:r>
              <a:rPr kumimoji="0" lang="en-US" sz="1600" b="1" i="0" strike="noStrike" cap="none" normalizeH="0" baseline="0" dirty="0" smtClean="0">
                <a:ln>
                  <a:noFill/>
                </a:ln>
                <a:solidFill>
                  <a:srgbClr val="0033CC"/>
                </a:solidFill>
                <a:effectLst/>
                <a:latin typeface="Consolas" pitchFamily="49" charset="0"/>
                <a:cs typeface="Consolas" pitchFamily="49" charset="0"/>
              </a:rPr>
              <a:t> </a:t>
            </a:r>
            <a:r>
              <a:rPr kumimoji="0" lang="en-US" sz="1600" b="1" i="0" strike="noStrike" cap="none" normalizeH="0" baseline="0" dirty="0" smtClean="0">
                <a:ln>
                  <a:noFill/>
                </a:ln>
                <a:solidFill>
                  <a:schemeClr val="tx1"/>
                </a:solidFill>
                <a:effectLst/>
                <a:latin typeface="Consolas" pitchFamily="49" charset="0"/>
                <a:cs typeface="Consolas" pitchFamily="49" charset="0"/>
              </a:rPr>
              <a:t>Meth2 : </a:t>
            </a:r>
            <a:r>
              <a:rPr kumimoji="0" lang="en-US" sz="1600" b="1" i="1" strike="noStrike" cap="none" normalizeH="0" baseline="0" dirty="0" smtClean="0">
                <a:ln>
                  <a:noFill/>
                </a:ln>
                <a:solidFill>
                  <a:schemeClr val="tx1"/>
                </a:solidFill>
                <a:effectLst/>
                <a:latin typeface="Consolas" pitchFamily="49" charset="0"/>
                <a:cs typeface="Consolas" pitchFamily="49" charset="0"/>
              </a:rPr>
              <a:t>type</a:t>
            </a:r>
            <a:r>
              <a:rPr kumimoji="0" lang="en-US" sz="1600" b="1" i="0" strike="noStrike" cap="none" normalizeH="0" baseline="0" dirty="0" smtClean="0">
                <a:ln>
                  <a:noFill/>
                </a:ln>
                <a:solidFill>
                  <a:schemeClr val="tx1"/>
                </a:solidFill>
                <a:effectLst/>
                <a:latin typeface="Consolas" pitchFamily="49" charset="0"/>
                <a:cs typeface="Consolas" pitchFamily="49" charset="0"/>
              </a:rPr>
              <a:t> -&gt; </a:t>
            </a:r>
            <a:r>
              <a:rPr kumimoji="0" lang="en-US" sz="1600" b="1" i="1" strike="noStrike" cap="none" normalizeH="0" baseline="0" dirty="0" smtClean="0">
                <a:ln>
                  <a:noFill/>
                </a:ln>
                <a:solidFill>
                  <a:schemeClr val="tx1"/>
                </a:solidFill>
                <a:effectLst/>
                <a:latin typeface="Consolas" pitchFamily="49" charset="0"/>
                <a:cs typeface="Consolas" pitchFamily="49" charset="0"/>
              </a:rPr>
              <a:t>type</a:t>
            </a:r>
            <a:endParaRPr kumimoji="0" lang="en-US" sz="4000" b="1" i="0" strike="noStrike" cap="none" normalizeH="0" baseline="0" dirty="0" smtClean="0">
              <a:ln>
                <a:noFill/>
              </a:ln>
              <a:solidFill>
                <a:schemeClr val="tx1"/>
              </a:solidFill>
              <a:effectLst/>
              <a:latin typeface="Consolas" pitchFamily="49" charset="0"/>
              <a:cs typeface="Consolas" pitchFamily="49" charset="0"/>
            </a:endParaRPr>
          </a:p>
        </p:txBody>
      </p:sp>
      <p:sp>
        <p:nvSpPr>
          <p:cNvPr id="5124" name="Text Box 4"/>
          <p:cNvSpPr txBox="1">
            <a:spLocks noChangeArrowheads="1"/>
          </p:cNvSpPr>
          <p:nvPr/>
        </p:nvSpPr>
        <p:spPr bwMode="auto">
          <a:xfrm>
            <a:off x="1785918" y="1214422"/>
            <a:ext cx="5314968" cy="3048008"/>
          </a:xfrm>
          <a:prstGeom prst="rect">
            <a:avLst/>
          </a:prstGeom>
          <a:solidFill>
            <a:schemeClr val="accent1">
              <a:lumMod val="20000"/>
              <a:lumOff val="80000"/>
            </a:schemeClr>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1" i="1" strike="noStrike" cap="none" normalizeH="0" baseline="0" dirty="0" smtClean="0">
                <a:ln>
                  <a:noFill/>
                </a:ln>
                <a:solidFill>
                  <a:schemeClr val="tx1"/>
                </a:solidFill>
                <a:effectLst/>
                <a:latin typeface="Consolas" pitchFamily="49" charset="0"/>
                <a:cs typeface="Consolas" pitchFamily="49" charset="0"/>
              </a:rPr>
              <a:t>Class Types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GB" b="1" i="0" strike="noStrike" cap="none" normalizeH="0" baseline="0" dirty="0" smtClean="0">
                <a:ln>
                  <a:noFill/>
                </a:ln>
                <a:solidFill>
                  <a:srgbClr val="0070C0"/>
                </a:solidFill>
                <a:effectLst/>
                <a:latin typeface="Consolas" pitchFamily="49" charset="0"/>
                <a:cs typeface="Consolas" pitchFamily="49" charset="0"/>
              </a:rPr>
              <a:t>type</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0" strike="noStrike" cap="none" normalizeH="0" baseline="0" dirty="0" err="1" smtClean="0">
                <a:ln>
                  <a:noFill/>
                </a:ln>
                <a:solidFill>
                  <a:schemeClr val="tx1"/>
                </a:solidFill>
                <a:effectLst/>
                <a:latin typeface="Consolas" pitchFamily="49" charset="0"/>
                <a:cs typeface="Consolas" pitchFamily="49" charset="0"/>
              </a:rPr>
              <a:t>ObjectType</a:t>
            </a:r>
            <a:r>
              <a:rPr kumimoji="0" lang="en-US" b="1" i="0" strike="noStrike" cap="none" normalizeH="0" baseline="0" dirty="0" smtClean="0">
                <a:ln>
                  <a:noFill/>
                </a:ln>
                <a:solidFill>
                  <a:schemeClr val="tx1"/>
                </a:solidFill>
                <a:effectLst/>
                <a:latin typeface="Consolas" pitchFamily="49" charset="0"/>
                <a:cs typeface="Consolas" pitchFamily="49" charset="0"/>
              </a:rPr>
              <a:t>(</a:t>
            </a:r>
            <a:r>
              <a:rPr kumimoji="0" lang="en-US" b="1" i="1" strike="noStrike" cap="none" normalizeH="0" baseline="0" dirty="0" err="1" smtClean="0">
                <a:ln>
                  <a:noFill/>
                </a:ln>
                <a:solidFill>
                  <a:schemeClr val="tx1"/>
                </a:solidFill>
                <a:effectLst/>
                <a:latin typeface="Consolas" pitchFamily="49" charset="0"/>
                <a:cs typeface="Consolas" pitchFamily="49" charset="0"/>
              </a:rPr>
              <a:t>args</a:t>
            </a:r>
            <a:r>
              <a:rPr kumimoji="0" lang="en-US" b="1" i="0" strike="noStrike" cap="none" normalizeH="0" baseline="0" dirty="0" smtClean="0">
                <a:ln>
                  <a:noFill/>
                </a:ln>
                <a:solidFill>
                  <a:schemeClr val="tx1"/>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70C0"/>
                </a:solidFill>
                <a:effectLst/>
                <a:latin typeface="Consolas" pitchFamily="49" charset="0"/>
                <a:cs typeface="Consolas" pitchFamily="49" charset="0"/>
              </a:rPr>
              <a:t>let</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0" strike="noStrike" cap="none" normalizeH="0" baseline="0" dirty="0" err="1" smtClean="0">
                <a:ln>
                  <a:noFill/>
                </a:ln>
                <a:solidFill>
                  <a:schemeClr val="tx1"/>
                </a:solidFill>
                <a:effectLst/>
                <a:latin typeface="Consolas" pitchFamily="49" charset="0"/>
                <a:cs typeface="Consolas" pitchFamily="49" charset="0"/>
              </a:rPr>
              <a:t>internalValue</a:t>
            </a:r>
            <a:r>
              <a:rPr kumimoji="0" lang="en-US" b="1" i="0" strike="noStrike" cap="none" normalizeH="0" baseline="0" dirty="0" smtClean="0">
                <a:ln>
                  <a:noFill/>
                </a:ln>
                <a:solidFill>
                  <a:schemeClr val="tx1"/>
                </a:solidFill>
                <a:effectLst/>
                <a:latin typeface="Consolas" pitchFamily="49" charset="0"/>
                <a:cs typeface="Consolas" pitchFamily="49" charset="0"/>
              </a:rPr>
              <a:t> = </a:t>
            </a:r>
            <a:r>
              <a:rPr kumimoji="0" lang="en-US" b="1" i="1" strike="noStrike" cap="none" normalizeH="0" baseline="0" dirty="0" err="1" smtClean="0">
                <a:ln>
                  <a:noFill/>
                </a:ln>
                <a:solidFill>
                  <a:schemeClr val="tx1"/>
                </a:solidFill>
                <a:effectLst/>
                <a:latin typeface="Consolas" pitchFamily="49" charset="0"/>
                <a:cs typeface="Consolas" pitchFamily="49" charset="0"/>
              </a:rPr>
              <a:t>expr</a:t>
            </a:r>
            <a:endParaRPr kumimoji="0" lang="en-US" b="1" i="0"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70C0"/>
                </a:solidFill>
                <a:effectLst/>
                <a:latin typeface="Consolas" pitchFamily="49" charset="0"/>
                <a:cs typeface="Consolas" pitchFamily="49" charset="0"/>
              </a:rPr>
              <a:t>let</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0" strike="noStrike" cap="none" normalizeH="0" baseline="0" dirty="0" err="1" smtClean="0">
                <a:ln>
                  <a:noFill/>
                </a:ln>
                <a:solidFill>
                  <a:schemeClr val="tx1"/>
                </a:solidFill>
                <a:effectLst/>
                <a:latin typeface="Consolas" pitchFamily="49" charset="0"/>
                <a:cs typeface="Consolas" pitchFamily="49" charset="0"/>
              </a:rPr>
              <a:t>internalFunction</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1" strike="noStrike" cap="none" normalizeH="0" baseline="0" dirty="0" err="1" smtClean="0">
                <a:ln>
                  <a:noFill/>
                </a:ln>
                <a:solidFill>
                  <a:schemeClr val="tx1"/>
                </a:solidFill>
                <a:effectLst/>
                <a:latin typeface="Consolas" pitchFamily="49" charset="0"/>
                <a:cs typeface="Consolas" pitchFamily="49" charset="0"/>
              </a:rPr>
              <a:t>args</a:t>
            </a:r>
            <a:r>
              <a:rPr kumimoji="0" lang="en-US" b="1" i="1" strike="noStrike" cap="none" normalizeH="0" baseline="0" dirty="0" smtClean="0">
                <a:ln>
                  <a:noFill/>
                </a:ln>
                <a:solidFill>
                  <a:schemeClr val="tx1"/>
                </a:solidFill>
                <a:effectLst/>
                <a:latin typeface="Consolas" pitchFamily="49" charset="0"/>
                <a:cs typeface="Consolas" pitchFamily="49" charset="0"/>
              </a:rPr>
              <a:t> </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1" strike="noStrike" cap="none" normalizeH="0" baseline="0" dirty="0" err="1" smtClean="0">
                <a:ln>
                  <a:noFill/>
                </a:ln>
                <a:solidFill>
                  <a:schemeClr val="tx1"/>
                </a:solidFill>
                <a:effectLst/>
                <a:latin typeface="Consolas" pitchFamily="49" charset="0"/>
                <a:cs typeface="Consolas" pitchFamily="49" charset="0"/>
              </a:rPr>
              <a:t>expr</a:t>
            </a:r>
            <a:endParaRPr kumimoji="0" lang="en-US" b="1" i="1"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70C0"/>
                </a:solidFill>
                <a:effectLst/>
                <a:latin typeface="Consolas" pitchFamily="49" charset="0"/>
                <a:cs typeface="Consolas" pitchFamily="49" charset="0"/>
              </a:rPr>
              <a:t>let</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chemeClr val="tx1"/>
                </a:solidFill>
                <a:effectLst/>
                <a:latin typeface="Consolas" pitchFamily="49" charset="0"/>
                <a:cs typeface="Consolas" pitchFamily="49" charset="0"/>
              </a:rPr>
              <a:t>mutable</a:t>
            </a: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US" b="1" i="0" strike="noStrike" cap="none" normalizeH="0" baseline="0" dirty="0" err="1" smtClean="0">
                <a:ln>
                  <a:noFill/>
                </a:ln>
                <a:solidFill>
                  <a:schemeClr val="tx1"/>
                </a:solidFill>
                <a:effectLst/>
                <a:latin typeface="Consolas" pitchFamily="49" charset="0"/>
                <a:cs typeface="Consolas" pitchFamily="49" charset="0"/>
              </a:rPr>
              <a:t>internalState</a:t>
            </a:r>
            <a:r>
              <a:rPr kumimoji="0" lang="en-US" b="1" i="0" strike="noStrike" cap="none" normalizeH="0" baseline="0" dirty="0" smtClean="0">
                <a:ln>
                  <a:noFill/>
                </a:ln>
                <a:solidFill>
                  <a:schemeClr val="tx1"/>
                </a:solidFill>
                <a:effectLst/>
                <a:latin typeface="Consolas" pitchFamily="49" charset="0"/>
                <a:cs typeface="Consolas" pitchFamily="49" charset="0"/>
              </a:rPr>
              <a:t> = </a:t>
            </a:r>
            <a:r>
              <a:rPr kumimoji="0" lang="en-US" b="1" i="1" strike="noStrike" cap="none" normalizeH="0" baseline="0" dirty="0" err="1" smtClean="0">
                <a:ln>
                  <a:noFill/>
                </a:ln>
                <a:solidFill>
                  <a:schemeClr val="tx1"/>
                </a:solidFill>
                <a:effectLst/>
                <a:latin typeface="Consolas" pitchFamily="49" charset="0"/>
                <a:cs typeface="Consolas" pitchFamily="49" charset="0"/>
              </a:rPr>
              <a:t>expr</a:t>
            </a:r>
            <a:endParaRPr kumimoji="0" lang="en-US" b="1" i="0"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70C0"/>
                </a:solidFill>
                <a:effectLst/>
                <a:latin typeface="Consolas" pitchFamily="49" charset="0"/>
                <a:cs typeface="Consolas" pitchFamily="49" charset="0"/>
              </a:rPr>
              <a:t>member</a:t>
            </a:r>
            <a:r>
              <a:rPr kumimoji="0" lang="en-US" b="1" i="0" strike="noStrike" cap="none" normalizeH="0" baseline="0" dirty="0" smtClean="0">
                <a:ln>
                  <a:noFill/>
                </a:ln>
                <a:solidFill>
                  <a:schemeClr val="tx1"/>
                </a:solidFill>
                <a:effectLst/>
                <a:latin typeface="Consolas" pitchFamily="49" charset="0"/>
                <a:cs typeface="Consolas" pitchFamily="49" charset="0"/>
              </a:rPr>
              <a:t> x.Prop1 = </a:t>
            </a:r>
            <a:r>
              <a:rPr kumimoji="0" lang="en-US" b="1" i="1" strike="noStrike" cap="none" normalizeH="0" baseline="0" dirty="0" err="1" smtClean="0">
                <a:ln>
                  <a:noFill/>
                </a:ln>
                <a:solidFill>
                  <a:schemeClr val="tx1"/>
                </a:solidFill>
                <a:effectLst/>
                <a:latin typeface="Consolas" pitchFamily="49" charset="0"/>
                <a:cs typeface="Consolas" pitchFamily="49" charset="0"/>
              </a:rPr>
              <a:t>expr</a:t>
            </a:r>
            <a:endParaRPr kumimoji="0" lang="en-US" b="1" i="0" strike="noStrike" cap="none" normalizeH="0" baseline="0" dirty="0" smtClean="0">
              <a:ln>
                <a:noFill/>
              </a:ln>
              <a:solidFill>
                <a:schemeClr val="tx1"/>
              </a:solidFill>
              <a:effectLst/>
              <a:latin typeface="Consolas" pitchFamily="49" charset="0"/>
              <a:cs typeface="Consolas"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strike="noStrike" cap="none" normalizeH="0" baseline="0" dirty="0" smtClean="0">
                <a:ln>
                  <a:noFill/>
                </a:ln>
                <a:solidFill>
                  <a:schemeClr val="tx1"/>
                </a:solidFill>
                <a:effectLst/>
                <a:latin typeface="Consolas" pitchFamily="49" charset="0"/>
                <a:cs typeface="Consolas" pitchFamily="49" charset="0"/>
              </a:rPr>
              <a:t>    </a:t>
            </a:r>
            <a:r>
              <a:rPr kumimoji="0" lang="en-GB" b="1" i="0" strike="noStrike" cap="none" normalizeH="0" baseline="0" dirty="0" smtClean="0">
                <a:ln>
                  <a:noFill/>
                </a:ln>
                <a:solidFill>
                  <a:srgbClr val="0070C0"/>
                </a:solidFill>
                <a:effectLst/>
                <a:latin typeface="Consolas" pitchFamily="49" charset="0"/>
                <a:cs typeface="Consolas" pitchFamily="49" charset="0"/>
              </a:rPr>
              <a:t>member</a:t>
            </a:r>
            <a:r>
              <a:rPr kumimoji="0" lang="en-US" b="1" i="0" strike="noStrike" cap="none" normalizeH="0" baseline="0" dirty="0" smtClean="0">
                <a:ln>
                  <a:noFill/>
                </a:ln>
                <a:solidFill>
                  <a:schemeClr val="tx1"/>
                </a:solidFill>
                <a:effectLst/>
                <a:latin typeface="Consolas" pitchFamily="49" charset="0"/>
                <a:cs typeface="Consolas" pitchFamily="49" charset="0"/>
              </a:rPr>
              <a:t> x.Meth2 </a:t>
            </a:r>
            <a:r>
              <a:rPr kumimoji="0" lang="en-US" b="1" i="1" strike="noStrike" cap="none" normalizeH="0" baseline="0" dirty="0" err="1" smtClean="0">
                <a:ln>
                  <a:noFill/>
                </a:ln>
                <a:solidFill>
                  <a:schemeClr val="tx1"/>
                </a:solidFill>
                <a:effectLst/>
                <a:latin typeface="Consolas" pitchFamily="49" charset="0"/>
                <a:cs typeface="Consolas" pitchFamily="49" charset="0"/>
              </a:rPr>
              <a:t>args</a:t>
            </a:r>
            <a:r>
              <a:rPr kumimoji="0" lang="en-US" b="1" i="0" strike="noStrike" cap="none" normalizeH="0" baseline="0" dirty="0" smtClean="0">
                <a:ln>
                  <a:noFill/>
                </a:ln>
                <a:solidFill>
                  <a:schemeClr val="tx1"/>
                </a:solidFill>
                <a:effectLst/>
                <a:latin typeface="Consolas" pitchFamily="49" charset="0"/>
                <a:cs typeface="Consolas" pitchFamily="49" charset="0"/>
              </a:rPr>
              <a:t> = </a:t>
            </a:r>
            <a:r>
              <a:rPr kumimoji="0" lang="en-US" b="1" i="1" strike="noStrike" cap="none" normalizeH="0" baseline="0" dirty="0" err="1" smtClean="0">
                <a:ln>
                  <a:noFill/>
                </a:ln>
                <a:solidFill>
                  <a:schemeClr val="tx1"/>
                </a:solidFill>
                <a:effectLst/>
                <a:latin typeface="Consolas" pitchFamily="49" charset="0"/>
                <a:cs typeface="Consolas" pitchFamily="49" charset="0"/>
              </a:rPr>
              <a:t>expr</a:t>
            </a:r>
            <a:endParaRPr kumimoji="0" lang="en-US" sz="4400" b="1" i="0" strike="noStrike" cap="none" normalizeH="0" baseline="0" dirty="0" smtClean="0">
              <a:ln>
                <a:noFill/>
              </a:ln>
              <a:solidFill>
                <a:schemeClr val="tx1"/>
              </a:solidFill>
              <a:effectLst/>
              <a:latin typeface="Consolas" pitchFamily="49" charset="0"/>
              <a:cs typeface="Consolas" pitchFamily="49" charset="0"/>
            </a:endParaRPr>
          </a:p>
        </p:txBody>
      </p:sp>
      <p:sp>
        <p:nvSpPr>
          <p:cNvPr id="8" name="Text Box 2"/>
          <p:cNvSpPr txBox="1">
            <a:spLocks noChangeArrowheads="1"/>
          </p:cNvSpPr>
          <p:nvPr/>
        </p:nvSpPr>
        <p:spPr bwMode="auto">
          <a:xfrm>
            <a:off x="228600" y="4876800"/>
            <a:ext cx="4286280" cy="857256"/>
          </a:xfrm>
          <a:prstGeom prst="rect">
            <a:avLst/>
          </a:prstGeom>
          <a:solidFill>
            <a:schemeClr val="accent1">
              <a:lumMod val="20000"/>
              <a:lumOff val="80000"/>
            </a:schemeClr>
          </a:solidFill>
          <a:ln>
            <a:headEnd/>
            <a:tailEnd/>
          </a:ln>
        </p:spPr>
        <p:style>
          <a:lnRef idx="1">
            <a:schemeClr val="dk1"/>
          </a:lnRef>
          <a:fillRef idx="1001">
            <a:schemeClr val="lt2"/>
          </a:fillRef>
          <a:effectRef idx="1">
            <a:schemeClr val="dk1"/>
          </a:effectRef>
          <a:fontRef idx="minor">
            <a:schemeClr val="dk1"/>
          </a:fontRef>
        </p:style>
        <p:txBody>
          <a:bodyPr vert="horz" wrap="square" lIns="54000" tIns="45720" rIns="5400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b="1" i="1" strike="noStrike" cap="none" normalizeH="0" baseline="0" dirty="0" smtClean="0">
                <a:ln>
                  <a:noFill/>
                </a:ln>
                <a:solidFill>
                  <a:schemeClr val="tx1"/>
                </a:solidFill>
                <a:effectLst/>
                <a:latin typeface="Consolas" pitchFamily="49" charset="0"/>
                <a:cs typeface="Consolas" pitchFamily="49" charset="0"/>
              </a:rPr>
              <a:t>Constructing Objects</a:t>
            </a:r>
          </a:p>
          <a:p>
            <a:pPr lvl="0" defTabSz="914400" fontAlgn="base">
              <a:spcBef>
                <a:spcPct val="0"/>
              </a:spcBef>
              <a:spcAft>
                <a:spcPct val="0"/>
              </a:spcAft>
            </a:pPr>
            <a:r>
              <a:rPr lang="en-GB" sz="1600" b="1" dirty="0" smtClean="0">
                <a:solidFill>
                  <a:srgbClr val="0033CC"/>
                </a:solidFill>
                <a:latin typeface="Consolas" pitchFamily="49" charset="0"/>
                <a:cs typeface="Consolas" pitchFamily="49" charset="0"/>
              </a:rPr>
              <a:t>new</a:t>
            </a:r>
            <a:r>
              <a:rPr lang="en-GB" sz="1600" b="1" dirty="0" smtClean="0">
                <a:solidFill>
                  <a:schemeClr val="tx1"/>
                </a:solidFill>
                <a:latin typeface="Consolas" pitchFamily="49" charset="0"/>
                <a:cs typeface="Consolas" pitchFamily="49" charset="0"/>
              </a:rPr>
              <a:t> </a:t>
            </a:r>
            <a:r>
              <a:rPr lang="en-GB" sz="1600" b="1" dirty="0" err="1" smtClean="0">
                <a:solidFill>
                  <a:schemeClr val="tx1"/>
                </a:solidFill>
                <a:latin typeface="Consolas" pitchFamily="49" charset="0"/>
                <a:cs typeface="Consolas" pitchFamily="49" charset="0"/>
              </a:rPr>
              <a:t>FileInfo</a:t>
            </a:r>
            <a:r>
              <a:rPr lang="en-GB" sz="1600" b="1" dirty="0" smtClean="0">
                <a:solidFill>
                  <a:schemeClr val="tx1"/>
                </a:solidFill>
                <a:latin typeface="Consolas" pitchFamily="49" charset="0"/>
                <a:cs typeface="Consolas" pitchFamily="49" charset="0"/>
              </a:rPr>
              <a:t>(@"c:\misc\test.fs")</a:t>
            </a:r>
            <a:endParaRPr kumimoji="0" lang="en-US" sz="4000" b="1" i="0" strike="noStrike" cap="none" normalizeH="0" baseline="0" dirty="0" smtClean="0">
              <a:ln>
                <a:noFill/>
              </a:ln>
              <a:solidFill>
                <a:schemeClr val="tx1"/>
              </a:solidFill>
              <a:effectLst/>
              <a:latin typeface="Consolas" pitchFamily="49" charset="0"/>
              <a:cs typeface="Consolas" pitchFamily="49" charset="0"/>
            </a:endParaRPr>
          </a:p>
        </p:txBody>
      </p:sp>
    </p:spTree>
    <p:extLst>
      <p:ext uri="{BB962C8B-B14F-4D97-AF65-F5344CB8AC3E}">
        <p14:creationId xmlns:p14="http://schemas.microsoft.com/office/powerpoint/2010/main" val="32683839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dirty="0" smtClean="0"/>
              <a:t>Objects + Functional</a:t>
            </a:r>
          </a:p>
        </p:txBody>
      </p:sp>
      <p:sp>
        <p:nvSpPr>
          <p:cNvPr id="3" name="Content Placeholder 2"/>
          <p:cNvSpPr>
            <a:spLocks noGrp="1"/>
          </p:cNvSpPr>
          <p:nvPr>
            <p:ph type="body" sz="quarter" idx="10"/>
          </p:nvPr>
        </p:nvSpPr>
        <p:spPr/>
        <p:txBody>
          <a:bodyPr>
            <a:noAutofit/>
          </a:bodyPr>
          <a:lstStyle/>
          <a:p>
            <a:pPr marL="0" indent="0" defTabSz="914363" eaLnBrk="1" fontAlgn="auto" hangingPunct="1">
              <a:lnSpc>
                <a:spcPct val="90000"/>
              </a:lnSpc>
              <a:spcAft>
                <a:spcPts val="0"/>
              </a:spcAft>
              <a:buClrTx/>
              <a:buFontTx/>
              <a:buNone/>
              <a:defRPr/>
            </a:pPr>
            <a:r>
              <a:rPr lang="en-US" b="1" kern="1200" dirty="0" smtClean="0">
                <a:solidFill>
                  <a:schemeClr val="accent2"/>
                </a:solidFill>
                <a:cs typeface="Consolas" pitchFamily="49" charset="0"/>
              </a:rPr>
              <a:t>type</a:t>
            </a:r>
            <a:r>
              <a:rPr lang="en-US" b="1" kern="1200" dirty="0" smtClean="0">
                <a:cs typeface="Consolas" pitchFamily="49" charset="0"/>
              </a:rPr>
              <a:t> Vector2D (</a:t>
            </a:r>
            <a:r>
              <a:rPr lang="en-US" b="1" kern="1200" dirty="0" err="1" smtClean="0">
                <a:cs typeface="Consolas" pitchFamily="49" charset="0"/>
              </a:rPr>
              <a:t>dx:double</a:t>
            </a:r>
            <a:r>
              <a:rPr lang="en-US" b="1" kern="1200" dirty="0" smtClean="0">
                <a:cs typeface="Consolas" pitchFamily="49" charset="0"/>
              </a:rPr>
              <a:t>, </a:t>
            </a:r>
            <a:r>
              <a:rPr lang="en-US" b="1" kern="1200" dirty="0" err="1" smtClean="0">
                <a:cs typeface="Consolas" pitchFamily="49" charset="0"/>
              </a:rPr>
              <a:t>dy:double</a:t>
            </a:r>
            <a:r>
              <a:rPr lang="en-US" b="1" kern="1200" dirty="0" smtClean="0">
                <a:cs typeface="Consolas" pitchFamily="49" charset="0"/>
              </a:rPr>
              <a:t>) =</a:t>
            </a:r>
          </a:p>
          <a:p>
            <a:pPr marL="0" indent="0" defTabSz="914363" eaLnBrk="1" fontAlgn="auto" hangingPunct="1">
              <a:lnSpc>
                <a:spcPct val="90000"/>
              </a:lnSpc>
              <a:spcAft>
                <a:spcPts val="0"/>
              </a:spcAft>
              <a:buClrTx/>
              <a:buFontTx/>
              <a:buNone/>
              <a:defRPr/>
            </a:pPr>
            <a:endParaRPr lang="en-US" b="1" kern="1200" dirty="0" smtClean="0">
              <a:cs typeface="Consolas" pitchFamily="49" charset="0"/>
            </a:endParaRPr>
          </a:p>
          <a:p>
            <a:pPr>
              <a:lnSpc>
                <a:spcPct val="90000"/>
              </a:lnSpc>
              <a:defRPr/>
            </a:pPr>
            <a:r>
              <a:rPr lang="en-US" b="1" dirty="0" smtClean="0">
                <a:solidFill>
                  <a:schemeClr val="accent2">
                    <a:lumMod val="40000"/>
                    <a:lumOff val="60000"/>
                  </a:schemeClr>
                </a:solidFill>
                <a:cs typeface="Consolas" pitchFamily="49" charset="0"/>
              </a:rPr>
              <a:t>   </a:t>
            </a:r>
            <a:r>
              <a:rPr lang="en-US" b="1" dirty="0" smtClean="0">
                <a:solidFill>
                  <a:schemeClr val="accent2"/>
                </a:solidFill>
                <a:cs typeface="Consolas" pitchFamily="49" charset="0"/>
              </a:rPr>
              <a:t>let</a:t>
            </a:r>
            <a:r>
              <a:rPr lang="en-US" b="1" dirty="0" smtClean="0">
                <a:cs typeface="Consolas" pitchFamily="49" charset="0"/>
              </a:rPr>
              <a:t> d2 = dx*</a:t>
            </a:r>
            <a:r>
              <a:rPr lang="en-US" b="1" dirty="0" err="1" smtClean="0">
                <a:cs typeface="Consolas" pitchFamily="49" charset="0"/>
              </a:rPr>
              <a:t>dx+dy</a:t>
            </a:r>
            <a:r>
              <a:rPr lang="en-US" b="1" dirty="0" smtClean="0">
                <a:cs typeface="Consolas" pitchFamily="49" charset="0"/>
              </a:rPr>
              <a:t>*dy</a:t>
            </a:r>
          </a:p>
          <a:p>
            <a:pPr marL="0" indent="0" defTabSz="914363" eaLnBrk="1" fontAlgn="auto" hangingPunct="1">
              <a:lnSpc>
                <a:spcPct val="90000"/>
              </a:lnSpc>
              <a:spcAft>
                <a:spcPts val="0"/>
              </a:spcAft>
              <a:buClrTx/>
              <a:buFontTx/>
              <a:buNone/>
              <a:defRPr/>
            </a:pPr>
            <a:endParaRPr lang="en-US" b="1" kern="1200" dirty="0" smtClean="0">
              <a:solidFill>
                <a:schemeClr val="accent2">
                  <a:lumMod val="40000"/>
                  <a:lumOff val="60000"/>
                </a:schemeClr>
              </a:solidFill>
              <a:cs typeface="Consolas" pitchFamily="49" charset="0"/>
            </a:endParaRP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cs typeface="Consolas" pitchFamily="49" charset="0"/>
              </a:rPr>
              <a:t>   </a:t>
            </a:r>
            <a:r>
              <a:rPr lang="en-US" b="1" kern="1200" dirty="0" smtClean="0">
                <a:solidFill>
                  <a:schemeClr val="accent2"/>
                </a:solidFill>
                <a:cs typeface="Consolas" pitchFamily="49" charset="0"/>
              </a:rPr>
              <a:t>member</a:t>
            </a:r>
            <a:r>
              <a:rPr lang="en-US" b="1" kern="1200" dirty="0" smtClean="0">
                <a:cs typeface="Consolas" pitchFamily="49" charset="0"/>
              </a:rPr>
              <a:t> v.DX = dx</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cs typeface="Consolas" pitchFamily="49" charset="0"/>
              </a:rPr>
              <a:t>   </a:t>
            </a:r>
            <a:r>
              <a:rPr lang="en-US" b="1" kern="1200" dirty="0" smtClean="0">
                <a:solidFill>
                  <a:schemeClr val="accent2"/>
                </a:solidFill>
                <a:cs typeface="Consolas" pitchFamily="49" charset="0"/>
              </a:rPr>
              <a:t>member</a:t>
            </a:r>
            <a:r>
              <a:rPr lang="en-US" b="1" kern="1200" dirty="0" smtClean="0">
                <a:cs typeface="Consolas" pitchFamily="49" charset="0"/>
              </a:rPr>
              <a:t> v.DY = dy</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cs typeface="Consolas" pitchFamily="49" charset="0"/>
              </a:rPr>
              <a:t>   </a:t>
            </a:r>
            <a:r>
              <a:rPr lang="en-US" b="1" kern="1200" dirty="0" smtClean="0">
                <a:solidFill>
                  <a:schemeClr val="accent2"/>
                </a:solidFill>
                <a:cs typeface="Consolas" pitchFamily="49" charset="0"/>
              </a:rPr>
              <a:t>member</a:t>
            </a:r>
            <a:r>
              <a:rPr lang="en-US" b="1" kern="1200" dirty="0" smtClean="0">
                <a:cs typeface="Consolas" pitchFamily="49" charset="0"/>
              </a:rPr>
              <a:t> v.Length = sqrt d2</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cs typeface="Consolas" pitchFamily="49" charset="0"/>
              </a:rPr>
              <a:t>   </a:t>
            </a:r>
          </a:p>
          <a:p>
            <a:pPr marL="0" indent="0" defTabSz="914363" eaLnBrk="1" fontAlgn="auto" hangingPunct="1">
              <a:lnSpc>
                <a:spcPct val="90000"/>
              </a:lnSpc>
              <a:spcAft>
                <a:spcPts val="0"/>
              </a:spcAft>
              <a:buClrTx/>
              <a:buFontTx/>
              <a:buNone/>
              <a:defRPr/>
            </a:pPr>
            <a:r>
              <a:rPr lang="en-US" b="1" kern="1200" dirty="0" smtClean="0">
                <a:solidFill>
                  <a:schemeClr val="accent2">
                    <a:lumMod val="40000"/>
                    <a:lumOff val="60000"/>
                  </a:schemeClr>
                </a:solidFill>
                <a:cs typeface="Consolas" pitchFamily="49" charset="0"/>
              </a:rPr>
              <a:t>   </a:t>
            </a:r>
            <a:r>
              <a:rPr lang="en-US" b="1" kern="1200" dirty="0" smtClean="0">
                <a:solidFill>
                  <a:schemeClr val="accent2"/>
                </a:solidFill>
                <a:cs typeface="Consolas" pitchFamily="49" charset="0"/>
              </a:rPr>
              <a:t>member</a:t>
            </a:r>
            <a:r>
              <a:rPr lang="en-US" b="1" kern="1200" dirty="0" smtClean="0">
                <a:cs typeface="Consolas" pitchFamily="49" charset="0"/>
              </a:rPr>
              <a:t> </a:t>
            </a:r>
            <a:r>
              <a:rPr lang="en-US" b="1" kern="1200" dirty="0" err="1" smtClean="0">
                <a:cs typeface="Consolas" pitchFamily="49" charset="0"/>
              </a:rPr>
              <a:t>v.Scale</a:t>
            </a:r>
            <a:r>
              <a:rPr lang="en-US" b="1" kern="1200" dirty="0" smtClean="0">
                <a:cs typeface="Consolas" pitchFamily="49" charset="0"/>
              </a:rPr>
              <a:t>(k) = Vector2D (dx*</a:t>
            </a:r>
            <a:r>
              <a:rPr lang="en-US" b="1" kern="1200" dirty="0" err="1" smtClean="0">
                <a:cs typeface="Consolas" pitchFamily="49" charset="0"/>
              </a:rPr>
              <a:t>k,dy</a:t>
            </a:r>
            <a:r>
              <a:rPr lang="en-US" b="1" kern="1200" dirty="0" smtClean="0">
                <a:cs typeface="Consolas" pitchFamily="49" charset="0"/>
              </a:rPr>
              <a:t>*k)</a:t>
            </a:r>
            <a:endParaRPr lang="en-US" b="1" kern="1200" dirty="0" smtClean="0">
              <a:solidFill>
                <a:schemeClr val="accent2">
                  <a:lumMod val="40000"/>
                  <a:lumOff val="60000"/>
                </a:schemeClr>
              </a:solidFill>
              <a:cs typeface="Consolas" pitchFamily="49" charset="0"/>
            </a:endParaRPr>
          </a:p>
        </p:txBody>
      </p:sp>
      <p:sp>
        <p:nvSpPr>
          <p:cNvPr id="4" name="Rectangular Callout 3"/>
          <p:cNvSpPr/>
          <p:nvPr/>
        </p:nvSpPr>
        <p:spPr>
          <a:xfrm>
            <a:off x="6083741" y="1702003"/>
            <a:ext cx="2617704" cy="954107"/>
          </a:xfrm>
          <a:prstGeom prst="wedgeRectCallout">
            <a:avLst>
              <a:gd name="adj1" fmla="val -85989"/>
              <a:gd name="adj2" fmla="val -49005"/>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bg1"/>
                </a:solidFill>
              </a:rPr>
              <a:t>Inputs to object </a:t>
            </a:r>
          </a:p>
          <a:p>
            <a:pPr algn="ctr"/>
            <a:r>
              <a:rPr lang="en-GB" sz="2800" b="1" dirty="0" smtClean="0">
                <a:solidFill>
                  <a:schemeClr val="bg1"/>
                </a:solidFill>
              </a:rPr>
              <a:t>construction</a:t>
            </a:r>
            <a:endParaRPr lang="en-GB" sz="2800" b="1" dirty="0">
              <a:solidFill>
                <a:schemeClr val="bg1"/>
              </a:solidFill>
            </a:endParaRPr>
          </a:p>
        </p:txBody>
      </p:sp>
      <p:sp>
        <p:nvSpPr>
          <p:cNvPr id="5" name="Rectangular Callout 4"/>
          <p:cNvSpPr/>
          <p:nvPr/>
        </p:nvSpPr>
        <p:spPr>
          <a:xfrm>
            <a:off x="5763125" y="3660584"/>
            <a:ext cx="3160738" cy="523220"/>
          </a:xfrm>
          <a:prstGeom prst="wedgeRectCallout">
            <a:avLst>
              <a:gd name="adj1" fmla="val -99841"/>
              <a:gd name="adj2" fmla="val -48388"/>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bg1"/>
                </a:solidFill>
              </a:rPr>
              <a:t>Exported properties</a:t>
            </a:r>
            <a:endParaRPr lang="en-GB" sz="2800" b="1" dirty="0">
              <a:solidFill>
                <a:schemeClr val="bg1"/>
              </a:solidFill>
            </a:endParaRPr>
          </a:p>
        </p:txBody>
      </p:sp>
      <p:sp>
        <p:nvSpPr>
          <p:cNvPr id="6" name="Rectangular Callout 5"/>
          <p:cNvSpPr/>
          <p:nvPr/>
        </p:nvSpPr>
        <p:spPr>
          <a:xfrm>
            <a:off x="5997198" y="4390673"/>
            <a:ext cx="2785955" cy="523220"/>
          </a:xfrm>
          <a:prstGeom prst="wedgeRectCallout">
            <a:avLst>
              <a:gd name="adj1" fmla="val -77128"/>
              <a:gd name="adj2" fmla="val 111073"/>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bg1"/>
                </a:solidFill>
              </a:rPr>
              <a:t>Exported method</a:t>
            </a:r>
            <a:endParaRPr lang="en-GB" sz="2800" b="1" dirty="0">
              <a:solidFill>
                <a:schemeClr val="bg1"/>
              </a:solidFill>
            </a:endParaRPr>
          </a:p>
        </p:txBody>
      </p:sp>
      <p:sp>
        <p:nvSpPr>
          <p:cNvPr id="7" name="Rectangular Callout 6"/>
          <p:cNvSpPr/>
          <p:nvPr/>
        </p:nvSpPr>
        <p:spPr>
          <a:xfrm>
            <a:off x="6075512" y="2782674"/>
            <a:ext cx="2557431" cy="523220"/>
          </a:xfrm>
          <a:prstGeom prst="wedgeRectCallout">
            <a:avLst>
              <a:gd name="adj1" fmla="val -109282"/>
              <a:gd name="adj2" fmla="val -97617"/>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w="15875">
            <a:solidFill>
              <a:schemeClr val="tx1"/>
            </a:solidFill>
            <a:miter lim="800000"/>
            <a:headEnd/>
            <a:tailEnd/>
          </a:ln>
          <a:effectLst/>
        </p:spPr>
        <p:txBody>
          <a:bodyPr wrap="none" anchor="ctr" anchorCtr="1">
            <a:spAutoFit/>
          </a:bodyPr>
          <a:lstStyle/>
          <a:p>
            <a:pPr algn="ctr"/>
            <a:r>
              <a:rPr lang="en-GB" sz="2800" b="1" dirty="0" smtClean="0">
                <a:solidFill>
                  <a:schemeClr val="bg1"/>
                </a:solidFill>
              </a:rPr>
              <a:t>Object internals</a:t>
            </a:r>
            <a:endParaRPr lang="en-GB" sz="2800" b="1" dirty="0">
              <a:solidFill>
                <a:schemeClr val="bg1"/>
              </a:solidFill>
            </a:endParaRPr>
          </a:p>
        </p:txBody>
      </p:sp>
    </p:spTree>
    <p:extLst>
      <p:ext uri="{BB962C8B-B14F-4D97-AF65-F5344CB8AC3E}">
        <p14:creationId xmlns:p14="http://schemas.microsoft.com/office/powerpoint/2010/main" val="1830243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538288" y="2090738"/>
            <a:ext cx="7100887" cy="1719262"/>
          </a:xfrm>
        </p:spPr>
        <p:txBody>
          <a:bodyPr/>
          <a:lstStyle/>
          <a:p>
            <a:pPr eaLnBrk="1" hangingPunct="1">
              <a:defRPr/>
            </a:pPr>
            <a:r>
              <a:rPr lang="en-US" dirty="0" smtClean="0"/>
              <a:t>Topic: Units of Measure</a:t>
            </a:r>
          </a:p>
        </p:txBody>
      </p:sp>
      <p:sp>
        <p:nvSpPr>
          <p:cNvPr id="34818" name="Rectangle 3"/>
          <p:cNvSpPr>
            <a:spLocks noGrp="1" noChangeArrowheads="1"/>
          </p:cNvSpPr>
          <p:nvPr>
            <p:ph type="subTitle" idx="1"/>
          </p:nvPr>
        </p:nvSpPr>
        <p:spPr>
          <a:xfrm>
            <a:off x="1538288" y="3870325"/>
            <a:ext cx="7100887" cy="1136650"/>
          </a:xfrm>
        </p:spPr>
        <p:txBody>
          <a:bodyPr/>
          <a:lstStyle/>
          <a:p>
            <a:pPr eaLnBrk="1" hangingPunct="1">
              <a:spcBef>
                <a:spcPct val="0"/>
              </a:spcBef>
            </a:pPr>
            <a:endParaRPr lang="en-US" dirty="0" smtClean="0">
              <a:solidFill>
                <a:srgbClr val="A2998A"/>
              </a:solidFill>
            </a:endParaRPr>
          </a:p>
        </p:txBody>
      </p:sp>
    </p:spTree>
    <p:extLst>
      <p:ext uri="{BB962C8B-B14F-4D97-AF65-F5344CB8AC3E}">
        <p14:creationId xmlns:p14="http://schemas.microsoft.com/office/powerpoint/2010/main" val="1441950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Folded Corner 3"/>
          <p:cNvSpPr/>
          <p:nvPr/>
        </p:nvSpPr>
        <p:spPr>
          <a:xfrm>
            <a:off x="214282" y="1196946"/>
            <a:ext cx="8929718" cy="3061959"/>
          </a:xfrm>
          <a:prstGeom prst="foldedCorner">
            <a:avLst/>
          </a:prstGeom>
          <a:solidFill>
            <a:srgbClr val="F8F57B"/>
          </a:solidFill>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r>
              <a:rPr lang="en-GB" b="1" dirty="0" smtClean="0">
                <a:solidFill>
                  <a:schemeClr val="tx1"/>
                </a:solidFill>
                <a:latin typeface="Consolas" pitchFamily="49" charset="0"/>
                <a:cs typeface="Consolas" pitchFamily="49" charset="0"/>
              </a:rPr>
              <a:t>let </a:t>
            </a:r>
            <a:r>
              <a:rPr lang="en-GB" b="1" dirty="0" err="1" smtClean="0">
                <a:solidFill>
                  <a:schemeClr val="tx1"/>
                </a:solidFill>
                <a:latin typeface="Consolas" pitchFamily="49" charset="0"/>
                <a:cs typeface="Consolas" pitchFamily="49" charset="0"/>
              </a:rPr>
              <a:t>EarthMass</a:t>
            </a:r>
            <a:r>
              <a:rPr lang="en-GB" b="1" dirty="0" smtClean="0">
                <a:solidFill>
                  <a:schemeClr val="tx1"/>
                </a:solidFill>
                <a:latin typeface="Consolas" pitchFamily="49" charset="0"/>
                <a:cs typeface="Consolas" pitchFamily="49" charset="0"/>
              </a:rPr>
              <a:t> = 5.9736e24&lt;kg&gt;</a:t>
            </a:r>
          </a:p>
          <a:p>
            <a:endParaRPr lang="en-GB" b="1" dirty="0" smtClean="0">
              <a:solidFill>
                <a:schemeClr val="tx1"/>
              </a:solidFill>
              <a:latin typeface="Consolas" pitchFamily="49" charset="0"/>
              <a:cs typeface="Consolas" pitchFamily="49" charset="0"/>
            </a:endParaRPr>
          </a:p>
          <a:p>
            <a:r>
              <a:rPr lang="en-GB" b="1" dirty="0" smtClean="0">
                <a:solidFill>
                  <a:srgbClr val="008000"/>
                </a:solidFill>
                <a:latin typeface="Consolas" pitchFamily="49" charset="0"/>
                <a:cs typeface="Consolas" pitchFamily="49" charset="0"/>
              </a:rPr>
              <a:t>// Average between pole and equator radii</a:t>
            </a:r>
          </a:p>
          <a:p>
            <a:r>
              <a:rPr lang="en-GB" b="1" dirty="0" smtClean="0">
                <a:solidFill>
                  <a:schemeClr val="tx1"/>
                </a:solidFill>
                <a:latin typeface="Consolas" pitchFamily="49" charset="0"/>
                <a:cs typeface="Consolas" pitchFamily="49" charset="0"/>
              </a:rPr>
              <a:t>let </a:t>
            </a:r>
            <a:r>
              <a:rPr lang="en-GB" b="1" dirty="0" err="1" smtClean="0">
                <a:solidFill>
                  <a:schemeClr val="tx1"/>
                </a:solidFill>
                <a:latin typeface="Consolas" pitchFamily="49" charset="0"/>
                <a:cs typeface="Consolas" pitchFamily="49" charset="0"/>
              </a:rPr>
              <a:t>EarthRadius</a:t>
            </a:r>
            <a:r>
              <a:rPr lang="en-GB" b="1" dirty="0" smtClean="0">
                <a:solidFill>
                  <a:schemeClr val="tx1"/>
                </a:solidFill>
                <a:latin typeface="Consolas" pitchFamily="49" charset="0"/>
                <a:cs typeface="Consolas" pitchFamily="49" charset="0"/>
              </a:rPr>
              <a:t> = 6371.0e3&lt;m&gt;</a:t>
            </a:r>
          </a:p>
          <a:p>
            <a:endParaRPr lang="en-GB" b="1" dirty="0" smtClean="0">
              <a:solidFill>
                <a:schemeClr val="tx1"/>
              </a:solidFill>
              <a:latin typeface="Consolas" pitchFamily="49" charset="0"/>
              <a:cs typeface="Consolas" pitchFamily="49" charset="0"/>
            </a:endParaRPr>
          </a:p>
          <a:p>
            <a:r>
              <a:rPr lang="en-GB" b="1" dirty="0" smtClean="0">
                <a:solidFill>
                  <a:srgbClr val="008000"/>
                </a:solidFill>
                <a:latin typeface="Consolas" pitchFamily="49" charset="0"/>
                <a:cs typeface="Consolas" pitchFamily="49" charset="0"/>
              </a:rPr>
              <a:t>// Gravitational acceleration on surface of Earth </a:t>
            </a:r>
          </a:p>
          <a:p>
            <a:r>
              <a:rPr lang="en-GB" b="1" dirty="0" smtClean="0">
                <a:solidFill>
                  <a:schemeClr val="tx1"/>
                </a:solidFill>
                <a:latin typeface="Consolas" pitchFamily="49" charset="0"/>
                <a:cs typeface="Consolas" pitchFamily="49" charset="0"/>
              </a:rPr>
              <a:t>let g = </a:t>
            </a:r>
            <a:r>
              <a:rPr lang="en-GB" b="1" dirty="0" err="1" smtClean="0">
                <a:solidFill>
                  <a:schemeClr val="tx1"/>
                </a:solidFill>
                <a:latin typeface="Consolas" pitchFamily="49" charset="0"/>
                <a:cs typeface="Consolas" pitchFamily="49" charset="0"/>
              </a:rPr>
              <a:t>PhysicalConstants.G</a:t>
            </a:r>
            <a:r>
              <a:rPr lang="en-GB" b="1" dirty="0" smtClean="0">
                <a:solidFill>
                  <a:schemeClr val="tx1"/>
                </a:solidFill>
                <a:latin typeface="Consolas" pitchFamily="49" charset="0"/>
                <a:cs typeface="Consolas" pitchFamily="49" charset="0"/>
              </a:rPr>
              <a:t> * </a:t>
            </a:r>
            <a:r>
              <a:rPr lang="en-GB" b="1" dirty="0" err="1" smtClean="0">
                <a:solidFill>
                  <a:schemeClr val="tx1"/>
                </a:solidFill>
                <a:latin typeface="Consolas" pitchFamily="49" charset="0"/>
                <a:cs typeface="Consolas" pitchFamily="49" charset="0"/>
              </a:rPr>
              <a:t>EarthMass</a:t>
            </a:r>
            <a:r>
              <a:rPr lang="en-GB" b="1" dirty="0" smtClean="0">
                <a:solidFill>
                  <a:schemeClr val="tx1"/>
                </a:solidFill>
                <a:latin typeface="Consolas" pitchFamily="49" charset="0"/>
                <a:cs typeface="Consolas" pitchFamily="49" charset="0"/>
              </a:rPr>
              <a:t> / (</a:t>
            </a:r>
            <a:r>
              <a:rPr lang="en-GB" b="1" dirty="0" err="1" smtClean="0">
                <a:solidFill>
                  <a:schemeClr val="tx1"/>
                </a:solidFill>
                <a:latin typeface="Consolas" pitchFamily="49" charset="0"/>
                <a:cs typeface="Consolas" pitchFamily="49" charset="0"/>
              </a:rPr>
              <a:t>EarthRadius</a:t>
            </a:r>
            <a:r>
              <a:rPr lang="en-GB" b="1" dirty="0" smtClean="0">
                <a:solidFill>
                  <a:schemeClr val="tx1"/>
                </a:solidFill>
                <a:latin typeface="Consolas" pitchFamily="49" charset="0"/>
                <a:cs typeface="Consolas" pitchFamily="49" charset="0"/>
              </a:rPr>
              <a:t> * </a:t>
            </a:r>
            <a:r>
              <a:rPr lang="en-GB" b="1" dirty="0" err="1" smtClean="0">
                <a:solidFill>
                  <a:schemeClr val="tx1"/>
                </a:solidFill>
                <a:latin typeface="Consolas" pitchFamily="49" charset="0"/>
                <a:cs typeface="Consolas" pitchFamily="49" charset="0"/>
              </a:rPr>
              <a:t>EarthRadius</a:t>
            </a:r>
            <a:r>
              <a:rPr lang="en-GB" b="1" dirty="0" smtClean="0">
                <a:solidFill>
                  <a:schemeClr val="tx1"/>
                </a:solidFill>
                <a:latin typeface="Consolas" pitchFamily="49" charset="0"/>
                <a:cs typeface="Consolas" pitchFamily="49" charset="0"/>
              </a:rPr>
              <a:t>)</a:t>
            </a:r>
          </a:p>
          <a:p>
            <a:endParaRPr lang="en-GB" b="1" dirty="0" smtClean="0">
              <a:solidFill>
                <a:schemeClr val="tx1"/>
              </a:solidFill>
              <a:latin typeface="Consolas" pitchFamily="49" charset="0"/>
              <a:cs typeface="Consolas" pitchFamily="49" charset="0"/>
            </a:endParaRPr>
          </a:p>
          <a:p>
            <a:endParaRPr lang="en-GB" b="1" dirty="0" smtClean="0">
              <a:solidFill>
                <a:schemeClr val="tx1"/>
              </a:solidFill>
              <a:latin typeface="Consolas" pitchFamily="49" charset="0"/>
              <a:cs typeface="Consolas" pitchFamily="49" charset="0"/>
            </a:endParaRPr>
          </a:p>
        </p:txBody>
      </p:sp>
      <p:pic>
        <p:nvPicPr>
          <p:cNvPr id="1026" name="Picture 2"/>
          <p:cNvPicPr>
            <a:picLocks noGrp="1" noChangeAspect="1" noChangeArrowheads="1"/>
          </p:cNvPicPr>
          <p:nvPr>
            <p:ph idx="1"/>
          </p:nvPr>
        </p:nvPicPr>
        <p:blipFill>
          <a:blip r:embed="rId2" cstate="print"/>
          <a:srcRect t="8696" r="58209" b="21425"/>
          <a:stretch>
            <a:fillRect/>
          </a:stretch>
        </p:blipFill>
        <p:spPr bwMode="auto">
          <a:xfrm>
            <a:off x="1500166" y="3571876"/>
            <a:ext cx="6951656" cy="2428892"/>
          </a:xfrm>
          <a:prstGeom prst="rect">
            <a:avLst/>
          </a:prstGeom>
          <a:noFill/>
          <a:ln w="9525">
            <a:noFill/>
            <a:miter lim="800000"/>
            <a:headEnd/>
            <a:tailEnd/>
          </a:ln>
          <a:effectLst/>
        </p:spPr>
      </p:pic>
      <p:sp>
        <p:nvSpPr>
          <p:cNvPr id="6" name="Freeform 5"/>
          <p:cNvSpPr/>
          <p:nvPr/>
        </p:nvSpPr>
        <p:spPr>
          <a:xfrm>
            <a:off x="3071802" y="4786322"/>
            <a:ext cx="3357586" cy="812800"/>
          </a:xfrm>
          <a:custGeom>
            <a:avLst/>
            <a:gdLst>
              <a:gd name="connsiteX0" fmla="*/ 300182 w 1115291"/>
              <a:gd name="connsiteY0" fmla="*/ 53109 h 812800"/>
              <a:gd name="connsiteX1" fmla="*/ 23091 w 1115291"/>
              <a:gd name="connsiteY1" fmla="*/ 413327 h 812800"/>
              <a:gd name="connsiteX2" fmla="*/ 161637 w 1115291"/>
              <a:gd name="connsiteY2" fmla="*/ 787400 h 812800"/>
              <a:gd name="connsiteX3" fmla="*/ 979055 w 1115291"/>
              <a:gd name="connsiteY3" fmla="*/ 565727 h 812800"/>
              <a:gd name="connsiteX4" fmla="*/ 979055 w 1115291"/>
              <a:gd name="connsiteY4" fmla="*/ 94673 h 812800"/>
              <a:gd name="connsiteX5" fmla="*/ 300182 w 1115291"/>
              <a:gd name="connsiteY5" fmla="*/ 53109 h 81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5291" h="812800">
                <a:moveTo>
                  <a:pt x="300182" y="53109"/>
                </a:moveTo>
                <a:cubicBezTo>
                  <a:pt x="140855" y="106218"/>
                  <a:pt x="46182" y="290945"/>
                  <a:pt x="23091" y="413327"/>
                </a:cubicBezTo>
                <a:cubicBezTo>
                  <a:pt x="0" y="535709"/>
                  <a:pt x="2310" y="762000"/>
                  <a:pt x="161637" y="787400"/>
                </a:cubicBezTo>
                <a:cubicBezTo>
                  <a:pt x="320964" y="812800"/>
                  <a:pt x="842819" y="681182"/>
                  <a:pt x="979055" y="565727"/>
                </a:cubicBezTo>
                <a:cubicBezTo>
                  <a:pt x="1115291" y="450273"/>
                  <a:pt x="1099128" y="182418"/>
                  <a:pt x="979055" y="94673"/>
                </a:cubicBezTo>
                <a:cubicBezTo>
                  <a:pt x="858982" y="6928"/>
                  <a:pt x="459509" y="0"/>
                  <a:pt x="300182" y="53109"/>
                </a:cubicBezTo>
                <a:close/>
              </a:path>
            </a:pathLst>
          </a:custGeom>
          <a:noFill/>
          <a:ln w="28575">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4277504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Summary</a:t>
            </a:r>
            <a:endParaRPr lang="en-GB" dirty="0"/>
          </a:p>
        </p:txBody>
      </p:sp>
      <p:sp>
        <p:nvSpPr>
          <p:cNvPr id="6" name="Content Placeholder 5"/>
          <p:cNvSpPr>
            <a:spLocks noGrp="1"/>
          </p:cNvSpPr>
          <p:nvPr>
            <p:ph type="body" idx="1"/>
          </p:nvPr>
        </p:nvSpPr>
        <p:spPr/>
        <p:txBody>
          <a:bodyPr>
            <a:normAutofit fontScale="92500" lnSpcReduction="10000"/>
          </a:bodyPr>
          <a:lstStyle/>
          <a:p>
            <a:r>
              <a:rPr lang="en-GB" sz="2800" dirty="0" smtClean="0"/>
              <a:t>F# is a </a:t>
            </a:r>
            <a:r>
              <a:rPr lang="en-GB" sz="2800" b="1" dirty="0" smtClean="0">
                <a:solidFill>
                  <a:schemeClr val="tx2"/>
                </a:solidFill>
              </a:rPr>
              <a:t>general</a:t>
            </a:r>
            <a:r>
              <a:rPr lang="en-GB" sz="2800" dirty="0" smtClean="0">
                <a:solidFill>
                  <a:schemeClr val="accent5"/>
                </a:solidFill>
              </a:rPr>
              <a:t> </a:t>
            </a:r>
            <a:r>
              <a:rPr lang="en-GB" sz="2800" b="1" dirty="0" smtClean="0">
                <a:solidFill>
                  <a:schemeClr val="tx2"/>
                </a:solidFill>
              </a:rPr>
              <a:t>purpose</a:t>
            </a:r>
            <a:r>
              <a:rPr lang="en-GB" sz="2800" dirty="0" smtClean="0"/>
              <a:t>, </a:t>
            </a:r>
            <a:r>
              <a:rPr lang="en-GB" sz="2800" b="1" dirty="0" smtClean="0">
                <a:solidFill>
                  <a:schemeClr val="tx2"/>
                </a:solidFill>
              </a:rPr>
              <a:t>efficient</a:t>
            </a:r>
            <a:r>
              <a:rPr lang="en-GB" sz="2800" dirty="0" smtClean="0"/>
              <a:t>, </a:t>
            </a:r>
            <a:r>
              <a:rPr lang="en-GB" sz="2800" b="1" dirty="0" smtClean="0">
                <a:solidFill>
                  <a:schemeClr val="tx2"/>
                </a:solidFill>
              </a:rPr>
              <a:t>succinct</a:t>
            </a:r>
            <a:r>
              <a:rPr lang="en-GB" sz="2800" dirty="0" smtClean="0"/>
              <a:t>, “</a:t>
            </a:r>
            <a:r>
              <a:rPr lang="en-GB" sz="2800" b="1" dirty="0" smtClean="0">
                <a:solidFill>
                  <a:schemeClr val="tx2"/>
                </a:solidFill>
              </a:rPr>
              <a:t>functional-first</a:t>
            </a:r>
            <a:r>
              <a:rPr lang="en-GB" sz="2800" dirty="0" smtClean="0"/>
              <a:t>” </a:t>
            </a:r>
            <a:r>
              <a:rPr lang="en-GB" sz="2800" b="1" dirty="0" smtClean="0">
                <a:solidFill>
                  <a:schemeClr val="accent5"/>
                </a:solidFill>
              </a:rPr>
              <a:t> </a:t>
            </a:r>
            <a:r>
              <a:rPr lang="en-GB" sz="2800" dirty="0" smtClean="0"/>
              <a:t>programming language</a:t>
            </a:r>
          </a:p>
          <a:p>
            <a:endParaRPr lang="en-GB" sz="2800" dirty="0" smtClean="0"/>
          </a:p>
          <a:p>
            <a:r>
              <a:rPr lang="en-GB" sz="2800" dirty="0" smtClean="0"/>
              <a:t>F# has a </a:t>
            </a:r>
            <a:r>
              <a:rPr lang="en-GB" sz="2800" b="1" dirty="0" smtClean="0">
                <a:solidFill>
                  <a:schemeClr val="tx2"/>
                </a:solidFill>
              </a:rPr>
              <a:t>simple</a:t>
            </a:r>
            <a:r>
              <a:rPr lang="en-GB" sz="2800" dirty="0" smtClean="0"/>
              <a:t>, </a:t>
            </a:r>
            <a:r>
              <a:rPr lang="en-GB" sz="2800" b="1" dirty="0" smtClean="0">
                <a:solidFill>
                  <a:schemeClr val="tx2"/>
                </a:solidFill>
              </a:rPr>
              <a:t>script-like</a:t>
            </a:r>
            <a:r>
              <a:rPr lang="en-GB" sz="2800" dirty="0" smtClean="0"/>
              <a:t> initial experience, but is </a:t>
            </a:r>
            <a:r>
              <a:rPr lang="en-GB" sz="2800" b="1" dirty="0" smtClean="0">
                <a:solidFill>
                  <a:schemeClr val="tx2"/>
                </a:solidFill>
              </a:rPr>
              <a:t>strongly</a:t>
            </a:r>
            <a:r>
              <a:rPr lang="en-GB" sz="2800" dirty="0" smtClean="0">
                <a:solidFill>
                  <a:schemeClr val="accent5"/>
                </a:solidFill>
              </a:rPr>
              <a:t> </a:t>
            </a:r>
            <a:r>
              <a:rPr lang="en-GB" sz="2800" b="1" dirty="0" smtClean="0">
                <a:solidFill>
                  <a:schemeClr val="tx2"/>
                </a:solidFill>
              </a:rPr>
              <a:t>typed</a:t>
            </a:r>
            <a:r>
              <a:rPr lang="en-GB" sz="2800" dirty="0" smtClean="0"/>
              <a:t> and friendly</a:t>
            </a:r>
          </a:p>
          <a:p>
            <a:endParaRPr lang="en-GB" sz="2800" dirty="0" smtClean="0"/>
          </a:p>
          <a:p>
            <a:r>
              <a:rPr lang="en-GB" sz="2800" dirty="0" smtClean="0"/>
              <a:t>F# has some nice features for </a:t>
            </a:r>
            <a:r>
              <a:rPr lang="en-GB" sz="2800" b="1" dirty="0" smtClean="0">
                <a:solidFill>
                  <a:schemeClr val="tx2"/>
                </a:solidFill>
              </a:rPr>
              <a:t>objects</a:t>
            </a:r>
            <a:r>
              <a:rPr lang="en-GB" sz="2800" dirty="0" smtClean="0"/>
              <a:t>, </a:t>
            </a:r>
            <a:r>
              <a:rPr lang="en-GB" sz="2800" b="1" dirty="0" smtClean="0">
                <a:solidFill>
                  <a:schemeClr val="tx2"/>
                </a:solidFill>
              </a:rPr>
              <a:t>queries</a:t>
            </a:r>
            <a:r>
              <a:rPr lang="en-GB" sz="2800" dirty="0" smtClean="0"/>
              <a:t>, </a:t>
            </a:r>
            <a:r>
              <a:rPr lang="en-GB" sz="2800" b="1" dirty="0" smtClean="0">
                <a:solidFill>
                  <a:schemeClr val="tx2"/>
                </a:solidFill>
              </a:rPr>
              <a:t>async</a:t>
            </a:r>
            <a:r>
              <a:rPr lang="en-GB" sz="2800" dirty="0" smtClean="0"/>
              <a:t>, </a:t>
            </a:r>
            <a:r>
              <a:rPr lang="en-GB" sz="2800" b="1" dirty="0" smtClean="0">
                <a:solidFill>
                  <a:schemeClr val="tx2"/>
                </a:solidFill>
              </a:rPr>
              <a:t>agents</a:t>
            </a:r>
            <a:r>
              <a:rPr lang="en-GB" sz="2800" dirty="0" smtClean="0"/>
              <a:t>, </a:t>
            </a:r>
            <a:r>
              <a:rPr lang="en-GB" sz="2800" b="1" dirty="0" smtClean="0">
                <a:solidFill>
                  <a:schemeClr val="tx2"/>
                </a:solidFill>
              </a:rPr>
              <a:t>parallel</a:t>
            </a:r>
            <a:r>
              <a:rPr lang="en-GB" sz="2800" dirty="0" smtClean="0">
                <a:solidFill>
                  <a:schemeClr val="accent5"/>
                </a:solidFill>
              </a:rPr>
              <a:t> </a:t>
            </a:r>
            <a:r>
              <a:rPr lang="en-GB" sz="2800" dirty="0" smtClean="0"/>
              <a:t>and </a:t>
            </a:r>
            <a:r>
              <a:rPr lang="en-GB" sz="2800" b="1" dirty="0" smtClean="0">
                <a:solidFill>
                  <a:schemeClr val="tx2"/>
                </a:solidFill>
              </a:rPr>
              <a:t>units</a:t>
            </a:r>
            <a:r>
              <a:rPr lang="en-GB" sz="2800" b="1" dirty="0" smtClean="0">
                <a:solidFill>
                  <a:schemeClr val="accent5"/>
                </a:solidFill>
              </a:rPr>
              <a:t> </a:t>
            </a:r>
            <a:r>
              <a:rPr lang="en-GB" sz="2800" b="1" dirty="0" smtClean="0">
                <a:solidFill>
                  <a:schemeClr val="tx2"/>
                </a:solidFill>
              </a:rPr>
              <a:t>of</a:t>
            </a:r>
            <a:r>
              <a:rPr lang="en-GB" sz="2800" b="1" dirty="0" smtClean="0">
                <a:solidFill>
                  <a:schemeClr val="accent5"/>
                </a:solidFill>
              </a:rPr>
              <a:t> </a:t>
            </a:r>
            <a:r>
              <a:rPr lang="en-GB" sz="2800" b="1" dirty="0" smtClean="0">
                <a:solidFill>
                  <a:schemeClr val="tx2"/>
                </a:solidFill>
              </a:rPr>
              <a:t>measure</a:t>
            </a:r>
          </a:p>
          <a:p>
            <a:endParaRPr lang="en-GB" sz="2800" dirty="0" smtClean="0"/>
          </a:p>
          <a:p>
            <a:r>
              <a:rPr lang="en-GB" sz="2800" dirty="0" smtClean="0"/>
              <a:t>F# is </a:t>
            </a:r>
            <a:r>
              <a:rPr lang="en-GB" sz="2800" b="1" dirty="0" smtClean="0">
                <a:solidFill>
                  <a:schemeClr val="tx2"/>
                </a:solidFill>
              </a:rPr>
              <a:t>highly</a:t>
            </a:r>
            <a:r>
              <a:rPr lang="en-GB" sz="2800" b="1" dirty="0" smtClean="0">
                <a:solidFill>
                  <a:schemeClr val="accent5"/>
                </a:solidFill>
              </a:rPr>
              <a:t> </a:t>
            </a:r>
            <a:r>
              <a:rPr lang="en-GB" sz="2800" b="1" dirty="0" smtClean="0">
                <a:solidFill>
                  <a:schemeClr val="tx2"/>
                </a:solidFill>
              </a:rPr>
              <a:t>interoperable</a:t>
            </a:r>
            <a:r>
              <a:rPr lang="en-GB" sz="2800" dirty="0" smtClean="0"/>
              <a:t>, and can build vanilla .NET components</a:t>
            </a:r>
          </a:p>
          <a:p>
            <a:pPr>
              <a:buNone/>
            </a:pPr>
            <a:endParaRPr lang="en-GB" sz="2800" dirty="0" smtClean="0"/>
          </a:p>
          <a:p>
            <a:endParaRPr lang="en-GB" sz="2800" dirty="0"/>
          </a:p>
        </p:txBody>
      </p:sp>
    </p:spTree>
    <p:extLst>
      <p:ext uri="{BB962C8B-B14F-4D97-AF65-F5344CB8AC3E}">
        <p14:creationId xmlns:p14="http://schemas.microsoft.com/office/powerpoint/2010/main" val="250398916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dirty="0" smtClean="0"/>
              <a:t>Latest Books about F#</a:t>
            </a:r>
            <a:endParaRPr lang="en-US" dirty="0"/>
          </a:p>
        </p:txBody>
      </p:sp>
      <p:sp>
        <p:nvSpPr>
          <p:cNvPr id="11" name="TextBox 10"/>
          <p:cNvSpPr txBox="1"/>
          <p:nvPr/>
        </p:nvSpPr>
        <p:spPr>
          <a:xfrm>
            <a:off x="565150" y="5562600"/>
            <a:ext cx="5294206" cy="584775"/>
          </a:xfrm>
          <a:prstGeom prst="rect">
            <a:avLst/>
          </a:prstGeom>
          <a:noFill/>
        </p:spPr>
        <p:txBody>
          <a:bodyPr wrap="none" rtlCol="0">
            <a:spAutoFit/>
          </a:bodyPr>
          <a:lstStyle/>
          <a:p>
            <a:r>
              <a:rPr lang="en-GB" sz="3200" b="1" dirty="0" smtClean="0">
                <a:solidFill>
                  <a:schemeClr val="bg1"/>
                </a:solidFill>
                <a:latin typeface="+mn-lt"/>
              </a:rPr>
              <a:t>Visit 	</a:t>
            </a:r>
            <a:r>
              <a:rPr lang="en-GB" sz="3200" b="1" dirty="0" smtClean="0">
                <a:latin typeface="+mn-lt"/>
                <a:hlinkClick r:id="rId2"/>
              </a:rPr>
              <a:t>www.fsharp.net</a:t>
            </a:r>
            <a:r>
              <a:rPr lang="en-GB" sz="3200" b="1" dirty="0" smtClean="0">
                <a:latin typeface="+mn-lt"/>
              </a:rPr>
              <a:t>  </a:t>
            </a:r>
          </a:p>
        </p:txBody>
      </p:sp>
      <p:pic>
        <p:nvPicPr>
          <p:cNvPr id="93186" name="Picture 2" descr="http://www.manning.com/petricek/petricek_cover150.jpg"/>
          <p:cNvPicPr>
            <a:picLocks noChangeAspect="1" noChangeArrowheads="1"/>
          </p:cNvPicPr>
          <p:nvPr/>
        </p:nvPicPr>
        <p:blipFill>
          <a:blip r:embed="rId3"/>
          <a:srcRect/>
          <a:stretch>
            <a:fillRect/>
          </a:stretch>
        </p:blipFill>
        <p:spPr bwMode="auto">
          <a:xfrm>
            <a:off x="490426" y="1053585"/>
            <a:ext cx="1428750" cy="1790701"/>
          </a:xfrm>
          <a:prstGeom prst="rect">
            <a:avLst/>
          </a:prstGeom>
          <a:noFill/>
        </p:spPr>
      </p:pic>
      <p:pic>
        <p:nvPicPr>
          <p:cNvPr id="93188" name="Picture 4" descr="Expert F# book cover"/>
          <p:cNvPicPr>
            <a:picLocks noChangeAspect="1" noChangeArrowheads="1"/>
          </p:cNvPicPr>
          <p:nvPr/>
        </p:nvPicPr>
        <p:blipFill>
          <a:blip r:embed="rId4"/>
          <a:srcRect/>
          <a:stretch>
            <a:fillRect/>
          </a:stretch>
        </p:blipFill>
        <p:spPr bwMode="auto">
          <a:xfrm>
            <a:off x="529063" y="3346361"/>
            <a:ext cx="1402768" cy="1885320"/>
          </a:xfrm>
          <a:prstGeom prst="rect">
            <a:avLst/>
          </a:prstGeom>
          <a:noFill/>
        </p:spPr>
      </p:pic>
      <p:pic>
        <p:nvPicPr>
          <p:cNvPr id="93190" name="Picture 6" descr="Beginning F# book cover"/>
          <p:cNvPicPr>
            <a:picLocks noChangeAspect="1" noChangeArrowheads="1"/>
          </p:cNvPicPr>
          <p:nvPr/>
        </p:nvPicPr>
        <p:blipFill>
          <a:blip r:embed="rId5"/>
          <a:srcRect/>
          <a:stretch>
            <a:fillRect/>
          </a:stretch>
        </p:blipFill>
        <p:spPr bwMode="auto">
          <a:xfrm>
            <a:off x="7277592" y="881554"/>
            <a:ext cx="1190625" cy="1571626"/>
          </a:xfrm>
          <a:prstGeom prst="rect">
            <a:avLst/>
          </a:prstGeom>
          <a:noFill/>
          <a:ln>
            <a:solidFill>
              <a:schemeClr val="tx1"/>
            </a:solidFill>
          </a:ln>
        </p:spPr>
      </p:pic>
      <p:pic>
        <p:nvPicPr>
          <p:cNvPr id="93192" name="Picture 8" descr="F# for Scientists"/>
          <p:cNvPicPr>
            <a:picLocks noChangeAspect="1" noChangeArrowheads="1"/>
          </p:cNvPicPr>
          <p:nvPr/>
        </p:nvPicPr>
        <p:blipFill>
          <a:blip r:embed="rId6"/>
          <a:srcRect/>
          <a:stretch>
            <a:fillRect/>
          </a:stretch>
        </p:blipFill>
        <p:spPr bwMode="auto">
          <a:xfrm>
            <a:off x="7007136" y="2903850"/>
            <a:ext cx="1905000" cy="3057526"/>
          </a:xfrm>
          <a:prstGeom prst="rect">
            <a:avLst/>
          </a:prstGeom>
          <a:noFill/>
        </p:spPr>
      </p:pic>
      <p:pic>
        <p:nvPicPr>
          <p:cNvPr id="1026" name="Picture 2" descr="C:\Users\dsyme\AppData\Local\Microsoft\Windows\Temporary Internet Files\Content.Outlook\JUSAJN82\Finch Cover (2).png"/>
          <p:cNvPicPr>
            <a:picLocks noChangeAspect="1" noChangeArrowheads="1"/>
          </p:cNvPicPr>
          <p:nvPr/>
        </p:nvPicPr>
        <p:blipFill>
          <a:blip r:embed="rId7" cstate="print"/>
          <a:srcRect/>
          <a:stretch>
            <a:fillRect/>
          </a:stretch>
        </p:blipFill>
        <p:spPr bwMode="auto">
          <a:xfrm>
            <a:off x="2867017" y="1600199"/>
            <a:ext cx="2992339" cy="3927179"/>
          </a:xfrm>
          <a:prstGeom prst="rect">
            <a:avLst/>
          </a:prstGeom>
          <a:noFill/>
          <a:ln>
            <a:solidFill>
              <a:schemeClr val="tx1"/>
            </a:solidFill>
          </a:ln>
        </p:spPr>
      </p:pic>
    </p:spTree>
    <p:extLst>
      <p:ext uri="{BB962C8B-B14F-4D97-AF65-F5344CB8AC3E}">
        <p14:creationId xmlns:p14="http://schemas.microsoft.com/office/powerpoint/2010/main" val="3273040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t>
            </a:r>
            <a:r>
              <a:rPr lang="en-US" dirty="0"/>
              <a:t>&amp; </a:t>
            </a:r>
            <a:r>
              <a:rPr lang="en-US" dirty="0" smtClean="0"/>
              <a:t>a</a:t>
            </a:r>
            <a:r>
              <a:rPr lang="en-US" dirty="0"/>
              <a:t/>
            </a:r>
            <a:br>
              <a:rPr lang="en-US" dirty="0"/>
            </a:br>
            <a:endParaRPr lang="en-GB" dirty="0"/>
          </a:p>
        </p:txBody>
      </p:sp>
      <p:sp>
        <p:nvSpPr>
          <p:cNvPr id="17" name="Text Placeholder 16"/>
          <p:cNvSpPr>
            <a:spLocks noGrp="1"/>
          </p:cNvSpPr>
          <p:nvPr>
            <p:ph type="body" idx="1"/>
          </p:nvPr>
        </p:nvSpPr>
        <p:spPr/>
        <p:txBody>
          <a:bodyPr>
            <a:normAutofit fontScale="77500" lnSpcReduction="20000"/>
          </a:bodyPr>
          <a:lstStyle/>
          <a:p>
            <a:r>
              <a:rPr lang="en-US" sz="6000" dirty="0" smtClean="0">
                <a:hlinkClick r:id="rId2"/>
              </a:rPr>
              <a:t>www.tryfsharp.org</a:t>
            </a:r>
            <a:endParaRPr lang="en-US" sz="6000" dirty="0" smtClean="0"/>
          </a:p>
          <a:p>
            <a:r>
              <a:rPr lang="en-US" sz="6000" dirty="0" smtClean="0">
                <a:hlinkClick r:id="rId3"/>
              </a:rPr>
              <a:t>http://blogs.msdn.com/dsyme</a:t>
            </a:r>
            <a:r>
              <a:rPr lang="en-US" sz="6000" dirty="0" smtClean="0"/>
              <a:t> </a:t>
            </a:r>
          </a:p>
          <a:p>
            <a:endParaRPr lang="en-US" sz="6000" dirty="0"/>
          </a:p>
          <a:p>
            <a:endParaRPr lang="en-US" sz="6000" dirty="0"/>
          </a:p>
        </p:txBody>
      </p:sp>
    </p:spTree>
    <p:extLst>
      <p:ext uri="{BB962C8B-B14F-4D97-AF65-F5344CB8AC3E}">
        <p14:creationId xmlns:p14="http://schemas.microsoft.com/office/powerpoint/2010/main" val="7794378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a:xfrm>
            <a:off x="299398" y="188640"/>
            <a:ext cx="8382000" cy="1107996"/>
          </a:xfrm>
        </p:spPr>
        <p:txBody>
          <a:bodyPr>
            <a:normAutofit/>
          </a:bodyPr>
          <a:lstStyle/>
          <a:p>
            <a:pPr eaLnBrk="1" hangingPunct="1">
              <a:defRPr/>
            </a:pPr>
            <a:r>
              <a:rPr lang="en-US" sz="5400" dirty="0" smtClean="0"/>
              <a:t>F# and Open Source</a:t>
            </a:r>
            <a:endParaRPr sz="5400" b="1" dirty="0" smtClean="0"/>
          </a:p>
        </p:txBody>
      </p:sp>
      <p:sp>
        <p:nvSpPr>
          <p:cNvPr id="6147" name="Text Placeholder 2"/>
          <p:cNvSpPr>
            <a:spLocks noGrp="1"/>
          </p:cNvSpPr>
          <p:nvPr>
            <p:ph type="body" idx="1"/>
          </p:nvPr>
        </p:nvSpPr>
        <p:spPr>
          <a:xfrm>
            <a:off x="621886"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F# 2.0 </a:t>
            </a:r>
            <a:r>
              <a:rPr lang="en-GB" sz="3600" dirty="0" err="1" smtClean="0"/>
              <a:t>compiler+library</a:t>
            </a:r>
            <a:r>
              <a:rPr lang="en-GB" sz="3600" dirty="0" smtClean="0"/>
              <a:t> open source drop</a:t>
            </a:r>
          </a:p>
          <a:p>
            <a:pPr lvl="0" algn="ctr">
              <a:lnSpc>
                <a:spcPct val="150000"/>
              </a:lnSpc>
              <a:buNone/>
              <a:defRPr/>
            </a:pPr>
            <a:r>
              <a:rPr lang="en-GB" sz="3600" dirty="0" smtClean="0"/>
              <a:t>Apache 2.0 license</a:t>
            </a:r>
            <a:endParaRPr lang="en-GB" sz="3600" dirty="0"/>
          </a:p>
          <a:p>
            <a:pPr lvl="0" algn="ctr">
              <a:lnSpc>
                <a:spcPct val="150000"/>
              </a:lnSpc>
              <a:buNone/>
              <a:defRPr/>
            </a:pPr>
            <a:endParaRPr lang="en-GB" sz="3600" dirty="0"/>
          </a:p>
          <a:p>
            <a:pPr lvl="0" algn="ctr">
              <a:lnSpc>
                <a:spcPct val="150000"/>
              </a:lnSpc>
              <a:buNone/>
              <a:defRPr/>
            </a:pPr>
            <a:r>
              <a:rPr lang="en-US" sz="3600" dirty="0" smtClean="0">
                <a:hlinkClick r:id="rId3"/>
              </a:rPr>
              <a:t>www.tryfsharp.org</a:t>
            </a:r>
            <a:r>
              <a:rPr lang="en-US" sz="3600" dirty="0" smtClean="0"/>
              <a:t> </a:t>
            </a:r>
            <a:endParaRPr lang="en-US" sz="3600" dirty="0" smtClean="0"/>
          </a:p>
          <a:p>
            <a:pPr lvl="0" algn="ctr">
              <a:lnSpc>
                <a:spcPct val="150000"/>
              </a:lnSpc>
              <a:buNone/>
              <a:defRPr/>
            </a:pPr>
            <a:r>
              <a:rPr lang="en-US" sz="3600" dirty="0" smtClean="0">
                <a:hlinkClick r:id="rId4"/>
              </a:rPr>
              <a:t>http://blogs.msdn.com/dsyme</a:t>
            </a:r>
            <a:r>
              <a:rPr lang="en-US" sz="3600" dirty="0"/>
              <a:t> </a:t>
            </a: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3205444226"/>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Some Characteristics of F#</a:t>
            </a:r>
            <a:endParaRPr lang="en-US" dirty="0"/>
          </a:p>
        </p:txBody>
      </p:sp>
      <p:sp>
        <p:nvSpPr>
          <p:cNvPr id="3" name="Text Placeholder 2"/>
          <p:cNvSpPr>
            <a:spLocks noGrp="1"/>
          </p:cNvSpPr>
          <p:nvPr>
            <p:ph type="body" idx="1"/>
          </p:nvPr>
        </p:nvSpPr>
        <p:spPr>
          <a:xfrm>
            <a:off x="457200" y="1600200"/>
            <a:ext cx="8229600" cy="4709120"/>
          </a:xfrm>
        </p:spPr>
        <p:txBody>
          <a:bodyPr>
            <a:normAutofit/>
          </a:bodyPr>
          <a:lstStyle/>
          <a:p>
            <a:pPr marL="261938" indent="-261938">
              <a:buSzPts val="3200"/>
              <a:buFont typeface="Arial"/>
              <a:buChar char="•"/>
            </a:pPr>
            <a:r>
              <a:rPr lang="en-CA" sz="3600" b="1" dirty="0" err="1" smtClean="0">
                <a:solidFill>
                  <a:schemeClr val="accent1">
                    <a:lumMod val="75000"/>
                  </a:schemeClr>
                </a:solidFill>
                <a:ea typeface="Verdana" pitchFamily="34" charset="0"/>
                <a:cs typeface="Verdana" pitchFamily="34" charset="0"/>
              </a:rPr>
              <a:t>Multiparadigm</a:t>
            </a:r>
            <a:r>
              <a:rPr lang="en-CA" sz="3600" b="1" dirty="0" smtClean="0">
                <a:solidFill>
                  <a:schemeClr val="accent1">
                    <a:lumMod val="75000"/>
                  </a:schemeClr>
                </a:solidFill>
                <a:ea typeface="Verdana" pitchFamily="34" charset="0"/>
                <a:cs typeface="Verdana" pitchFamily="34" charset="0"/>
              </a:rPr>
              <a:t> (functional first + OO + parallel)</a:t>
            </a:r>
            <a:endParaRPr lang="en-CA" sz="3600" b="1" dirty="0">
              <a:solidFill>
                <a:schemeClr val="accent1">
                  <a:lumMod val="75000"/>
                </a:schemeClr>
              </a:solidFill>
              <a:ea typeface="Verdana" pitchFamily="34" charset="0"/>
              <a:cs typeface="Verdana" pitchFamily="34" charset="0"/>
            </a:endParaRPr>
          </a:p>
          <a:p>
            <a:pPr marL="261938" indent="-261938">
              <a:buSzPts val="3200"/>
              <a:buFont typeface="Arial"/>
              <a:buChar char="•"/>
            </a:pPr>
            <a:r>
              <a:rPr lang="en-CA" sz="3600" b="1" dirty="0" smtClean="0">
                <a:solidFill>
                  <a:srgbClr val="000000"/>
                </a:solidFill>
                <a:ea typeface="Verdana" pitchFamily="34" charset="0"/>
                <a:cs typeface="Verdana" pitchFamily="34" charset="0"/>
              </a:rPr>
              <a:t>Strong </a:t>
            </a:r>
            <a:r>
              <a:rPr lang="en-CA" sz="3600" b="1" dirty="0">
                <a:solidFill>
                  <a:srgbClr val="000000"/>
                </a:solidFill>
                <a:ea typeface="Verdana" pitchFamily="34" charset="0"/>
                <a:cs typeface="Verdana" pitchFamily="34" charset="0"/>
              </a:rPr>
              <a:t>static type checking </a:t>
            </a:r>
            <a:r>
              <a:rPr lang="en-CA" sz="3600" b="1" dirty="0" smtClean="0">
                <a:solidFill>
                  <a:srgbClr val="000000"/>
                </a:solidFill>
                <a:ea typeface="Verdana" pitchFamily="34" charset="0"/>
                <a:cs typeface="Verdana" pitchFamily="34" charset="0"/>
              </a:rPr>
              <a:t>+ inference</a:t>
            </a:r>
            <a:endParaRPr lang="en-CA" sz="3600" b="1" dirty="0">
              <a:solidFill>
                <a:srgbClr val="000000"/>
              </a:solidFill>
              <a:ea typeface="Verdana" pitchFamily="34" charset="0"/>
              <a:cs typeface="Verdana" pitchFamily="34" charset="0"/>
            </a:endParaRPr>
          </a:p>
          <a:p>
            <a:pPr marL="261938" indent="-261938">
              <a:buSzPts val="3200"/>
              <a:buFont typeface="Arial"/>
              <a:buChar char="•"/>
            </a:pPr>
            <a:r>
              <a:rPr lang="en-CA" sz="3600" b="1" dirty="0" smtClean="0">
                <a:solidFill>
                  <a:srgbClr val="000000"/>
                </a:solidFill>
                <a:ea typeface="Verdana" pitchFamily="34" charset="0"/>
                <a:cs typeface="Verdana" pitchFamily="34" charset="0"/>
              </a:rPr>
              <a:t>Succinct</a:t>
            </a:r>
            <a:endParaRPr lang="en-CA" sz="3600" b="1" dirty="0">
              <a:solidFill>
                <a:srgbClr val="000000"/>
              </a:solidFill>
              <a:ea typeface="Verdana" pitchFamily="34" charset="0"/>
              <a:cs typeface="Verdana" pitchFamily="34" charset="0"/>
            </a:endParaRPr>
          </a:p>
          <a:p>
            <a:pPr marL="261938" indent="-261938">
              <a:buSzPts val="3200"/>
              <a:buFont typeface="Arial"/>
              <a:buChar char="•"/>
            </a:pPr>
            <a:r>
              <a:rPr lang="en-CA" sz="3600" b="1" dirty="0" smtClean="0">
                <a:solidFill>
                  <a:schemeClr val="accent1">
                    <a:lumMod val="75000"/>
                  </a:schemeClr>
                </a:solidFill>
                <a:ea typeface="Verdana" pitchFamily="34" charset="0"/>
                <a:cs typeface="Verdana" pitchFamily="34" charset="0"/>
              </a:rPr>
              <a:t>Linux, Mac or Windows</a:t>
            </a:r>
            <a:endParaRPr lang="en-CA" sz="3600" b="1" dirty="0">
              <a:solidFill>
                <a:schemeClr val="accent1">
                  <a:lumMod val="75000"/>
                </a:schemeClr>
              </a:solidFill>
              <a:ea typeface="Verdana" pitchFamily="34" charset="0"/>
              <a:cs typeface="Verdana" pitchFamily="34" charset="0"/>
            </a:endParaRPr>
          </a:p>
          <a:p>
            <a:pPr marL="261938" indent="-261938">
              <a:buSzPts val="3200"/>
              <a:buFont typeface="Arial"/>
              <a:buChar char="•"/>
            </a:pPr>
            <a:r>
              <a:rPr lang="en-CA" sz="3600" b="1" dirty="0" smtClean="0">
                <a:solidFill>
                  <a:srgbClr val="000000"/>
                </a:solidFill>
                <a:ea typeface="Verdana" pitchFamily="34" charset="0"/>
                <a:cs typeface="Verdana" pitchFamily="34" charset="0"/>
              </a:rPr>
              <a:t>Visual Studio, </a:t>
            </a:r>
            <a:r>
              <a:rPr lang="en-CA" sz="3600" b="1" dirty="0">
                <a:solidFill>
                  <a:srgbClr val="000000"/>
                </a:solidFill>
                <a:ea typeface="Verdana" pitchFamily="34" charset="0"/>
                <a:cs typeface="Verdana" pitchFamily="34" charset="0"/>
              </a:rPr>
              <a:t>or </a:t>
            </a:r>
            <a:r>
              <a:rPr lang="en-CA" sz="3600" b="1" dirty="0" err="1">
                <a:solidFill>
                  <a:srgbClr val="000000"/>
                </a:solidFill>
                <a:ea typeface="Verdana" pitchFamily="34" charset="0"/>
                <a:cs typeface="Verdana" pitchFamily="34" charset="0"/>
              </a:rPr>
              <a:t>MonoDevelop</a:t>
            </a:r>
            <a:r>
              <a:rPr lang="en-CA" sz="3600" b="1" dirty="0">
                <a:solidFill>
                  <a:srgbClr val="000000"/>
                </a:solidFill>
                <a:ea typeface="Verdana" pitchFamily="34" charset="0"/>
                <a:cs typeface="Verdana" pitchFamily="34" charset="0"/>
              </a:rPr>
              <a:t> on all platforms</a:t>
            </a:r>
          </a:p>
          <a:p>
            <a:endParaRPr lang="en-GB" sz="3600" dirty="0"/>
          </a:p>
        </p:txBody>
      </p:sp>
    </p:spTree>
    <p:extLst>
      <p:ext uri="{BB962C8B-B14F-4D97-AF65-F5344CB8AC3E}">
        <p14:creationId xmlns:p14="http://schemas.microsoft.com/office/powerpoint/2010/main" val="324473205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 AS A SIMPLE, Fun, PLAYFUL BUT PRACTICAL LANGUAGE</a:t>
            </a:r>
            <a:endParaRPr lang="en-US" dirty="0"/>
          </a:p>
        </p:txBody>
      </p:sp>
      <p:sp>
        <p:nvSpPr>
          <p:cNvPr id="4" name="Text Placeholder 3"/>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9212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230188"/>
            <a:ext cx="8382000" cy="1107996"/>
          </a:xfrm>
        </p:spPr>
        <p:txBody>
          <a:bodyPr>
            <a:normAutofit/>
          </a:bodyPr>
          <a:lstStyle/>
          <a:p>
            <a:pPr eaLnBrk="1" hangingPunct="1">
              <a:defRPr/>
            </a:pPr>
            <a:r>
              <a:rPr lang="en-US" sz="6000" b="1" dirty="0" smtClean="0"/>
              <a:t>F# is…</a:t>
            </a:r>
            <a:endParaRPr sz="6000" b="1" dirty="0" smtClean="0"/>
          </a:p>
        </p:txBody>
      </p:sp>
      <p:sp>
        <p:nvSpPr>
          <p:cNvPr id="6147" name="Text Placeholder 2"/>
          <p:cNvSpPr>
            <a:spLocks noGrp="1"/>
          </p:cNvSpPr>
          <p:nvPr>
            <p:ph type="body" idx="1"/>
          </p:nvPr>
        </p:nvSpPr>
        <p:spPr>
          <a:xfrm>
            <a:off x="621886"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a </a:t>
            </a:r>
            <a:r>
              <a:rPr lang="en-GB" sz="3600" b="1" dirty="0" smtClean="0">
                <a:solidFill>
                  <a:srgbClr val="00B050"/>
                </a:solidFill>
              </a:rPr>
              <a:t>programming</a:t>
            </a:r>
            <a:r>
              <a:rPr lang="en-GB" sz="3600" dirty="0" smtClean="0">
                <a:solidFill>
                  <a:srgbClr val="00B050"/>
                </a:solidFill>
              </a:rPr>
              <a:t> </a:t>
            </a:r>
            <a:r>
              <a:rPr lang="en-GB" sz="3600" b="1" dirty="0" smtClean="0">
                <a:solidFill>
                  <a:srgbClr val="00B050"/>
                </a:solidFill>
              </a:rPr>
              <a:t>language</a:t>
            </a:r>
            <a:r>
              <a:rPr lang="en-GB" sz="3600" dirty="0" smtClean="0"/>
              <a:t>…</a:t>
            </a:r>
          </a:p>
          <a:p>
            <a:pPr algn="ctr">
              <a:lnSpc>
                <a:spcPct val="150000"/>
              </a:lnSpc>
              <a:buFontTx/>
              <a:buNone/>
              <a:defRPr/>
            </a:pP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3042668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a:xfrm>
            <a:off x="327107" y="228600"/>
            <a:ext cx="8382000" cy="1107996"/>
          </a:xfrm>
        </p:spPr>
        <p:txBody>
          <a:bodyPr>
            <a:normAutofit/>
          </a:bodyPr>
          <a:lstStyle/>
          <a:p>
            <a:pPr eaLnBrk="1" hangingPunct="1">
              <a:defRPr/>
            </a:pPr>
            <a:r>
              <a:rPr lang="en-US" sz="6000" b="1" dirty="0" smtClean="0"/>
              <a:t>F# is…</a:t>
            </a:r>
            <a:endParaRPr sz="6000" b="1" dirty="0" smtClean="0"/>
          </a:p>
        </p:txBody>
      </p:sp>
      <p:sp>
        <p:nvSpPr>
          <p:cNvPr id="6147" name="Text Placeholder 2"/>
          <p:cNvSpPr>
            <a:spLocks noGrp="1"/>
          </p:cNvSpPr>
          <p:nvPr>
            <p:ph type="body" idx="1"/>
          </p:nvPr>
        </p:nvSpPr>
        <p:spPr>
          <a:xfrm>
            <a:off x="632772"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...a </a:t>
            </a:r>
            <a:r>
              <a:rPr lang="en-GB" sz="3600" b="1" dirty="0" smtClean="0">
                <a:solidFill>
                  <a:srgbClr val="00B050"/>
                </a:solidFill>
              </a:rPr>
              <a:t>programming language</a:t>
            </a:r>
            <a:r>
              <a:rPr lang="en-GB" sz="3600" b="1" dirty="0" smtClean="0">
                <a:solidFill>
                  <a:srgbClr val="FFFF00"/>
                </a:solidFill>
              </a:rPr>
              <a:t> </a:t>
            </a:r>
            <a:r>
              <a:rPr lang="en-GB" sz="3600" dirty="0" smtClean="0"/>
              <a:t>that allows you to write </a:t>
            </a:r>
            <a:r>
              <a:rPr lang="en-GB" sz="3600" b="1" dirty="0" smtClean="0">
                <a:solidFill>
                  <a:srgbClr val="00B050"/>
                </a:solidFill>
              </a:rPr>
              <a:t>simple code </a:t>
            </a:r>
            <a:r>
              <a:rPr lang="en-GB" sz="3600" dirty="0" smtClean="0"/>
              <a:t>to solve </a:t>
            </a:r>
            <a:r>
              <a:rPr lang="en-GB" sz="3600" b="1" dirty="0" smtClean="0">
                <a:solidFill>
                  <a:srgbClr val="00B050"/>
                </a:solidFill>
              </a:rPr>
              <a:t>complex problems</a:t>
            </a:r>
            <a:r>
              <a:rPr lang="en-GB" sz="3600" dirty="0" smtClean="0"/>
              <a:t>. </a:t>
            </a:r>
          </a:p>
          <a:p>
            <a:pPr algn="ctr">
              <a:lnSpc>
                <a:spcPct val="150000"/>
              </a:lnSpc>
              <a:buFontTx/>
              <a:buNone/>
              <a:defRPr/>
            </a:pP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5015590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itle 1"/>
          <p:cNvSpPr>
            <a:spLocks noGrp="1"/>
          </p:cNvSpPr>
          <p:nvPr>
            <p:ph type="title"/>
          </p:nvPr>
        </p:nvSpPr>
        <p:spPr>
          <a:xfrm>
            <a:off x="381000" y="230188"/>
            <a:ext cx="8382000" cy="1107996"/>
          </a:xfrm>
        </p:spPr>
        <p:txBody>
          <a:bodyPr>
            <a:normAutofit/>
          </a:bodyPr>
          <a:lstStyle/>
          <a:p>
            <a:pPr eaLnBrk="1" hangingPunct="1">
              <a:defRPr/>
            </a:pPr>
            <a:r>
              <a:rPr lang="en-US" sz="6600" b="1" dirty="0" smtClean="0"/>
              <a:t>F# is…</a:t>
            </a:r>
            <a:endParaRPr sz="6600" b="1" dirty="0" smtClean="0"/>
          </a:p>
        </p:txBody>
      </p:sp>
      <p:sp>
        <p:nvSpPr>
          <p:cNvPr id="6147" name="Text Placeholder 2"/>
          <p:cNvSpPr>
            <a:spLocks noGrp="1"/>
          </p:cNvSpPr>
          <p:nvPr>
            <p:ph type="body" idx="1"/>
          </p:nvPr>
        </p:nvSpPr>
        <p:spPr>
          <a:xfrm>
            <a:off x="632772" y="2217596"/>
            <a:ext cx="8048625" cy="1428083"/>
          </a:xfrm>
        </p:spPr>
        <p:txBody>
          <a:bodyPr anchor="ctr">
            <a:noAutofit/>
          </a:bodyPr>
          <a:lstStyle/>
          <a:p>
            <a:pPr lvl="0" algn="ctr">
              <a:lnSpc>
                <a:spcPct val="150000"/>
              </a:lnSpc>
              <a:buNone/>
              <a:defRPr/>
            </a:pPr>
            <a:endParaRPr lang="en-GB" sz="3600" dirty="0" smtClean="0"/>
          </a:p>
          <a:p>
            <a:pPr lvl="0" algn="ctr">
              <a:lnSpc>
                <a:spcPct val="150000"/>
              </a:lnSpc>
              <a:buNone/>
              <a:defRPr/>
            </a:pPr>
            <a:endParaRPr lang="en-GB" sz="3600" dirty="0"/>
          </a:p>
          <a:p>
            <a:pPr lvl="0" algn="ctr">
              <a:lnSpc>
                <a:spcPct val="150000"/>
              </a:lnSpc>
              <a:buNone/>
              <a:defRPr/>
            </a:pPr>
            <a:r>
              <a:rPr lang="en-GB" sz="3600" dirty="0" smtClean="0"/>
              <a:t>...a </a:t>
            </a:r>
            <a:r>
              <a:rPr lang="en-GB" sz="3600" b="1" dirty="0" smtClean="0">
                <a:solidFill>
                  <a:srgbClr val="00B050"/>
                </a:solidFill>
              </a:rPr>
              <a:t>practical,</a:t>
            </a:r>
            <a:r>
              <a:rPr lang="en-GB" sz="3600" dirty="0" smtClean="0"/>
              <a:t> </a:t>
            </a:r>
            <a:r>
              <a:rPr lang="en-GB" sz="3600" b="1" dirty="0">
                <a:solidFill>
                  <a:srgbClr val="00B050"/>
                </a:solidFill>
              </a:rPr>
              <a:t>functional-first</a:t>
            </a:r>
            <a:r>
              <a:rPr lang="en-GB" sz="3600" dirty="0"/>
              <a:t> </a:t>
            </a:r>
            <a:r>
              <a:rPr lang="en-GB" sz="3600" b="1" dirty="0" smtClean="0">
                <a:solidFill>
                  <a:srgbClr val="00B050"/>
                </a:solidFill>
              </a:rPr>
              <a:t>programming</a:t>
            </a:r>
            <a:r>
              <a:rPr lang="en-GB" sz="3600" b="1" dirty="0" smtClean="0">
                <a:solidFill>
                  <a:srgbClr val="FFFF00"/>
                </a:solidFill>
              </a:rPr>
              <a:t> </a:t>
            </a:r>
            <a:r>
              <a:rPr lang="en-GB" sz="3600" b="1" dirty="0" smtClean="0">
                <a:solidFill>
                  <a:srgbClr val="00B050"/>
                </a:solidFill>
              </a:rPr>
              <a:t>language</a:t>
            </a:r>
            <a:r>
              <a:rPr lang="en-GB" sz="3600" b="1" dirty="0" smtClean="0">
                <a:solidFill>
                  <a:srgbClr val="FFFF00"/>
                </a:solidFill>
              </a:rPr>
              <a:t> </a:t>
            </a:r>
            <a:r>
              <a:rPr lang="en-GB" sz="3600" dirty="0" smtClean="0"/>
              <a:t>that allows you to write </a:t>
            </a:r>
            <a:r>
              <a:rPr lang="en-GB" sz="3600" b="1" dirty="0" smtClean="0">
                <a:solidFill>
                  <a:srgbClr val="00B050"/>
                </a:solidFill>
              </a:rPr>
              <a:t>simple</a:t>
            </a:r>
            <a:r>
              <a:rPr lang="en-GB" sz="3600" b="1" dirty="0" smtClean="0">
                <a:solidFill>
                  <a:srgbClr val="FFFF00"/>
                </a:solidFill>
              </a:rPr>
              <a:t> </a:t>
            </a:r>
            <a:r>
              <a:rPr lang="en-GB" sz="3600" b="1" dirty="0" smtClean="0">
                <a:solidFill>
                  <a:srgbClr val="00B050"/>
                </a:solidFill>
              </a:rPr>
              <a:t>code</a:t>
            </a:r>
            <a:r>
              <a:rPr lang="en-GB" sz="3600" b="1" dirty="0"/>
              <a:t> </a:t>
            </a:r>
            <a:r>
              <a:rPr lang="en-GB" sz="3600" dirty="0" smtClean="0"/>
              <a:t>to solve </a:t>
            </a:r>
            <a:r>
              <a:rPr lang="en-GB" sz="3600" b="1" dirty="0" smtClean="0">
                <a:solidFill>
                  <a:srgbClr val="00B050"/>
                </a:solidFill>
              </a:rPr>
              <a:t>complex</a:t>
            </a:r>
            <a:r>
              <a:rPr lang="en-GB" sz="3600" b="1" dirty="0" smtClean="0">
                <a:solidFill>
                  <a:srgbClr val="FFFF00"/>
                </a:solidFill>
              </a:rPr>
              <a:t> </a:t>
            </a:r>
            <a:r>
              <a:rPr lang="en-GB" sz="3600" b="1" dirty="0" smtClean="0">
                <a:solidFill>
                  <a:srgbClr val="00B050"/>
                </a:solidFill>
              </a:rPr>
              <a:t>problems</a:t>
            </a:r>
            <a:r>
              <a:rPr lang="en-GB" sz="3600" dirty="0" smtClean="0"/>
              <a:t>. </a:t>
            </a:r>
          </a:p>
          <a:p>
            <a:pPr algn="ctr">
              <a:lnSpc>
                <a:spcPct val="150000"/>
              </a:lnSpc>
              <a:buFontTx/>
              <a:buNone/>
              <a:defRPr/>
            </a:pPr>
            <a:endParaRPr lang="en-US" sz="3600" dirty="0" smtClean="0"/>
          </a:p>
        </p:txBody>
      </p:sp>
      <p:sp>
        <p:nvSpPr>
          <p:cNvPr id="5" name="Text Placeholder 2"/>
          <p:cNvSpPr txBox="1">
            <a:spLocks/>
          </p:cNvSpPr>
          <p:nvPr/>
        </p:nvSpPr>
        <p:spPr>
          <a:xfrm>
            <a:off x="632773" y="1503555"/>
            <a:ext cx="8048625" cy="1428083"/>
          </a:xfrm>
          <a:prstGeom prst="rect">
            <a:avLst/>
          </a:prstGeom>
        </p:spPr>
        <p:txBody>
          <a:bodyPr vert="horz" wrap="square" lIns="0" tIns="0" rIns="0" bIns="0" rtlCol="0" anchor="ctr">
            <a:normAutofit/>
          </a:bodyPr>
          <a:lstStyle/>
          <a:p>
            <a:pPr marL="460375" lvl="0" indent="-460375" algn="ctr">
              <a:lnSpc>
                <a:spcPct val="90000"/>
              </a:lnSpc>
              <a:spcBef>
                <a:spcPct val="20000"/>
              </a:spcBef>
              <a:defRPr/>
            </a:pPr>
            <a:endParaRPr lang="en-GB" sz="3200" dirty="0" smtClean="0">
              <a:gradFill>
                <a:gsLst>
                  <a:gs pos="0">
                    <a:schemeClr val="tx1"/>
                  </a:gs>
                  <a:gs pos="86000">
                    <a:schemeClr val="tx1"/>
                  </a:gs>
                </a:gsLst>
                <a:lin ang="5400000" scaled="0"/>
              </a:gradFill>
            </a:endParaRPr>
          </a:p>
        </p:txBody>
      </p:sp>
    </p:spTree>
    <p:extLst>
      <p:ext uri="{BB962C8B-B14F-4D97-AF65-F5344CB8AC3E}">
        <p14:creationId xmlns:p14="http://schemas.microsoft.com/office/powerpoint/2010/main" val="2530004533"/>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p:cNvSpPr>
            <a:spLocks noGrp="1"/>
          </p:cNvSpPr>
          <p:nvPr>
            <p:ph type="title"/>
          </p:nvPr>
        </p:nvSpPr>
        <p:spPr>
          <a:xfrm>
            <a:off x="316606" y="2973388"/>
            <a:ext cx="8382000" cy="664797"/>
          </a:xfrm>
        </p:spPr>
        <p:txBody>
          <a:bodyPr>
            <a:normAutofit fontScale="90000"/>
          </a:bodyPr>
          <a:lstStyle/>
          <a:p>
            <a:pPr algn="ctr"/>
            <a:r>
              <a:rPr lang="en-GB" dirty="0" smtClean="0"/>
              <a:t>Simplicity</a:t>
            </a:r>
            <a:endParaRPr lang="en-GB" dirty="0"/>
          </a:p>
        </p:txBody>
      </p:sp>
    </p:spTree>
    <p:extLst>
      <p:ext uri="{BB962C8B-B14F-4D97-AF65-F5344CB8AC3E}">
        <p14:creationId xmlns:p14="http://schemas.microsoft.com/office/powerpoint/2010/main" val="116320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fsharp-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6406a452-fb8a-43f4-be8f-02d56cef29ac">This is the [official] template for the p&amp;p symposium.</Description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A0DBAA23C9614DB18FDC2CACA9F08E" ma:contentTypeVersion="1" ma:contentTypeDescription="Create a new document." ma:contentTypeScope="" ma:versionID="c6ba4a59d18c0d039263066370a61791">
  <xsd:schema xmlns:xsd="http://www.w3.org/2001/XMLSchema" xmlns:xs="http://www.w3.org/2001/XMLSchema" xmlns:p="http://schemas.microsoft.com/office/2006/metadata/properties" xmlns:ns2="6406a452-fb8a-43f4-be8f-02d56cef29ac" targetNamespace="http://schemas.microsoft.com/office/2006/metadata/properties" ma:root="true" ma:fieldsID="a984bd7a2279c430d36072a22ebab671" ns2:_="">
    <xsd:import namespace="6406a452-fb8a-43f4-be8f-02d56cef29ac"/>
    <xsd:element name="properties">
      <xsd:complexType>
        <xsd:sequence>
          <xsd:element name="documentManagement">
            <xsd:complexType>
              <xsd:all>
                <xsd:element ref="ns2:Description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06a452-fb8a-43f4-be8f-02d56cef29ac"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953F05-D6A0-40A0-9D16-11BC9BE956C9}">
  <ds:schemaRef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openxmlformats.org/package/2006/metadata/core-properties"/>
    <ds:schemaRef ds:uri="http://purl.org/dc/terms/"/>
    <ds:schemaRef ds:uri="http://schemas.microsoft.com/office/infopath/2007/PartnerControls"/>
    <ds:schemaRef ds:uri="6406a452-fb8a-43f4-be8f-02d56cef29ac"/>
  </ds:schemaRefs>
</ds:datastoreItem>
</file>

<file path=customXml/itemProps2.xml><?xml version="1.0" encoding="utf-8"?>
<ds:datastoreItem xmlns:ds="http://schemas.openxmlformats.org/officeDocument/2006/customXml" ds:itemID="{3B353A29-D0A6-41CB-AF5B-BD4A578B5A2D}">
  <ds:schemaRefs>
    <ds:schemaRef ds:uri="http://schemas.microsoft.com/sharepoint/v3/contenttype/forms"/>
  </ds:schemaRefs>
</ds:datastoreItem>
</file>

<file path=customXml/itemProps3.xml><?xml version="1.0" encoding="utf-8"?>
<ds:datastoreItem xmlns:ds="http://schemas.openxmlformats.org/officeDocument/2006/customXml" ds:itemID="{0E7141BD-E039-45CA-95C3-DA07EEAEBA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06a452-fb8a-43f4-be8f-02d56cef29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fsharp-main</Template>
  <TotalTime>923</TotalTime>
  <Words>1024</Words>
  <Application>Microsoft Office PowerPoint</Application>
  <PresentationFormat>On-screen Show (4:3)</PresentationFormat>
  <Paragraphs>292</Paragraphs>
  <Slides>26</Slides>
  <Notes>9</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fsharp-main</vt:lpstr>
      <vt:lpstr>F# From Simple &amp; Fun to Parallel and Data Rich</vt:lpstr>
      <vt:lpstr>Purpose of Tutorial</vt:lpstr>
      <vt:lpstr>F# and Open Source</vt:lpstr>
      <vt:lpstr>Some Characteristics of F#</vt:lpstr>
      <vt:lpstr>F# AS A SIMPLE, Fun, PLAYFUL BUT PRACTICAL LANGUAGE</vt:lpstr>
      <vt:lpstr>F# is…</vt:lpstr>
      <vt:lpstr>F# is…</vt:lpstr>
      <vt:lpstr>F# is…</vt:lpstr>
      <vt:lpstr>Simplicity</vt:lpstr>
      <vt:lpstr>Simplicity: Functions as Values</vt:lpstr>
      <vt:lpstr>Simplicity: Functional Data</vt:lpstr>
      <vt:lpstr>Simplicity: Functional Data</vt:lpstr>
      <vt:lpstr>Simplicity: Functional Data</vt:lpstr>
      <vt:lpstr>Parallel</vt:lpstr>
      <vt:lpstr>The Big Trends</vt:lpstr>
      <vt:lpstr>Async.Parallel [ httpAsync "www.google.com"                  httpAsync "www.bing.com"                  httpAsync "www.yahoo.com" ]    </vt:lpstr>
      <vt:lpstr>Async.Parallel [ for i in 0 .. 200 -&gt; computeTask i ]  </vt:lpstr>
      <vt:lpstr>Some Basic F#</vt:lpstr>
      <vt:lpstr>Some ADVANCED F#</vt:lpstr>
      <vt:lpstr>Objects</vt:lpstr>
      <vt:lpstr>Objects + Functional</vt:lpstr>
      <vt:lpstr>Topic: Units of Measure</vt:lpstr>
      <vt:lpstr>PowerPoint Presentation</vt:lpstr>
      <vt:lpstr>Summary</vt:lpstr>
      <vt:lpstr>Latest Books about F#</vt:lpstr>
      <vt:lpstr>q &amp; a </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Taste of F#: Succinct, Modern Functional Programming</dc:title>
  <dc:creator>Don Syme</dc:creator>
  <cp:lastModifiedBy>Don Syme</cp:lastModifiedBy>
  <cp:revision>33</cp:revision>
  <dcterms:created xsi:type="dcterms:W3CDTF">2010-11-05T12:08:15Z</dcterms:created>
  <dcterms:modified xsi:type="dcterms:W3CDTF">2011-03-10T18:21:54Z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0x01010019A0DBAA23C9614DB18FDC2CACA9F08E</vt:lpwstr>
  </property>
</Properties>
</file>