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529" r:id="rId3"/>
    <p:sldId id="504" r:id="rId4"/>
    <p:sldId id="481" r:id="rId5"/>
    <p:sldId id="482" r:id="rId6"/>
    <p:sldId id="483" r:id="rId7"/>
    <p:sldId id="484" r:id="rId8"/>
    <p:sldId id="488" r:id="rId9"/>
    <p:sldId id="489" r:id="rId10"/>
    <p:sldId id="522" r:id="rId11"/>
    <p:sldId id="544" r:id="rId12"/>
    <p:sldId id="492" r:id="rId13"/>
    <p:sldId id="493" r:id="rId14"/>
    <p:sldId id="531" r:id="rId15"/>
    <p:sldId id="494" r:id="rId16"/>
    <p:sldId id="497" r:id="rId17"/>
    <p:sldId id="507" r:id="rId18"/>
    <p:sldId id="499" r:id="rId19"/>
    <p:sldId id="498" r:id="rId20"/>
    <p:sldId id="518" r:id="rId21"/>
    <p:sldId id="500" r:id="rId22"/>
    <p:sldId id="535" r:id="rId23"/>
    <p:sldId id="552" r:id="rId24"/>
    <p:sldId id="549" r:id="rId25"/>
    <p:sldId id="550" r:id="rId26"/>
    <p:sldId id="551" r:id="rId27"/>
    <p:sldId id="548" r:id="rId28"/>
    <p:sldId id="547" r:id="rId29"/>
    <p:sldId id="545" r:id="rId30"/>
    <p:sldId id="541" r:id="rId31"/>
    <p:sldId id="539" r:id="rId32"/>
    <p:sldId id="540" r:id="rId33"/>
    <p:sldId id="536" r:id="rId34"/>
    <p:sldId id="537" r:id="rId35"/>
    <p:sldId id="538" r:id="rId36"/>
    <p:sldId id="533" r:id="rId37"/>
    <p:sldId id="534" r:id="rId38"/>
    <p:sldId id="542" r:id="rId39"/>
    <p:sldId id="543" r:id="rId4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88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39" autoAdjust="0"/>
    <p:restoredTop sz="94660"/>
  </p:normalViewPr>
  <p:slideViewPr>
    <p:cSldViewPr snapToObjects="1">
      <p:cViewPr varScale="1">
        <p:scale>
          <a:sx n="75" d="100"/>
          <a:sy n="75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C6D80-D1BD-4FC7-9EB1-1E5F513B2C68}" type="datetimeFigureOut">
              <a:rPr lang="en-US" smtClean="0"/>
              <a:pPr/>
              <a:t>10/1/2007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320F9-1C40-4B2F-BD9C-B591ACC7385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Segoe" pitchFamily="34" charset="0"/>
              </a:defRPr>
            </a:lvl1pPr>
          </a:lstStyle>
          <a:p>
            <a:pPr>
              <a:defRPr/>
            </a:pPr>
            <a:fld id="{3DC91441-1A37-41BC-BFEF-A63E952FE316}" type="datetimeFigureOut">
              <a:rPr lang="en-US"/>
              <a:pPr>
                <a:defRPr/>
              </a:pPr>
              <a:t>10/1/2007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Segoe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Segoe" pitchFamily="34" charset="0"/>
              </a:defRPr>
            </a:lvl1pPr>
          </a:lstStyle>
          <a:p>
            <a:pPr>
              <a:defRPr/>
            </a:pPr>
            <a:fld id="{7883F164-B29B-4A07-9B8C-7CB462B194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789A3-05AA-427E-A383-938AC38F3CDC}" type="datetimeFigureOut">
              <a:rPr lang="en-US"/>
              <a:pPr>
                <a:defRPr/>
              </a:pPr>
              <a:t>10/1/2007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7210C-EEFA-448F-B0C6-78A24CDBD3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FC34F-549E-4E9A-A0A4-198EA3B50EBF}" type="datetimeFigureOut">
              <a:rPr lang="en-US"/>
              <a:pPr>
                <a:defRPr/>
              </a:pPr>
              <a:t>10/1/2007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B3594-23A7-4376-B5C6-7E8B292A23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836C3-E754-48BC-AF4D-A954790226DD}" type="datetimeFigureOut">
              <a:rPr lang="en-US"/>
              <a:pPr>
                <a:defRPr/>
              </a:pPr>
              <a:t>10/1/2007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A7FB6-8B7B-4EBB-80F7-1F4940A580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A8A8F-1ED6-490E-9E23-B04027E4B89C}" type="datetimeFigureOut">
              <a:rPr lang="en-US"/>
              <a:pPr>
                <a:defRPr/>
              </a:pPr>
              <a:t>10/1/2007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D44B8-6401-4AC8-A528-426D19977E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28A61-3A06-4DE1-B98A-985F7559F89E}" type="datetimeFigureOut">
              <a:rPr lang="en-US"/>
              <a:pPr>
                <a:defRPr/>
              </a:pPr>
              <a:t>10/1/2007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FCB8F-1495-43D0-8116-0B914A1707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31920-6227-44D0-BF53-3538E86FDA01}" type="datetimeFigureOut">
              <a:rPr lang="en-US"/>
              <a:pPr>
                <a:defRPr/>
              </a:pPr>
              <a:t>10/1/2007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9D569-F74E-4E2E-8471-5DA3B11ADB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98CC-2DFD-4DE0-8CA8-6E07BD085300}" type="datetimeFigureOut">
              <a:rPr lang="en-US"/>
              <a:pPr>
                <a:defRPr/>
              </a:pPr>
              <a:t>10/1/2007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67467-6A34-421B-80C8-27F77C8F4E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2489C-9BA6-4DBE-B69A-2A1DF049CE78}" type="datetimeFigureOut">
              <a:rPr lang="en-US"/>
              <a:pPr>
                <a:defRPr/>
              </a:pPr>
              <a:t>10/1/2007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6E5BA-7F02-44DB-81AB-6B4A055D6B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5D3BF-EB35-4DFB-9761-D7613A7B2F40}" type="datetimeFigureOut">
              <a:rPr lang="en-US"/>
              <a:pPr>
                <a:defRPr/>
              </a:pPr>
              <a:t>10/1/2007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772BF-3A78-4294-A19F-441EBB4EA6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0E1BC-64E9-435C-994E-E39B9206ED82}" type="datetimeFigureOut">
              <a:rPr lang="en-US"/>
              <a:pPr>
                <a:defRPr/>
              </a:pPr>
              <a:t>10/1/2007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9CD92-B059-4B56-B605-4C1BF68EF5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CA8192-C484-4F98-8CA8-2398F4344A2D}" type="datetimeFigureOut">
              <a:rPr lang="en-US"/>
              <a:pPr>
                <a:defRPr/>
              </a:pPr>
              <a:t>10/1/2007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C3F650-AA6C-4624-B7E2-92F1D1F8F7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0" y="6308725"/>
            <a:ext cx="9144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pic>
        <p:nvPicPr>
          <p:cNvPr id="1032" name="Picture 1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3" y="6369050"/>
            <a:ext cx="1143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6" descr="C:\Users\rachelh\AppData\Local\Microsoft\Windows\Temporary Internet Files\Content.Outlook\ABAEXG5K\TF07_orange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143750" y="142875"/>
            <a:ext cx="18573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2"/>
          <p:cNvSpPr txBox="1">
            <a:spLocks/>
          </p:cNvSpPr>
          <p:nvPr/>
        </p:nvSpPr>
        <p:spPr bwMode="auto">
          <a:xfrm>
            <a:off x="323850" y="6453188"/>
            <a:ext cx="4819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500" dirty="0">
                <a:latin typeface="+mn-lt"/>
                <a:cs typeface="+mn-cs"/>
              </a:rPr>
              <a:t>  ©  2007 Microsoft Corporation.  All rights reserved.</a:t>
            </a:r>
          </a:p>
          <a:p>
            <a:pPr>
              <a:defRPr/>
            </a:pPr>
            <a:r>
              <a:rPr lang="en-US" sz="500" dirty="0">
                <a:latin typeface="+mn-lt"/>
                <a:cs typeface="+mn-cs"/>
              </a:rPr>
              <a:t>       Microsoft Confidential. For Internal Use Only. </a:t>
            </a:r>
          </a:p>
          <a:p>
            <a:pPr>
              <a:defRPr/>
            </a:pPr>
            <a:endParaRPr lang="en-US" sz="500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Segoe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fsharp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/>
          <a:lstStyle/>
          <a:p>
            <a:r>
              <a:rPr lang="en-GB" sz="6200" b="0" dirty="0" smtClean="0">
                <a:latin typeface="+mn-lt"/>
              </a:rPr>
              <a:t>Active Patterns </a:t>
            </a:r>
            <a:br>
              <a:rPr lang="en-GB" sz="6200" b="0" dirty="0" smtClean="0">
                <a:latin typeface="+mn-lt"/>
              </a:rPr>
            </a:br>
            <a:r>
              <a:rPr lang="en-GB" sz="6200" b="0" dirty="0" smtClean="0">
                <a:latin typeface="+mn-lt"/>
              </a:rPr>
              <a:t>in F</a:t>
            </a:r>
            <a:r>
              <a:rPr lang="en-GB" sz="6200" b="0" dirty="0">
                <a:latin typeface="+mn-lt"/>
              </a:rPr>
              <a:t># </a:t>
            </a:r>
            <a:r>
              <a:rPr lang="en-GB" sz="6200" b="0" dirty="0" smtClean="0">
                <a:latin typeface="Comic Sans MS" pitchFamily="66" charset="0"/>
              </a:rPr>
              <a:t/>
            </a:r>
            <a:br>
              <a:rPr lang="en-GB" sz="6200" b="0" dirty="0" smtClean="0">
                <a:latin typeface="Comic Sans MS" pitchFamily="66" charset="0"/>
              </a:rPr>
            </a:br>
            <a:r>
              <a:rPr lang="en-GB" sz="3200" b="0" i="1" dirty="0">
                <a:latin typeface="Comic Sans MS" pitchFamily="66" charset="0"/>
              </a:rPr>
              <a:t/>
            </a:r>
            <a:br>
              <a:rPr lang="en-GB" sz="3200" b="0" i="1" dirty="0">
                <a:latin typeface="Comic Sans MS" pitchFamily="66" charset="0"/>
              </a:rPr>
            </a:br>
            <a:endParaRPr lang="en-GB" sz="3200" b="0" i="1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4357694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Don Syme, Greg Neverov, James Margetson</a:t>
            </a:r>
          </a:p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MSR Cambridge</a:t>
            </a:r>
          </a:p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Principles of Programming Group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Views</a:t>
            </a:r>
          </a:p>
          <a:p>
            <a:pPr lvl="1"/>
            <a:r>
              <a:rPr lang="en-GB" sz="2000" dirty="0" err="1" smtClean="0"/>
              <a:t>Wadler</a:t>
            </a:r>
            <a:r>
              <a:rPr lang="en-GB" sz="2000" dirty="0" smtClean="0"/>
              <a:t> 1986, </a:t>
            </a:r>
            <a:r>
              <a:rPr lang="en-GB" sz="2000" dirty="0" err="1" smtClean="0"/>
              <a:t>Okasaki</a:t>
            </a:r>
            <a:r>
              <a:rPr lang="en-GB" sz="2000" dirty="0" smtClean="0"/>
              <a:t> 1998</a:t>
            </a:r>
          </a:p>
          <a:p>
            <a:endParaRPr lang="en-GB" sz="2400" dirty="0" smtClean="0"/>
          </a:p>
          <a:p>
            <a:r>
              <a:rPr lang="en-GB" sz="2400" dirty="0" smtClean="0"/>
              <a:t>Active discriminators, ad hoc patterns, </a:t>
            </a:r>
            <a:r>
              <a:rPr lang="en-GB" sz="2400" dirty="0" err="1" smtClean="0"/>
              <a:t>unapply</a:t>
            </a:r>
            <a:r>
              <a:rPr lang="en-GB" sz="2400" dirty="0" smtClean="0"/>
              <a:t> methods</a:t>
            </a:r>
          </a:p>
          <a:p>
            <a:pPr lvl="1"/>
            <a:r>
              <a:rPr lang="en-GB" sz="2000" dirty="0" err="1" smtClean="0"/>
              <a:t>Erwig</a:t>
            </a:r>
            <a:r>
              <a:rPr lang="en-GB" sz="2000" dirty="0" smtClean="0"/>
              <a:t> 1996 (</a:t>
            </a:r>
            <a:r>
              <a:rPr lang="en-GB" sz="2000" dirty="0" err="1" smtClean="0"/>
              <a:t>nb</a:t>
            </a:r>
            <a:r>
              <a:rPr lang="en-GB" sz="2000" dirty="0" smtClean="0"/>
              <a:t>. called “active patterns”, have recycled the name)</a:t>
            </a:r>
          </a:p>
          <a:p>
            <a:pPr lvl="1"/>
            <a:r>
              <a:rPr lang="en-GB" sz="2000" dirty="0" err="1" smtClean="0"/>
              <a:t>Tullsen</a:t>
            </a:r>
            <a:r>
              <a:rPr lang="en-GB" sz="2000" dirty="0" smtClean="0"/>
              <a:t> 2001</a:t>
            </a:r>
          </a:p>
          <a:p>
            <a:pPr lvl="1"/>
            <a:r>
              <a:rPr lang="en-GB" sz="2000" dirty="0" smtClean="0"/>
              <a:t>F# 1.1, 2006</a:t>
            </a:r>
          </a:p>
          <a:p>
            <a:pPr lvl="1"/>
            <a:r>
              <a:rPr lang="en-GB" sz="2000" dirty="0" err="1" smtClean="0"/>
              <a:t>Odersky</a:t>
            </a:r>
            <a:r>
              <a:rPr lang="en-GB" sz="2000" dirty="0" smtClean="0"/>
              <a:t> &amp; Emir 2006</a:t>
            </a:r>
          </a:p>
          <a:p>
            <a:pPr lvl="1"/>
            <a:r>
              <a:rPr lang="en-GB" sz="2000" dirty="0" smtClean="0"/>
              <a:t>Peyton-Jones proposal for Haskell, 2007</a:t>
            </a:r>
          </a:p>
          <a:p>
            <a:pPr lvl="1"/>
            <a:r>
              <a:rPr lang="en-GB" sz="2000" dirty="0" smtClean="0"/>
              <a:t>...</a:t>
            </a:r>
          </a:p>
          <a:p>
            <a:pPr>
              <a:buNone/>
            </a:pPr>
            <a:endParaRPr lang="en-GB" sz="2400" dirty="0" smtClean="0"/>
          </a:p>
          <a:p>
            <a:pPr lvl="1"/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what is pattern matching?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" y="1373902"/>
            <a:ext cx="8558784" cy="4978559"/>
          </a:xfrm>
        </p:spPr>
        <p:txBody>
          <a:bodyPr/>
          <a:lstStyle/>
          <a:p>
            <a:r>
              <a:rPr lang="en-GB" dirty="0" smtClean="0"/>
              <a:t>Pattern matching = </a:t>
            </a:r>
          </a:p>
          <a:p>
            <a:pPr>
              <a:buNone/>
            </a:pPr>
            <a:r>
              <a:rPr lang="en-GB" b="1" dirty="0" smtClean="0"/>
              <a:t>                inferring a view to decompose a value </a:t>
            </a:r>
          </a:p>
          <a:p>
            <a:pPr>
              <a:buNone/>
            </a:pPr>
            <a:r>
              <a:rPr lang="en-GB" b="1" dirty="0" smtClean="0"/>
              <a:t>                and applying that view</a:t>
            </a:r>
          </a:p>
          <a:p>
            <a:r>
              <a:rPr lang="en-GB" dirty="0" smtClean="0"/>
              <a:t>View = </a:t>
            </a:r>
          </a:p>
          <a:p>
            <a:pPr>
              <a:buNone/>
            </a:pPr>
            <a:r>
              <a:rPr lang="en-GB" b="1" dirty="0" smtClean="0"/>
              <a:t>                take an input, categorize it and </a:t>
            </a:r>
          </a:p>
          <a:p>
            <a:pPr>
              <a:buNone/>
            </a:pPr>
            <a:r>
              <a:rPr lang="en-GB" b="1" dirty="0" smtClean="0"/>
              <a:t>                return residue data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1571604" y="4572008"/>
            <a:ext cx="2286016" cy="16430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9"/>
          <p:cNvGrpSpPr/>
          <p:nvPr/>
        </p:nvGrpSpPr>
        <p:grpSpPr>
          <a:xfrm>
            <a:off x="5572132" y="4500570"/>
            <a:ext cx="2286016" cy="1643074"/>
            <a:chOff x="4500562" y="3000372"/>
            <a:chExt cx="3429024" cy="2928958"/>
          </a:xfrm>
        </p:grpSpPr>
        <p:sp>
          <p:nvSpPr>
            <p:cNvPr id="6" name="Isosceles Triangle 5"/>
            <p:cNvSpPr/>
            <p:nvPr/>
          </p:nvSpPr>
          <p:spPr>
            <a:xfrm>
              <a:off x="4500562" y="3000372"/>
              <a:ext cx="3429024" cy="2928958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286380" y="3000372"/>
              <a:ext cx="1857388" cy="1571636"/>
            </a:xfrm>
            <a:prstGeom prst="triangle">
              <a:avLst>
                <a:gd name="adj" fmla="val 48577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6215074" y="4572008"/>
              <a:ext cx="1714512" cy="1357322"/>
            </a:xfrm>
            <a:prstGeom prst="triangle">
              <a:avLst>
                <a:gd name="adj" fmla="val 54445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00562" y="4572008"/>
              <a:ext cx="1714512" cy="1357322"/>
            </a:xfrm>
            <a:prstGeom prst="triangle">
              <a:avLst>
                <a:gd name="adj" fmla="val 4629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962400" y="5357826"/>
            <a:ext cx="1252542" cy="1427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Active Patterns in F#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285720" y="3365520"/>
            <a:ext cx="7571303" cy="1712297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mulViaRect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c1 c2 =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c1,c2 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ar,ai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),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br,bi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CreateRect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*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br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-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*bi,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*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br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+ bi*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en-GB" sz="12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Folded Corner 924687"/>
          <p:cNvSpPr>
            <a:spLocks noChangeArrowheads="1"/>
          </p:cNvSpPr>
          <p:nvPr/>
        </p:nvSpPr>
        <p:spPr bwMode="auto">
          <a:xfrm>
            <a:off x="285720" y="2089591"/>
            <a:ext cx="8643997" cy="803731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|)  (x:complex) = 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x.Real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,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x.Imaginary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(|Polar|) (x:complex) = 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x.Magnitude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,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x.Phase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740" y="1600200"/>
            <a:ext cx="351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 views on  complex numbers</a:t>
            </a:r>
            <a:endParaRPr lang="en-GB" dirty="0"/>
          </a:p>
        </p:txBody>
      </p:sp>
      <p:sp>
        <p:nvSpPr>
          <p:cNvPr id="9" name="Folded Corner 924687"/>
          <p:cNvSpPr>
            <a:spLocks noChangeArrowheads="1"/>
          </p:cNvSpPr>
          <p:nvPr/>
        </p:nvSpPr>
        <p:spPr bwMode="auto">
          <a:xfrm>
            <a:off x="285720" y="3365520"/>
            <a:ext cx="5878532" cy="1712297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mulViaPolar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c1 c2 =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c1,c2 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| Polar(r1,th1),Polar(r2,th2) 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CreatePolar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(r1*r2, th1+th2)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Folded Corner 924687"/>
          <p:cNvSpPr>
            <a:spLocks noChangeArrowheads="1"/>
          </p:cNvSpPr>
          <p:nvPr/>
        </p:nvSpPr>
        <p:spPr bwMode="auto">
          <a:xfrm>
            <a:off x="285720" y="3365520"/>
            <a:ext cx="6955750" cy="803731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mulViaRect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ar,ai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)) 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br,bi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)) =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CreateRect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*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br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-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*bi,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ai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*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br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+ bi*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Folded Corner 924687"/>
          <p:cNvSpPr>
            <a:spLocks noChangeArrowheads="1"/>
          </p:cNvSpPr>
          <p:nvPr/>
        </p:nvSpPr>
        <p:spPr bwMode="auto">
          <a:xfrm>
            <a:off x="285720" y="3365520"/>
            <a:ext cx="7725192" cy="803731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mulViaPolar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 (Polar(r1,th1)) (Polar(r2,th2)) =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2000" dirty="0" err="1" smtClean="0">
                <a:latin typeface="Lucida Console"/>
                <a:ea typeface="Calibri"/>
                <a:cs typeface="Times New Roman"/>
              </a:rPr>
              <a:t>CreatePolar</a:t>
            </a:r>
            <a:r>
              <a:rPr lang="en-GB" sz="2000" dirty="0" smtClean="0">
                <a:latin typeface="Lucida Console"/>
                <a:ea typeface="Calibri"/>
                <a:cs typeface="Times New Roman"/>
              </a:rPr>
              <a:t>(r1*r2, th1+th2)</a:t>
            </a:r>
            <a:endParaRPr lang="en-GB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1597868" y="5061859"/>
            <a:ext cx="1643074" cy="113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5598396" y="4988898"/>
            <a:ext cx="1643074" cy="113726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60342" y="5639184"/>
            <a:ext cx="900265" cy="439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5598396" y="4988898"/>
            <a:ext cx="1643074" cy="1137265"/>
          </a:xfrm>
          <a:prstGeom prst="triangle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ular Callout 22"/>
          <p:cNvSpPr/>
          <p:nvPr/>
        </p:nvSpPr>
        <p:spPr>
          <a:xfrm>
            <a:off x="897790" y="1094472"/>
            <a:ext cx="2343152" cy="646331"/>
          </a:xfrm>
          <a:prstGeom prst="wedgeRectCallout">
            <a:avLst>
              <a:gd name="adj1" fmla="val -20916"/>
              <a:gd name="adj2" fmla="val 107694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These tags are “active recognizer labels”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3789031" y="1094472"/>
            <a:ext cx="2375222" cy="646331"/>
          </a:xfrm>
          <a:prstGeom prst="wedgeRectCallout">
            <a:avLst>
              <a:gd name="adj1" fmla="val -46390"/>
              <a:gd name="adj2" fmla="val 107694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The whole function is an “active recognizer”. 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5598397" y="2719189"/>
            <a:ext cx="3331320" cy="646331"/>
          </a:xfrm>
          <a:prstGeom prst="wedgeRectCallout">
            <a:avLst>
              <a:gd name="adj1" fmla="val -25764"/>
              <a:gd name="adj2" fmla="val 48746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They are just ordinary functions with “banana names”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5598396" y="3846085"/>
            <a:ext cx="2375222" cy="1200329"/>
          </a:xfrm>
          <a:prstGeom prst="wedgeRectCallout">
            <a:avLst>
              <a:gd name="adj1" fmla="val -45855"/>
              <a:gd name="adj2" fmla="val -60686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The use of active recognizer labels implicitly select and apply the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0251" y="517316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Lucida Console"/>
                <a:ea typeface="Calibri"/>
                <a:cs typeface="Times New Roman"/>
              </a:rPr>
              <a:t>(|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Rect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|)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660251" y="517316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Lucida Console"/>
                <a:ea typeface="Calibri"/>
                <a:cs typeface="Times New Roman"/>
              </a:rPr>
              <a:t>(|Polar|)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1" grpId="0" animBg="1"/>
      <p:bldP spid="12" grpId="0" animBg="1"/>
      <p:bldP spid="13" grpId="0" animBg="1"/>
      <p:bldP spid="15" grpId="0" animBg="1"/>
      <p:bldP spid="21" grpId="0" animBg="1"/>
      <p:bldP spid="24" grpId="0" animBg="1"/>
      <p:bldP spid="25" grpId="0" animBg="1"/>
      <p:bldP spid="26" grpId="0" animBg="1"/>
      <p:bldP spid="18" grpId="0"/>
      <p:bldP spid="20" grpId="0"/>
      <p:bldP spid="2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ded Corner 924687"/>
          <p:cNvSpPr>
            <a:spLocks noChangeArrowheads="1"/>
          </p:cNvSpPr>
          <p:nvPr/>
        </p:nvSpPr>
        <p:spPr bwMode="auto">
          <a:xfrm>
            <a:off x="119050" y="1214422"/>
            <a:ext cx="8858280" cy="5486340"/>
          </a:xfrm>
          <a:prstGeom prst="foldedCorner">
            <a:avLst>
              <a:gd name="adj" fmla="val 12500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rec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typ:System.Type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 =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typ.IsGenericType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con =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typ.GetGenericTypeDefinition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=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typ.GetGenericArguments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con.Name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 ...)"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not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typ.HasElementType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typ.Name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")"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typ.IsArray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=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typ.GetElementType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rank =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typ.GetArrayRank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"(Array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")"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typ.IsByRef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=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typ.GetElementType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</a:t>
            </a:r>
            <a:r>
              <a:rPr lang="en-GB" sz="14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ByRef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")"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typ.IsPointer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=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typ.GetElementType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</a:t>
            </a:r>
            <a:r>
              <a:rPr lang="en-GB" sz="14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Ptr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")"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typ.IsGenericParameter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pos =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typ.GenericParameterPosition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cxs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=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typ.GetGenericParameterConstraints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4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Param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 ..."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else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failwith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"Docs says this can't happen"</a:t>
            </a:r>
            <a:endParaRPr lang="en-GB" sz="14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Total Recognizers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285720" y="1214422"/>
            <a:ext cx="8858280" cy="297031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(|Named|Array|ByRef|Ptr|Param|) (typ : System.Type) =</a:t>
            </a:r>
            <a:endParaRPr lang="en-GB" sz="100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if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typ.IsGenericType        </a:t>
            </a: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Named(typ.GetGenericTypeDefinition(), </a:t>
            </a:r>
            <a:endParaRPr lang="en-GB" sz="100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smtClean="0">
                <a:latin typeface="Lucida Console"/>
                <a:ea typeface="Calibri"/>
                <a:cs typeface="Times New Roman"/>
              </a:rPr>
              <a:t>                                           typ.GetGenericArguments())</a:t>
            </a:r>
            <a:endParaRPr lang="en-GB" sz="100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not typ.HasElementType </a:t>
            </a: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Named(typ, [| |])</a:t>
            </a:r>
            <a:endParaRPr lang="en-GB" sz="100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typ.IsArray            </a:t>
            </a: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Array(typ.GetElementType(), </a:t>
            </a:r>
            <a:endParaRPr lang="en-GB" sz="100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smtClean="0">
                <a:latin typeface="Lucida Console"/>
                <a:ea typeface="Calibri"/>
                <a:cs typeface="Times New Roman"/>
              </a:rPr>
              <a:t>                                           typ.GetArrayRank())</a:t>
            </a:r>
            <a:endParaRPr lang="en-GB" sz="100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typ.IsByRef            </a:t>
            </a: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ByRef(typ.GetElementType())</a:t>
            </a:r>
            <a:endParaRPr lang="en-GB" sz="100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typ.IsPointer          </a:t>
            </a: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Ptr(typ.GetElementType())</a:t>
            </a:r>
            <a:endParaRPr lang="en-GB" sz="100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elif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typ.IsGenericParameter </a:t>
            </a: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Param(typ.GenericParameterPosition, </a:t>
            </a:r>
            <a:endParaRPr lang="en-GB" sz="100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smtClean="0">
                <a:latin typeface="Lucida Console"/>
                <a:ea typeface="Calibri"/>
                <a:cs typeface="Times New Roman"/>
              </a:rPr>
              <a:t>                                           typ.GetGenericParameterConstraints())</a:t>
            </a:r>
            <a:endParaRPr lang="en-GB" sz="100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else</a:t>
            </a:r>
            <a:r>
              <a:rPr lang="en-GB" sz="1400" smtClean="0">
                <a:latin typeface="Lucida Console"/>
                <a:ea typeface="Calibri"/>
                <a:cs typeface="Times New Roman"/>
              </a:rPr>
              <a:t> failwith </a:t>
            </a:r>
            <a:r>
              <a:rPr lang="en-GB" sz="140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“Docs says this can't happen"</a:t>
            </a:r>
            <a:endParaRPr lang="en-GB" sz="100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000" smtClean="0">
                <a:latin typeface="Calibri"/>
                <a:ea typeface="Calibri"/>
                <a:cs typeface="Times New Roman"/>
              </a:rPr>
              <a:t> </a:t>
            </a:r>
            <a:endParaRPr lang="en-GB" sz="1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285720" y="1214422"/>
            <a:ext cx="6491334" cy="1782187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type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≈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| Named of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*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[]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| Array of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*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int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// rank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ByRef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of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endParaRPr lang="en-GB" sz="1400" dirty="0" smtClean="0">
              <a:latin typeface="Lucida Console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Ptr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of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endParaRPr lang="en-GB" sz="1400" dirty="0" smtClean="0">
              <a:latin typeface="Lucida Console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GenericParam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of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int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*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System.Type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[] // constraints</a:t>
            </a:r>
          </a:p>
          <a:p>
            <a:pPr>
              <a:spcAft>
                <a:spcPts val="0"/>
              </a:spcAft>
            </a:pPr>
            <a:r>
              <a:rPr lang="en-GB" sz="10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285720" y="4309031"/>
            <a:ext cx="6950942" cy="1817132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rec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=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Named (con,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con.Name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 ...)"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Array 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, rank)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"(Array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")"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ByRef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</a:t>
            </a:r>
            <a:r>
              <a:rPr lang="en-GB" sz="14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ByRef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")"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Ptr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</a:t>
            </a:r>
            <a:r>
              <a:rPr lang="en-GB" sz="14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Ptr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")"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Param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pos,cxs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4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Param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0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286380" y="5664498"/>
            <a:ext cx="2857520" cy="923330"/>
          </a:xfrm>
          <a:prstGeom prst="wedgeRectCallout">
            <a:avLst>
              <a:gd name="adj1" fmla="val -138531"/>
              <a:gd name="adj2" fmla="val -44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In this case we maintain </a:t>
            </a:r>
            <a:r>
              <a:rPr lang="en-GB" b="1" u="sng" dirty="0" smtClean="0"/>
              <a:t>completeness</a:t>
            </a:r>
            <a:r>
              <a:rPr lang="en-GB" dirty="0" smtClean="0"/>
              <a:t> and </a:t>
            </a:r>
            <a:r>
              <a:rPr lang="en-GB" b="1" u="sng" dirty="0" smtClean="0"/>
              <a:t>redundancy</a:t>
            </a:r>
            <a:r>
              <a:rPr lang="en-GB" dirty="0" smtClean="0"/>
              <a:t> checking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815014" y="955973"/>
            <a:ext cx="2871786" cy="923330"/>
          </a:xfrm>
          <a:prstGeom prst="wedgeRectCallout">
            <a:avLst>
              <a:gd name="adj1" fmla="val -104440"/>
              <a:gd name="adj2" fmla="val -11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Multiple tags </a:t>
            </a:r>
          </a:p>
          <a:p>
            <a:pPr algn="ctr"/>
            <a:r>
              <a:rPr lang="en-GB" dirty="0" smtClean="0"/>
              <a:t>=  View</a:t>
            </a:r>
          </a:p>
          <a:p>
            <a:pPr algn="ctr"/>
            <a:r>
              <a:rPr lang="en-GB" dirty="0" smtClean="0"/>
              <a:t>=  Total Recognizer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7429520" y="2350278"/>
            <a:ext cx="1547810" cy="646331"/>
          </a:xfrm>
          <a:prstGeom prst="wedgeRectCallout">
            <a:avLst>
              <a:gd name="adj1" fmla="val -203305"/>
              <a:gd name="adj2" fmla="val -60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Tags can be used on RHS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681688" y="3662700"/>
            <a:ext cx="2190731" cy="646331"/>
          </a:xfrm>
          <a:prstGeom prst="wedgeRectCallout">
            <a:avLst>
              <a:gd name="adj1" fmla="val -123591"/>
              <a:gd name="adj2" fmla="val -194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This type is in the .NET Library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6334154" y="1600200"/>
            <a:ext cx="2190731" cy="923330"/>
          </a:xfrm>
          <a:prstGeom prst="wedgeRectCallout">
            <a:avLst>
              <a:gd name="adj1" fmla="val -78373"/>
              <a:gd name="adj2" fmla="val 13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Typical code to analyze and traverse a </a:t>
            </a:r>
            <a:r>
              <a:rPr lang="en-GB" dirty="0" err="1" smtClean="0"/>
              <a:t>System.Type</a:t>
            </a:r>
            <a:r>
              <a:rPr lang="en-GB" dirty="0" smtClean="0"/>
              <a:t> value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141296" y="3847366"/>
            <a:ext cx="2190731" cy="923330"/>
          </a:xfrm>
          <a:prstGeom prst="wedgeRectCallout">
            <a:avLst>
              <a:gd name="adj1" fmla="val -48228"/>
              <a:gd name="adj2" fmla="val -67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This code extracts the essence of the decomposition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4" grpId="0" animBg="1"/>
      <p:bldP spid="5" grpId="1" build="allAtOnce" animBg="1"/>
      <p:bldP spid="5" grpId="2" build="allAtOnce" animBg="1"/>
      <p:bldP spid="7" grpId="0" animBg="1"/>
      <p:bldP spid="8" grpId="0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Total Recognizers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" y="1373902"/>
            <a:ext cx="8558784" cy="4978559"/>
          </a:xfrm>
        </p:spPr>
        <p:txBody>
          <a:bodyPr/>
          <a:lstStyle/>
          <a:p>
            <a:endParaRPr lang="en-GB" b="1" dirty="0" smtClean="0"/>
          </a:p>
        </p:txBody>
      </p:sp>
      <p:sp>
        <p:nvSpPr>
          <p:cNvPr id="5" name="Isosceles Triangle 4"/>
          <p:cNvSpPr/>
          <p:nvPr/>
        </p:nvSpPr>
        <p:spPr>
          <a:xfrm>
            <a:off x="1571604" y="4572008"/>
            <a:ext cx="2286016" cy="16430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9"/>
          <p:cNvGrpSpPr/>
          <p:nvPr/>
        </p:nvGrpSpPr>
        <p:grpSpPr>
          <a:xfrm>
            <a:off x="5572132" y="4500570"/>
            <a:ext cx="2286016" cy="1643074"/>
            <a:chOff x="4500562" y="3000372"/>
            <a:chExt cx="3429024" cy="2928958"/>
          </a:xfrm>
        </p:grpSpPr>
        <p:sp>
          <p:nvSpPr>
            <p:cNvPr id="6" name="Isosceles Triangle 5"/>
            <p:cNvSpPr/>
            <p:nvPr/>
          </p:nvSpPr>
          <p:spPr>
            <a:xfrm>
              <a:off x="4500562" y="3000372"/>
              <a:ext cx="3429024" cy="2928958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286380" y="3000372"/>
              <a:ext cx="1857388" cy="1571636"/>
            </a:xfrm>
            <a:prstGeom prst="triangle">
              <a:avLst>
                <a:gd name="adj" fmla="val 48577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6215074" y="4572008"/>
              <a:ext cx="1714512" cy="1357322"/>
            </a:xfrm>
            <a:prstGeom prst="triangle">
              <a:avLst>
                <a:gd name="adj" fmla="val 54445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00562" y="4572008"/>
              <a:ext cx="1714512" cy="1357322"/>
            </a:xfrm>
            <a:prstGeom prst="triangle">
              <a:avLst>
                <a:gd name="adj" fmla="val 4629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962400" y="5357826"/>
            <a:ext cx="1252542" cy="1427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57488" y="4572008"/>
            <a:ext cx="3672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Lucida Console"/>
                <a:ea typeface="Calibri"/>
                <a:cs typeface="Times New Roman"/>
              </a:rPr>
              <a:t>(|</a:t>
            </a:r>
            <a:r>
              <a:rPr lang="en-GB" sz="1400" b="1" dirty="0" err="1" smtClean="0">
                <a:latin typeface="Lucida Console"/>
                <a:ea typeface="Calibri"/>
                <a:cs typeface="Times New Roman"/>
              </a:rPr>
              <a:t>Named|Array|ByRef|Ptr|Param</a:t>
            </a:r>
            <a:r>
              <a:rPr lang="en-GB" sz="1400" b="1" dirty="0" smtClean="0">
                <a:latin typeface="Lucida Console"/>
                <a:ea typeface="Calibri"/>
                <a:cs typeface="Times New Roman"/>
              </a:rPr>
              <a:t>|) </a:t>
            </a:r>
            <a:endParaRPr lang="en-GB" sz="1400" b="1" dirty="0"/>
          </a:p>
        </p:txBody>
      </p:sp>
      <p:sp>
        <p:nvSpPr>
          <p:cNvPr id="13" name="Folded Corner 924687"/>
          <p:cNvSpPr>
            <a:spLocks noChangeArrowheads="1"/>
          </p:cNvSpPr>
          <p:nvPr/>
        </p:nvSpPr>
        <p:spPr bwMode="auto">
          <a:xfrm>
            <a:off x="1071538" y="2000240"/>
            <a:ext cx="6950942" cy="1817132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rec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=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typ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Named (con,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con.Name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 ...)"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Array 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, rank)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"(Array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")"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ByRef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</a:t>
            </a:r>
            <a:r>
              <a:rPr lang="en-GB" sz="14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ByRef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")"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Ptr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"(</a:t>
            </a:r>
            <a:r>
              <a:rPr lang="en-GB" sz="14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Ptr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 "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+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toString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arg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")"</a:t>
            </a:r>
            <a:endParaRPr lang="en-GB" sz="1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Param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pos,cxs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4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Param</a:t>
            </a:r>
            <a:r>
              <a:rPr lang="en-GB" sz="14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0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0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Recognizers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Partial recognizers intentionally leave failing cases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714348" y="2466282"/>
            <a:ext cx="6491334" cy="167735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MulThree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|_|)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=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% 3 = 0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/3)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else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MulSeven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|_|)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=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% 7 = 0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/7)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else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457200" y="4353490"/>
            <a:ext cx="7855035" cy="1362849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28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MulThree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(residue)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printf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"residue = %d!\n"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residue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MulSeven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(residue)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printf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"residue = %d!\n"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residue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| _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printf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"no match!\n"</a:t>
            </a:r>
            <a:endParaRPr lang="en-GB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143636" y="2143116"/>
            <a:ext cx="2832422" cy="646331"/>
          </a:xfrm>
          <a:prstGeom prst="wedgeRectCallout">
            <a:avLst>
              <a:gd name="adj1" fmla="val -89700"/>
              <a:gd name="adj2" fmla="val 54641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Option values used to indicate success/failure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Parameterized Partial Recognizers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It’s very useful if partial recognizers can take parameters</a:t>
            </a:r>
          </a:p>
          <a:p>
            <a:pPr lvl="1"/>
            <a:r>
              <a:rPr lang="en-GB" sz="2000" dirty="0" smtClean="0"/>
              <a:t>“Multiple of N”</a:t>
            </a:r>
          </a:p>
          <a:p>
            <a:pPr lvl="1"/>
            <a:r>
              <a:rPr lang="en-GB" sz="2000" dirty="0" smtClean="0"/>
              <a:t>“Split a string at character N”</a:t>
            </a:r>
          </a:p>
          <a:p>
            <a:pPr lvl="1"/>
            <a:r>
              <a:rPr lang="en-GB" sz="2000" dirty="0" smtClean="0"/>
              <a:t>“Match any attribute A on an </a:t>
            </a:r>
            <a:r>
              <a:rPr lang="en-GB" sz="2000" dirty="0" err="1" smtClean="0"/>
              <a:t>XmlNode</a:t>
            </a:r>
            <a:r>
              <a:rPr lang="en-GB" sz="2000" dirty="0" smtClean="0"/>
              <a:t>”</a:t>
            </a:r>
          </a:p>
          <a:p>
            <a:pPr lvl="1"/>
            <a:r>
              <a:rPr lang="en-GB" sz="2000" dirty="0" smtClean="0"/>
              <a:t>“Match any LINQ Expression Tree involving a call to method M”</a:t>
            </a:r>
          </a:p>
          <a:p>
            <a:pPr lvl="1"/>
            <a:endParaRPr lang="en-GB" sz="2000" dirty="0" smtClean="0"/>
          </a:p>
          <a:p>
            <a:pPr lvl="1"/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1071538" y="4252218"/>
            <a:ext cx="6491334" cy="73384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MulN</a:t>
            </a:r>
            <a:r>
              <a:rPr lang="en-GB" smtClean="0">
                <a:latin typeface="Lucida Console"/>
                <a:ea typeface="Calibri"/>
                <a:cs typeface="Times New Roman"/>
              </a:rPr>
              <a:t>|_|) </a:t>
            </a:r>
            <a:r>
              <a:rPr lang="en-GB" smtClean="0">
                <a:latin typeface="Lucida Console"/>
                <a:ea typeface="Calibri"/>
                <a:cs typeface="Times New Roman"/>
              </a:rPr>
              <a:t>(|P|_|)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=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% n = 0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/n)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else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714348" y="5182651"/>
            <a:ext cx="7715574" cy="1362849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28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3 residue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printf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"residue = %d!\n"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residue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MulN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7 residue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printf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"residue = %d!\n"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residue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latin typeface="Lucida Console"/>
                <a:ea typeface="Calibri"/>
                <a:cs typeface="Times New Roman"/>
              </a:rPr>
              <a:t>| _ </a:t>
            </a: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printf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"no match!\n"</a:t>
            </a:r>
            <a:endParaRPr lang="en-GB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357686" y="4067552"/>
            <a:ext cx="1413186" cy="369332"/>
          </a:xfrm>
          <a:prstGeom prst="wedgeRectCallout">
            <a:avLst>
              <a:gd name="adj1" fmla="val -120627"/>
              <a:gd name="adj2" fmla="val 41870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Parameter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42844" y="4813319"/>
            <a:ext cx="1413186" cy="369332"/>
          </a:xfrm>
          <a:prstGeom prst="wedgeRectCallout">
            <a:avLst>
              <a:gd name="adj1" fmla="val 56413"/>
              <a:gd name="adj2" fmla="val 134714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Parameter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Recognizers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Partial </a:t>
            </a:r>
            <a:r>
              <a:rPr lang="en-GB" dirty="0" err="1" smtClean="0"/>
              <a:t>recognizerss</a:t>
            </a:r>
            <a:r>
              <a:rPr lang="en-GB" dirty="0" smtClean="0"/>
              <a:t> are most useful on “heterogeneous” or “very general” types</a:t>
            </a:r>
          </a:p>
          <a:p>
            <a:pPr lvl="1"/>
            <a:r>
              <a:rPr lang="en-GB" dirty="0" smtClean="0"/>
              <a:t>Strings</a:t>
            </a:r>
          </a:p>
          <a:p>
            <a:pPr lvl="1"/>
            <a:r>
              <a:rPr lang="en-GB" dirty="0" smtClean="0"/>
              <a:t>XML</a:t>
            </a:r>
          </a:p>
          <a:p>
            <a:pPr lvl="1"/>
            <a:r>
              <a:rPr lang="en-GB" dirty="0" smtClean="0"/>
              <a:t>Term structures</a:t>
            </a:r>
          </a:p>
          <a:p>
            <a:pPr lvl="1"/>
            <a:r>
              <a:rPr lang="en-GB" dirty="0" smtClean="0"/>
              <a:t>Abstracting </a:t>
            </a:r>
            <a:r>
              <a:rPr lang="en-GB" dirty="0" err="1" smtClean="0"/>
              <a:t>adhoc</a:t>
            </a:r>
            <a:r>
              <a:rPr lang="en-GB" dirty="0" smtClean="0"/>
              <a:t> queries on other types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Isosceles Triangle 3"/>
          <p:cNvSpPr/>
          <p:nvPr/>
        </p:nvSpPr>
        <p:spPr>
          <a:xfrm>
            <a:off x="1571604" y="4572008"/>
            <a:ext cx="2286016" cy="16430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5572132" y="4500570"/>
            <a:ext cx="2286016" cy="1643074"/>
            <a:chOff x="4500562" y="3000372"/>
            <a:chExt cx="3429024" cy="2928958"/>
          </a:xfrm>
          <a:solidFill>
            <a:schemeClr val="accent1"/>
          </a:solidFill>
        </p:grpSpPr>
        <p:sp>
          <p:nvSpPr>
            <p:cNvPr id="6" name="Isosceles Triangle 5"/>
            <p:cNvSpPr/>
            <p:nvPr/>
          </p:nvSpPr>
          <p:spPr>
            <a:xfrm>
              <a:off x="4500562" y="3000372"/>
              <a:ext cx="3429024" cy="292895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286380" y="3000372"/>
              <a:ext cx="1857388" cy="1571636"/>
            </a:xfrm>
            <a:prstGeom prst="triangle">
              <a:avLst>
                <a:gd name="adj" fmla="val 4857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6215074" y="4572008"/>
              <a:ext cx="1714512" cy="1357322"/>
            </a:xfrm>
            <a:prstGeom prst="triangle">
              <a:avLst>
                <a:gd name="adj" fmla="val 54445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00562" y="4572008"/>
              <a:ext cx="1714512" cy="1357322"/>
            </a:xfrm>
            <a:prstGeom prst="triangle">
              <a:avLst>
                <a:gd name="adj" fmla="val 46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3962400" y="5357826"/>
            <a:ext cx="1252542" cy="1427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1500166" y="1928802"/>
            <a:ext cx="6491334" cy="196564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type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GlyphInfo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{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bitmapID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: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int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originX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: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int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originY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: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int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width :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int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height :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}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en-GB" sz="105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XML matching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1500166" y="1928802"/>
            <a:ext cx="6491334" cy="3179981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</a:rPr>
              <a:t>&lt;?</a:t>
            </a:r>
            <a:r>
              <a:rPr lang="en-GB" sz="1600" dirty="0" smtClean="0">
                <a:solidFill>
                  <a:srgbClr val="A31515"/>
                </a:solidFill>
              </a:rPr>
              <a:t>xml</a:t>
            </a:r>
            <a:r>
              <a:rPr lang="en-GB" sz="1600" dirty="0" smtClean="0">
                <a:solidFill>
                  <a:srgbClr val="0000FF"/>
                </a:solidFill>
              </a:rPr>
              <a:t> </a:t>
            </a:r>
            <a:r>
              <a:rPr lang="en-GB" sz="1600" dirty="0" smtClean="0">
                <a:solidFill>
                  <a:srgbClr val="FF0000"/>
                </a:solidFill>
              </a:rPr>
              <a:t>version</a:t>
            </a:r>
            <a:r>
              <a:rPr lang="en-GB" sz="1600" dirty="0" smtClean="0">
                <a:solidFill>
                  <a:srgbClr val="0000FF"/>
                </a:solidFill>
              </a:rPr>
              <a:t>="1.0" </a:t>
            </a:r>
            <a:r>
              <a:rPr lang="en-GB" sz="1600" dirty="0" smtClean="0">
                <a:solidFill>
                  <a:srgbClr val="FF0000"/>
                </a:solidFill>
              </a:rPr>
              <a:t>encoding</a:t>
            </a:r>
            <a:r>
              <a:rPr lang="en-GB" sz="1600" dirty="0" smtClean="0">
                <a:solidFill>
                  <a:srgbClr val="0000FF"/>
                </a:solidFill>
              </a:rPr>
              <a:t>="utf-8" ?&gt;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&lt;</a:t>
            </a:r>
            <a:r>
              <a:rPr lang="en-GB" sz="1600" dirty="0" smtClean="0">
                <a:solidFill>
                  <a:srgbClr val="A31515"/>
                </a:solidFill>
              </a:rPr>
              <a:t>font</a:t>
            </a:r>
            <a:r>
              <a:rPr lang="en-GB" sz="1600" dirty="0" smtClean="0">
                <a:solidFill>
                  <a:srgbClr val="0000FF"/>
                </a:solidFill>
              </a:rPr>
              <a:t> </a:t>
            </a:r>
            <a:r>
              <a:rPr lang="en-GB" sz="1600" dirty="0" smtClean="0">
                <a:solidFill>
                  <a:srgbClr val="FF0000"/>
                </a:solidFill>
              </a:rPr>
              <a:t>base</a:t>
            </a:r>
            <a:r>
              <a:rPr lang="en-GB" sz="1600" dirty="0" smtClean="0">
                <a:solidFill>
                  <a:srgbClr val="0000FF"/>
                </a:solidFill>
              </a:rPr>
              <a:t>="20" </a:t>
            </a:r>
            <a:r>
              <a:rPr lang="en-GB" sz="1600" dirty="0" smtClean="0">
                <a:solidFill>
                  <a:srgbClr val="FF0000"/>
                </a:solidFill>
              </a:rPr>
              <a:t>height</a:t>
            </a:r>
            <a:r>
              <a:rPr lang="en-GB" sz="1600" dirty="0" smtClean="0">
                <a:solidFill>
                  <a:srgbClr val="0000FF"/>
                </a:solidFill>
              </a:rPr>
              <a:t>="26"&gt;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  &lt;</a:t>
            </a:r>
            <a:r>
              <a:rPr lang="en-GB" sz="1600" dirty="0" smtClean="0">
                <a:solidFill>
                  <a:srgbClr val="A31515"/>
                </a:solidFill>
              </a:rPr>
              <a:t>bitmaps</a:t>
            </a:r>
            <a:r>
              <a:rPr lang="en-GB" sz="16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    &lt;</a:t>
            </a:r>
            <a:r>
              <a:rPr lang="en-GB" sz="1600" dirty="0" smtClean="0">
                <a:solidFill>
                  <a:srgbClr val="A31515"/>
                </a:solidFill>
              </a:rPr>
              <a:t>bitmap</a:t>
            </a:r>
            <a:r>
              <a:rPr lang="en-GB" sz="1600" dirty="0" smtClean="0">
                <a:solidFill>
                  <a:srgbClr val="0000FF"/>
                </a:solidFill>
              </a:rPr>
              <a:t> </a:t>
            </a:r>
            <a:r>
              <a:rPr lang="en-GB" sz="1600" dirty="0" smtClean="0">
                <a:solidFill>
                  <a:srgbClr val="FF0000"/>
                </a:solidFill>
              </a:rPr>
              <a:t>id</a:t>
            </a:r>
            <a:r>
              <a:rPr lang="en-GB" sz="1600" dirty="0" smtClean="0">
                <a:solidFill>
                  <a:srgbClr val="0000FF"/>
                </a:solidFill>
              </a:rPr>
              <a:t>="0" </a:t>
            </a:r>
            <a:r>
              <a:rPr lang="en-GB" sz="1600" dirty="0" smtClean="0">
                <a:solidFill>
                  <a:srgbClr val="FF0000"/>
                </a:solidFill>
              </a:rPr>
              <a:t>name</a:t>
            </a:r>
            <a:r>
              <a:rPr lang="en-GB" sz="1600" dirty="0" smtClean="0">
                <a:solidFill>
                  <a:srgbClr val="0000FF"/>
                </a:solidFill>
              </a:rPr>
              <a:t>="comic-0.png" </a:t>
            </a:r>
            <a:r>
              <a:rPr lang="en-GB" sz="1600" dirty="0" smtClean="0">
                <a:solidFill>
                  <a:srgbClr val="FF0000"/>
                </a:solidFill>
              </a:rPr>
              <a:t>size</a:t>
            </a:r>
            <a:r>
              <a:rPr lang="en-GB" sz="1600" dirty="0" smtClean="0">
                <a:solidFill>
                  <a:srgbClr val="0000FF"/>
                </a:solidFill>
              </a:rPr>
              <a:t>="256x256" /&gt;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  &lt;/</a:t>
            </a:r>
            <a:r>
              <a:rPr lang="en-GB" sz="1600" dirty="0" smtClean="0">
                <a:solidFill>
                  <a:srgbClr val="A31515"/>
                </a:solidFill>
              </a:rPr>
              <a:t>bitmaps</a:t>
            </a:r>
            <a:r>
              <a:rPr lang="en-GB" sz="16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  &lt;</a:t>
            </a:r>
            <a:r>
              <a:rPr lang="en-GB" sz="1600" dirty="0" smtClean="0">
                <a:solidFill>
                  <a:srgbClr val="A31515"/>
                </a:solidFill>
              </a:rPr>
              <a:t>glyphs</a:t>
            </a:r>
            <a:r>
              <a:rPr lang="en-GB" sz="16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    &lt;</a:t>
            </a:r>
            <a:r>
              <a:rPr lang="en-GB" sz="1600" dirty="0" smtClean="0">
                <a:solidFill>
                  <a:srgbClr val="A31515"/>
                </a:solidFill>
              </a:rPr>
              <a:t>glyph</a:t>
            </a:r>
            <a:r>
              <a:rPr lang="en-GB" sz="1600" dirty="0" smtClean="0">
                <a:solidFill>
                  <a:srgbClr val="0000FF"/>
                </a:solidFill>
              </a:rPr>
              <a:t> </a:t>
            </a:r>
            <a:r>
              <a:rPr lang="en-GB" sz="1600" dirty="0" err="1" smtClean="0">
                <a:solidFill>
                  <a:srgbClr val="FF0000"/>
                </a:solidFill>
              </a:rPr>
              <a:t>ch</a:t>
            </a:r>
            <a:r>
              <a:rPr lang="en-GB" sz="1600" dirty="0" smtClean="0">
                <a:solidFill>
                  <a:srgbClr val="0000FF"/>
                </a:solidFill>
              </a:rPr>
              <a:t>=" " </a:t>
            </a:r>
            <a:r>
              <a:rPr lang="en-GB" sz="1600" dirty="0" smtClean="0">
                <a:solidFill>
                  <a:srgbClr val="FF0000"/>
                </a:solidFill>
              </a:rPr>
              <a:t>code</a:t>
            </a:r>
            <a:r>
              <a:rPr lang="en-GB" sz="1600" dirty="0" smtClean="0">
                <a:solidFill>
                  <a:srgbClr val="0000FF"/>
                </a:solidFill>
              </a:rPr>
              <a:t>="0020" </a:t>
            </a:r>
            <a:r>
              <a:rPr lang="en-GB" sz="1600" dirty="0" err="1" smtClean="0">
                <a:solidFill>
                  <a:srgbClr val="FF0000"/>
                </a:solidFill>
              </a:rPr>
              <a:t>bm</a:t>
            </a:r>
            <a:r>
              <a:rPr lang="en-GB" sz="1600" dirty="0" smtClean="0">
                <a:solidFill>
                  <a:srgbClr val="0000FF"/>
                </a:solidFill>
              </a:rPr>
              <a:t>="0" </a:t>
            </a:r>
            <a:r>
              <a:rPr lang="en-GB" sz="1600" dirty="0" smtClean="0">
                <a:solidFill>
                  <a:srgbClr val="FF0000"/>
                </a:solidFill>
              </a:rPr>
              <a:t>origin</a:t>
            </a:r>
            <a:r>
              <a:rPr lang="en-GB" sz="1600" dirty="0" smtClean="0">
                <a:solidFill>
                  <a:srgbClr val="0000FF"/>
                </a:solidFill>
              </a:rPr>
              <a:t>="0,0" </a:t>
            </a:r>
            <a:r>
              <a:rPr lang="en-GB" sz="1600" dirty="0" smtClean="0">
                <a:solidFill>
                  <a:srgbClr val="FF0000"/>
                </a:solidFill>
              </a:rPr>
              <a:t>size</a:t>
            </a:r>
            <a:r>
              <a:rPr lang="en-GB" sz="1600" dirty="0" smtClean="0">
                <a:solidFill>
                  <a:srgbClr val="0000FF"/>
                </a:solidFill>
              </a:rPr>
              <a:t>="1x27" </a:t>
            </a:r>
            <a:r>
              <a:rPr lang="en-GB" sz="1600" dirty="0" smtClean="0">
                <a:solidFill>
                  <a:srgbClr val="FF0000"/>
                </a:solidFill>
              </a:rPr>
              <a:t>aw</a:t>
            </a:r>
            <a:r>
              <a:rPr lang="en-GB" sz="1600" dirty="0" smtClean="0">
                <a:solidFill>
                  <a:srgbClr val="0000FF"/>
                </a:solidFill>
              </a:rPr>
              <a:t>="5" </a:t>
            </a:r>
            <a:r>
              <a:rPr lang="en-GB" sz="1600" dirty="0" err="1" smtClean="0">
                <a:solidFill>
                  <a:srgbClr val="FF0000"/>
                </a:solidFill>
              </a:rPr>
              <a:t>lsb</a:t>
            </a:r>
            <a:r>
              <a:rPr lang="en-GB" sz="1600" dirty="0" smtClean="0">
                <a:solidFill>
                  <a:srgbClr val="0000FF"/>
                </a:solidFill>
              </a:rPr>
              <a:t>="0" /&gt;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  &lt;/</a:t>
            </a:r>
            <a:r>
              <a:rPr lang="en-GB" sz="1600" dirty="0" smtClean="0">
                <a:solidFill>
                  <a:srgbClr val="A31515"/>
                </a:solidFill>
              </a:rPr>
              <a:t>glyphs</a:t>
            </a:r>
            <a:r>
              <a:rPr lang="en-GB" sz="16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GB" sz="1600" dirty="0" smtClean="0">
                <a:solidFill>
                  <a:srgbClr val="0000FF"/>
                </a:solidFill>
              </a:rPr>
              <a:t>&lt;/</a:t>
            </a:r>
            <a:r>
              <a:rPr lang="en-GB" sz="1600" dirty="0" smtClean="0">
                <a:solidFill>
                  <a:srgbClr val="A31515"/>
                </a:solidFill>
              </a:rPr>
              <a:t>font</a:t>
            </a:r>
            <a:r>
              <a:rPr lang="en-GB" sz="1600" dirty="0" smtClean="0">
                <a:solidFill>
                  <a:srgbClr val="0000FF"/>
                </a:solidFill>
              </a:rPr>
              <a:t>&gt;</a:t>
            </a:r>
          </a:p>
          <a:p>
            <a:pPr>
              <a:spcAft>
                <a:spcPts val="0"/>
              </a:spcAft>
            </a:pPr>
            <a:endParaRPr lang="en-GB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714348" y="2157919"/>
            <a:ext cx="7343677" cy="4507885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GlyphElem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|_|)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 Elem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"glyph"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(Attributes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ch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(Char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 &amp;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"code"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NumHex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code) &amp;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bm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(Num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bm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 &amp;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"origin"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(Pair (Num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ox,Num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oy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)) &amp;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"size"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PairX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(Num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sw,Num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sh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)) &amp;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"aw"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(Num aw) &amp;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lsb</a:t>
            </a:r>
            <a:r>
              <a:rPr lang="en-GB" sz="1600" dirty="0" smtClean="0">
                <a:solidFill>
                  <a:srgbClr val="A31515"/>
                </a:solidFill>
                <a:latin typeface="Lucida Console"/>
                <a:ea typeface="Calibri"/>
                <a:cs typeface="Times New Roman"/>
              </a:rPr>
              <a:t>"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(Num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lsb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)))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 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Some {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bitmapID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bm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;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originX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ox;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originY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oy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width =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sw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; height =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sh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;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advanceWidth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aw;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leftSideBearing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lsb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}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2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 animBg="1"/>
      <p:bldP spid="4" grpId="1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“Both” patterns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1071538" y="1214422"/>
            <a:ext cx="7417415" cy="5346561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...,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           --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tuple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[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...,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]           -- list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[|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...,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 |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]       -- array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{ id=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..., id=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}  -- array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Point(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-- data pattern</a:t>
            </a:r>
          </a:p>
          <a:p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|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pat</a:t>
            </a:r>
            <a:r>
              <a:rPr lang="en-GB" sz="2000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    -- “either” pattern</a:t>
            </a:r>
          </a:p>
          <a:p>
            <a:r>
              <a:rPr lang="en-GB" sz="2000" b="1" i="1" dirty="0" smtClean="0">
                <a:solidFill>
                  <a:srgbClr val="002060"/>
                </a:solidFill>
                <a:latin typeface="Courier New" pitchFamily="49" charset="0"/>
              </a:rPr>
              <a:t>pat</a:t>
            </a:r>
            <a:r>
              <a:rPr lang="en-GB" sz="2000" b="1" dirty="0" smtClean="0">
                <a:solidFill>
                  <a:srgbClr val="002060"/>
                </a:solidFill>
                <a:latin typeface="Courier New" pitchFamily="49" charset="0"/>
              </a:rPr>
              <a:t> &amp; </a:t>
            </a:r>
            <a:r>
              <a:rPr lang="en-GB" sz="2000" b="1" i="1" dirty="0" smtClean="0">
                <a:solidFill>
                  <a:srgbClr val="002060"/>
                </a:solidFill>
                <a:latin typeface="Courier New" pitchFamily="49" charset="0"/>
              </a:rPr>
              <a:t>pat      </a:t>
            </a:r>
            <a:r>
              <a:rPr lang="en-GB" sz="2000" b="1" dirty="0" smtClean="0">
                <a:solidFill>
                  <a:srgbClr val="002060"/>
                </a:solidFill>
                <a:latin typeface="Courier New" pitchFamily="49" charset="0"/>
              </a:rPr>
              <a:t>           -- “both” pattern</a:t>
            </a:r>
          </a:p>
          <a:p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_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         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-- wild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x                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-- variable binding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36 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          -- constant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"36"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         -- constant pattern</a:t>
            </a:r>
          </a:p>
          <a:p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System.DayOfWeek.Monday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-- constant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:?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type</a:t>
            </a:r>
            <a:r>
              <a:rPr lang="en-GB" sz="2000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-- type test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:?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type</a:t>
            </a:r>
            <a:r>
              <a:rPr lang="en-GB" sz="2000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as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id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-- type test pattern</a:t>
            </a:r>
          </a:p>
          <a:p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null              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-- null test pattern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Title 982017"/>
          <p:cNvSpPr>
            <a:spLocks noGrp="1" noChangeArrowheads="1"/>
          </p:cNvSpPr>
          <p:nvPr>
            <p:ph type="title" idx="4294967295"/>
          </p:nvPr>
        </p:nvSpPr>
        <p:spPr>
          <a:xfrm>
            <a:off x="2051050" y="0"/>
            <a:ext cx="8229600" cy="1143000"/>
          </a:xfrm>
        </p:spPr>
        <p:txBody>
          <a:bodyPr/>
          <a:lstStyle/>
          <a:p>
            <a:r>
              <a:rPr lang="en-GB" sz="4400" dirty="0">
                <a:latin typeface="+mj-lt"/>
              </a:rPr>
              <a:t>The .NET Context</a:t>
            </a:r>
          </a:p>
        </p:txBody>
      </p:sp>
      <p:sp>
        <p:nvSpPr>
          <p:cNvPr id="29699" name="Cross 982018"/>
          <p:cNvSpPr>
            <a:spLocks noChangeArrowheads="1"/>
          </p:cNvSpPr>
          <p:nvPr/>
        </p:nvSpPr>
        <p:spPr bwMode="auto">
          <a:xfrm>
            <a:off x="179388" y="227647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XML</a:t>
            </a:r>
          </a:p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Libraries</a:t>
            </a:r>
          </a:p>
        </p:txBody>
      </p:sp>
      <p:sp>
        <p:nvSpPr>
          <p:cNvPr id="29700" name="Cross 982019"/>
          <p:cNvSpPr>
            <a:spLocks noChangeArrowheads="1"/>
          </p:cNvSpPr>
          <p:nvPr/>
        </p:nvSpPr>
        <p:spPr bwMode="auto">
          <a:xfrm>
            <a:off x="1116013" y="54927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b="1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b="1" dirty="0" smtClean="0">
                <a:solidFill>
                  <a:schemeClr val="bg1"/>
                </a:solidFill>
                <a:latin typeface="+mn-lt"/>
              </a:rPr>
              <a:t>Visual </a:t>
            </a:r>
            <a:r>
              <a:rPr lang="en-GB" b="1" dirty="0">
                <a:solidFill>
                  <a:schemeClr val="bg1"/>
                </a:solidFill>
                <a:latin typeface="+mn-lt"/>
              </a:rPr>
              <a:t>Studio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+mn-lt"/>
              </a:rPr>
              <a:t>Debuggers,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+mn-lt"/>
              </a:rPr>
              <a:t>Profilers </a:t>
            </a:r>
          </a:p>
          <a:p>
            <a:pPr algn="ctr"/>
            <a:endParaRPr lang="en-GB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1" name="Cross 982020"/>
          <p:cNvSpPr>
            <a:spLocks noChangeArrowheads="1"/>
          </p:cNvSpPr>
          <p:nvPr/>
        </p:nvSpPr>
        <p:spPr bwMode="auto">
          <a:xfrm>
            <a:off x="6948488" y="2781300"/>
            <a:ext cx="2016125" cy="1439863"/>
          </a:xfrm>
          <a:prstGeom prst="plus">
            <a:avLst>
              <a:gd name="adj" fmla="val 25000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  <a:latin typeface="+mn-lt"/>
              </a:rPr>
              <a:t>GUI Libraries,</a:t>
            </a:r>
          </a:p>
          <a:p>
            <a:pPr algn="ctr"/>
            <a:r>
              <a:rPr lang="en-GB" sz="2000" b="1">
                <a:solidFill>
                  <a:schemeClr val="bg1"/>
                </a:solidFill>
                <a:latin typeface="+mn-lt"/>
              </a:rPr>
              <a:t>etc.</a:t>
            </a:r>
          </a:p>
        </p:txBody>
      </p:sp>
      <p:sp>
        <p:nvSpPr>
          <p:cNvPr id="29702" name="Cross 982021"/>
          <p:cNvSpPr>
            <a:spLocks noChangeArrowheads="1"/>
          </p:cNvSpPr>
          <p:nvPr/>
        </p:nvSpPr>
        <p:spPr bwMode="auto">
          <a:xfrm>
            <a:off x="6659563" y="4652963"/>
            <a:ext cx="2016125" cy="1439862"/>
          </a:xfrm>
          <a:prstGeom prst="plus">
            <a:avLst>
              <a:gd name="adj" fmla="val 25000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 dirty="0" err="1">
                <a:solidFill>
                  <a:schemeClr val="bg1"/>
                </a:solidFill>
                <a:latin typeface="+mn-lt"/>
              </a:rPr>
              <a:t>System.I</a:t>
            </a:r>
            <a:r>
              <a:rPr lang="en-GB" sz="2000" b="1" dirty="0">
                <a:solidFill>
                  <a:schemeClr val="bg1"/>
                </a:solidFill>
                <a:latin typeface="+mn-lt"/>
              </a:rPr>
              <a:t>/O</a:t>
            </a:r>
          </a:p>
          <a:p>
            <a:pPr algn="ctr"/>
            <a:r>
              <a:rPr lang="en-GB" sz="2000" b="1" dirty="0" err="1">
                <a:solidFill>
                  <a:schemeClr val="bg1"/>
                </a:solidFill>
                <a:latin typeface="+mn-lt"/>
              </a:rPr>
              <a:t>System.Net</a:t>
            </a:r>
            <a:r>
              <a:rPr lang="en-GB" sz="2000" b="1" dirty="0">
                <a:solidFill>
                  <a:schemeClr val="bg1"/>
                </a:solidFill>
                <a:latin typeface="+mn-lt"/>
              </a:rPr>
              <a:t> </a:t>
            </a:r>
            <a:endParaRPr lang="en-GB" sz="2000" b="1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etc.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3" name="Cross 982022"/>
          <p:cNvSpPr>
            <a:spLocks noChangeArrowheads="1"/>
          </p:cNvSpPr>
          <p:nvPr/>
        </p:nvSpPr>
        <p:spPr bwMode="auto">
          <a:xfrm>
            <a:off x="3348038" y="1341438"/>
            <a:ext cx="2016125" cy="1439862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>
                <a:solidFill>
                  <a:schemeClr val="bg1"/>
                </a:solidFill>
                <a:latin typeface="+mn-lt"/>
              </a:rPr>
              <a:t>C#</a:t>
            </a:r>
          </a:p>
        </p:txBody>
      </p:sp>
      <p:sp>
        <p:nvSpPr>
          <p:cNvPr id="29704" name="Cross 982023"/>
          <p:cNvSpPr>
            <a:spLocks noChangeArrowheads="1"/>
          </p:cNvSpPr>
          <p:nvPr/>
        </p:nvSpPr>
        <p:spPr bwMode="auto">
          <a:xfrm>
            <a:off x="6300788" y="119697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latin typeface="+mn-lt"/>
              </a:rPr>
              <a:t>.NET Common</a:t>
            </a:r>
          </a:p>
          <a:p>
            <a:pPr algn="ctr"/>
            <a:r>
              <a:rPr lang="en-GB" b="1" dirty="0">
                <a:latin typeface="+mn-lt"/>
              </a:rPr>
              <a:t>Language</a:t>
            </a:r>
          </a:p>
          <a:p>
            <a:pPr algn="ctr"/>
            <a:r>
              <a:rPr lang="en-GB" b="1" dirty="0">
                <a:latin typeface="+mn-lt"/>
              </a:rPr>
              <a:t>Runtime</a:t>
            </a:r>
          </a:p>
        </p:txBody>
      </p:sp>
      <p:sp>
        <p:nvSpPr>
          <p:cNvPr id="29705" name="Cross 982024"/>
          <p:cNvSpPr>
            <a:spLocks noChangeArrowheads="1"/>
          </p:cNvSpPr>
          <p:nvPr/>
        </p:nvSpPr>
        <p:spPr bwMode="auto">
          <a:xfrm>
            <a:off x="2124075" y="3068638"/>
            <a:ext cx="2016125" cy="1439862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>
                <a:solidFill>
                  <a:schemeClr val="bg1"/>
                </a:solidFill>
                <a:latin typeface="+mn-lt"/>
              </a:rPr>
              <a:t>Visual Basic</a:t>
            </a:r>
          </a:p>
        </p:txBody>
      </p:sp>
      <p:sp>
        <p:nvSpPr>
          <p:cNvPr id="29706" name="Cross 982025"/>
          <p:cNvSpPr>
            <a:spLocks noChangeArrowheads="1"/>
          </p:cNvSpPr>
          <p:nvPr/>
        </p:nvSpPr>
        <p:spPr bwMode="auto">
          <a:xfrm>
            <a:off x="2700338" y="5157788"/>
            <a:ext cx="2016125" cy="1295400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Database</a:t>
            </a:r>
          </a:p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Connection</a:t>
            </a:r>
          </a:p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Libraries</a:t>
            </a:r>
            <a:endParaRPr lang="en-GB" sz="14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7" name="Cross 982026"/>
          <p:cNvSpPr>
            <a:spLocks noChangeArrowheads="1"/>
          </p:cNvSpPr>
          <p:nvPr/>
        </p:nvSpPr>
        <p:spPr bwMode="auto">
          <a:xfrm>
            <a:off x="323850" y="458152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Graphics</a:t>
            </a:r>
          </a:p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Libraries</a:t>
            </a:r>
            <a:endParaRPr lang="en-GB" sz="14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82028" name="Cross 982027"/>
          <p:cNvSpPr>
            <a:spLocks noChangeArrowheads="1"/>
          </p:cNvSpPr>
          <p:nvPr/>
        </p:nvSpPr>
        <p:spPr bwMode="auto">
          <a:xfrm rot="2031904">
            <a:off x="4500563" y="3213100"/>
            <a:ext cx="1885950" cy="1350963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>
                <a:solidFill>
                  <a:schemeClr val="bg1"/>
                </a:solidFill>
                <a:latin typeface="+mn-lt"/>
              </a:rPr>
              <a:t>ML</a:t>
            </a:r>
          </a:p>
        </p:txBody>
      </p:sp>
      <p:sp>
        <p:nvSpPr>
          <p:cNvPr id="982029" name="Cross 982028"/>
          <p:cNvSpPr>
            <a:spLocks noChangeArrowheads="1"/>
          </p:cNvSpPr>
          <p:nvPr/>
        </p:nvSpPr>
        <p:spPr bwMode="auto">
          <a:xfrm>
            <a:off x="4427538" y="3213100"/>
            <a:ext cx="2016125" cy="1439863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>
                <a:solidFill>
                  <a:schemeClr val="bg1"/>
                </a:solidFill>
                <a:latin typeface="+mn-lt"/>
              </a:rPr>
              <a:t>F#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8" grpId="0" animBg="1"/>
      <p:bldP spid="982028" grpId="1" animBg="1"/>
      <p:bldP spid="9820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 &amp; Possible Extensions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Semantics: Follow </a:t>
            </a:r>
            <a:r>
              <a:rPr lang="en-GB" dirty="0" err="1" smtClean="0"/>
              <a:t>Okasaki’s</a:t>
            </a:r>
            <a:r>
              <a:rPr lang="en-GB" dirty="0" smtClean="0"/>
              <a:t> “evaluate patterns at most once” rule</a:t>
            </a:r>
          </a:p>
          <a:p>
            <a:pPr lvl="1"/>
            <a:r>
              <a:rPr lang="en-GB" dirty="0" smtClean="0"/>
              <a:t>This is NYI in F# 1.9.2</a:t>
            </a:r>
          </a:p>
          <a:p>
            <a:pPr lvl="1"/>
            <a:r>
              <a:rPr lang="en-GB" dirty="0" smtClean="0"/>
              <a:t>Instead make Burak Emir’s “@safe” assumption</a:t>
            </a:r>
          </a:p>
          <a:p>
            <a:r>
              <a:rPr lang="en-GB" dirty="0" smtClean="0"/>
              <a:t>Multiple subsets in partial patterns?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Performance, </a:t>
            </a:r>
            <a:r>
              <a:rPr lang="en-GB" dirty="0" err="1" smtClean="0"/>
              <a:t>Existentials</a:t>
            </a:r>
            <a:r>
              <a:rPr lang="en-GB" dirty="0" smtClean="0"/>
              <a:t>, GADTs, Monadic Generalization (see paper)</a:t>
            </a:r>
          </a:p>
          <a:p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714348" y="4003892"/>
            <a:ext cx="6491334" cy="41933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(|A|B|C|_|) </a:t>
            </a:r>
            <a:r>
              <a:rPr lang="en-GB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dirty="0" smtClean="0">
                <a:latin typeface="Lucida Console"/>
                <a:ea typeface="Calibri"/>
                <a:cs typeface="Times New Roman"/>
              </a:rPr>
              <a:t> =  ...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143372" y="4761586"/>
            <a:ext cx="2832422" cy="646331"/>
          </a:xfrm>
          <a:prstGeom prst="wedgeRectCallout">
            <a:avLst>
              <a:gd name="adj1" fmla="val -89253"/>
              <a:gd name="adj2" fmla="val -113755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Reasonable, but NYI – perhaps never will be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Pattern matching is simultaneous discrimination and decomposition</a:t>
            </a:r>
          </a:p>
          <a:p>
            <a:endParaRPr lang="en-GB" dirty="0" smtClean="0"/>
          </a:p>
          <a:p>
            <a:r>
              <a:rPr lang="en-GB" dirty="0" smtClean="0"/>
              <a:t>Active Patterns are in MSR F# 1.9</a:t>
            </a:r>
          </a:p>
          <a:p>
            <a:endParaRPr lang="en-GB" dirty="0" smtClean="0"/>
          </a:p>
          <a:p>
            <a:r>
              <a:rPr lang="en-GB" dirty="0" smtClean="0"/>
              <a:t>It feels like we’ve reached a fairly stable design point</a:t>
            </a:r>
          </a:p>
          <a:p>
            <a:endParaRPr lang="en-GB" dirty="0" smtClean="0"/>
          </a:p>
          <a:p>
            <a:r>
              <a:rPr lang="en-GB" dirty="0" smtClean="0"/>
              <a:t>Thanks!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14744" y="5214950"/>
            <a:ext cx="4143404" cy="1000132"/>
            <a:chOff x="1571604" y="4500570"/>
            <a:chExt cx="6286544" cy="1714512"/>
          </a:xfrm>
        </p:grpSpPr>
        <p:sp>
          <p:nvSpPr>
            <p:cNvPr id="4" name="Isosceles Triangle 3"/>
            <p:cNvSpPr/>
            <p:nvPr/>
          </p:nvSpPr>
          <p:spPr>
            <a:xfrm>
              <a:off x="1571604" y="4572008"/>
              <a:ext cx="2286016" cy="164307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9"/>
            <p:cNvGrpSpPr/>
            <p:nvPr/>
          </p:nvGrpSpPr>
          <p:grpSpPr>
            <a:xfrm>
              <a:off x="5572132" y="4500570"/>
              <a:ext cx="2286016" cy="1643074"/>
              <a:chOff x="4500562" y="3000372"/>
              <a:chExt cx="3429024" cy="2928958"/>
            </a:xfrm>
          </p:grpSpPr>
          <p:sp>
            <p:nvSpPr>
              <p:cNvPr id="6" name="Isosceles Triangle 5"/>
              <p:cNvSpPr/>
              <p:nvPr/>
            </p:nvSpPr>
            <p:spPr>
              <a:xfrm>
                <a:off x="4500562" y="3000372"/>
                <a:ext cx="3429024" cy="2928958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5286380" y="3000372"/>
                <a:ext cx="1857388" cy="1571636"/>
              </a:xfrm>
              <a:prstGeom prst="triangle">
                <a:avLst>
                  <a:gd name="adj" fmla="val 4857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6215074" y="4572008"/>
                <a:ext cx="1714512" cy="1357322"/>
              </a:xfrm>
              <a:prstGeom prst="triangle">
                <a:avLst>
                  <a:gd name="adj" fmla="val 54445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4500562" y="4572008"/>
                <a:ext cx="1714512" cy="1357322"/>
              </a:xfrm>
              <a:prstGeom prst="triangle">
                <a:avLst>
                  <a:gd name="adj" fmla="val 46297"/>
                </a:avLst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V="1">
              <a:off x="3962400" y="5357826"/>
              <a:ext cx="1252542" cy="1427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http://research.microsoft.com/fsharp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XML matching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642910" y="2157919"/>
            <a:ext cx="7348590" cy="372162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 </a:t>
            </a:r>
            <a:r>
              <a:rPr lang="en-GB" sz="1400" dirty="0" err="1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nb</a:t>
            </a: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 using a -?&gt; b == (a -&gt; b option)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|Child|_| )  : string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#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-?&gt;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XmlElement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|Elem|_| )   : string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#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-?&gt;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Attr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|_| )   : string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XmlAttributeCollection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-?&gt; string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|Num|_| )    : string -?&gt; int32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|Float|_| )  : string -?&gt; float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NumHex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|_| ) : string -?&gt;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int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|Char|_| )   : string -?&gt; char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|Pair|_| )   : string -?&gt; (int32 * int32)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PairX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|_| )  : string -?&gt; (int32 * int32)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|Attributes| ) : #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XmlAttributeCollection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 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ChildNodes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) : #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XmlNodeList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1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Term Structures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Given</a:t>
            </a:r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1500166" y="2157919"/>
            <a:ext cx="6491334" cy="167735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latin typeface="Consolas" pitchFamily="49" charset="0"/>
              </a:rPr>
              <a:t>type </a:t>
            </a:r>
            <a:r>
              <a:rPr lang="en-GB" dirty="0" err="1" smtClean="0">
                <a:latin typeface="Consolas" pitchFamily="49" charset="0"/>
              </a:rPr>
              <a:t>Expr</a:t>
            </a:r>
            <a:r>
              <a:rPr lang="en-GB" dirty="0" smtClean="0">
                <a:latin typeface="Consolas" pitchFamily="49" charset="0"/>
              </a:rPr>
              <a:t> =</a:t>
            </a:r>
          </a:p>
          <a:p>
            <a:r>
              <a:rPr lang="en-GB" dirty="0" smtClean="0">
                <a:latin typeface="Consolas" pitchFamily="49" charset="0"/>
              </a:rPr>
              <a:t>  | </a:t>
            </a:r>
            <a:r>
              <a:rPr lang="en-GB" dirty="0" err="1" smtClean="0">
                <a:latin typeface="Consolas" pitchFamily="49" charset="0"/>
              </a:rPr>
              <a:t>ConstExpr</a:t>
            </a:r>
            <a:r>
              <a:rPr lang="en-GB" dirty="0" smtClean="0">
                <a:latin typeface="Consolas" pitchFamily="49" charset="0"/>
              </a:rPr>
              <a:t>  of </a:t>
            </a:r>
            <a:r>
              <a:rPr lang="en-GB" dirty="0" err="1" smtClean="0">
                <a:latin typeface="Consolas" pitchFamily="49" charset="0"/>
              </a:rPr>
              <a:t>ExprConstInfo</a:t>
            </a:r>
            <a:r>
              <a:rPr lang="en-GB" dirty="0" smtClean="0">
                <a:latin typeface="Consolas" pitchFamily="49" charset="0"/>
              </a:rPr>
              <a:t> </a:t>
            </a:r>
          </a:p>
          <a:p>
            <a:r>
              <a:rPr lang="en-GB" dirty="0" smtClean="0">
                <a:latin typeface="Consolas" pitchFamily="49" charset="0"/>
              </a:rPr>
              <a:t>  | </a:t>
            </a:r>
            <a:r>
              <a:rPr lang="en-GB" dirty="0" err="1" smtClean="0">
                <a:latin typeface="Consolas" pitchFamily="49" charset="0"/>
              </a:rPr>
              <a:t>VarExpr</a:t>
            </a:r>
            <a:r>
              <a:rPr lang="en-GB" dirty="0" smtClean="0">
                <a:latin typeface="Consolas" pitchFamily="49" charset="0"/>
              </a:rPr>
              <a:t>    of </a:t>
            </a:r>
            <a:r>
              <a:rPr lang="en-GB" dirty="0" err="1" smtClean="0">
                <a:latin typeface="Consolas" pitchFamily="49" charset="0"/>
              </a:rPr>
              <a:t>ExprVarName</a:t>
            </a:r>
            <a:endParaRPr lang="en-GB" dirty="0" smtClean="0">
              <a:latin typeface="Consolas" pitchFamily="49" charset="0"/>
            </a:endParaRPr>
          </a:p>
          <a:p>
            <a:r>
              <a:rPr lang="en-GB" dirty="0" smtClean="0">
                <a:latin typeface="Consolas" pitchFamily="49" charset="0"/>
              </a:rPr>
              <a:t>  | </a:t>
            </a:r>
            <a:r>
              <a:rPr lang="en-GB" dirty="0" err="1" smtClean="0">
                <a:latin typeface="Consolas" pitchFamily="49" charset="0"/>
              </a:rPr>
              <a:t>LambdaExpr</a:t>
            </a:r>
            <a:r>
              <a:rPr lang="en-GB" dirty="0" smtClean="0">
                <a:latin typeface="Consolas" pitchFamily="49" charset="0"/>
              </a:rPr>
              <a:t> of </a:t>
            </a:r>
            <a:r>
              <a:rPr lang="en-GB" dirty="0" err="1" smtClean="0">
                <a:latin typeface="Consolas" pitchFamily="49" charset="0"/>
              </a:rPr>
              <a:t>ExprVar</a:t>
            </a:r>
            <a:r>
              <a:rPr lang="en-GB" dirty="0" smtClean="0">
                <a:latin typeface="Consolas" pitchFamily="49" charset="0"/>
              </a:rPr>
              <a:t> * </a:t>
            </a:r>
            <a:r>
              <a:rPr lang="en-GB" dirty="0" err="1" smtClean="0">
                <a:latin typeface="Consolas" pitchFamily="49" charset="0"/>
              </a:rPr>
              <a:t>Expr</a:t>
            </a:r>
            <a:r>
              <a:rPr lang="en-GB" dirty="0" smtClean="0">
                <a:latin typeface="Consolas" pitchFamily="49" charset="0"/>
              </a:rPr>
              <a:t> </a:t>
            </a:r>
          </a:p>
          <a:p>
            <a:r>
              <a:rPr lang="en-GB" dirty="0" smtClean="0">
                <a:latin typeface="Consolas" pitchFamily="49" charset="0"/>
              </a:rPr>
              <a:t>  | </a:t>
            </a:r>
            <a:r>
              <a:rPr lang="en-GB" dirty="0" err="1" smtClean="0">
                <a:latin typeface="Consolas" pitchFamily="49" charset="0"/>
              </a:rPr>
              <a:t>AppExpr</a:t>
            </a:r>
            <a:r>
              <a:rPr lang="en-GB" dirty="0" smtClean="0">
                <a:latin typeface="Consolas" pitchFamily="49" charset="0"/>
              </a:rPr>
              <a:t>    of </a:t>
            </a:r>
            <a:r>
              <a:rPr lang="en-GB" dirty="0" err="1" smtClean="0">
                <a:latin typeface="Consolas" pitchFamily="49" charset="0"/>
              </a:rPr>
              <a:t>Expr</a:t>
            </a:r>
            <a:r>
              <a:rPr lang="en-GB" dirty="0" smtClean="0">
                <a:latin typeface="Consolas" pitchFamily="49" charset="0"/>
              </a:rPr>
              <a:t> * </a:t>
            </a:r>
            <a:r>
              <a:rPr lang="en-GB" dirty="0" err="1" smtClean="0">
                <a:latin typeface="Consolas" pitchFamily="49" charset="0"/>
              </a:rPr>
              <a:t>Expr</a:t>
            </a:r>
            <a:endParaRPr lang="en-GB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Term Structures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Typical Active Patterns:</a:t>
            </a:r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285720" y="2643182"/>
            <a:ext cx="8643998" cy="2603391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(|App1|_|)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ConstExpr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(k),x) 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k,x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      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(|App2|_|)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(App1(k,x1),x2)  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Some(k,x1,x2)   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(|App3|_|)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(App2(k,x1,x2),x3)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Some(k,x1,x2,x3)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|_|) =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rec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queryAcc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e acc =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e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        |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f,x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queryAcc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f (x::acc)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        |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ConstExpr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(k)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k,acc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       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e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queryAcc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e []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3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Term Structures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more:</a:t>
            </a:r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285720" y="2571744"/>
            <a:ext cx="8643998" cy="2376249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Cond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|_|)     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App3(CondOp,e1,e2,e3)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Some(e1,e2,e3)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Tuple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|_|)    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TupleMkOp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ty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),e)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ty,e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(|Equality|_|) 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App2(EqualityOp,e1,e2)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Some(e1,e2)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en-GB" sz="1300" dirty="0" smtClean="0">
              <a:solidFill>
                <a:srgbClr val="0000FF"/>
              </a:solidFill>
              <a:latin typeface="Lucida Console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(|Lambda|_|)   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LambdaExpr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a,b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 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a,b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(|App|_|)       =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function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a,b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  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Some (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a,b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) | _ </a:t>
            </a: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None 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(|Lambdas|) e =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qZeroOrMoreRLinear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(|Lambda|_|) 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(|Apps|)    e = </a:t>
            </a:r>
            <a:r>
              <a:rPr lang="en-GB" sz="1300" dirty="0" err="1" smtClean="0">
                <a:latin typeface="Lucida Console"/>
                <a:ea typeface="Calibri"/>
                <a:cs typeface="Times New Roman"/>
              </a:rPr>
              <a:t>qZeroOrMoreLLinear</a:t>
            </a:r>
            <a:r>
              <a:rPr lang="en-GB" sz="1300" dirty="0" smtClean="0">
                <a:latin typeface="Lucida Console"/>
                <a:ea typeface="Calibri"/>
                <a:cs typeface="Times New Roman"/>
              </a:rPr>
              <a:t> (|App|_|) e</a:t>
            </a:r>
            <a:endParaRPr lang="en-GB" sz="13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3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3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Issue: Encoding shows through in types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F# type of total recognizer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Ocaml</a:t>
            </a:r>
            <a:r>
              <a:rPr lang="en-GB" dirty="0" smtClean="0"/>
              <a:t> variants would be useful here:</a:t>
            </a:r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285720" y="2214554"/>
            <a:ext cx="8643998" cy="38439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b="1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val</a:t>
            </a:r>
            <a:r>
              <a:rPr lang="en-GB" sz="1600" b="1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600" b="1" dirty="0" err="1" smtClean="0">
                <a:latin typeface="Lucida Console"/>
                <a:ea typeface="Calibri"/>
                <a:cs typeface="Times New Roman"/>
              </a:rPr>
              <a:t>Cons|Nil</a:t>
            </a:r>
            <a:r>
              <a:rPr lang="en-GB" sz="1600" b="1" dirty="0" smtClean="0">
                <a:latin typeface="Lucida Console"/>
                <a:ea typeface="Calibri"/>
                <a:cs typeface="Times New Roman"/>
              </a:rPr>
              <a:t>|) : 'a </a:t>
            </a:r>
            <a:r>
              <a:rPr lang="en-GB" sz="1600" b="1" dirty="0" err="1" smtClean="0">
                <a:latin typeface="Lucida Console"/>
                <a:ea typeface="Calibri"/>
                <a:cs typeface="Times New Roman"/>
              </a:rPr>
              <a:t>llist</a:t>
            </a:r>
            <a:r>
              <a:rPr lang="en-GB" sz="1600" b="1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b="1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b="1" dirty="0" smtClean="0">
                <a:latin typeface="Lucida Console"/>
                <a:ea typeface="Calibri"/>
                <a:cs typeface="Times New Roman"/>
              </a:rPr>
              <a:t> Choice&lt;('a * 'a </a:t>
            </a:r>
            <a:r>
              <a:rPr lang="en-GB" sz="1600" b="1" dirty="0" err="1" smtClean="0">
                <a:latin typeface="Lucida Console"/>
                <a:ea typeface="Calibri"/>
                <a:cs typeface="Times New Roman"/>
              </a:rPr>
              <a:t>llist</a:t>
            </a:r>
            <a:r>
              <a:rPr lang="en-GB" sz="1600" b="1" dirty="0" smtClean="0">
                <a:latin typeface="Lucida Console"/>
                <a:ea typeface="Calibri"/>
                <a:cs typeface="Times New Roman"/>
              </a:rPr>
              <a:t>),unit&gt;</a:t>
            </a:r>
            <a:endParaRPr lang="en-GB" sz="1200" b="1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285720" y="5357826"/>
            <a:ext cx="8643998" cy="419338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val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(|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Cons|Nil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|) : 'a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llist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-&gt; [ `Cons of ('a * 'a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llist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) | `Nil ]</a:t>
            </a:r>
            <a:endParaRPr lang="en-GB" b="1" dirty="0" smtClean="0">
              <a:latin typeface="Consolas" pitchFamily="49" charset="0"/>
            </a:endParaRPr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285720" y="2857496"/>
            <a:ext cx="8643998" cy="17821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type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Choice&lt;'</a:t>
            </a:r>
            <a:r>
              <a:rPr lang="en-GB" sz="1200" dirty="0" err="1" smtClean="0">
                <a:latin typeface="Lucida Console"/>
                <a:ea typeface="Calibri"/>
                <a:cs typeface="Times New Roman"/>
              </a:rPr>
              <a:t>a,'b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&gt; =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Lucida Console"/>
                <a:ea typeface="Calibri"/>
                <a:cs typeface="Times New Roman"/>
              </a:rPr>
              <a:t>  | Choice2_1 </a:t>
            </a: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'a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Lucida Console"/>
                <a:ea typeface="Calibri"/>
                <a:cs typeface="Times New Roman"/>
              </a:rPr>
              <a:t>  | Choice2_2 </a:t>
            </a: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'b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type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Choice&lt;'</a:t>
            </a:r>
            <a:r>
              <a:rPr lang="en-GB" sz="1200" dirty="0" err="1" smtClean="0">
                <a:latin typeface="Lucida Console"/>
                <a:ea typeface="Calibri"/>
                <a:cs typeface="Times New Roman"/>
              </a:rPr>
              <a:t>a,'b,'c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&gt; =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Lucida Console"/>
                <a:ea typeface="Calibri"/>
                <a:cs typeface="Times New Roman"/>
              </a:rPr>
              <a:t>  | Choice3_1 </a:t>
            </a: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'a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Lucida Console"/>
                <a:ea typeface="Calibri"/>
                <a:cs typeface="Times New Roman"/>
              </a:rPr>
              <a:t>  | Choice3_2 </a:t>
            </a: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'b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Lucida Console"/>
                <a:ea typeface="Calibri"/>
                <a:cs typeface="Times New Roman"/>
              </a:rPr>
              <a:t>  | Choice3_3 </a:t>
            </a:r>
            <a:r>
              <a:rPr lang="en-GB" sz="12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200" dirty="0" smtClean="0">
                <a:latin typeface="Lucida Console"/>
                <a:ea typeface="Calibri"/>
                <a:cs typeface="Times New Roman"/>
              </a:rPr>
              <a:t> 'c			etc.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examples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Matching on other term structures</a:t>
            </a:r>
          </a:p>
          <a:p>
            <a:pPr lvl="1"/>
            <a:r>
              <a:rPr lang="en-GB" sz="2000" dirty="0" smtClean="0"/>
              <a:t>LINQ Expressions (in progress)</a:t>
            </a:r>
          </a:p>
          <a:p>
            <a:pPr lvl="1"/>
            <a:r>
              <a:rPr lang="en-GB" sz="2000" dirty="0" smtClean="0"/>
              <a:t>Phoenix Compiler Expression Trees (in progress)</a:t>
            </a:r>
          </a:p>
          <a:p>
            <a:endParaRPr lang="en-GB" sz="2400" dirty="0" smtClean="0"/>
          </a:p>
          <a:p>
            <a:r>
              <a:rPr lang="en-GB" sz="2400" dirty="0" smtClean="0"/>
              <a:t>Lazy Lists</a:t>
            </a:r>
          </a:p>
          <a:p>
            <a:pPr lvl="1"/>
            <a:r>
              <a:rPr lang="en-GB" sz="2000" dirty="0" smtClean="0"/>
              <a:t>Mutation, but idempotent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Standard examples from the “views” literature</a:t>
            </a:r>
          </a:p>
          <a:p>
            <a:pPr lvl="1"/>
            <a:r>
              <a:rPr lang="en-GB" sz="2000" dirty="0" smtClean="0"/>
              <a:t>Join lists, Unzip, etc.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Term Structures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more:</a:t>
            </a:r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285720" y="2214554"/>
            <a:ext cx="8643998" cy="4333161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/// Recognise the compiled form of “a &amp;&amp; b”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LazyAnd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|_|) x =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x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Cond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(Equality(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Bool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true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),x),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y,Bool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false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x,y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_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LazyOr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|_|) x =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x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Cond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(Equality(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Bool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true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),x),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Bool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true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),y)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Some(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x,y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_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(|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BetaReducible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|_|) x =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x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Let((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v,e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),b)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Some((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v,e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),b)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App(Lambda(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v,b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),e)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Some((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v,e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),b)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_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None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Calibri"/>
                <a:ea typeface="Calibri"/>
                <a:cs typeface="Times New Roman"/>
              </a:rPr>
              <a:t> </a:t>
            </a:r>
            <a:endParaRPr lang="en-GB" sz="11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Title 89600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400" dirty="0">
                <a:latin typeface="+mj-lt"/>
              </a:rPr>
              <a:t>F# as a Language</a:t>
            </a:r>
          </a:p>
        </p:txBody>
      </p:sp>
      <p:sp>
        <p:nvSpPr>
          <p:cNvPr id="31747" name="Cross 896002"/>
          <p:cNvSpPr>
            <a:spLocks noChangeArrowheads="1"/>
          </p:cNvSpPr>
          <p:nvPr/>
        </p:nvSpPr>
        <p:spPr bwMode="auto">
          <a:xfrm>
            <a:off x="1258888" y="2363787"/>
            <a:ext cx="1657350" cy="1079500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GB" sz="2000" b="1">
                <a:solidFill>
                  <a:schemeClr val="bg1"/>
                </a:solidFill>
              </a:rPr>
              <a:t>ML</a:t>
            </a:r>
          </a:p>
        </p:txBody>
      </p:sp>
      <p:sp>
        <p:nvSpPr>
          <p:cNvPr id="31748" name="Cross 896003"/>
          <p:cNvSpPr>
            <a:spLocks noChangeArrowheads="1"/>
          </p:cNvSpPr>
          <p:nvPr/>
        </p:nvSpPr>
        <p:spPr bwMode="auto">
          <a:xfrm>
            <a:off x="2339975" y="3082925"/>
            <a:ext cx="1368425" cy="1439862"/>
          </a:xfrm>
          <a:prstGeom prst="plus">
            <a:avLst>
              <a:gd name="adj" fmla="val 25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Modules-as-</a:t>
            </a:r>
          </a:p>
          <a:p>
            <a:pPr algn="ctr"/>
            <a:r>
              <a:rPr lang="en-GB" sz="1400"/>
              <a:t>values, functors</a:t>
            </a:r>
            <a:endParaRPr lang="en-GB" sz="1000"/>
          </a:p>
        </p:txBody>
      </p:sp>
      <p:sp>
        <p:nvSpPr>
          <p:cNvPr id="31749" name="TextBox 896004"/>
          <p:cNvSpPr txBox="1">
            <a:spLocks noChangeArrowheads="1"/>
          </p:cNvSpPr>
          <p:nvPr/>
        </p:nvSpPr>
        <p:spPr bwMode="auto">
          <a:xfrm>
            <a:off x="285720" y="1844674"/>
            <a:ext cx="1238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u="sng" dirty="0">
                <a:latin typeface="Comic Sans MS" pitchFamily="66" charset="0"/>
              </a:rPr>
              <a:t>OCaml</a:t>
            </a:r>
          </a:p>
        </p:txBody>
      </p:sp>
      <p:sp>
        <p:nvSpPr>
          <p:cNvPr id="31750" name="TextBox 896005"/>
          <p:cNvSpPr txBox="1">
            <a:spLocks noChangeArrowheads="1"/>
          </p:cNvSpPr>
          <p:nvPr/>
        </p:nvSpPr>
        <p:spPr bwMode="auto">
          <a:xfrm>
            <a:off x="7761287" y="1700213"/>
            <a:ext cx="70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u="sng" dirty="0">
                <a:latin typeface="Comic Sans MS" pitchFamily="66" charset="0"/>
              </a:rPr>
              <a:t>F#</a:t>
            </a:r>
          </a:p>
        </p:txBody>
      </p:sp>
      <p:sp>
        <p:nvSpPr>
          <p:cNvPr id="31751" name="Cross 896006"/>
          <p:cNvSpPr>
            <a:spLocks noChangeArrowheads="1"/>
          </p:cNvSpPr>
          <p:nvPr/>
        </p:nvSpPr>
        <p:spPr bwMode="auto">
          <a:xfrm>
            <a:off x="431800" y="3155950"/>
            <a:ext cx="1368425" cy="1439862"/>
          </a:xfrm>
          <a:prstGeom prst="plus">
            <a:avLst>
              <a:gd name="adj" fmla="val 25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/>
              <a:t>“OCaml-Objects” </a:t>
            </a:r>
          </a:p>
          <a:p>
            <a:pPr algn="ctr"/>
            <a:r>
              <a:rPr lang="en-GB" sz="1200"/>
              <a:t>and other extensions</a:t>
            </a:r>
          </a:p>
        </p:txBody>
      </p:sp>
      <p:sp>
        <p:nvSpPr>
          <p:cNvPr id="31752" name="Shape 896007"/>
          <p:cNvSpPr>
            <a:spLocks/>
          </p:cNvSpPr>
          <p:nvPr/>
        </p:nvSpPr>
        <p:spPr bwMode="auto">
          <a:xfrm>
            <a:off x="3132138" y="2124075"/>
            <a:ext cx="3095625" cy="384175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28575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1753" name="Cross 896008"/>
          <p:cNvSpPr>
            <a:spLocks noChangeArrowheads="1"/>
          </p:cNvSpPr>
          <p:nvPr/>
        </p:nvSpPr>
        <p:spPr bwMode="auto">
          <a:xfrm>
            <a:off x="6084888" y="2219325"/>
            <a:ext cx="1657350" cy="1079500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GB" sz="2000" b="1">
                <a:solidFill>
                  <a:schemeClr val="bg1"/>
                </a:solidFill>
              </a:rPr>
              <a:t>ML</a:t>
            </a:r>
          </a:p>
        </p:txBody>
      </p:sp>
      <p:sp>
        <p:nvSpPr>
          <p:cNvPr id="31754" name="Cross 896009"/>
          <p:cNvSpPr>
            <a:spLocks noChangeArrowheads="1"/>
          </p:cNvSpPr>
          <p:nvPr/>
        </p:nvSpPr>
        <p:spPr bwMode="auto">
          <a:xfrm>
            <a:off x="5435600" y="3300412"/>
            <a:ext cx="1368425" cy="1368425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.NET </a:t>
            </a:r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Nominal </a:t>
            </a:r>
            <a:endParaRPr lang="en-GB" sz="1600" b="1" dirty="0">
              <a:solidFill>
                <a:schemeClr val="bg1"/>
              </a:solidFill>
            </a:endParaRPr>
          </a:p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Objects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1755" name="Cross 896010"/>
          <p:cNvSpPr>
            <a:spLocks noChangeArrowheads="1"/>
          </p:cNvSpPr>
          <p:nvPr/>
        </p:nvSpPr>
        <p:spPr bwMode="auto">
          <a:xfrm>
            <a:off x="7092950" y="3227387"/>
            <a:ext cx="1368425" cy="1368425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Other 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</a:rPr>
              <a:t>extensions</a:t>
            </a:r>
          </a:p>
        </p:txBody>
      </p:sp>
      <p:sp>
        <p:nvSpPr>
          <p:cNvPr id="31756" name="Cross 896011"/>
          <p:cNvSpPr>
            <a:spLocks noChangeArrowheads="1"/>
          </p:cNvSpPr>
          <p:nvPr/>
        </p:nvSpPr>
        <p:spPr bwMode="auto">
          <a:xfrm>
            <a:off x="7596188" y="4956175"/>
            <a:ext cx="1368425" cy="1368425"/>
          </a:xfrm>
          <a:prstGeom prst="plus">
            <a:avLst>
              <a:gd name="adj" fmla="val 25000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+ tools</a:t>
            </a:r>
          </a:p>
        </p:txBody>
      </p:sp>
      <p:sp>
        <p:nvSpPr>
          <p:cNvPr id="31757" name="Cross 896012"/>
          <p:cNvSpPr>
            <a:spLocks noChangeArrowheads="1"/>
          </p:cNvSpPr>
          <p:nvPr/>
        </p:nvSpPr>
        <p:spPr bwMode="auto">
          <a:xfrm>
            <a:off x="2843213" y="5027612"/>
            <a:ext cx="1368425" cy="1368425"/>
          </a:xfrm>
          <a:prstGeom prst="plus">
            <a:avLst>
              <a:gd name="adj" fmla="val 25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+ tools</a:t>
            </a:r>
          </a:p>
        </p:txBody>
      </p:sp>
      <p:sp>
        <p:nvSpPr>
          <p:cNvPr id="31758" name="TextBox 896013"/>
          <p:cNvSpPr txBox="1">
            <a:spLocks noChangeArrowheads="1"/>
          </p:cNvSpPr>
          <p:nvPr/>
        </p:nvSpPr>
        <p:spPr bwMode="auto">
          <a:xfrm>
            <a:off x="3875558" y="2363787"/>
            <a:ext cx="15600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Similar core </a:t>
            </a:r>
          </a:p>
          <a:p>
            <a:pPr algn="ctr"/>
            <a:r>
              <a:rPr lang="en-GB" dirty="0" smtClean="0">
                <a:latin typeface="Comic Sans MS" pitchFamily="66" charset="0"/>
              </a:rPr>
              <a:t>language</a:t>
            </a:r>
            <a:endParaRPr lang="en-GB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Issues: Syntax/Resolution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Syntax</a:t>
            </a:r>
          </a:p>
          <a:p>
            <a:pPr lvl="1"/>
            <a:r>
              <a:rPr lang="en-GB" sz="2000" dirty="0" smtClean="0">
                <a:solidFill>
                  <a:prstClr val="black"/>
                </a:solidFill>
              </a:rPr>
              <a:t>esp. for parameterized partial patterns</a:t>
            </a:r>
            <a:endParaRPr lang="en-GB" dirty="0" smtClean="0"/>
          </a:p>
          <a:p>
            <a:r>
              <a:rPr lang="en-GB" sz="2400" dirty="0" smtClean="0"/>
              <a:t>Name resolution</a:t>
            </a:r>
          </a:p>
          <a:p>
            <a:pPr lvl="1"/>
            <a:r>
              <a:rPr lang="en-GB" sz="2000" dirty="0" smtClean="0"/>
              <a:t>e.g. can you have (|A|B|) and (|A|C|) in scope? </a:t>
            </a:r>
          </a:p>
          <a:p>
            <a:pPr lvl="3"/>
            <a:r>
              <a:rPr lang="en-GB" sz="1400" dirty="0" smtClean="0"/>
              <a:t>(Yes, but </a:t>
            </a:r>
            <a:r>
              <a:rPr lang="en-GB" sz="1400" dirty="0" err="1" smtClean="0"/>
              <a:t>lcan’t</a:t>
            </a:r>
            <a:r>
              <a:rPr lang="en-GB" sz="1400" dirty="0" smtClean="0"/>
              <a:t> mix ‘n match)</a:t>
            </a:r>
          </a:p>
          <a:p>
            <a:r>
              <a:rPr lang="en-GB" sz="2400" dirty="0" smtClean="0"/>
              <a:t>Mixing total recognizers</a:t>
            </a:r>
          </a:p>
          <a:p>
            <a:pPr lvl="1"/>
            <a:r>
              <a:rPr lang="en-GB" sz="2000" dirty="0" smtClean="0"/>
              <a:t>e.g. can you mix A and C from (|A|B|) and (|C|D|)?   </a:t>
            </a:r>
          </a:p>
          <a:p>
            <a:pPr lvl="3"/>
            <a:r>
              <a:rPr lang="en-GB" sz="1400" dirty="0" smtClean="0"/>
              <a:t>(No in the current implementation, but reconsidering this.)</a:t>
            </a:r>
          </a:p>
          <a:p>
            <a:r>
              <a:rPr lang="en-GB" sz="2400" dirty="0" smtClean="0"/>
              <a:t>Type checking and inference</a:t>
            </a:r>
          </a:p>
          <a:p>
            <a:pPr lvl="1"/>
            <a:r>
              <a:rPr lang="en-GB" sz="1600" dirty="0" smtClean="0"/>
              <a:t>Type inference: </a:t>
            </a:r>
          </a:p>
          <a:p>
            <a:pPr lvl="1"/>
            <a:r>
              <a:rPr lang="en-GB" sz="1600" dirty="0" smtClean="0"/>
              <a:t>Generalization: Recognizers are functions, so </a:t>
            </a:r>
            <a:r>
              <a:rPr lang="en-GB" sz="1600" dirty="0" err="1" smtClean="0"/>
              <a:t>Hindley</a:t>
            </a:r>
            <a:r>
              <a:rPr lang="en-GB" sz="1600" dirty="0" smtClean="0"/>
              <a:t>-Milner generalization applies as normal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Possible Extensions: </a:t>
            </a:r>
            <a:r>
              <a:rPr lang="en-GB" sz="3600" dirty="0" err="1" smtClean="0"/>
              <a:t>Existentials</a:t>
            </a:r>
            <a:r>
              <a:rPr lang="en-GB" sz="3600" dirty="0" smtClean="0"/>
              <a:t>? GADTs?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 err="1" smtClean="0"/>
              <a:t>Existentials</a:t>
            </a:r>
            <a:r>
              <a:rPr lang="en-GB" sz="1800" dirty="0" smtClean="0"/>
              <a:t> are a natural extension to pattern matching in languages with </a:t>
            </a:r>
            <a:r>
              <a:rPr lang="en-GB" sz="1800" dirty="0" err="1" smtClean="0"/>
              <a:t>subtyping</a:t>
            </a:r>
            <a:r>
              <a:rPr lang="en-GB" sz="1800" dirty="0" smtClean="0"/>
              <a:t> &amp; generics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But what of active patterns? The natural encoding is to permit anonymous </a:t>
            </a:r>
            <a:r>
              <a:rPr lang="en-GB" sz="1800" dirty="0" err="1" smtClean="0"/>
              <a:t>existentials</a:t>
            </a:r>
            <a:r>
              <a:rPr lang="en-GB" sz="1800" dirty="0" smtClean="0"/>
              <a:t> on the right of active recognizers: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But what of GADTs? The natural encoding is to permit anonymous </a:t>
            </a:r>
            <a:r>
              <a:rPr lang="en-GB" sz="1800" b="1" i="1" dirty="0" smtClean="0"/>
              <a:t>constrained</a:t>
            </a:r>
            <a:r>
              <a:rPr lang="en-GB" sz="1800" dirty="0" smtClean="0"/>
              <a:t> </a:t>
            </a:r>
            <a:r>
              <a:rPr lang="en-GB" sz="1800" dirty="0" err="1" smtClean="0"/>
              <a:t>existentials</a:t>
            </a:r>
            <a:r>
              <a:rPr lang="en-GB" sz="1800" dirty="0" smtClean="0"/>
              <a:t> on the right of active recognizers:</a:t>
            </a:r>
          </a:p>
          <a:p>
            <a:endParaRPr lang="en-GB" sz="1800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285720" y="2357430"/>
            <a:ext cx="8643998" cy="1083290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obj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it-IT" sz="1400" dirty="0" smtClean="0">
                <a:latin typeface="Consolas" pitchFamily="49" charset="0"/>
              </a:rPr>
              <a:t>&lt;'a&gt;    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:? List&lt;'a&gt;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as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l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...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it-IT" sz="1400" dirty="0" smtClean="0">
                <a:latin typeface="Consolas" pitchFamily="49" charset="0"/>
              </a:rPr>
              <a:t>&lt;'a&gt;    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:? 'a[]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as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...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it-IT" sz="1400" dirty="0" smtClean="0">
                <a:latin typeface="Consolas" pitchFamily="49" charset="0"/>
              </a:rPr>
              <a:t>&lt;'k,'v&gt; 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:? Dictionary&lt;'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key,'value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&gt;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...</a:t>
            </a:r>
            <a:endParaRPr lang="en-GB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285720" y="4214818"/>
            <a:ext cx="8643998" cy="349448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GB" sz="14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val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(|</a:t>
            </a:r>
            <a:r>
              <a:rPr lang="en-GB" sz="14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AnyList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|_|) : </a:t>
            </a:r>
            <a:r>
              <a:rPr lang="en-GB" sz="14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obj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-?&gt; 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sym typeface="Symbol"/>
              </a:rPr>
              <a:t>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'a. 'a list)</a:t>
            </a:r>
            <a:endParaRPr lang="en-GB" sz="1400" b="1" dirty="0" smtClean="0">
              <a:latin typeface="Consolas" pitchFamily="49" charset="0"/>
            </a:endParaRPr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285720" y="2357430"/>
            <a:ext cx="8643998" cy="1083290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obj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it-IT" sz="1400" dirty="0" smtClean="0">
                <a:latin typeface="Consolas" pitchFamily="49" charset="0"/>
              </a:rPr>
              <a:t>&lt;'a&gt;    </a:t>
            </a:r>
            <a:r>
              <a:rPr lang="en-GB" sz="1400" dirty="0" err="1" smtClean="0">
                <a:latin typeface="Lucida Console"/>
                <a:cs typeface="Times New Roman"/>
              </a:rPr>
              <a:t>Any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List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(l : 'a list)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...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it-IT" sz="1400" dirty="0" smtClean="0">
                <a:latin typeface="Consolas" pitchFamily="49" charset="0"/>
              </a:rPr>
              <a:t>&lt;'a&gt;    </a:t>
            </a:r>
            <a:r>
              <a:rPr lang="en-GB" sz="1400" dirty="0" err="1" smtClean="0">
                <a:latin typeface="Lucida Console"/>
                <a:cs typeface="Times New Roman"/>
              </a:rPr>
              <a:t>AnyArray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arr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: 'a[])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...</a:t>
            </a:r>
            <a:endParaRPr lang="en-GB" sz="11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| </a:t>
            </a:r>
            <a:r>
              <a:rPr lang="it-IT" sz="1400" dirty="0" smtClean="0">
                <a:latin typeface="Consolas" pitchFamily="49" charset="0"/>
              </a:rPr>
              <a:t>&lt;'k,'v&gt; </a:t>
            </a:r>
            <a:r>
              <a:rPr lang="en-GB" sz="1400" dirty="0" err="1" smtClean="0">
                <a:latin typeface="Lucida Console"/>
                <a:cs typeface="Times New Roman"/>
              </a:rPr>
              <a:t>Any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Dictionary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dict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: Dictionary&lt;'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k,'v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&gt;)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...</a:t>
            </a:r>
            <a:endParaRPr lang="en-GB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285720" y="5572140"/>
            <a:ext cx="8643998" cy="349448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GB" sz="14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val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(|Lambda|_|) : </a:t>
            </a:r>
            <a:r>
              <a:rPr lang="en-GB" sz="14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&lt;'a&gt; -?&gt; 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sym typeface="Symbol"/>
              </a:rPr>
              <a:t>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'b 'c. </a:t>
            </a:r>
            <a:r>
              <a:rPr lang="en-GB" sz="1400" b="1" i="1" u="sng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('a = 'b -&gt; 'c)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=&gt; </a:t>
            </a:r>
            <a:r>
              <a:rPr lang="en-GB" sz="14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Var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&lt;'b&gt; * </a:t>
            </a:r>
            <a:r>
              <a:rPr lang="en-GB" sz="14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&lt;'c&gt;)</a:t>
            </a:r>
            <a:endParaRPr lang="en-GB" sz="1400" b="1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Possible Extensions: Monadic Generalization</a:t>
            </a:r>
            <a:endParaRPr lang="en-GB" sz="28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Generalize types of pattern functions using monads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1116013" y="3284538"/>
            <a:ext cx="676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type</a:t>
            </a:r>
            <a:r>
              <a:rPr lang="en-GB" sz="2400" dirty="0">
                <a:latin typeface="Consolas" pitchFamily="49" charset="0"/>
              </a:rPr>
              <a:t> Pattern&lt;'</a:t>
            </a:r>
            <a:r>
              <a:rPr lang="en-GB" sz="2400" dirty="0" err="1">
                <a:latin typeface="Consolas" pitchFamily="49" charset="0"/>
              </a:rPr>
              <a:t>a,'b</a:t>
            </a:r>
            <a:r>
              <a:rPr lang="en-GB" sz="2400" dirty="0">
                <a:latin typeface="Consolas" pitchFamily="49" charset="0"/>
              </a:rPr>
              <a:t>&gt; = 'a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-&gt;</a:t>
            </a:r>
            <a:r>
              <a:rPr lang="en-GB" sz="2400" dirty="0">
                <a:latin typeface="Consolas" pitchFamily="49" charset="0"/>
              </a:rPr>
              <a:t> 'b option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1116013" y="5157788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type</a:t>
            </a:r>
            <a:r>
              <a:rPr lang="en-GB" sz="2400" dirty="0">
                <a:latin typeface="Consolas" pitchFamily="49" charset="0"/>
              </a:rPr>
              <a:t> Pattern&lt;'</a:t>
            </a:r>
            <a:r>
              <a:rPr lang="en-GB" sz="2400" dirty="0" err="1">
                <a:latin typeface="Consolas" pitchFamily="49" charset="0"/>
              </a:rPr>
              <a:t>M,'a,'b</a:t>
            </a:r>
            <a:r>
              <a:rPr lang="en-GB" sz="2400" dirty="0">
                <a:latin typeface="Consolas" pitchFamily="49" charset="0"/>
              </a:rPr>
              <a:t>&gt; = 'a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-&gt;</a:t>
            </a:r>
            <a:r>
              <a:rPr lang="en-GB" sz="2400" dirty="0">
                <a:latin typeface="Consolas" pitchFamily="49" charset="0"/>
              </a:rPr>
              <a:t> 'M&lt;'b&gt; </a:t>
            </a:r>
            <a:br>
              <a:rPr lang="en-GB" sz="2400" dirty="0">
                <a:latin typeface="Consolas" pitchFamily="49" charset="0"/>
              </a:rPr>
            </a:b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when</a:t>
            </a:r>
            <a:r>
              <a:rPr lang="en-GB" sz="2400" dirty="0">
                <a:latin typeface="Consolas" pitchFamily="49" charset="0"/>
              </a:rPr>
              <a:t> M :&gt; </a:t>
            </a:r>
            <a:r>
              <a:rPr lang="en-GB" sz="2400" dirty="0" err="1">
                <a:latin typeface="Consolas" pitchFamily="49" charset="0"/>
              </a:rPr>
              <a:t>MonadPlus</a:t>
            </a:r>
            <a:endParaRPr lang="en-GB" sz="2400" dirty="0">
              <a:latin typeface="Consolas" pitchFamily="49" charset="0"/>
            </a:endParaRPr>
          </a:p>
        </p:txBody>
      </p:sp>
      <p:sp>
        <p:nvSpPr>
          <p:cNvPr id="141319" name="AutoShape 7"/>
          <p:cNvSpPr>
            <a:spLocks noChangeArrowheads="1"/>
          </p:cNvSpPr>
          <p:nvPr/>
        </p:nvSpPr>
        <p:spPr bwMode="auto">
          <a:xfrm>
            <a:off x="3851275" y="3933825"/>
            <a:ext cx="863600" cy="1150938"/>
          </a:xfrm>
          <a:prstGeom prst="downArrow">
            <a:avLst>
              <a:gd name="adj1" fmla="val 40074"/>
              <a:gd name="adj2" fmla="val 472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H="1">
            <a:off x="6659563" y="3716338"/>
            <a:ext cx="144462" cy="14414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Possible Extensions: Monadic Generalization</a:t>
            </a:r>
            <a:endParaRPr lang="en-GB" sz="28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MonadPlus – the pattern matching monad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827088" y="3141663"/>
            <a:ext cx="7332662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Consolas" pitchFamily="49" charset="0"/>
              </a:rPr>
              <a:t>trait MonadPlus&lt;M&gt; ~=~</a:t>
            </a:r>
          </a:p>
          <a:p>
            <a:r>
              <a:rPr lang="en-GB">
                <a:latin typeface="Consolas" pitchFamily="49" charset="0"/>
              </a:rPr>
              <a:t>  {</a:t>
            </a:r>
          </a:p>
          <a:p>
            <a:r>
              <a:rPr lang="en-GB">
                <a:latin typeface="Consolas" pitchFamily="49" charset="0"/>
              </a:rPr>
              <a:t>     static member Return : 'a -&gt; M&lt;'a&gt;</a:t>
            </a:r>
          </a:p>
          <a:p>
            <a:r>
              <a:rPr lang="en-GB">
                <a:latin typeface="Consolas" pitchFamily="49" charset="0"/>
              </a:rPr>
              <a:t>     static member Bind : M&lt;'a&gt; -&gt; ('a -&gt; M&lt;'b&gt;) -&gt; M&lt;'b&gt;</a:t>
            </a:r>
            <a:endParaRPr lang="en-GB" b="1">
              <a:latin typeface="Consolas" pitchFamily="49" charset="0"/>
            </a:endParaRPr>
          </a:p>
          <a:p>
            <a:r>
              <a:rPr lang="en-GB">
                <a:latin typeface="Consolas" pitchFamily="49" charset="0"/>
              </a:rPr>
              <a:t>     static member Zero : M&lt;'a&gt;</a:t>
            </a:r>
          </a:p>
          <a:p>
            <a:r>
              <a:rPr lang="en-GB">
                <a:latin typeface="Consolas" pitchFamily="49" charset="0"/>
              </a:rPr>
              <a:t>     static member Plus : M&lt;'a&gt; -&gt; M&lt;'a&gt; -&gt; M&lt;'a&gt;</a:t>
            </a:r>
          </a:p>
          <a:p>
            <a:r>
              <a:rPr lang="en-GB">
                <a:latin typeface="Consolas" pitchFamily="49" charset="0"/>
              </a:rPr>
              <a:t>  }</a:t>
            </a:r>
          </a:p>
          <a:p>
            <a:endParaRPr lang="en-GB">
              <a:latin typeface="Consolas" pitchFamily="49" charset="0"/>
            </a:endParaRPr>
          </a:p>
          <a:p>
            <a:r>
              <a:rPr lang="en-GB">
                <a:latin typeface="Consolas" pitchFamily="49" charset="0"/>
              </a:rPr>
              <a:t>instance MonadPlus&lt;option&gt; // deterministic evaluation</a:t>
            </a:r>
          </a:p>
          <a:p>
            <a:r>
              <a:rPr lang="en-GB">
                <a:latin typeface="Consolas" pitchFamily="49" charset="0"/>
              </a:rPr>
              <a:t>instance MonadPlus&lt;list&gt;   // backtracking evaluation</a:t>
            </a:r>
          </a:p>
          <a:p>
            <a:r>
              <a:rPr lang="en-GB">
                <a:latin typeface="Consolas" pitchFamily="49" charset="0"/>
              </a:rPr>
              <a:t>instance MonadPlus&lt;STM&gt;    // transactional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Possible Extensions: Monadic Generalization</a:t>
            </a:r>
            <a:endParaRPr lang="en-GB" sz="2800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Transactional pattern matching of lock-free data structures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403350" y="3141663"/>
            <a:ext cx="727635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itchFamily="49" charset="0"/>
              </a:rPr>
              <a:t>let</a:t>
            </a:r>
            <a:r>
              <a:rPr lang="en-GB" dirty="0">
                <a:latin typeface="Consolas" pitchFamily="49" charset="0"/>
              </a:rPr>
              <a:t> f q = </a:t>
            </a:r>
            <a:endParaRPr lang="en-GB" dirty="0" smtClean="0">
              <a:latin typeface="Consolas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</a:rPr>
              <a:t>atomically $ 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itchFamily="49" charset="0"/>
              </a:rPr>
              <a:t>   match&lt;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STM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GB" dirty="0" smtClean="0">
                <a:latin typeface="Consolas" pitchFamily="49" charset="0"/>
              </a:rPr>
              <a:t> </a:t>
            </a:r>
            <a:r>
              <a:rPr lang="en-GB" dirty="0">
                <a:latin typeface="Consolas" pitchFamily="49" charset="0"/>
              </a:rPr>
              <a:t>q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</a:rPr>
              <a:t>with</a:t>
            </a:r>
          </a:p>
          <a:p>
            <a:r>
              <a:rPr lang="en-GB" dirty="0">
                <a:latin typeface="Consolas" pitchFamily="49" charset="0"/>
              </a:rPr>
              <a:t>  </a:t>
            </a:r>
            <a:r>
              <a:rPr lang="en-GB" dirty="0" smtClean="0">
                <a:latin typeface="Consolas" pitchFamily="49" charset="0"/>
              </a:rPr>
              <a:t> | </a:t>
            </a:r>
            <a:r>
              <a:rPr lang="en-GB" dirty="0" err="1">
                <a:latin typeface="Consolas" pitchFamily="49" charset="0"/>
              </a:rPr>
              <a:t>stmCons</a:t>
            </a:r>
            <a:r>
              <a:rPr lang="en-GB" dirty="0">
                <a:latin typeface="Consolas" pitchFamily="49" charset="0"/>
              </a:rPr>
              <a:t> (x, </a:t>
            </a:r>
            <a:r>
              <a:rPr lang="en-GB" dirty="0" err="1">
                <a:latin typeface="Consolas" pitchFamily="49" charset="0"/>
              </a:rPr>
              <a:t>stmCons</a:t>
            </a:r>
            <a:r>
              <a:rPr lang="en-GB" dirty="0">
                <a:latin typeface="Consolas" pitchFamily="49" charset="0"/>
              </a:rPr>
              <a:t> (y, </a:t>
            </a:r>
            <a:r>
              <a:rPr lang="en-GB" dirty="0" err="1">
                <a:latin typeface="Consolas" pitchFamily="49" charset="0"/>
              </a:rPr>
              <a:t>ys</a:t>
            </a:r>
            <a:r>
              <a:rPr lang="en-GB" dirty="0">
                <a:latin typeface="Consolas" pitchFamily="49" charset="0"/>
              </a:rPr>
              <a:t>))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</a:rPr>
              <a:t>-&gt;</a:t>
            </a:r>
            <a:r>
              <a:rPr lang="en-GB" dirty="0">
                <a:latin typeface="Consolas" pitchFamily="49" charset="0"/>
              </a:rPr>
              <a:t> </a:t>
            </a:r>
            <a:r>
              <a:rPr lang="en-GB" dirty="0" err="1">
                <a:latin typeface="Consolas" pitchFamily="49" charset="0"/>
              </a:rPr>
              <a:t>stmQueue</a:t>
            </a:r>
            <a:r>
              <a:rPr lang="en-GB" dirty="0">
                <a:latin typeface="Consolas" pitchFamily="49" charset="0"/>
              </a:rPr>
              <a:t> (x + y) </a:t>
            </a:r>
            <a:r>
              <a:rPr lang="en-GB" dirty="0" err="1">
                <a:latin typeface="Consolas" pitchFamily="49" charset="0"/>
              </a:rPr>
              <a:t>ys</a:t>
            </a:r>
            <a:endParaRPr lang="en-GB" dirty="0">
              <a:latin typeface="Consolas" pitchFamily="49" charset="0"/>
            </a:endParaRPr>
          </a:p>
          <a:p>
            <a:r>
              <a:rPr lang="en-GB" dirty="0">
                <a:latin typeface="Consolas" pitchFamily="49" charset="0"/>
              </a:rPr>
              <a:t>  </a:t>
            </a:r>
            <a:r>
              <a:rPr lang="en-GB" dirty="0" smtClean="0">
                <a:latin typeface="Consolas" pitchFamily="49" charset="0"/>
              </a:rPr>
              <a:t> | </a:t>
            </a:r>
            <a:r>
              <a:rPr lang="en-GB" dirty="0" err="1">
                <a:latin typeface="Consolas" pitchFamily="49" charset="0"/>
              </a:rPr>
              <a:t>stmCons</a:t>
            </a:r>
            <a:r>
              <a:rPr lang="en-GB" dirty="0">
                <a:latin typeface="Consolas" pitchFamily="49" charset="0"/>
              </a:rPr>
              <a:t> (_, </a:t>
            </a:r>
            <a:r>
              <a:rPr lang="en-GB" dirty="0" err="1">
                <a:latin typeface="Consolas" pitchFamily="49" charset="0"/>
              </a:rPr>
              <a:t>xs</a:t>
            </a:r>
            <a:r>
              <a:rPr lang="en-GB" dirty="0">
                <a:latin typeface="Consolas" pitchFamily="49" charset="0"/>
              </a:rPr>
              <a:t>)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</a:rPr>
              <a:t>-&gt;</a:t>
            </a:r>
            <a:r>
              <a:rPr lang="en-GB" dirty="0">
                <a:latin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</a:rPr>
              <a:t>return </a:t>
            </a:r>
            <a:r>
              <a:rPr lang="en-GB" dirty="0" err="1" smtClean="0">
                <a:latin typeface="Consolas" pitchFamily="49" charset="0"/>
              </a:rPr>
              <a:t>xs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5076825" y="4560888"/>
            <a:ext cx="3082925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>
                <a:latin typeface="Consolas" pitchFamily="49" charset="0"/>
              </a:rPr>
              <a:t>f q = atomically $ do {</a:t>
            </a:r>
          </a:p>
          <a:p>
            <a:r>
              <a:rPr lang="en-GB" sz="1600" dirty="0">
                <a:latin typeface="Consolas" pitchFamily="49" charset="0"/>
              </a:rPr>
              <a:t>    (x, </a:t>
            </a:r>
            <a:r>
              <a:rPr lang="en-GB" sz="1600" dirty="0" err="1">
                <a:latin typeface="Consolas" pitchFamily="49" charset="0"/>
              </a:rPr>
              <a:t>xs</a:t>
            </a:r>
            <a:r>
              <a:rPr lang="en-GB" sz="1600" dirty="0">
                <a:latin typeface="Consolas" pitchFamily="49" charset="0"/>
              </a:rPr>
              <a:t>) &lt;- </a:t>
            </a:r>
            <a:r>
              <a:rPr lang="en-GB" sz="1600" dirty="0" err="1">
                <a:latin typeface="Consolas" pitchFamily="49" charset="0"/>
              </a:rPr>
              <a:t>stmCons</a:t>
            </a:r>
            <a:r>
              <a:rPr lang="en-GB" sz="1600" dirty="0">
                <a:latin typeface="Consolas" pitchFamily="49" charset="0"/>
              </a:rPr>
              <a:t> q;</a:t>
            </a:r>
          </a:p>
          <a:p>
            <a:r>
              <a:rPr lang="en-GB" sz="1600" dirty="0">
                <a:latin typeface="Consolas" pitchFamily="49" charset="0"/>
              </a:rPr>
              <a:t>    (y, </a:t>
            </a:r>
            <a:r>
              <a:rPr lang="en-GB" sz="1600" dirty="0" err="1">
                <a:latin typeface="Consolas" pitchFamily="49" charset="0"/>
              </a:rPr>
              <a:t>ys</a:t>
            </a:r>
            <a:r>
              <a:rPr lang="en-GB" sz="1600" dirty="0">
                <a:latin typeface="Consolas" pitchFamily="49" charset="0"/>
              </a:rPr>
              <a:t>) &lt;- </a:t>
            </a:r>
            <a:r>
              <a:rPr lang="en-GB" sz="1600" dirty="0" err="1">
                <a:latin typeface="Consolas" pitchFamily="49" charset="0"/>
              </a:rPr>
              <a:t>stmCons</a:t>
            </a:r>
            <a:r>
              <a:rPr lang="en-GB" sz="1600" dirty="0">
                <a:latin typeface="Consolas" pitchFamily="49" charset="0"/>
              </a:rPr>
              <a:t> </a:t>
            </a:r>
            <a:r>
              <a:rPr lang="en-GB" sz="1600" dirty="0" err="1">
                <a:latin typeface="Consolas" pitchFamily="49" charset="0"/>
              </a:rPr>
              <a:t>xs</a:t>
            </a:r>
            <a:r>
              <a:rPr lang="en-GB" sz="1600" dirty="0">
                <a:latin typeface="Consolas" pitchFamily="49" charset="0"/>
              </a:rPr>
              <a:t>;</a:t>
            </a:r>
          </a:p>
          <a:p>
            <a:r>
              <a:rPr lang="en-GB" sz="1600" dirty="0">
                <a:latin typeface="Consolas" pitchFamily="49" charset="0"/>
              </a:rPr>
              <a:t>    </a:t>
            </a:r>
            <a:r>
              <a:rPr lang="en-GB" sz="1600" dirty="0" err="1">
                <a:latin typeface="Consolas" pitchFamily="49" charset="0"/>
              </a:rPr>
              <a:t>stmQueue</a:t>
            </a:r>
            <a:r>
              <a:rPr lang="en-GB" sz="1600" dirty="0">
                <a:latin typeface="Consolas" pitchFamily="49" charset="0"/>
              </a:rPr>
              <a:t> (</a:t>
            </a:r>
            <a:r>
              <a:rPr lang="en-GB" sz="1600" dirty="0" err="1">
                <a:latin typeface="Consolas" pitchFamily="49" charset="0"/>
              </a:rPr>
              <a:t>x+y</a:t>
            </a:r>
            <a:r>
              <a:rPr lang="en-GB" sz="1600" dirty="0">
                <a:latin typeface="Consolas" pitchFamily="49" charset="0"/>
              </a:rPr>
              <a:t>) </a:t>
            </a:r>
            <a:r>
              <a:rPr lang="en-GB" sz="1600" dirty="0" err="1">
                <a:latin typeface="Consolas" pitchFamily="49" charset="0"/>
              </a:rPr>
              <a:t>ys</a:t>
            </a:r>
            <a:endParaRPr lang="en-GB" sz="1600" dirty="0">
              <a:latin typeface="Consolas" pitchFamily="49" charset="0"/>
            </a:endParaRPr>
          </a:p>
          <a:p>
            <a:r>
              <a:rPr lang="en-GB" sz="1600" dirty="0">
                <a:latin typeface="Consolas" pitchFamily="49" charset="0"/>
              </a:rPr>
              <a:t>  } `</a:t>
            </a:r>
            <a:r>
              <a:rPr lang="en-GB" sz="1600" dirty="0" err="1">
                <a:latin typeface="Consolas" pitchFamily="49" charset="0"/>
              </a:rPr>
              <a:t>orElse</a:t>
            </a:r>
            <a:r>
              <a:rPr lang="en-GB" sz="1600" dirty="0">
                <a:latin typeface="Consolas" pitchFamily="49" charset="0"/>
              </a:rPr>
              <a:t>` do {</a:t>
            </a:r>
          </a:p>
          <a:p>
            <a:r>
              <a:rPr lang="en-GB" sz="1600" dirty="0">
                <a:latin typeface="Consolas" pitchFamily="49" charset="0"/>
              </a:rPr>
              <a:t>    (_, </a:t>
            </a:r>
            <a:r>
              <a:rPr lang="en-GB" sz="1600" dirty="0" err="1">
                <a:latin typeface="Consolas" pitchFamily="49" charset="0"/>
              </a:rPr>
              <a:t>xs</a:t>
            </a:r>
            <a:r>
              <a:rPr lang="en-GB" sz="1600" dirty="0">
                <a:latin typeface="Consolas" pitchFamily="49" charset="0"/>
              </a:rPr>
              <a:t>) &lt;- </a:t>
            </a:r>
            <a:r>
              <a:rPr lang="en-GB" sz="1600" dirty="0" err="1">
                <a:latin typeface="Consolas" pitchFamily="49" charset="0"/>
              </a:rPr>
              <a:t>stmCons</a:t>
            </a:r>
            <a:r>
              <a:rPr lang="en-GB" sz="1600" dirty="0">
                <a:latin typeface="Consolas" pitchFamily="49" charset="0"/>
              </a:rPr>
              <a:t> q;</a:t>
            </a:r>
          </a:p>
          <a:p>
            <a:r>
              <a:rPr lang="en-GB" sz="1600" dirty="0">
                <a:latin typeface="Consolas" pitchFamily="49" charset="0"/>
              </a:rPr>
              <a:t>    return </a:t>
            </a:r>
            <a:r>
              <a:rPr lang="en-GB" sz="1600" dirty="0" err="1">
                <a:latin typeface="Consolas" pitchFamily="49" charset="0"/>
              </a:rPr>
              <a:t>xs</a:t>
            </a:r>
            <a:endParaRPr lang="en-GB" sz="1600" dirty="0">
              <a:latin typeface="Consolas" pitchFamily="49" charset="0"/>
            </a:endParaRPr>
          </a:p>
          <a:p>
            <a:r>
              <a:rPr lang="en-GB" sz="1600" dirty="0">
                <a:latin typeface="Consolas" pitchFamily="49" charset="0"/>
              </a:rPr>
              <a:t>  }</a:t>
            </a: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 flipV="1">
            <a:off x="3708400" y="4581525"/>
            <a:ext cx="947738" cy="10080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3132138" y="5445125"/>
            <a:ext cx="1258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Candara" pitchFamily="34" charset="0"/>
              </a:rPr>
              <a:t>desugaring</a:t>
            </a:r>
          </a:p>
        </p:txBody>
      </p:sp>
      <p:sp>
        <p:nvSpPr>
          <p:cNvPr id="189449" name="AutoShape 9"/>
          <p:cNvSpPr>
            <a:spLocks noChangeArrowheads="1"/>
          </p:cNvSpPr>
          <p:nvPr/>
        </p:nvSpPr>
        <p:spPr bwMode="auto">
          <a:xfrm flipV="1">
            <a:off x="971550" y="3500437"/>
            <a:ext cx="431800" cy="649287"/>
          </a:xfrm>
          <a:prstGeom prst="curvedRightArrow">
            <a:avLst>
              <a:gd name="adj1" fmla="val 22661"/>
              <a:gd name="adj2" fmla="val 69720"/>
              <a:gd name="adj3" fmla="val 18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468313" y="4221163"/>
            <a:ext cx="1401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Candara" pitchFamily="34" charset="0"/>
              </a:rPr>
              <a:t>implicit retry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F# uses Ramsay’s Generalized Pattern Match Algorithm with a simplistic Left-to-right Heuristic</a:t>
            </a:r>
          </a:p>
          <a:p>
            <a:r>
              <a:rPr lang="en-GB" sz="2400" dirty="0" smtClean="0"/>
              <a:t>Dumb but effective</a:t>
            </a:r>
          </a:p>
          <a:p>
            <a:r>
              <a:rPr lang="en-GB" sz="2400" dirty="0" smtClean="0"/>
              <a:t>Modification is straight-forward</a:t>
            </a:r>
          </a:p>
          <a:p>
            <a:pPr lvl="1"/>
            <a:r>
              <a:rPr lang="en-GB" sz="2000" dirty="0" smtClean="0"/>
              <a:t>Choose “first N relevant” edges, instead of “all” edges</a:t>
            </a:r>
          </a:p>
          <a:p>
            <a:pPr lvl="1"/>
            <a:r>
              <a:rPr lang="en-GB" sz="2000" dirty="0" smtClean="0"/>
              <a:t>Leave remaining edges unexplored</a:t>
            </a:r>
          </a:p>
          <a:p>
            <a:pPr lvl="1"/>
            <a:r>
              <a:rPr lang="en-GB" sz="2000" dirty="0" smtClean="0"/>
              <a:t>If any partial patterns are used we revert to rule-by-rule to avoid exponential blow up</a:t>
            </a:r>
          </a:p>
          <a:p>
            <a:r>
              <a:rPr lang="en-GB" sz="2400" dirty="0" smtClean="0"/>
              <a:t>Non left-to-right heuristics can still be used for matching on concrete data or if purity &amp; termination is guaranteed</a:t>
            </a:r>
          </a:p>
          <a:p>
            <a:pPr lvl="1"/>
            <a:endParaRPr lang="en-GB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In Action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642910" y="1643050"/>
            <a:ext cx="6356227" cy="153757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fetch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obj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info =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info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:?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FieldInfo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as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f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f.GetValue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obj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:?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PropertyInfo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as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p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p.GetValue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obj,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null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_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null</a:t>
            </a:r>
            <a:endParaRPr lang="en-GB" sz="105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642910" y="4214818"/>
            <a:ext cx="6603090" cy="1502628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conflict =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try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db.SubmitChanges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();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false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| :?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OptimisticConcurrencyException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true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600" b="1" dirty="0" smtClean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4942" y="1214422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Fetching from fields/properties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57818" y="385762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Exception catching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In Action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1071538" y="1285860"/>
            <a:ext cx="6232796" cy="4018657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rewrite f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HoleExpr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_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ConstExpr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_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VarExpr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_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expr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(x1,x2)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x1 = rewrite f x1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x2 = rewrite f x2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AppExpr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(x1, x2)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LambdaExpr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(id,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argvs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, body)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     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LambdaExpr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(f id,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argvs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, rewrite f body)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6730" y="1357298"/>
            <a:ext cx="196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Term structure in </a:t>
            </a:r>
          </a:p>
          <a:p>
            <a:r>
              <a:rPr lang="en-GB" dirty="0" smtClean="0"/>
              <a:t>a compiler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 &amp; Incompleteness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457200" y="2071678"/>
            <a:ext cx="8084264" cy="269075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f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[x; y]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x + y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[x]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x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r>
              <a:rPr lang="en-GB" sz="1600" dirty="0" smtClean="0">
                <a:solidFill>
                  <a:srgbClr val="FF0000"/>
                </a:solidFill>
                <a:latin typeface="Lucida Console" pitchFamily="49" charset="0"/>
              </a:rPr>
              <a:t>C:\misc\</a:t>
            </a:r>
            <a:r>
              <a:rPr lang="en-GB" sz="1600" dirty="0" err="1" smtClean="0">
                <a:solidFill>
                  <a:srgbClr val="FF0000"/>
                </a:solidFill>
                <a:latin typeface="Lucida Console" pitchFamily="49" charset="0"/>
              </a:rPr>
              <a:t>test.ml</a:t>
            </a:r>
            <a:r>
              <a:rPr lang="en-GB" sz="1600" dirty="0" smtClean="0">
                <a:solidFill>
                  <a:srgbClr val="FF0000"/>
                </a:solidFill>
                <a:latin typeface="Lucida Console" pitchFamily="49" charset="0"/>
              </a:rPr>
              <a:t>(6,4): warning: FS0025: Incomplete pattern match.</a:t>
            </a:r>
          </a:p>
          <a:p>
            <a:endParaRPr lang="en-GB" sz="16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endParaRPr lang="en-GB" sz="1600" dirty="0" smtClean="0">
              <a:solidFill>
                <a:srgbClr val="000000"/>
              </a:solidFill>
              <a:latin typeface="Lucida Console" pitchFamily="49" charset="0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Lucida Console" pitchFamily="49" charset="0"/>
              </a:rPr>
              <a:t>val</a:t>
            </a:r>
            <a:r>
              <a:rPr lang="en-GB" sz="1600" dirty="0" smtClean="0">
                <a:solidFill>
                  <a:srgbClr val="000000"/>
                </a:solidFill>
                <a:latin typeface="Lucida Console" pitchFamily="49" charset="0"/>
              </a:rPr>
              <a:t> f : </a:t>
            </a:r>
            <a:r>
              <a:rPr lang="en-GB" sz="1600" dirty="0" err="1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latin typeface="Lucida Console" pitchFamily="49" charset="0"/>
              </a:rPr>
              <a:t> list -&gt; </a:t>
            </a:r>
            <a:r>
              <a:rPr lang="en-GB" sz="1600" dirty="0" err="1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endParaRPr lang="en-GB" sz="160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 &amp; Incompleteness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ded Corner 924687"/>
          <p:cNvSpPr>
            <a:spLocks noChangeArrowheads="1"/>
          </p:cNvSpPr>
          <p:nvPr/>
        </p:nvSpPr>
        <p:spPr bwMode="auto">
          <a:xfrm>
            <a:off x="195717" y="2071678"/>
            <a:ext cx="8948283" cy="2865477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f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=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err="1" smtClean="0">
                <a:latin typeface="Lucida Console"/>
                <a:ea typeface="Calibri"/>
                <a:cs typeface="Times New Roman"/>
              </a:rPr>
              <a:t>inp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[x]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2 * x 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[y] 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600" dirty="0" smtClean="0">
                <a:latin typeface="Lucida Console"/>
                <a:ea typeface="Calibri"/>
                <a:cs typeface="Times New Roman"/>
              </a:rPr>
              <a:t> y</a:t>
            </a: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Lucida Console"/>
                <a:ea typeface="Calibri"/>
                <a:cs typeface="Times New Roman"/>
              </a:rPr>
              <a:t>    | _ -&gt; 0</a:t>
            </a:r>
            <a:endParaRPr lang="en-GB" sz="105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r>
              <a:rPr lang="en-GB" sz="1600" dirty="0" smtClean="0">
                <a:solidFill>
                  <a:srgbClr val="FF0000"/>
                </a:solidFill>
                <a:latin typeface="Lucida Console" pitchFamily="49" charset="0"/>
              </a:rPr>
              <a:t>C:\misc\</a:t>
            </a:r>
            <a:r>
              <a:rPr lang="en-GB" sz="1600" dirty="0" err="1" smtClean="0">
                <a:solidFill>
                  <a:srgbClr val="FF0000"/>
                </a:solidFill>
                <a:latin typeface="Lucida Console" pitchFamily="49" charset="0"/>
              </a:rPr>
              <a:t>test.ml</a:t>
            </a:r>
            <a:r>
              <a:rPr lang="en-GB" sz="1600" dirty="0" smtClean="0">
                <a:solidFill>
                  <a:srgbClr val="FF0000"/>
                </a:solidFill>
                <a:latin typeface="Lucida Console" pitchFamily="49" charset="0"/>
              </a:rPr>
              <a:t>(6,4): warning: FS0026: This rule will never be matched</a:t>
            </a:r>
          </a:p>
          <a:p>
            <a:endParaRPr lang="en-GB" sz="16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endParaRPr lang="en-GB" sz="1600" dirty="0" smtClean="0">
              <a:solidFill>
                <a:srgbClr val="000000"/>
              </a:solidFill>
              <a:latin typeface="Lucida Console" pitchFamily="49" charset="0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Lucida Console" pitchFamily="49" charset="0"/>
              </a:rPr>
              <a:t>val</a:t>
            </a:r>
            <a:r>
              <a:rPr lang="en-GB" sz="1600" dirty="0" smtClean="0">
                <a:solidFill>
                  <a:srgbClr val="000000"/>
                </a:solidFill>
                <a:latin typeface="Lucida Console" pitchFamily="49" charset="0"/>
              </a:rPr>
              <a:t> f : </a:t>
            </a:r>
            <a:r>
              <a:rPr lang="en-GB" sz="1600" dirty="0" err="1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latin typeface="Lucida Console" pitchFamily="49" charset="0"/>
              </a:rPr>
              <a:t> list -&gt; </a:t>
            </a:r>
            <a:r>
              <a:rPr lang="en-GB" sz="1600" dirty="0" err="1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endParaRPr lang="en-GB" sz="160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Matching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F# has four primary syntactic categories</a:t>
            </a:r>
          </a:p>
          <a:p>
            <a:pPr lvl="1"/>
            <a:r>
              <a:rPr lang="en-GB" dirty="0" smtClean="0"/>
              <a:t>Expressions</a:t>
            </a:r>
          </a:p>
          <a:p>
            <a:pPr lvl="1"/>
            <a:r>
              <a:rPr lang="en-GB" dirty="0" smtClean="0"/>
              <a:t>Declarations</a:t>
            </a:r>
          </a:p>
          <a:p>
            <a:pPr lvl="1"/>
            <a:r>
              <a:rPr lang="en-GB" dirty="0" smtClean="0"/>
              <a:t>Types</a:t>
            </a:r>
          </a:p>
          <a:p>
            <a:pPr lvl="1"/>
            <a:r>
              <a:rPr lang="en-GB" b="1" u="sng" dirty="0" smtClean="0"/>
              <a:t>Patterns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are Everywhere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285720" y="1357298"/>
            <a:ext cx="2339102" cy="45428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 dirty="0" smtClean="0">
                <a:latin typeface="Courier New" pitchFamily="49" charset="0"/>
              </a:rPr>
              <a:t>let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=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noProof="1">
              <a:latin typeface="Courier New" pitchFamily="49" charset="0"/>
            </a:endParaRPr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285720" y="3286124"/>
            <a:ext cx="2646878" cy="1502628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 dirty="0" smtClean="0">
                <a:latin typeface="Courier New" pitchFamily="49" charset="0"/>
              </a:rPr>
              <a:t>match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b="1" u="sng" dirty="0" smtClean="0">
                <a:latin typeface="Courier New" pitchFamily="49" charset="0"/>
              </a:rPr>
              <a:t>with</a:t>
            </a:r>
            <a:r>
              <a:rPr lang="en-GB" sz="2000" b="1" dirty="0" smtClean="0">
                <a:latin typeface="Courier New" pitchFamily="49" charset="0"/>
              </a:rPr>
              <a:t> </a:t>
            </a:r>
          </a:p>
          <a:p>
            <a:r>
              <a:rPr lang="en-GB" sz="2000" b="1" dirty="0" smtClean="0">
                <a:latin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dirty="0" smtClean="0">
              <a:latin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noProof="1" smtClean="0">
              <a:latin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noProof="1" smtClean="0">
              <a:latin typeface="Courier New" pitchFamily="49" charset="0"/>
            </a:endParaRPr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285720" y="2643182"/>
            <a:ext cx="4031873" cy="45428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 dirty="0" smtClean="0">
                <a:latin typeface="Courier New" pitchFamily="49" charset="0"/>
              </a:rPr>
              <a:t>let</a:t>
            </a:r>
            <a:r>
              <a:rPr lang="en-GB" sz="2000" b="1" dirty="0" smtClean="0">
                <a:latin typeface="Courier New" pitchFamily="49" charset="0"/>
              </a:rPr>
              <a:t> f </a:t>
            </a:r>
            <a:r>
              <a:rPr lang="en-GB" sz="2000" i="1" dirty="0" smtClean="0">
                <a:latin typeface="Courier New" pitchFamily="49" charset="0"/>
              </a:rPr>
              <a:t>pat ...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err="1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=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noProof="1" smtClean="0">
              <a:latin typeface="Courier New" pitchFamily="49" charset="0"/>
            </a:endParaRPr>
          </a:p>
        </p:txBody>
      </p:sp>
      <p:sp>
        <p:nvSpPr>
          <p:cNvPr id="8" name="Folded Corner 924687"/>
          <p:cNvSpPr>
            <a:spLocks noChangeArrowheads="1"/>
          </p:cNvSpPr>
          <p:nvPr/>
        </p:nvSpPr>
        <p:spPr bwMode="auto">
          <a:xfrm>
            <a:off x="4786314" y="3000372"/>
            <a:ext cx="3570208" cy="1852077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err="1" smtClean="0">
                <a:latin typeface="Courier New" pitchFamily="49" charset="0"/>
              </a:rPr>
              <a:t>seq</a:t>
            </a:r>
            <a:r>
              <a:rPr lang="en-GB" sz="2000" b="1" dirty="0" smtClean="0">
                <a:latin typeface="Courier New" pitchFamily="49" charset="0"/>
              </a:rPr>
              <a:t> { </a:t>
            </a:r>
            <a:r>
              <a:rPr lang="en-GB" sz="2000" b="1" u="sng" dirty="0" smtClean="0">
                <a:latin typeface="Courier New" pitchFamily="49" charset="0"/>
              </a:rPr>
              <a:t>for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b="1" u="sng" dirty="0" smtClean="0">
                <a:latin typeface="Courier New" pitchFamily="49" charset="0"/>
              </a:rPr>
              <a:t>in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</a:rPr>
              <a:t> </a:t>
            </a:r>
          </a:p>
          <a:p>
            <a:r>
              <a:rPr lang="en-GB" sz="2000" b="1" dirty="0" smtClean="0">
                <a:latin typeface="Courier New" pitchFamily="49" charset="0"/>
              </a:rPr>
              <a:t>      </a:t>
            </a:r>
            <a:r>
              <a:rPr lang="en-GB" sz="2000" b="1" u="sng" dirty="0" smtClean="0">
                <a:latin typeface="Courier New" pitchFamily="49" charset="0"/>
              </a:rPr>
              <a:t>for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b="1" u="sng" dirty="0" smtClean="0">
                <a:latin typeface="Courier New" pitchFamily="49" charset="0"/>
              </a:rPr>
              <a:t>in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dirty="0" smtClean="0">
              <a:latin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</a:rPr>
              <a:t>      </a:t>
            </a:r>
            <a:r>
              <a:rPr lang="en-GB" sz="2000" b="1" u="sng" dirty="0" smtClean="0">
                <a:latin typeface="Courier New" pitchFamily="49" charset="0"/>
              </a:rPr>
              <a:t>let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=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dirty="0" smtClean="0">
              <a:latin typeface="Courier New" pitchFamily="49" charset="0"/>
            </a:endParaRPr>
          </a:p>
          <a:p>
            <a:r>
              <a:rPr lang="en-GB" sz="2000" i="1" dirty="0" smtClean="0">
                <a:latin typeface="Courier New" pitchFamily="49" charset="0"/>
              </a:rPr>
              <a:t>      ...</a:t>
            </a:r>
          </a:p>
          <a:p>
            <a:r>
              <a:rPr lang="en-GB" sz="2000" b="1" dirty="0" smtClean="0">
                <a:latin typeface="Courier New" pitchFamily="49" charset="0"/>
              </a:rPr>
              <a:t>     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</a:rPr>
              <a:t> }</a:t>
            </a:r>
            <a:endParaRPr lang="en-GB" sz="2000" b="1" noProof="1">
              <a:latin typeface="Courier New" pitchFamily="49" charset="0"/>
            </a:endParaRPr>
          </a:p>
        </p:txBody>
      </p:sp>
      <p:sp>
        <p:nvSpPr>
          <p:cNvPr id="9" name="Folded Corner 924687"/>
          <p:cNvSpPr>
            <a:spLocks noChangeArrowheads="1"/>
          </p:cNvSpPr>
          <p:nvPr/>
        </p:nvSpPr>
        <p:spPr bwMode="auto">
          <a:xfrm>
            <a:off x="4786314" y="1357298"/>
            <a:ext cx="2339102" cy="1502628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 dirty="0" smtClean="0">
                <a:latin typeface="Courier New" pitchFamily="49" charset="0"/>
              </a:rPr>
              <a:t>try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</a:rPr>
              <a:t> </a:t>
            </a:r>
          </a:p>
          <a:p>
            <a:r>
              <a:rPr lang="en-GB" sz="2000" b="1" u="sng" dirty="0" smtClean="0">
                <a:latin typeface="Courier New" pitchFamily="49" charset="0"/>
              </a:rPr>
              <a:t>with</a:t>
            </a:r>
            <a:r>
              <a:rPr lang="en-GB" sz="2000" b="1" dirty="0" smtClean="0">
                <a:latin typeface="Courier New" pitchFamily="49" charset="0"/>
              </a:rPr>
              <a:t> </a:t>
            </a:r>
          </a:p>
          <a:p>
            <a:r>
              <a:rPr lang="en-GB" sz="2000" b="1" dirty="0" smtClean="0">
                <a:latin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r>
              <a:rPr lang="en-GB" sz="2000" b="1" dirty="0" smtClean="0">
                <a:latin typeface="Courier New" pitchFamily="49" charset="0"/>
              </a:rPr>
              <a:t> </a:t>
            </a:r>
          </a:p>
          <a:p>
            <a:r>
              <a:rPr lang="en-GB" sz="2000" b="1" dirty="0" smtClean="0">
                <a:latin typeface="Courier New" pitchFamily="49" charset="0"/>
              </a:rPr>
              <a:t>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noProof="1"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2" y="135729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Binding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428992" y="3143248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Function</a:t>
            </a:r>
          </a:p>
          <a:p>
            <a:r>
              <a:rPr lang="en-GB" dirty="0" smtClean="0"/>
              <a:t>binding</a:t>
            </a:r>
            <a:endParaRPr lang="en-GB" dirty="0"/>
          </a:p>
        </p:txBody>
      </p:sp>
      <p:sp>
        <p:nvSpPr>
          <p:cNvPr id="13" name="Folded Corner 924687"/>
          <p:cNvSpPr>
            <a:spLocks noChangeArrowheads="1"/>
          </p:cNvSpPr>
          <p:nvPr/>
        </p:nvSpPr>
        <p:spPr bwMode="auto">
          <a:xfrm>
            <a:off x="285720" y="2000240"/>
            <a:ext cx="2492990" cy="45428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latin typeface="Courier New" pitchFamily="49" charset="0"/>
              </a:rPr>
              <a:t>fun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-&gt; </a:t>
            </a:r>
            <a:r>
              <a:rPr lang="en-GB" sz="2000" i="1" dirty="0" err="1" smtClean="0">
                <a:latin typeface="Courier New" pitchFamily="49" charset="0"/>
              </a:rPr>
              <a:t>expr</a:t>
            </a:r>
            <a:endParaRPr lang="en-GB" sz="2000" i="1" noProof="1" smtClean="0"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488" y="200024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Values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14338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Match</a:t>
            </a:r>
          </a:p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215206" y="1357298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Exception</a:t>
            </a:r>
          </a:p>
          <a:p>
            <a:r>
              <a:rPr lang="en-GB" dirty="0" smtClean="0"/>
              <a:t>Handling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572396" y="2428868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Sequence </a:t>
            </a:r>
          </a:p>
          <a:p>
            <a:r>
              <a:rPr lang="en-GB" dirty="0" smtClean="0"/>
              <a:t>expressions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are Everywhere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1285852" y="1571612"/>
            <a:ext cx="5724644" cy="1852077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latin typeface="Courier New" pitchFamily="49" charset="0"/>
              </a:rPr>
              <a:t>{ new </a:t>
            </a:r>
            <a:r>
              <a:rPr lang="en-GB" sz="2000" i="1" dirty="0" smtClean="0">
                <a:latin typeface="Courier New" pitchFamily="49" charset="0"/>
              </a:rPr>
              <a:t>type</a:t>
            </a:r>
            <a:r>
              <a:rPr lang="en-GB" sz="2000" b="1" dirty="0" smtClean="0">
                <a:latin typeface="Courier New" pitchFamily="49" charset="0"/>
              </a:rPr>
              <a:t> with </a:t>
            </a:r>
          </a:p>
          <a:p>
            <a:r>
              <a:rPr lang="en-GB" sz="2000" b="1" dirty="0" smtClean="0">
                <a:latin typeface="Courier New" pitchFamily="49" charset="0"/>
              </a:rPr>
              <a:t>     </a:t>
            </a:r>
            <a:r>
              <a:rPr lang="en-GB" sz="2000" b="1" u="sng" dirty="0" smtClean="0">
                <a:latin typeface="Courier New" pitchFamily="49" charset="0"/>
              </a:rPr>
              <a:t>member</a:t>
            </a:r>
            <a:r>
              <a:rPr lang="en-GB" sz="2000" b="1" dirty="0" smtClean="0">
                <a:latin typeface="Courier New" pitchFamily="49" charset="0"/>
              </a:rPr>
              <a:t> x.M1(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...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 = </a:t>
            </a:r>
            <a:r>
              <a:rPr lang="en-GB" sz="2000" i="1" u="sng" dirty="0" err="1" smtClean="0">
                <a:latin typeface="Courier New" pitchFamily="49" charset="0"/>
              </a:rPr>
              <a:t>expr</a:t>
            </a:r>
            <a:endParaRPr lang="en-GB" sz="2000" i="1" dirty="0" smtClean="0">
              <a:latin typeface="Courier New" pitchFamily="49" charset="0"/>
            </a:endParaRPr>
          </a:p>
          <a:p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i="1" dirty="0" smtClean="0">
                <a:latin typeface="Courier New" pitchFamily="49" charset="0"/>
              </a:rPr>
              <a:t>...</a:t>
            </a:r>
          </a:p>
          <a:p>
            <a:r>
              <a:rPr lang="en-GB" sz="2000" b="1" dirty="0" smtClean="0">
                <a:latin typeface="Courier New" pitchFamily="49" charset="0"/>
              </a:rPr>
              <a:t>     </a:t>
            </a:r>
            <a:r>
              <a:rPr lang="en-GB" sz="2000" b="1" u="sng" dirty="0" smtClean="0">
                <a:latin typeface="Courier New" pitchFamily="49" charset="0"/>
              </a:rPr>
              <a:t>member</a:t>
            </a:r>
            <a:r>
              <a:rPr lang="en-GB" sz="2000" b="1" dirty="0" smtClean="0">
                <a:latin typeface="Courier New" pitchFamily="49" charset="0"/>
              </a:rPr>
              <a:t> x.MN(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...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 = </a:t>
            </a:r>
            <a:r>
              <a:rPr lang="en-GB" sz="2000" i="1" u="sng" dirty="0" err="1" smtClean="0">
                <a:latin typeface="Courier New" pitchFamily="49" charset="0"/>
              </a:rPr>
              <a:t>expr</a:t>
            </a:r>
            <a:endParaRPr lang="en-GB" sz="2000" i="1" u="sng" dirty="0" smtClean="0">
              <a:latin typeface="Courier New" pitchFamily="49" charset="0"/>
            </a:endParaRPr>
          </a:p>
          <a:p>
            <a:r>
              <a:rPr lang="en-GB" sz="2000" b="1" noProof="1" smtClean="0">
                <a:latin typeface="Courier New" pitchFamily="49" charset="0"/>
              </a:rPr>
              <a:t>}</a:t>
            </a:r>
          </a:p>
        </p:txBody>
      </p:sp>
      <p:sp>
        <p:nvSpPr>
          <p:cNvPr id="10" name="Folded Corner 924687"/>
          <p:cNvSpPr>
            <a:spLocks noChangeArrowheads="1"/>
          </p:cNvSpPr>
          <p:nvPr/>
        </p:nvSpPr>
        <p:spPr bwMode="auto">
          <a:xfrm>
            <a:off x="1285852" y="3714752"/>
            <a:ext cx="5416868" cy="1502628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 dirty="0" smtClean="0">
                <a:latin typeface="Courier New" pitchFamily="49" charset="0"/>
              </a:rPr>
              <a:t>type</a:t>
            </a:r>
            <a:r>
              <a:rPr lang="en-GB" sz="2000" b="1" dirty="0" smtClean="0">
                <a:latin typeface="Courier New" pitchFamily="49" charset="0"/>
              </a:rPr>
              <a:t> C(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,...,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 =</a:t>
            </a:r>
          </a:p>
          <a:p>
            <a:r>
              <a:rPr lang="en-GB" sz="2000" b="1" dirty="0" smtClean="0">
                <a:latin typeface="Courier New" pitchFamily="49" charset="0"/>
              </a:rPr>
              <a:t>    </a:t>
            </a:r>
            <a:r>
              <a:rPr lang="en-GB" sz="2000" b="1" u="sng" dirty="0" smtClean="0">
                <a:latin typeface="Courier New" pitchFamily="49" charset="0"/>
              </a:rPr>
              <a:t>member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b="1" dirty="0" err="1" smtClean="0">
                <a:latin typeface="Courier New" pitchFamily="49" charset="0"/>
              </a:rPr>
              <a:t>x.M</a:t>
            </a:r>
            <a:r>
              <a:rPr lang="en-GB" sz="2000" b="1" dirty="0" smtClean="0">
                <a:latin typeface="Courier New" pitchFamily="49" charset="0"/>
              </a:rPr>
              <a:t>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...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 = </a:t>
            </a:r>
            <a:r>
              <a:rPr lang="en-GB" sz="2000" i="1" u="sng" dirty="0" err="1" smtClean="0">
                <a:latin typeface="Courier New" pitchFamily="49" charset="0"/>
              </a:rPr>
              <a:t>expr</a:t>
            </a:r>
            <a:endParaRPr lang="en-GB" sz="2000" i="1" u="sng" dirty="0" smtClean="0">
              <a:latin typeface="Courier New" pitchFamily="49" charset="0"/>
            </a:endParaRPr>
          </a:p>
          <a:p>
            <a:r>
              <a:rPr lang="en-GB" sz="2000" i="1" dirty="0" smtClean="0">
                <a:latin typeface="Courier New" pitchFamily="49" charset="0"/>
              </a:rPr>
              <a:t>    ...</a:t>
            </a:r>
          </a:p>
          <a:p>
            <a:r>
              <a:rPr lang="en-GB" sz="2000" b="1" dirty="0" smtClean="0">
                <a:latin typeface="Courier New" pitchFamily="49" charset="0"/>
              </a:rPr>
              <a:t>    </a:t>
            </a:r>
            <a:r>
              <a:rPr lang="en-GB" sz="2000" b="1" u="sng" dirty="0" smtClean="0">
                <a:latin typeface="Courier New" pitchFamily="49" charset="0"/>
              </a:rPr>
              <a:t>member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r>
              <a:rPr lang="en-GB" sz="2000" b="1" dirty="0" err="1" smtClean="0">
                <a:latin typeface="Courier New" pitchFamily="49" charset="0"/>
              </a:rPr>
              <a:t>x.M</a:t>
            </a:r>
            <a:r>
              <a:rPr lang="en-GB" sz="2000" b="1" dirty="0" smtClean="0">
                <a:latin typeface="Courier New" pitchFamily="49" charset="0"/>
              </a:rPr>
              <a:t>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...</a:t>
            </a:r>
            <a:r>
              <a:rPr lang="en-GB" sz="2000" b="1" dirty="0" smtClean="0">
                <a:latin typeface="Courier New" pitchFamily="49" charset="0"/>
              </a:rPr>
              <a:t>,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 = </a:t>
            </a:r>
            <a:r>
              <a:rPr lang="en-GB" sz="2000" i="1" u="sng" dirty="0" err="1" smtClean="0">
                <a:latin typeface="Courier New" pitchFamily="49" charset="0"/>
              </a:rPr>
              <a:t>expr</a:t>
            </a:r>
            <a:endParaRPr lang="en-GB" sz="2000" i="1" u="sng" dirty="0" smtClean="0"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768" y="164305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Object</a:t>
            </a:r>
          </a:p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358082" y="3714752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Object type</a:t>
            </a:r>
          </a:p>
          <a:p>
            <a:r>
              <a:rPr lang="en-GB" dirty="0" smtClean="0"/>
              <a:t>definitions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a Pattern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1214414" y="1571612"/>
            <a:ext cx="7263527" cy="4997113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latin typeface="Courier New" pitchFamily="49" charset="0"/>
              </a:rPr>
              <a:t>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 ...,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           -- </a:t>
            </a:r>
            <a:r>
              <a:rPr lang="en-GB" sz="2000" b="1" dirty="0" err="1" smtClean="0">
                <a:latin typeface="Courier New" pitchFamily="49" charset="0"/>
              </a:rPr>
              <a:t>tuple</a:t>
            </a:r>
            <a:r>
              <a:rPr lang="en-GB" sz="2000" b="1" dirty="0" smtClean="0">
                <a:latin typeface="Courier New" pitchFamily="49" charset="0"/>
              </a:rPr>
              <a:t>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[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i="1" dirty="0" smtClean="0">
                <a:latin typeface="Courier New" pitchFamily="49" charset="0"/>
              </a:rPr>
              <a:t>;</a:t>
            </a:r>
            <a:r>
              <a:rPr lang="en-GB" sz="2000" b="1" dirty="0" smtClean="0">
                <a:latin typeface="Courier New" pitchFamily="49" charset="0"/>
              </a:rPr>
              <a:t> ...;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]           -- list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[|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i="1" dirty="0" smtClean="0">
                <a:latin typeface="Courier New" pitchFamily="49" charset="0"/>
              </a:rPr>
              <a:t>;</a:t>
            </a:r>
            <a:r>
              <a:rPr lang="en-GB" sz="2000" b="1" dirty="0" smtClean="0">
                <a:latin typeface="Courier New" pitchFamily="49" charset="0"/>
              </a:rPr>
              <a:t> ...; </a:t>
            </a:r>
            <a:r>
              <a:rPr lang="en-GB" sz="2000" i="1" dirty="0" smtClean="0">
                <a:latin typeface="Courier New" pitchFamily="49" charset="0"/>
              </a:rPr>
              <a:t>pat |</a:t>
            </a:r>
            <a:r>
              <a:rPr lang="en-GB" sz="2000" b="1" dirty="0" smtClean="0">
                <a:latin typeface="Courier New" pitchFamily="49" charset="0"/>
              </a:rPr>
              <a:t>]       -- array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{ id=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 ..., id=</a:t>
            </a:r>
            <a:r>
              <a:rPr lang="en-GB" sz="2000" i="1" dirty="0" smtClean="0">
                <a:latin typeface="Courier New" pitchFamily="49" charset="0"/>
              </a:rPr>
              <a:t>pat </a:t>
            </a:r>
            <a:r>
              <a:rPr lang="en-GB" sz="2000" b="1" dirty="0" smtClean="0">
                <a:latin typeface="Courier New" pitchFamily="49" charset="0"/>
              </a:rPr>
              <a:t>}  -- record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Point(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,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)</a:t>
            </a:r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dirty="0" smtClean="0">
                <a:latin typeface="Courier New" pitchFamily="49" charset="0"/>
              </a:rPr>
              <a:t>      -- data pattern</a:t>
            </a:r>
          </a:p>
          <a:p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dirty="0" smtClean="0">
                <a:latin typeface="Courier New" pitchFamily="49" charset="0"/>
              </a:rPr>
              <a:t> | </a:t>
            </a:r>
            <a:r>
              <a:rPr lang="en-GB" sz="2000" i="1" dirty="0" smtClean="0">
                <a:latin typeface="Courier New" pitchFamily="49" charset="0"/>
              </a:rPr>
              <a:t>pat</a:t>
            </a:r>
            <a:r>
              <a:rPr lang="en-GB" sz="2000" b="1" i="1" dirty="0" smtClean="0">
                <a:latin typeface="Courier New" pitchFamily="49" charset="0"/>
              </a:rPr>
              <a:t>      </a:t>
            </a:r>
            <a:r>
              <a:rPr lang="en-GB" sz="2000" b="1" dirty="0" smtClean="0">
                <a:latin typeface="Courier New" pitchFamily="49" charset="0"/>
              </a:rPr>
              <a:t>           -- “either” pattern</a:t>
            </a:r>
          </a:p>
          <a:p>
            <a:r>
              <a:rPr lang="en-GB" sz="2000" i="1" dirty="0" smtClean="0">
                <a:latin typeface="Courier New" pitchFamily="49" charset="0"/>
              </a:rPr>
              <a:t>_</a:t>
            </a:r>
            <a:r>
              <a:rPr lang="en-GB" sz="2000" b="1" dirty="0" smtClean="0">
                <a:latin typeface="Courier New" pitchFamily="49" charset="0"/>
              </a:rPr>
              <a:t>                 </a:t>
            </a:r>
            <a:r>
              <a:rPr lang="en-GB" sz="2000" i="1" dirty="0" smtClean="0">
                <a:latin typeface="Courier New" pitchFamily="49" charset="0"/>
              </a:rPr>
              <a:t>       </a:t>
            </a:r>
            <a:r>
              <a:rPr lang="en-GB" sz="2000" b="1" dirty="0" smtClean="0">
                <a:latin typeface="Courier New" pitchFamily="49" charset="0"/>
              </a:rPr>
              <a:t> -- wild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x                 </a:t>
            </a:r>
            <a:r>
              <a:rPr lang="en-GB" sz="2000" i="1" dirty="0" smtClean="0">
                <a:latin typeface="Courier New" pitchFamily="49" charset="0"/>
              </a:rPr>
              <a:t>       </a:t>
            </a:r>
            <a:r>
              <a:rPr lang="en-GB" sz="2000" b="1" dirty="0" smtClean="0">
                <a:latin typeface="Courier New" pitchFamily="49" charset="0"/>
              </a:rPr>
              <a:t> -- variable binding</a:t>
            </a:r>
          </a:p>
          <a:p>
            <a:r>
              <a:rPr lang="en-GB" sz="2000" b="1" dirty="0" smtClean="0">
                <a:latin typeface="Courier New" pitchFamily="49" charset="0"/>
              </a:rPr>
              <a:t>36  </a:t>
            </a:r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dirty="0" smtClean="0">
                <a:latin typeface="Courier New" pitchFamily="49" charset="0"/>
              </a:rPr>
              <a:t>                 -- constant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"36" </a:t>
            </a:r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dirty="0" smtClean="0">
                <a:latin typeface="Courier New" pitchFamily="49" charset="0"/>
              </a:rPr>
              <a:t>                -- constant pattern</a:t>
            </a:r>
          </a:p>
          <a:p>
            <a:r>
              <a:rPr lang="en-GB" sz="2000" b="1" dirty="0" err="1" smtClean="0">
                <a:latin typeface="Courier New" pitchFamily="49" charset="0"/>
              </a:rPr>
              <a:t>System.DayOfWeek.Monday</a:t>
            </a:r>
            <a:r>
              <a:rPr lang="en-GB" sz="2000" b="1" dirty="0" smtClean="0">
                <a:latin typeface="Courier New" pitchFamily="49" charset="0"/>
              </a:rPr>
              <a:t>   -- constant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:? </a:t>
            </a:r>
            <a:r>
              <a:rPr lang="en-GB" sz="2000" i="1" dirty="0" smtClean="0">
                <a:latin typeface="Courier New" pitchFamily="49" charset="0"/>
              </a:rPr>
              <a:t>type</a:t>
            </a:r>
            <a:r>
              <a:rPr lang="en-GB" sz="2000" b="1" i="1" dirty="0" smtClean="0">
                <a:latin typeface="Courier New" pitchFamily="49" charset="0"/>
              </a:rPr>
              <a:t>         </a:t>
            </a:r>
            <a:r>
              <a:rPr lang="en-GB" sz="2000" b="1" dirty="0" smtClean="0">
                <a:latin typeface="Courier New" pitchFamily="49" charset="0"/>
              </a:rPr>
              <a:t>  </a:t>
            </a:r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dirty="0" smtClean="0">
                <a:latin typeface="Courier New" pitchFamily="49" charset="0"/>
              </a:rPr>
              <a:t>   -- type test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:? </a:t>
            </a:r>
            <a:r>
              <a:rPr lang="en-GB" sz="2000" i="1" dirty="0" smtClean="0">
                <a:latin typeface="Courier New" pitchFamily="49" charset="0"/>
              </a:rPr>
              <a:t>type</a:t>
            </a:r>
            <a:r>
              <a:rPr lang="en-GB" sz="2000" b="1" i="1" dirty="0" smtClean="0">
                <a:latin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</a:rPr>
              <a:t>as </a:t>
            </a:r>
            <a:r>
              <a:rPr lang="en-GB" sz="2000" dirty="0" smtClean="0">
                <a:latin typeface="Courier New" pitchFamily="49" charset="0"/>
              </a:rPr>
              <a:t>id</a:t>
            </a:r>
            <a:r>
              <a:rPr lang="en-GB" sz="2000" b="1" dirty="0" smtClean="0">
                <a:latin typeface="Courier New" pitchFamily="49" charset="0"/>
              </a:rPr>
              <a:t>     </a:t>
            </a:r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dirty="0" smtClean="0">
                <a:latin typeface="Courier New" pitchFamily="49" charset="0"/>
              </a:rPr>
              <a:t>   -- type cast pattern</a:t>
            </a:r>
          </a:p>
          <a:p>
            <a:r>
              <a:rPr lang="en-GB" sz="2000" b="1" dirty="0" smtClean="0">
                <a:latin typeface="Courier New" pitchFamily="49" charset="0"/>
              </a:rPr>
              <a:t>null              </a:t>
            </a:r>
            <a:r>
              <a:rPr lang="en-GB" sz="2000" i="1" dirty="0" smtClean="0">
                <a:latin typeface="Courier New" pitchFamily="49" charset="0"/>
              </a:rPr>
              <a:t>     </a:t>
            </a:r>
            <a:r>
              <a:rPr lang="en-GB" sz="2000" b="1" dirty="0" smtClean="0">
                <a:latin typeface="Courier New" pitchFamily="49" charset="0"/>
              </a:rPr>
              <a:t>   -- null test pattern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are incredibly useful...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major part of the enduring appeal of typed functional languages</a:t>
            </a:r>
          </a:p>
          <a:p>
            <a:endParaRPr lang="en-GB" dirty="0" smtClean="0"/>
          </a:p>
          <a:p>
            <a:r>
              <a:rPr lang="en-GB" dirty="0" smtClean="0"/>
              <a:t>They are a fundamental workhorse in F#, Haskell, OCaml, SML, </a:t>
            </a:r>
            <a:r>
              <a:rPr lang="en-GB" dirty="0" err="1" smtClean="0"/>
              <a:t>Erlang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However...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are incredibly bad...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804" y="1571612"/>
            <a:ext cx="8229600" cy="4525963"/>
          </a:xfrm>
        </p:spPr>
        <p:txBody>
          <a:bodyPr/>
          <a:lstStyle/>
          <a:p>
            <a:r>
              <a:rPr lang="en-GB" dirty="0" smtClean="0"/>
              <a:t>Traditionally no pattern matching on abstract types</a:t>
            </a:r>
          </a:p>
          <a:p>
            <a:endParaRPr lang="en-GB" dirty="0" smtClean="0"/>
          </a:p>
          <a:p>
            <a:r>
              <a:rPr lang="en-GB" dirty="0" smtClean="0"/>
              <a:t>Hence encourage people to break abstraction boundaries</a:t>
            </a:r>
          </a:p>
          <a:p>
            <a:endParaRPr lang="en-GB" dirty="0" smtClean="0"/>
          </a:p>
          <a:p>
            <a:r>
              <a:rPr lang="en-GB" dirty="0" smtClean="0"/>
              <a:t>They are not extensible</a:t>
            </a:r>
          </a:p>
          <a:p>
            <a:pPr lvl="1"/>
            <a:r>
              <a:rPr lang="en-GB" dirty="0" smtClean="0"/>
              <a:t>Only one view on a “type” is allowed</a:t>
            </a:r>
          </a:p>
          <a:p>
            <a:pPr lvl="1"/>
            <a:r>
              <a:rPr lang="en-GB" dirty="0" smtClean="0"/>
              <a:t>Hence mostly effective for analyses on term structures in internal implementations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292945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21222B"/>
      </a:hlink>
      <a:folHlink>
        <a:srgbClr val="21222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4121</TotalTime>
  <Words>2968</Words>
  <Application>Microsoft Office PowerPoint</Application>
  <PresentationFormat>On-screen Show (4:3)</PresentationFormat>
  <Paragraphs>554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Active Patterns  in F#   </vt:lpstr>
      <vt:lpstr>The .NET Context</vt:lpstr>
      <vt:lpstr>F# as a Language</vt:lpstr>
      <vt:lpstr>Pattern Matching</vt:lpstr>
      <vt:lpstr>Patterns are Everywhere</vt:lpstr>
      <vt:lpstr>Patterns are Everywhere</vt:lpstr>
      <vt:lpstr>What’s in a Pattern</vt:lpstr>
      <vt:lpstr>Patterns are incredibly useful...</vt:lpstr>
      <vt:lpstr>Patterns are incredibly bad...</vt:lpstr>
      <vt:lpstr>Related Work</vt:lpstr>
      <vt:lpstr>But what is pattern matching?</vt:lpstr>
      <vt:lpstr>Active Patterns in F#</vt:lpstr>
      <vt:lpstr>Total Recognizers</vt:lpstr>
      <vt:lpstr>Total Recognizers</vt:lpstr>
      <vt:lpstr>Partial Recognizers</vt:lpstr>
      <vt:lpstr>Parameterized Partial Recognizers</vt:lpstr>
      <vt:lpstr>Partial Recognizers</vt:lpstr>
      <vt:lpstr>Example: XML matching</vt:lpstr>
      <vt:lpstr>“Both” patterns</vt:lpstr>
      <vt:lpstr>Issues &amp; Possible Extensions</vt:lpstr>
      <vt:lpstr>Summary</vt:lpstr>
      <vt:lpstr>Questions</vt:lpstr>
      <vt:lpstr>Example: XML matching</vt:lpstr>
      <vt:lpstr>Example: Term Structures</vt:lpstr>
      <vt:lpstr>Example: Term Structures</vt:lpstr>
      <vt:lpstr>Example: Term Structures</vt:lpstr>
      <vt:lpstr>Issue: Encoding shows through in types</vt:lpstr>
      <vt:lpstr>Other examples</vt:lpstr>
      <vt:lpstr>Example: Term Structures</vt:lpstr>
      <vt:lpstr>Issues: Syntax/Resolution</vt:lpstr>
      <vt:lpstr>Possible Extensions: Existentials? GADTs?</vt:lpstr>
      <vt:lpstr>Possible Extensions: Monadic Generalization</vt:lpstr>
      <vt:lpstr>Possible Extensions: Monadic Generalization</vt:lpstr>
      <vt:lpstr>Possible Extensions: Monadic Generalization</vt:lpstr>
      <vt:lpstr>Implementation</vt:lpstr>
      <vt:lpstr>Patterns In Action</vt:lpstr>
      <vt:lpstr>Patterns In Action</vt:lpstr>
      <vt:lpstr>Redundancy &amp; Incompleteness</vt:lpstr>
      <vt:lpstr>Redundancy &amp; Incompleteness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rachelh</dc:creator>
  <cp:lastModifiedBy>Don Syme</cp:lastModifiedBy>
  <cp:revision>283</cp:revision>
  <dcterms:created xsi:type="dcterms:W3CDTF">2007-01-17T13:53:03Z</dcterms:created>
  <dcterms:modified xsi:type="dcterms:W3CDTF">2007-10-01T10:28:00Z</dcterms:modified>
</cp:coreProperties>
</file>