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5.xml" ContentType="application/vnd.openxmlformats-officedocument.drawingml.diagramLayout+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30" r:id="rId2"/>
  </p:sldMasterIdLst>
  <p:notesMasterIdLst>
    <p:notesMasterId r:id="rId64"/>
  </p:notesMasterIdLst>
  <p:handoutMasterIdLst>
    <p:handoutMasterId r:id="rId65"/>
  </p:handoutMasterIdLst>
  <p:sldIdLst>
    <p:sldId id="807" r:id="rId3"/>
    <p:sldId id="751" r:id="rId4"/>
    <p:sldId id="808" r:id="rId5"/>
    <p:sldId id="810" r:id="rId6"/>
    <p:sldId id="944" r:id="rId7"/>
    <p:sldId id="830" r:id="rId8"/>
    <p:sldId id="956" r:id="rId9"/>
    <p:sldId id="957" r:id="rId10"/>
    <p:sldId id="886" r:id="rId11"/>
    <p:sldId id="887" r:id="rId12"/>
    <p:sldId id="953" r:id="rId13"/>
    <p:sldId id="959" r:id="rId14"/>
    <p:sldId id="888" r:id="rId15"/>
    <p:sldId id="889" r:id="rId16"/>
    <p:sldId id="890" r:id="rId17"/>
    <p:sldId id="891" r:id="rId18"/>
    <p:sldId id="892" r:id="rId19"/>
    <p:sldId id="893" r:id="rId20"/>
    <p:sldId id="901" r:id="rId21"/>
    <p:sldId id="894" r:id="rId22"/>
    <p:sldId id="896" r:id="rId23"/>
    <p:sldId id="898" r:id="rId24"/>
    <p:sldId id="899" r:id="rId25"/>
    <p:sldId id="958" r:id="rId26"/>
    <p:sldId id="946" r:id="rId27"/>
    <p:sldId id="945" r:id="rId28"/>
    <p:sldId id="950" r:id="rId29"/>
    <p:sldId id="926" r:id="rId30"/>
    <p:sldId id="884" r:id="rId31"/>
    <p:sldId id="883" r:id="rId32"/>
    <p:sldId id="927" r:id="rId33"/>
    <p:sldId id="922" r:id="rId34"/>
    <p:sldId id="942" r:id="rId35"/>
    <p:sldId id="829" r:id="rId36"/>
    <p:sldId id="885" r:id="rId37"/>
    <p:sldId id="828" r:id="rId38"/>
    <p:sldId id="832" r:id="rId39"/>
    <p:sldId id="936" r:id="rId40"/>
    <p:sldId id="937" r:id="rId41"/>
    <p:sldId id="865" r:id="rId42"/>
    <p:sldId id="866" r:id="rId43"/>
    <p:sldId id="879" r:id="rId44"/>
    <p:sldId id="874" r:id="rId45"/>
    <p:sldId id="875" r:id="rId46"/>
    <p:sldId id="876" r:id="rId47"/>
    <p:sldId id="935" r:id="rId48"/>
    <p:sldId id="943" r:id="rId49"/>
    <p:sldId id="941" r:id="rId50"/>
    <p:sldId id="931" r:id="rId51"/>
    <p:sldId id="949" r:id="rId52"/>
    <p:sldId id="932" r:id="rId53"/>
    <p:sldId id="917" r:id="rId54"/>
    <p:sldId id="918" r:id="rId55"/>
    <p:sldId id="919" r:id="rId56"/>
    <p:sldId id="920" r:id="rId57"/>
    <p:sldId id="938" r:id="rId58"/>
    <p:sldId id="939" r:id="rId59"/>
    <p:sldId id="940" r:id="rId60"/>
    <p:sldId id="948" r:id="rId61"/>
    <p:sldId id="954" r:id="rId62"/>
    <p:sldId id="955" r:id="rId63"/>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CCCC"/>
    <a:srgbClr val="CCFFCC"/>
    <a:srgbClr val="99CC99"/>
    <a:srgbClr val="000000"/>
    <a:srgbClr val="F6AE1E"/>
    <a:srgbClr val="FF0066"/>
    <a:srgbClr val="F3AF35"/>
    <a:srgbClr val="9C42E6"/>
    <a:srgbClr val="D1943B"/>
  </p:clrMru>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6105" autoAdjust="0"/>
  </p:normalViewPr>
  <p:slideViewPr>
    <p:cSldViewPr snapToGrid="0">
      <p:cViewPr varScale="1">
        <p:scale>
          <a:sx n="63" d="100"/>
          <a:sy n="63" d="100"/>
        </p:scale>
        <p:origin x="-108" y="-174"/>
      </p:cViewPr>
      <p:guideLst>
        <p:guide orient="horz" pos="144"/>
        <p:guide orient="horz" pos="895"/>
        <p:guide orient="horz" pos="1484"/>
        <p:guide orient="horz" pos="1200"/>
        <p:guide orient="horz" pos="2736"/>
        <p:guide orient="horz" pos="3897"/>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4" d="100"/>
          <a:sy n="64" d="100"/>
        </p:scale>
        <p:origin x="-2814"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D8059176-ACF7-486F-9A68-525D2BC3FADC}">
      <dgm:prSet custT="1"/>
      <dgm:spPr/>
      <dgm:t>
        <a:bodyPr/>
        <a:lstStyle/>
        <a:p>
          <a:pPr rtl="0"/>
          <a:r>
            <a:rPr lang="en-GB" sz="3200" dirty="0" smtClean="0"/>
            <a:t>F# async</a:t>
          </a:r>
          <a:endParaRPr lang="en-GB" sz="3200"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custT="1"/>
      <dgm:spPr/>
      <dgm:t>
        <a:bodyPr/>
        <a:lstStyle/>
        <a:p>
          <a:pPr rtl="0"/>
          <a:r>
            <a:rPr lang="en-GB" sz="3200" dirty="0" smtClean="0"/>
            <a:t>Parallel</a:t>
          </a:r>
          <a:endParaRPr lang="en-GB" sz="3200"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a:solidFill>
          <a:schemeClr val="bg1"/>
        </a:solidFill>
      </dgm:spPr>
      <dgm:t>
        <a:bodyPr/>
        <a:lstStyle/>
        <a:p>
          <a:endParaRPr lang="en-GB">
            <a:solidFill>
              <a:schemeClr val="bg1"/>
            </a:solidFill>
          </a:endParaRPr>
        </a:p>
      </dgm:t>
    </dgm:pt>
    <dgm:pt modelId="{F47D1EAE-2B3B-4DCD-B084-FE7211F0CA2F}">
      <dgm:prSet/>
      <dgm:spPr>
        <a:solidFill>
          <a:schemeClr val="bg1"/>
        </a:solidFill>
        <a:ln>
          <a:noFill/>
        </a:ln>
      </dgm:spPr>
      <dgm:t>
        <a:bodyPr/>
        <a:lstStyle/>
        <a:p>
          <a:pPr rtl="0"/>
          <a:r>
            <a:rPr lang="en-GB" dirty="0" smtClean="0"/>
            <a:t>Agents</a:t>
          </a:r>
          <a:endParaRPr lang="en-GB" dirty="0"/>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141FA1FE-9859-40E8-B9F3-868239BA63F6}">
      <dgm:prSet custT="1"/>
      <dgm:spPr>
        <a:solidFill>
          <a:schemeClr val="bg1"/>
        </a:solidFill>
        <a:ln>
          <a:noFill/>
        </a:ln>
      </dgm:spPr>
      <dgm:t>
        <a:bodyPr/>
        <a:lstStyle/>
        <a:p>
          <a:pPr rtl="0"/>
          <a:r>
            <a:rPr lang="en-GB" sz="4000" dirty="0" smtClean="0"/>
            <a:t>Server</a:t>
          </a:r>
          <a:endParaRPr lang="en-GB" sz="4000" dirty="0"/>
        </a:p>
      </dgm:t>
    </dgm:pt>
    <dgm:pt modelId="{93F0D563-2A9F-46FB-A963-EFDE7A526731}" type="sibTrans" cxnId="{C55B575B-09A0-401F-9982-C564BD154EC4}">
      <dgm:prSet/>
      <dgm:spPr>
        <a:solidFill>
          <a:schemeClr val="bg1"/>
        </a:solidFill>
      </dgm:spPr>
      <dgm:t>
        <a:bodyPr/>
        <a:lstStyle/>
        <a:p>
          <a:endParaRPr lang="en-GB">
            <a:solidFill>
              <a:schemeClr val="bg1"/>
            </a:solidFill>
          </a:endParaRPr>
        </a:p>
      </dgm:t>
    </dgm:pt>
    <dgm:pt modelId="{01116C18-383F-45A7-B69E-594CB9A286D3}" type="parTrans" cxnId="{C55B575B-09A0-401F-9982-C564BD154EC4}">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6681"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94E713D8-0E2F-4122-BBD3-C4A739B27A0C}" type="presOf" srcId="{8646B798-76B5-4119-8E51-D0312466090F}" destId="{01ECC769-E5B2-4E48-B9BE-1914ACD6365D}" srcOrd="1" destOrd="0" presId="urn:microsoft.com/office/officeart/2005/8/layout/process1"/>
    <dgm:cxn modelId="{C80F7222-02F6-407A-8E01-FF00F580DE06}" type="presOf" srcId="{9B193C47-7400-4DD4-9359-558A64BC170A}" destId="{2D1F42B0-8635-4E88-8B87-EECA87E2CA97}" srcOrd="0" destOrd="0" presId="urn:microsoft.com/office/officeart/2005/8/layout/process1"/>
    <dgm:cxn modelId="{EA5F568A-BC95-4B77-AB40-392476BE9F4E}" type="presOf" srcId="{93F0D563-2A9F-46FB-A963-EFDE7A526731}" destId="{0FF6796D-3D69-467F-A047-299B93D5B69A}" srcOrd="1" destOrd="0" presId="urn:microsoft.com/office/officeart/2005/8/layout/process1"/>
    <dgm:cxn modelId="{19D0EE08-19EA-4B7A-8951-9B2F96597A31}" srcId="{9B193C47-7400-4DD4-9359-558A64BC170A}" destId="{D8059176-ACF7-486F-9A68-525D2BC3FADC}" srcOrd="0" destOrd="0" parTransId="{CB1FFEBE-7DD0-4D5D-95EB-30F953435118}" sibTransId="{8646B798-76B5-4119-8E51-D0312466090F}"/>
    <dgm:cxn modelId="{C55B575B-09A0-401F-9982-C564BD154EC4}" srcId="{9B193C47-7400-4DD4-9359-558A64BC170A}" destId="{141FA1FE-9859-40E8-B9F3-868239BA63F6}" srcOrd="2" destOrd="0" parTransId="{01116C18-383F-45A7-B69E-594CB9A286D3}" sibTransId="{93F0D563-2A9F-46FB-A963-EFDE7A526731}"/>
    <dgm:cxn modelId="{95B89EB0-801F-49FD-BE2B-75B034DAC258}" type="presOf" srcId="{73138345-E58C-4152-BEB4-54D1BFE572B9}" destId="{CF940D06-359E-4251-A747-14B95905EF32}" srcOrd="0" destOrd="0" presId="urn:microsoft.com/office/officeart/2005/8/layout/process1"/>
    <dgm:cxn modelId="{1882025A-5A8F-4617-ACFB-6E31EF7CBC48}" type="presOf" srcId="{93F0D563-2A9F-46FB-A963-EFDE7A526731}" destId="{0A60A79A-6FA3-454B-A50B-7152EAF4185A}" srcOrd="0"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86CD0D02-0BE6-4980-ACD4-12083B76FE9A}" type="presOf" srcId="{D8059176-ACF7-486F-9A68-525D2BC3FADC}" destId="{9A1BFA8D-3F24-4EAD-8E72-D9F1E57F82DD}" srcOrd="0" destOrd="0" presId="urn:microsoft.com/office/officeart/2005/8/layout/process1"/>
    <dgm:cxn modelId="{74BAB865-4B9D-45E8-8680-DCA2746EBF09}" type="presOf" srcId="{8646B798-76B5-4119-8E51-D0312466090F}" destId="{2E32B71F-E584-41FC-943D-AB77CE5D2E23}" srcOrd="0" destOrd="0" presId="urn:microsoft.com/office/officeart/2005/8/layout/process1"/>
    <dgm:cxn modelId="{DE7E92C2-C94E-43F7-A108-0A4581394F66}" srcId="{9B193C47-7400-4DD4-9359-558A64BC170A}" destId="{B8E33EC4-2EFA-4BD4-8CBD-36C1F055A483}" srcOrd="1" destOrd="0" parTransId="{DB4B4BB2-C8B0-40EF-9CC5-658F48C4C517}" sibTransId="{73138345-E58C-4152-BEB4-54D1BFE572B9}"/>
    <dgm:cxn modelId="{F7DC86CC-A273-49EF-8440-F6963FB08E7D}" type="presOf" srcId="{73138345-E58C-4152-BEB4-54D1BFE572B9}" destId="{67C52102-9AC9-4B16-85A7-65A6EB4FB437}" srcOrd="1" destOrd="0" presId="urn:microsoft.com/office/officeart/2005/8/layout/process1"/>
    <dgm:cxn modelId="{7682AD0C-2C90-4138-BB9D-8643A08C0172}" type="presOf" srcId="{F47D1EAE-2B3B-4DCD-B084-FE7211F0CA2F}" destId="{FA332C85-6D89-4F14-8668-01CDD4F1EC5E}" srcOrd="0" destOrd="0" presId="urn:microsoft.com/office/officeart/2005/8/layout/process1"/>
    <dgm:cxn modelId="{C677349E-3340-41E8-97FB-7F0A346AE958}" type="presOf" srcId="{141FA1FE-9859-40E8-B9F3-868239BA63F6}" destId="{EE2E5D40-36D7-4CBF-95BC-A19B96D9D7EE}" srcOrd="0" destOrd="0" presId="urn:microsoft.com/office/officeart/2005/8/layout/process1"/>
    <dgm:cxn modelId="{B6FCB883-70E0-4438-83F8-4460627341C0}" type="presOf" srcId="{B8E33EC4-2EFA-4BD4-8CBD-36C1F055A483}" destId="{A7576EB5-77C0-4967-A421-CE4132E51FA1}" srcOrd="0" destOrd="0" presId="urn:microsoft.com/office/officeart/2005/8/layout/process1"/>
    <dgm:cxn modelId="{47B97515-B8FC-4F9D-91E7-9A11DDF2FEB2}" type="presParOf" srcId="{2D1F42B0-8635-4E88-8B87-EECA87E2CA97}" destId="{9A1BFA8D-3F24-4EAD-8E72-D9F1E57F82DD}" srcOrd="0" destOrd="0" presId="urn:microsoft.com/office/officeart/2005/8/layout/process1"/>
    <dgm:cxn modelId="{46CFF2E1-AB77-4F1A-BA8D-4B7E8E01A35A}" type="presParOf" srcId="{2D1F42B0-8635-4E88-8B87-EECA87E2CA97}" destId="{2E32B71F-E584-41FC-943D-AB77CE5D2E23}" srcOrd="1" destOrd="0" presId="urn:microsoft.com/office/officeart/2005/8/layout/process1"/>
    <dgm:cxn modelId="{B30A8813-2264-4FEE-AF6F-3DB5F7947108}" type="presParOf" srcId="{2E32B71F-E584-41FC-943D-AB77CE5D2E23}" destId="{01ECC769-E5B2-4E48-B9BE-1914ACD6365D}" srcOrd="0" destOrd="0" presId="urn:microsoft.com/office/officeart/2005/8/layout/process1"/>
    <dgm:cxn modelId="{AF9E1F5D-1DCA-410A-95A3-5DDEE56CB05A}" type="presParOf" srcId="{2D1F42B0-8635-4E88-8B87-EECA87E2CA97}" destId="{A7576EB5-77C0-4967-A421-CE4132E51FA1}" srcOrd="2" destOrd="0" presId="urn:microsoft.com/office/officeart/2005/8/layout/process1"/>
    <dgm:cxn modelId="{3D9C8D1D-EBD2-4A0B-BF35-260EB0A7E95E}" type="presParOf" srcId="{2D1F42B0-8635-4E88-8B87-EECA87E2CA97}" destId="{CF940D06-359E-4251-A747-14B95905EF32}" srcOrd="3" destOrd="0" presId="urn:microsoft.com/office/officeart/2005/8/layout/process1"/>
    <dgm:cxn modelId="{F09EAD9F-7C91-4EEC-9B5D-80DC00E9FE23}" type="presParOf" srcId="{CF940D06-359E-4251-A747-14B95905EF32}" destId="{67C52102-9AC9-4B16-85A7-65A6EB4FB437}" srcOrd="0" destOrd="0" presId="urn:microsoft.com/office/officeart/2005/8/layout/process1"/>
    <dgm:cxn modelId="{6F420EA2-1D59-437F-9C8C-6581CC02F76A}" type="presParOf" srcId="{2D1F42B0-8635-4E88-8B87-EECA87E2CA97}" destId="{EE2E5D40-36D7-4CBF-95BC-A19B96D9D7EE}" srcOrd="4" destOrd="0" presId="urn:microsoft.com/office/officeart/2005/8/layout/process1"/>
    <dgm:cxn modelId="{FB0BD5A6-366D-469A-A621-D9B375F0E431}" type="presParOf" srcId="{2D1F42B0-8635-4E88-8B87-EECA87E2CA97}" destId="{0A60A79A-6FA3-454B-A50B-7152EAF4185A}" srcOrd="5" destOrd="0" presId="urn:microsoft.com/office/officeart/2005/8/layout/process1"/>
    <dgm:cxn modelId="{294B84F0-EE82-49BF-BC35-745FCBDB0763}" type="presParOf" srcId="{0A60A79A-6FA3-454B-A50B-7152EAF4185A}" destId="{0FF6796D-3D69-467F-A047-299B93D5B69A}" srcOrd="0" destOrd="0" presId="urn:microsoft.com/office/officeart/2005/8/layout/process1"/>
    <dgm:cxn modelId="{2B8C8654-9E0F-4DA8-B0F4-483851897660}" type="presParOf" srcId="{2D1F42B0-8635-4E88-8B87-EECA87E2CA97}" destId="{FA332C85-6D89-4F14-8668-01CDD4F1EC5E}" srcOrd="6" destOrd="0" presId="urn:microsoft.com/office/officeart/2005/8/layout/process1"/>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D8059176-ACF7-486F-9A68-525D2BC3FADC}">
      <dgm:prSet custT="1"/>
      <dgm:spPr/>
      <dgm:t>
        <a:bodyPr/>
        <a:lstStyle/>
        <a:p>
          <a:pPr rtl="0"/>
          <a:r>
            <a:rPr lang="en-GB" sz="3200" dirty="0" smtClean="0"/>
            <a:t>F# async</a:t>
          </a:r>
          <a:endParaRPr lang="en-GB" sz="3200"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custT="1"/>
      <dgm:spPr/>
      <dgm:t>
        <a:bodyPr/>
        <a:lstStyle/>
        <a:p>
          <a:pPr rtl="0"/>
          <a:r>
            <a:rPr lang="en-GB" sz="3200" dirty="0" smtClean="0"/>
            <a:t>Parallel</a:t>
          </a:r>
          <a:endParaRPr lang="en-GB" sz="3200"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custT="1"/>
      <dgm:spPr/>
      <dgm:t>
        <a:bodyPr/>
        <a:lstStyle/>
        <a:p>
          <a:pPr rtl="0"/>
          <a:r>
            <a:rPr lang="en-GB" sz="3600" dirty="0" smtClean="0"/>
            <a:t>Server</a:t>
          </a:r>
          <a:endParaRPr lang="en-GB" sz="3600"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a:solidFill>
          <a:schemeClr val="bg1"/>
        </a:solidFill>
        <a:ln>
          <a:noFill/>
        </a:ln>
      </dgm:spPr>
      <dgm:t>
        <a:bodyPr/>
        <a:lstStyle/>
        <a:p>
          <a:endParaRPr lang="en-GB">
            <a:solidFill>
              <a:schemeClr val="bg1"/>
            </a:solidFill>
          </a:endParaRPr>
        </a:p>
      </dgm:t>
    </dgm:pt>
    <dgm:pt modelId="{F47D1EAE-2B3B-4DCD-B084-FE7211F0CA2F}">
      <dgm:prSet/>
      <dgm:spPr>
        <a:solidFill>
          <a:schemeClr val="bg1"/>
        </a:solidFill>
        <a:ln>
          <a:noFill/>
        </a:ln>
      </dgm:spPr>
      <dgm:t>
        <a:bodyPr/>
        <a:lstStyle/>
        <a:p>
          <a:pPr rtl="0"/>
          <a:r>
            <a:rPr lang="en-GB" dirty="0" smtClean="0"/>
            <a:t>Agents</a:t>
          </a:r>
          <a:endParaRPr lang="en-GB" dirty="0"/>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B73F81C8-3787-4B12-9F12-F474E048222D}" type="presOf" srcId="{F47D1EAE-2B3B-4DCD-B084-FE7211F0CA2F}" destId="{FA332C85-6D89-4F14-8668-01CDD4F1EC5E}" srcOrd="0" destOrd="0" presId="urn:microsoft.com/office/officeart/2005/8/layout/process1"/>
    <dgm:cxn modelId="{1E2DF6E9-A355-4332-8223-AEC1E5053608}" type="presOf" srcId="{D8059176-ACF7-486F-9A68-525D2BC3FADC}" destId="{9A1BFA8D-3F24-4EAD-8E72-D9F1E57F82DD}" srcOrd="0" destOrd="0" presId="urn:microsoft.com/office/officeart/2005/8/layout/process1"/>
    <dgm:cxn modelId="{EAB20D5C-FAE5-4588-9997-437C0D51E09A}" type="presOf" srcId="{8646B798-76B5-4119-8E51-D0312466090F}" destId="{01ECC769-E5B2-4E48-B9BE-1914ACD6365D}" srcOrd="1" destOrd="0" presId="urn:microsoft.com/office/officeart/2005/8/layout/process1"/>
    <dgm:cxn modelId="{3C87C9C5-92CC-4E75-AEA5-F97B3FB27938}" type="presOf" srcId="{73138345-E58C-4152-BEB4-54D1BFE572B9}" destId="{67C52102-9AC9-4B16-85A7-65A6EB4FB437}" srcOrd="1" destOrd="0" presId="urn:microsoft.com/office/officeart/2005/8/layout/process1"/>
    <dgm:cxn modelId="{19D0EE08-19EA-4B7A-8951-9B2F96597A31}" srcId="{9B193C47-7400-4DD4-9359-558A64BC170A}" destId="{D8059176-ACF7-486F-9A68-525D2BC3FADC}" srcOrd="0" destOrd="0" parTransId="{CB1FFEBE-7DD0-4D5D-95EB-30F953435118}" sibTransId="{8646B798-76B5-4119-8E51-D0312466090F}"/>
    <dgm:cxn modelId="{C55B575B-09A0-401F-9982-C564BD154EC4}" srcId="{9B193C47-7400-4DD4-9359-558A64BC170A}" destId="{141FA1FE-9859-40E8-B9F3-868239BA63F6}" srcOrd="2" destOrd="0" parTransId="{01116C18-383F-45A7-B69E-594CB9A286D3}" sibTransId="{93F0D563-2A9F-46FB-A963-EFDE7A526731}"/>
    <dgm:cxn modelId="{C3300B47-9B06-4488-AD51-F518994C1B3D}" type="presOf" srcId="{93F0D563-2A9F-46FB-A963-EFDE7A526731}" destId="{0FF6796D-3D69-467F-A047-299B93D5B69A}" srcOrd="1"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3E24C260-4638-457D-8AF1-4098F9C604B6}" type="presOf" srcId="{73138345-E58C-4152-BEB4-54D1BFE572B9}" destId="{CF940D06-359E-4251-A747-14B95905EF32}" srcOrd="0" destOrd="0" presId="urn:microsoft.com/office/officeart/2005/8/layout/process1"/>
    <dgm:cxn modelId="{569DC54C-DCC2-4510-A704-5A677A56C5C5}" type="presOf" srcId="{93F0D563-2A9F-46FB-A963-EFDE7A526731}" destId="{0A60A79A-6FA3-454B-A50B-7152EAF4185A}" srcOrd="0" destOrd="0" presId="urn:microsoft.com/office/officeart/2005/8/layout/process1"/>
    <dgm:cxn modelId="{DE7E92C2-C94E-43F7-A108-0A4581394F66}" srcId="{9B193C47-7400-4DD4-9359-558A64BC170A}" destId="{B8E33EC4-2EFA-4BD4-8CBD-36C1F055A483}" srcOrd="1" destOrd="0" parTransId="{DB4B4BB2-C8B0-40EF-9CC5-658F48C4C517}" sibTransId="{73138345-E58C-4152-BEB4-54D1BFE572B9}"/>
    <dgm:cxn modelId="{8D45B1FC-8384-4BFA-AA5C-64EA616E623A}" type="presOf" srcId="{141FA1FE-9859-40E8-B9F3-868239BA63F6}" destId="{EE2E5D40-36D7-4CBF-95BC-A19B96D9D7EE}" srcOrd="0" destOrd="0" presId="urn:microsoft.com/office/officeart/2005/8/layout/process1"/>
    <dgm:cxn modelId="{33C4F27F-938D-4610-8309-4550F2039529}" type="presOf" srcId="{B8E33EC4-2EFA-4BD4-8CBD-36C1F055A483}" destId="{A7576EB5-77C0-4967-A421-CE4132E51FA1}" srcOrd="0" destOrd="0" presId="urn:microsoft.com/office/officeart/2005/8/layout/process1"/>
    <dgm:cxn modelId="{E85F3F5A-1112-4888-84C0-6ECE5F551C0A}" type="presOf" srcId="{9B193C47-7400-4DD4-9359-558A64BC170A}" destId="{2D1F42B0-8635-4E88-8B87-EECA87E2CA97}" srcOrd="0" destOrd="0" presId="urn:microsoft.com/office/officeart/2005/8/layout/process1"/>
    <dgm:cxn modelId="{3D4E3304-094D-44BD-9211-E9DC1AD98CB5}" type="presOf" srcId="{8646B798-76B5-4119-8E51-D0312466090F}" destId="{2E32B71F-E584-41FC-943D-AB77CE5D2E23}" srcOrd="0" destOrd="0" presId="urn:microsoft.com/office/officeart/2005/8/layout/process1"/>
    <dgm:cxn modelId="{F12F2999-DB91-4925-B0AA-29F536ADFBBB}" type="presParOf" srcId="{2D1F42B0-8635-4E88-8B87-EECA87E2CA97}" destId="{9A1BFA8D-3F24-4EAD-8E72-D9F1E57F82DD}" srcOrd="0" destOrd="0" presId="urn:microsoft.com/office/officeart/2005/8/layout/process1"/>
    <dgm:cxn modelId="{800F6A4F-0E41-4C2A-8251-8F04AC727CEC}" type="presParOf" srcId="{2D1F42B0-8635-4E88-8B87-EECA87E2CA97}" destId="{2E32B71F-E584-41FC-943D-AB77CE5D2E23}" srcOrd="1" destOrd="0" presId="urn:microsoft.com/office/officeart/2005/8/layout/process1"/>
    <dgm:cxn modelId="{BEC8DFCD-FD55-46A4-867E-E1B2B835392B}" type="presParOf" srcId="{2E32B71F-E584-41FC-943D-AB77CE5D2E23}" destId="{01ECC769-E5B2-4E48-B9BE-1914ACD6365D}" srcOrd="0" destOrd="0" presId="urn:microsoft.com/office/officeart/2005/8/layout/process1"/>
    <dgm:cxn modelId="{6A77F5B8-ACAB-45B4-A05B-9A395F71C5F8}" type="presParOf" srcId="{2D1F42B0-8635-4E88-8B87-EECA87E2CA97}" destId="{A7576EB5-77C0-4967-A421-CE4132E51FA1}" srcOrd="2" destOrd="0" presId="urn:microsoft.com/office/officeart/2005/8/layout/process1"/>
    <dgm:cxn modelId="{6B22CF24-BE27-44D1-A5AA-AFF3BEF7EB87}" type="presParOf" srcId="{2D1F42B0-8635-4E88-8B87-EECA87E2CA97}" destId="{CF940D06-359E-4251-A747-14B95905EF32}" srcOrd="3" destOrd="0" presId="urn:microsoft.com/office/officeart/2005/8/layout/process1"/>
    <dgm:cxn modelId="{9C99DE48-D727-4FB3-8311-E742BC74BC72}" type="presParOf" srcId="{CF940D06-359E-4251-A747-14B95905EF32}" destId="{67C52102-9AC9-4B16-85A7-65A6EB4FB437}" srcOrd="0" destOrd="0" presId="urn:microsoft.com/office/officeart/2005/8/layout/process1"/>
    <dgm:cxn modelId="{E8A273F6-DF89-4179-983D-54AD2BEFBE61}" type="presParOf" srcId="{2D1F42B0-8635-4E88-8B87-EECA87E2CA97}" destId="{EE2E5D40-36D7-4CBF-95BC-A19B96D9D7EE}" srcOrd="4" destOrd="0" presId="urn:microsoft.com/office/officeart/2005/8/layout/process1"/>
    <dgm:cxn modelId="{05A50ADD-3B3B-495A-8B8D-F1AF8335876F}" type="presParOf" srcId="{2D1F42B0-8635-4E88-8B87-EECA87E2CA97}" destId="{0A60A79A-6FA3-454B-A50B-7152EAF4185A}" srcOrd="5" destOrd="0" presId="urn:microsoft.com/office/officeart/2005/8/layout/process1"/>
    <dgm:cxn modelId="{B8839AAE-2B5E-40B7-B3A9-C25335BE0DCD}" type="presParOf" srcId="{0A60A79A-6FA3-454B-A50B-7152EAF4185A}" destId="{0FF6796D-3D69-467F-A047-299B93D5B69A}" srcOrd="0" destOrd="0" presId="urn:microsoft.com/office/officeart/2005/8/layout/process1"/>
    <dgm:cxn modelId="{CEC4894A-1A1F-4355-B421-4AF24B16F39C}"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D8059176-ACF7-486F-9A68-525D2BC3FADC}">
      <dgm:prSet custT="1"/>
      <dgm:spPr/>
      <dgm:t>
        <a:bodyPr/>
        <a:lstStyle/>
        <a:p>
          <a:pPr rtl="0"/>
          <a:r>
            <a:rPr lang="en-GB" sz="3200" dirty="0" smtClean="0"/>
            <a:t>F# async</a:t>
          </a:r>
          <a:endParaRPr lang="en-GB" sz="3200"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custT="1"/>
      <dgm:spPr/>
      <dgm:t>
        <a:bodyPr/>
        <a:lstStyle/>
        <a:p>
          <a:pPr rtl="0"/>
          <a:r>
            <a:rPr lang="en-GB" sz="3200" dirty="0" smtClean="0"/>
            <a:t>Parallel</a:t>
          </a:r>
          <a:endParaRPr lang="en-GB" sz="3200"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custT="1"/>
      <dgm:spPr/>
      <dgm:t>
        <a:bodyPr/>
        <a:lstStyle/>
        <a:p>
          <a:pPr rtl="0"/>
          <a:r>
            <a:rPr lang="en-GB" sz="3600" dirty="0" smtClean="0"/>
            <a:t>Server</a:t>
          </a:r>
          <a:endParaRPr lang="en-GB" sz="3600"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a:solidFill>
          <a:schemeClr val="bg1"/>
        </a:solidFill>
        <a:ln>
          <a:noFill/>
        </a:ln>
      </dgm:spPr>
      <dgm:t>
        <a:bodyPr/>
        <a:lstStyle/>
        <a:p>
          <a:endParaRPr lang="en-GB">
            <a:solidFill>
              <a:schemeClr val="bg1"/>
            </a:solidFill>
          </a:endParaRPr>
        </a:p>
      </dgm:t>
    </dgm:pt>
    <dgm:pt modelId="{F47D1EAE-2B3B-4DCD-B084-FE7211F0CA2F}">
      <dgm:prSet/>
      <dgm:spPr>
        <a:solidFill>
          <a:schemeClr val="bg1"/>
        </a:solidFill>
        <a:ln>
          <a:noFill/>
        </a:ln>
      </dgm:spPr>
      <dgm:t>
        <a:bodyPr/>
        <a:lstStyle/>
        <a:p>
          <a:pPr rtl="0"/>
          <a:r>
            <a:rPr lang="en-GB" dirty="0" smtClean="0"/>
            <a:t>Agents</a:t>
          </a:r>
          <a:endParaRPr lang="en-GB" dirty="0"/>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AB3B0DFE-3527-4872-8C88-A272CC953306}" type="presOf" srcId="{73138345-E58C-4152-BEB4-54D1BFE572B9}" destId="{CF940D06-359E-4251-A747-14B95905EF32}" srcOrd="0" destOrd="0" presId="urn:microsoft.com/office/officeart/2005/8/layout/process1"/>
    <dgm:cxn modelId="{30AF001A-0242-4D86-AAA9-C1DB67570279}" type="presOf" srcId="{8646B798-76B5-4119-8E51-D0312466090F}" destId="{01ECC769-E5B2-4E48-B9BE-1914ACD6365D}" srcOrd="1" destOrd="0" presId="urn:microsoft.com/office/officeart/2005/8/layout/process1"/>
    <dgm:cxn modelId="{90DEC1B8-3647-4314-9782-5D540A244CE6}" type="presOf" srcId="{141FA1FE-9859-40E8-B9F3-868239BA63F6}" destId="{EE2E5D40-36D7-4CBF-95BC-A19B96D9D7EE}" srcOrd="0" destOrd="0" presId="urn:microsoft.com/office/officeart/2005/8/layout/process1"/>
    <dgm:cxn modelId="{F59297C0-0667-47C4-A887-D90057157118}" type="presOf" srcId="{8646B798-76B5-4119-8E51-D0312466090F}" destId="{2E32B71F-E584-41FC-943D-AB77CE5D2E23}" srcOrd="0"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C55B575B-09A0-401F-9982-C564BD154EC4}" srcId="{9B193C47-7400-4DD4-9359-558A64BC170A}" destId="{141FA1FE-9859-40E8-B9F3-868239BA63F6}" srcOrd="2" destOrd="0" parTransId="{01116C18-383F-45A7-B69E-594CB9A286D3}" sibTransId="{93F0D563-2A9F-46FB-A963-EFDE7A526731}"/>
    <dgm:cxn modelId="{DE7E92C2-C94E-43F7-A108-0A4581394F66}" srcId="{9B193C47-7400-4DD4-9359-558A64BC170A}" destId="{B8E33EC4-2EFA-4BD4-8CBD-36C1F055A483}" srcOrd="1" destOrd="0" parTransId="{DB4B4BB2-C8B0-40EF-9CC5-658F48C4C517}" sibTransId="{73138345-E58C-4152-BEB4-54D1BFE572B9}"/>
    <dgm:cxn modelId="{19D0EE08-19EA-4B7A-8951-9B2F96597A31}" srcId="{9B193C47-7400-4DD4-9359-558A64BC170A}" destId="{D8059176-ACF7-486F-9A68-525D2BC3FADC}" srcOrd="0" destOrd="0" parTransId="{CB1FFEBE-7DD0-4D5D-95EB-30F953435118}" sibTransId="{8646B798-76B5-4119-8E51-D0312466090F}"/>
    <dgm:cxn modelId="{9920864D-580B-4CEF-98DF-E51CD457C9C7}" type="presOf" srcId="{B8E33EC4-2EFA-4BD4-8CBD-36C1F055A483}" destId="{A7576EB5-77C0-4967-A421-CE4132E51FA1}" srcOrd="0" destOrd="0" presId="urn:microsoft.com/office/officeart/2005/8/layout/process1"/>
    <dgm:cxn modelId="{19FF59C9-B9DD-4B0D-9500-CA4468440C75}" type="presOf" srcId="{9B193C47-7400-4DD4-9359-558A64BC170A}" destId="{2D1F42B0-8635-4E88-8B87-EECA87E2CA97}" srcOrd="0" destOrd="0" presId="urn:microsoft.com/office/officeart/2005/8/layout/process1"/>
    <dgm:cxn modelId="{17CB49E1-43D1-402C-AF48-058731AA1FD2}" type="presOf" srcId="{93F0D563-2A9F-46FB-A963-EFDE7A526731}" destId="{0FF6796D-3D69-467F-A047-299B93D5B69A}" srcOrd="1" destOrd="0" presId="urn:microsoft.com/office/officeart/2005/8/layout/process1"/>
    <dgm:cxn modelId="{D0FEF552-2000-4456-B4CD-72E6157D77BC}" type="presOf" srcId="{73138345-E58C-4152-BEB4-54D1BFE572B9}" destId="{67C52102-9AC9-4B16-85A7-65A6EB4FB437}" srcOrd="1" destOrd="0" presId="urn:microsoft.com/office/officeart/2005/8/layout/process1"/>
    <dgm:cxn modelId="{8DC0F778-2636-4E04-B884-B631AD3DACB2}" type="presOf" srcId="{93F0D563-2A9F-46FB-A963-EFDE7A526731}" destId="{0A60A79A-6FA3-454B-A50B-7152EAF4185A}" srcOrd="0" destOrd="0" presId="urn:microsoft.com/office/officeart/2005/8/layout/process1"/>
    <dgm:cxn modelId="{ECB551DE-FF37-4740-8BEB-AA62CC261C8E}" type="presOf" srcId="{F47D1EAE-2B3B-4DCD-B084-FE7211F0CA2F}" destId="{FA332C85-6D89-4F14-8668-01CDD4F1EC5E}" srcOrd="0" destOrd="0" presId="urn:microsoft.com/office/officeart/2005/8/layout/process1"/>
    <dgm:cxn modelId="{938AFEF4-C1C4-4D96-9D16-00EE81A05CDB}" type="presOf" srcId="{D8059176-ACF7-486F-9A68-525D2BC3FADC}" destId="{9A1BFA8D-3F24-4EAD-8E72-D9F1E57F82DD}" srcOrd="0" destOrd="0" presId="urn:microsoft.com/office/officeart/2005/8/layout/process1"/>
    <dgm:cxn modelId="{39416429-9DC6-412C-BFE7-580D3018C269}" type="presParOf" srcId="{2D1F42B0-8635-4E88-8B87-EECA87E2CA97}" destId="{9A1BFA8D-3F24-4EAD-8E72-D9F1E57F82DD}" srcOrd="0" destOrd="0" presId="urn:microsoft.com/office/officeart/2005/8/layout/process1"/>
    <dgm:cxn modelId="{9D33AD52-ED5E-4078-BE02-9D31B92247ED}" type="presParOf" srcId="{2D1F42B0-8635-4E88-8B87-EECA87E2CA97}" destId="{2E32B71F-E584-41FC-943D-AB77CE5D2E23}" srcOrd="1" destOrd="0" presId="urn:microsoft.com/office/officeart/2005/8/layout/process1"/>
    <dgm:cxn modelId="{0F9692AC-C956-4796-B2AF-E3BE24086203}" type="presParOf" srcId="{2E32B71F-E584-41FC-943D-AB77CE5D2E23}" destId="{01ECC769-E5B2-4E48-B9BE-1914ACD6365D}" srcOrd="0" destOrd="0" presId="urn:microsoft.com/office/officeart/2005/8/layout/process1"/>
    <dgm:cxn modelId="{E2F8F9C3-617A-4F10-91D0-3F0F32910B96}" type="presParOf" srcId="{2D1F42B0-8635-4E88-8B87-EECA87E2CA97}" destId="{A7576EB5-77C0-4967-A421-CE4132E51FA1}" srcOrd="2" destOrd="0" presId="urn:microsoft.com/office/officeart/2005/8/layout/process1"/>
    <dgm:cxn modelId="{B21C7693-750B-43AA-B518-FDE5FD6819B5}" type="presParOf" srcId="{2D1F42B0-8635-4E88-8B87-EECA87E2CA97}" destId="{CF940D06-359E-4251-A747-14B95905EF32}" srcOrd="3" destOrd="0" presId="urn:microsoft.com/office/officeart/2005/8/layout/process1"/>
    <dgm:cxn modelId="{6A5D1701-7522-42F3-8784-BCC06A050325}" type="presParOf" srcId="{CF940D06-359E-4251-A747-14B95905EF32}" destId="{67C52102-9AC9-4B16-85A7-65A6EB4FB437}" srcOrd="0" destOrd="0" presId="urn:microsoft.com/office/officeart/2005/8/layout/process1"/>
    <dgm:cxn modelId="{633BBC4F-F1C4-42D0-AB18-CDD8E212AEA7}" type="presParOf" srcId="{2D1F42B0-8635-4E88-8B87-EECA87E2CA97}" destId="{EE2E5D40-36D7-4CBF-95BC-A19B96D9D7EE}" srcOrd="4" destOrd="0" presId="urn:microsoft.com/office/officeart/2005/8/layout/process1"/>
    <dgm:cxn modelId="{644BBA06-0CC9-42EA-B149-D49783FE80AD}" type="presParOf" srcId="{2D1F42B0-8635-4E88-8B87-EECA87E2CA97}" destId="{0A60A79A-6FA3-454B-A50B-7152EAF4185A}" srcOrd="5" destOrd="0" presId="urn:microsoft.com/office/officeart/2005/8/layout/process1"/>
    <dgm:cxn modelId="{1F2480A4-54A9-4A06-8ED9-A7BE45205E9E}" type="presParOf" srcId="{0A60A79A-6FA3-454B-A50B-7152EAF4185A}" destId="{0FF6796D-3D69-467F-A047-299B93D5B69A}" srcOrd="0" destOrd="0" presId="urn:microsoft.com/office/officeart/2005/8/layout/process1"/>
    <dgm:cxn modelId="{3F29F62C-F251-4398-9DAC-2D3D0D30D761}"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D8059176-ACF7-486F-9A68-525D2BC3FADC}">
      <dgm:prSet custT="1"/>
      <dgm:spPr/>
      <dgm:t>
        <a:bodyPr/>
        <a:lstStyle/>
        <a:p>
          <a:pPr rtl="0"/>
          <a:r>
            <a:rPr lang="en-GB" sz="3200" dirty="0" smtClean="0"/>
            <a:t>F# async</a:t>
          </a:r>
          <a:endParaRPr lang="en-GB" sz="3200"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custT="1"/>
      <dgm:spPr/>
      <dgm:t>
        <a:bodyPr/>
        <a:lstStyle/>
        <a:p>
          <a:pPr rtl="0"/>
          <a:r>
            <a:rPr lang="en-GB" sz="3200" dirty="0" smtClean="0"/>
            <a:t>Parallel</a:t>
          </a:r>
          <a:endParaRPr lang="en-GB" sz="3200"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custT="1"/>
      <dgm:spPr/>
      <dgm:t>
        <a:bodyPr/>
        <a:lstStyle/>
        <a:p>
          <a:pPr rtl="0"/>
          <a:r>
            <a:rPr lang="en-GB" sz="3600" dirty="0" smtClean="0"/>
            <a:t>Server</a:t>
          </a:r>
          <a:endParaRPr lang="en-GB" sz="3600"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dgm:t>
        <a:bodyPr/>
        <a:lstStyle/>
        <a:p>
          <a:endParaRPr lang="en-GB">
            <a:solidFill>
              <a:schemeClr val="bg1"/>
            </a:solidFill>
          </a:endParaRPr>
        </a:p>
      </dgm:t>
    </dgm:pt>
    <dgm:pt modelId="{F47D1EAE-2B3B-4DCD-B084-FE7211F0CA2F}">
      <dgm:prSet/>
      <dgm:spPr/>
      <dgm:t>
        <a:bodyPr/>
        <a:lstStyle/>
        <a:p>
          <a:pPr rtl="0"/>
          <a:r>
            <a:rPr lang="en-GB" dirty="0" smtClean="0"/>
            <a:t>Agents</a:t>
          </a:r>
          <a:endParaRPr lang="en-GB" dirty="0"/>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98FA4BE7-A0E5-4071-88BC-74A3C5BBE83F}" type="presOf" srcId="{B8E33EC4-2EFA-4BD4-8CBD-36C1F055A483}" destId="{A7576EB5-77C0-4967-A421-CE4132E51FA1}" srcOrd="0" destOrd="0" presId="urn:microsoft.com/office/officeart/2005/8/layout/process1"/>
    <dgm:cxn modelId="{C380B6DB-C8FF-452B-A8DD-1F638ECB1FD0}" type="presOf" srcId="{9B193C47-7400-4DD4-9359-558A64BC170A}" destId="{2D1F42B0-8635-4E88-8B87-EECA87E2CA97}" srcOrd="0" destOrd="0" presId="urn:microsoft.com/office/officeart/2005/8/layout/process1"/>
    <dgm:cxn modelId="{485EFE26-BC2C-4898-8862-8381C68ED3D6}" type="presOf" srcId="{D8059176-ACF7-486F-9A68-525D2BC3FADC}" destId="{9A1BFA8D-3F24-4EAD-8E72-D9F1E57F82DD}" srcOrd="0"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C55B575B-09A0-401F-9982-C564BD154EC4}" srcId="{9B193C47-7400-4DD4-9359-558A64BC170A}" destId="{141FA1FE-9859-40E8-B9F3-868239BA63F6}" srcOrd="2" destOrd="0" parTransId="{01116C18-383F-45A7-B69E-594CB9A286D3}" sibTransId="{93F0D563-2A9F-46FB-A963-EFDE7A526731}"/>
    <dgm:cxn modelId="{DE7E92C2-C94E-43F7-A108-0A4581394F66}" srcId="{9B193C47-7400-4DD4-9359-558A64BC170A}" destId="{B8E33EC4-2EFA-4BD4-8CBD-36C1F055A483}" srcOrd="1" destOrd="0" parTransId="{DB4B4BB2-C8B0-40EF-9CC5-658F48C4C517}" sibTransId="{73138345-E58C-4152-BEB4-54D1BFE572B9}"/>
    <dgm:cxn modelId="{19D0EE08-19EA-4B7A-8951-9B2F96597A31}" srcId="{9B193C47-7400-4DD4-9359-558A64BC170A}" destId="{D8059176-ACF7-486F-9A68-525D2BC3FADC}" srcOrd="0" destOrd="0" parTransId="{CB1FFEBE-7DD0-4D5D-95EB-30F953435118}" sibTransId="{8646B798-76B5-4119-8E51-D0312466090F}"/>
    <dgm:cxn modelId="{26359EA4-3E01-429E-A17A-976F9D032AAD}" type="presOf" srcId="{8646B798-76B5-4119-8E51-D0312466090F}" destId="{2E32B71F-E584-41FC-943D-AB77CE5D2E23}" srcOrd="0" destOrd="0" presId="urn:microsoft.com/office/officeart/2005/8/layout/process1"/>
    <dgm:cxn modelId="{A532ED16-5058-40B6-8129-39A58292C516}" type="presOf" srcId="{93F0D563-2A9F-46FB-A963-EFDE7A526731}" destId="{0FF6796D-3D69-467F-A047-299B93D5B69A}" srcOrd="1" destOrd="0" presId="urn:microsoft.com/office/officeart/2005/8/layout/process1"/>
    <dgm:cxn modelId="{A3A43D5B-1EBC-49B0-AEA1-08A4484430F0}" type="presOf" srcId="{141FA1FE-9859-40E8-B9F3-868239BA63F6}" destId="{EE2E5D40-36D7-4CBF-95BC-A19B96D9D7EE}" srcOrd="0" destOrd="0" presId="urn:microsoft.com/office/officeart/2005/8/layout/process1"/>
    <dgm:cxn modelId="{56571A6E-B1E1-4259-A15F-277EB8119C81}" type="presOf" srcId="{8646B798-76B5-4119-8E51-D0312466090F}" destId="{01ECC769-E5B2-4E48-B9BE-1914ACD6365D}" srcOrd="1" destOrd="0" presId="urn:microsoft.com/office/officeart/2005/8/layout/process1"/>
    <dgm:cxn modelId="{F430A371-EE99-46E1-810E-52C1D39BE23A}" type="presOf" srcId="{73138345-E58C-4152-BEB4-54D1BFE572B9}" destId="{CF940D06-359E-4251-A747-14B95905EF32}" srcOrd="0" destOrd="0" presId="urn:microsoft.com/office/officeart/2005/8/layout/process1"/>
    <dgm:cxn modelId="{24949B55-5750-4940-94D7-4B54ABB79F30}" type="presOf" srcId="{73138345-E58C-4152-BEB4-54D1BFE572B9}" destId="{67C52102-9AC9-4B16-85A7-65A6EB4FB437}" srcOrd="1" destOrd="0" presId="urn:microsoft.com/office/officeart/2005/8/layout/process1"/>
    <dgm:cxn modelId="{34B63D4C-AED0-41CB-B11F-ED2FDD5F0881}" type="presOf" srcId="{F47D1EAE-2B3B-4DCD-B084-FE7211F0CA2F}" destId="{FA332C85-6D89-4F14-8668-01CDD4F1EC5E}" srcOrd="0" destOrd="0" presId="urn:microsoft.com/office/officeart/2005/8/layout/process1"/>
    <dgm:cxn modelId="{C8F45793-B533-44B9-BE33-F417E026F515}" type="presOf" srcId="{93F0D563-2A9F-46FB-A963-EFDE7A526731}" destId="{0A60A79A-6FA3-454B-A50B-7152EAF4185A}" srcOrd="0" destOrd="0" presId="urn:microsoft.com/office/officeart/2005/8/layout/process1"/>
    <dgm:cxn modelId="{C6827A83-47BA-4EC8-9A02-2EF2CD71F7E0}" type="presParOf" srcId="{2D1F42B0-8635-4E88-8B87-EECA87E2CA97}" destId="{9A1BFA8D-3F24-4EAD-8E72-D9F1E57F82DD}" srcOrd="0" destOrd="0" presId="urn:microsoft.com/office/officeart/2005/8/layout/process1"/>
    <dgm:cxn modelId="{3D5A2DF4-7C11-4CE1-95F1-F594A25E7A94}" type="presParOf" srcId="{2D1F42B0-8635-4E88-8B87-EECA87E2CA97}" destId="{2E32B71F-E584-41FC-943D-AB77CE5D2E23}" srcOrd="1" destOrd="0" presId="urn:microsoft.com/office/officeart/2005/8/layout/process1"/>
    <dgm:cxn modelId="{B38C21F4-B4D7-451E-89A6-BDF911CE4C3A}" type="presParOf" srcId="{2E32B71F-E584-41FC-943D-AB77CE5D2E23}" destId="{01ECC769-E5B2-4E48-B9BE-1914ACD6365D}" srcOrd="0" destOrd="0" presId="urn:microsoft.com/office/officeart/2005/8/layout/process1"/>
    <dgm:cxn modelId="{E4AD6833-81EF-4970-8E95-21157E5736EE}" type="presParOf" srcId="{2D1F42B0-8635-4E88-8B87-EECA87E2CA97}" destId="{A7576EB5-77C0-4967-A421-CE4132E51FA1}" srcOrd="2" destOrd="0" presId="urn:microsoft.com/office/officeart/2005/8/layout/process1"/>
    <dgm:cxn modelId="{E90A8E20-9B4F-48D4-AEAF-1E752385903D}" type="presParOf" srcId="{2D1F42B0-8635-4E88-8B87-EECA87E2CA97}" destId="{CF940D06-359E-4251-A747-14B95905EF32}" srcOrd="3" destOrd="0" presId="urn:microsoft.com/office/officeart/2005/8/layout/process1"/>
    <dgm:cxn modelId="{AB1EF880-B2E0-44CC-86A9-95C9EF6C0954}" type="presParOf" srcId="{CF940D06-359E-4251-A747-14B95905EF32}" destId="{67C52102-9AC9-4B16-85A7-65A6EB4FB437}" srcOrd="0" destOrd="0" presId="urn:microsoft.com/office/officeart/2005/8/layout/process1"/>
    <dgm:cxn modelId="{8151EFBB-6CC3-4850-9573-7E0E55E698EE}" type="presParOf" srcId="{2D1F42B0-8635-4E88-8B87-EECA87E2CA97}" destId="{EE2E5D40-36D7-4CBF-95BC-A19B96D9D7EE}" srcOrd="4" destOrd="0" presId="urn:microsoft.com/office/officeart/2005/8/layout/process1"/>
    <dgm:cxn modelId="{0D76EEC7-76D9-462C-9129-F7AE43E6557A}" type="presParOf" srcId="{2D1F42B0-8635-4E88-8B87-EECA87E2CA97}" destId="{0A60A79A-6FA3-454B-A50B-7152EAF4185A}" srcOrd="5" destOrd="0" presId="urn:microsoft.com/office/officeart/2005/8/layout/process1"/>
    <dgm:cxn modelId="{8F0EAEE0-0EE6-4153-B35A-68B9FCBCCE16}" type="presParOf" srcId="{0A60A79A-6FA3-454B-A50B-7152EAF4185A}" destId="{0FF6796D-3D69-467F-A047-299B93D5B69A}" srcOrd="0" destOrd="0" presId="urn:microsoft.com/office/officeart/2005/8/layout/process1"/>
    <dgm:cxn modelId="{7FF95405-1311-439E-9AAD-03BF03C82FBC}"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D8059176-ACF7-486F-9A68-525D2BC3FADC}">
      <dgm:prSet custT="1"/>
      <dgm:spPr/>
      <dgm:t>
        <a:bodyPr/>
        <a:lstStyle/>
        <a:p>
          <a:pPr rtl="0"/>
          <a:r>
            <a:rPr lang="en-GB" sz="3200" dirty="0" smtClean="0"/>
            <a:t>F# async</a:t>
          </a:r>
          <a:endParaRPr lang="en-GB" sz="3200"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custT="1"/>
      <dgm:spPr/>
      <dgm:t>
        <a:bodyPr/>
        <a:lstStyle/>
        <a:p>
          <a:pPr rtl="0"/>
          <a:r>
            <a:rPr lang="en-GB" sz="3200" dirty="0" smtClean="0"/>
            <a:t>Parallel</a:t>
          </a:r>
          <a:endParaRPr lang="en-GB" sz="3200"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custT="1"/>
      <dgm:spPr/>
      <dgm:t>
        <a:bodyPr/>
        <a:lstStyle/>
        <a:p>
          <a:pPr rtl="0"/>
          <a:r>
            <a:rPr lang="en-GB" sz="3600" dirty="0" smtClean="0"/>
            <a:t>Server</a:t>
          </a:r>
          <a:endParaRPr lang="en-GB" sz="3600"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dgm:t>
        <a:bodyPr/>
        <a:lstStyle/>
        <a:p>
          <a:endParaRPr lang="en-GB">
            <a:solidFill>
              <a:schemeClr val="bg1"/>
            </a:solidFill>
          </a:endParaRPr>
        </a:p>
      </dgm:t>
    </dgm:pt>
    <dgm:pt modelId="{F47D1EAE-2B3B-4DCD-B084-FE7211F0CA2F}">
      <dgm:prSet/>
      <dgm:spPr/>
      <dgm:t>
        <a:bodyPr/>
        <a:lstStyle/>
        <a:p>
          <a:pPr rtl="0"/>
          <a:r>
            <a:rPr lang="en-GB" smtClean="0"/>
            <a:t>Agents</a:t>
          </a:r>
          <a:endParaRPr lang="en-GB" dirty="0"/>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1E6774D9-55AB-4A52-B517-E1D59A76D756}" type="presOf" srcId="{93F0D563-2A9F-46FB-A963-EFDE7A526731}" destId="{0A60A79A-6FA3-454B-A50B-7152EAF4185A}" srcOrd="0" destOrd="0" presId="urn:microsoft.com/office/officeart/2005/8/layout/process1"/>
    <dgm:cxn modelId="{19D0EE08-19EA-4B7A-8951-9B2F96597A31}" srcId="{9B193C47-7400-4DD4-9359-558A64BC170A}" destId="{D8059176-ACF7-486F-9A68-525D2BC3FADC}" srcOrd="0" destOrd="0" parTransId="{CB1FFEBE-7DD0-4D5D-95EB-30F953435118}" sibTransId="{8646B798-76B5-4119-8E51-D0312466090F}"/>
    <dgm:cxn modelId="{C55B575B-09A0-401F-9982-C564BD154EC4}" srcId="{9B193C47-7400-4DD4-9359-558A64BC170A}" destId="{141FA1FE-9859-40E8-B9F3-868239BA63F6}" srcOrd="2" destOrd="0" parTransId="{01116C18-383F-45A7-B69E-594CB9A286D3}" sibTransId="{93F0D563-2A9F-46FB-A963-EFDE7A526731}"/>
    <dgm:cxn modelId="{A7945183-E019-4445-A600-F94590E3C92B}" type="presOf" srcId="{9B193C47-7400-4DD4-9359-558A64BC170A}" destId="{2D1F42B0-8635-4E88-8B87-EECA87E2CA97}" srcOrd="0" destOrd="0" presId="urn:microsoft.com/office/officeart/2005/8/layout/process1"/>
    <dgm:cxn modelId="{65D678D6-F53D-4D70-B9E1-FA2A97B2C180}" type="presOf" srcId="{141FA1FE-9859-40E8-B9F3-868239BA63F6}" destId="{EE2E5D40-36D7-4CBF-95BC-A19B96D9D7EE}" srcOrd="0" destOrd="0" presId="urn:microsoft.com/office/officeart/2005/8/layout/process1"/>
    <dgm:cxn modelId="{81C1D386-23E1-4828-A9E7-7082E4DE76DA}" type="presOf" srcId="{73138345-E58C-4152-BEB4-54D1BFE572B9}" destId="{67C52102-9AC9-4B16-85A7-65A6EB4FB437}" srcOrd="1"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E902AA70-3A7E-4604-9516-E45AA77CD246}" type="presOf" srcId="{F47D1EAE-2B3B-4DCD-B084-FE7211F0CA2F}" destId="{FA332C85-6D89-4F14-8668-01CDD4F1EC5E}" srcOrd="0" destOrd="0" presId="urn:microsoft.com/office/officeart/2005/8/layout/process1"/>
    <dgm:cxn modelId="{DE7E92C2-C94E-43F7-A108-0A4581394F66}" srcId="{9B193C47-7400-4DD4-9359-558A64BC170A}" destId="{B8E33EC4-2EFA-4BD4-8CBD-36C1F055A483}" srcOrd="1" destOrd="0" parTransId="{DB4B4BB2-C8B0-40EF-9CC5-658F48C4C517}" sibTransId="{73138345-E58C-4152-BEB4-54D1BFE572B9}"/>
    <dgm:cxn modelId="{C58277F7-2575-4E65-BC2E-8ECD7E6A8F9E}" type="presOf" srcId="{8646B798-76B5-4119-8E51-D0312466090F}" destId="{2E32B71F-E584-41FC-943D-AB77CE5D2E23}" srcOrd="0" destOrd="0" presId="urn:microsoft.com/office/officeart/2005/8/layout/process1"/>
    <dgm:cxn modelId="{2B028A37-2069-447A-A7BA-066C2C32C263}" type="presOf" srcId="{93F0D563-2A9F-46FB-A963-EFDE7A526731}" destId="{0FF6796D-3D69-467F-A047-299B93D5B69A}" srcOrd="1" destOrd="0" presId="urn:microsoft.com/office/officeart/2005/8/layout/process1"/>
    <dgm:cxn modelId="{57A8241A-129C-4745-BF04-11D9ABED1836}" type="presOf" srcId="{8646B798-76B5-4119-8E51-D0312466090F}" destId="{01ECC769-E5B2-4E48-B9BE-1914ACD6365D}" srcOrd="1" destOrd="0" presId="urn:microsoft.com/office/officeart/2005/8/layout/process1"/>
    <dgm:cxn modelId="{A5B1165A-BA00-4448-A4DB-F6FC6E63756D}" type="presOf" srcId="{D8059176-ACF7-486F-9A68-525D2BC3FADC}" destId="{9A1BFA8D-3F24-4EAD-8E72-D9F1E57F82DD}" srcOrd="0" destOrd="0" presId="urn:microsoft.com/office/officeart/2005/8/layout/process1"/>
    <dgm:cxn modelId="{36264FBE-38C5-496B-8BD7-82135AAA9DD7}" type="presOf" srcId="{B8E33EC4-2EFA-4BD4-8CBD-36C1F055A483}" destId="{A7576EB5-77C0-4967-A421-CE4132E51FA1}" srcOrd="0" destOrd="0" presId="urn:microsoft.com/office/officeart/2005/8/layout/process1"/>
    <dgm:cxn modelId="{8C0AF1A7-2415-4B12-AA77-188BD7945450}" type="presOf" srcId="{73138345-E58C-4152-BEB4-54D1BFE572B9}" destId="{CF940D06-359E-4251-A747-14B95905EF32}" srcOrd="0" destOrd="0" presId="urn:microsoft.com/office/officeart/2005/8/layout/process1"/>
    <dgm:cxn modelId="{65678942-C2D7-4BA1-AFD1-CDFC4B8E0E94}" type="presParOf" srcId="{2D1F42B0-8635-4E88-8B87-EECA87E2CA97}" destId="{9A1BFA8D-3F24-4EAD-8E72-D9F1E57F82DD}" srcOrd="0" destOrd="0" presId="urn:microsoft.com/office/officeart/2005/8/layout/process1"/>
    <dgm:cxn modelId="{CC20E4D6-9FB6-4AA5-AF33-C08468108213}" type="presParOf" srcId="{2D1F42B0-8635-4E88-8B87-EECA87E2CA97}" destId="{2E32B71F-E584-41FC-943D-AB77CE5D2E23}" srcOrd="1" destOrd="0" presId="urn:microsoft.com/office/officeart/2005/8/layout/process1"/>
    <dgm:cxn modelId="{E96A7DA4-71E8-4C7A-819E-58C11321170A}" type="presParOf" srcId="{2E32B71F-E584-41FC-943D-AB77CE5D2E23}" destId="{01ECC769-E5B2-4E48-B9BE-1914ACD6365D}" srcOrd="0" destOrd="0" presId="urn:microsoft.com/office/officeart/2005/8/layout/process1"/>
    <dgm:cxn modelId="{4558CEB6-C97A-4283-AD4F-623BA06B9E05}" type="presParOf" srcId="{2D1F42B0-8635-4E88-8B87-EECA87E2CA97}" destId="{A7576EB5-77C0-4967-A421-CE4132E51FA1}" srcOrd="2" destOrd="0" presId="urn:microsoft.com/office/officeart/2005/8/layout/process1"/>
    <dgm:cxn modelId="{66491A5A-1661-4199-AAD6-2666540C5024}" type="presParOf" srcId="{2D1F42B0-8635-4E88-8B87-EECA87E2CA97}" destId="{CF940D06-359E-4251-A747-14B95905EF32}" srcOrd="3" destOrd="0" presId="urn:microsoft.com/office/officeart/2005/8/layout/process1"/>
    <dgm:cxn modelId="{DD413143-0571-4633-B65D-0E38FB80EAEB}" type="presParOf" srcId="{CF940D06-359E-4251-A747-14B95905EF32}" destId="{67C52102-9AC9-4B16-85A7-65A6EB4FB437}" srcOrd="0" destOrd="0" presId="urn:microsoft.com/office/officeart/2005/8/layout/process1"/>
    <dgm:cxn modelId="{A6073952-4641-4591-B00F-2111E757A785}" type="presParOf" srcId="{2D1F42B0-8635-4E88-8B87-EECA87E2CA97}" destId="{EE2E5D40-36D7-4CBF-95BC-A19B96D9D7EE}" srcOrd="4" destOrd="0" presId="urn:microsoft.com/office/officeart/2005/8/layout/process1"/>
    <dgm:cxn modelId="{D6568493-BF72-4AE8-81E4-AFA02228DFF4}" type="presParOf" srcId="{2D1F42B0-8635-4E88-8B87-EECA87E2CA97}" destId="{0A60A79A-6FA3-454B-A50B-7152EAF4185A}" srcOrd="5" destOrd="0" presId="urn:microsoft.com/office/officeart/2005/8/layout/process1"/>
    <dgm:cxn modelId="{9DC3D566-64C2-4469-9265-09D2C8EA7CCD}" type="presParOf" srcId="{0A60A79A-6FA3-454B-A50B-7152EAF4185A}" destId="{0FF6796D-3D69-467F-A047-299B93D5B69A}" srcOrd="0" destOrd="0" presId="urn:microsoft.com/office/officeart/2005/8/layout/process1"/>
    <dgm:cxn modelId="{0EB35CB1-42A9-4684-B49D-B01827B50509}"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1BFA8D-3F24-4EAD-8E72-D9F1E57F82DD}">
      <dsp:nvSpPr>
        <dsp:cNvPr id="0" name=""/>
        <dsp:cNvSpPr/>
      </dsp:nvSpPr>
      <dsp:spPr>
        <a:xfrm>
          <a:off x="3924" y="2155461"/>
          <a:ext cx="1715744" cy="10294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F# async</a:t>
          </a:r>
          <a:endParaRPr lang="en-GB" sz="3200" kern="1200" dirty="0"/>
        </a:p>
      </dsp:txBody>
      <dsp:txXfrm>
        <a:off x="3924" y="2155461"/>
        <a:ext cx="1715744" cy="1029446"/>
      </dsp:txXfrm>
    </dsp:sp>
    <dsp:sp modelId="{2E32B71F-E584-41FC-943D-AB77CE5D2E23}">
      <dsp:nvSpPr>
        <dsp:cNvPr id="0" name=""/>
        <dsp:cNvSpPr/>
      </dsp:nvSpPr>
      <dsp:spPr>
        <a:xfrm rot="19328231">
          <a:off x="1717178" y="1511144"/>
          <a:ext cx="723613" cy="42550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rot="19328231">
        <a:off x="1717178" y="1511144"/>
        <a:ext cx="723613" cy="425504"/>
      </dsp:txXfrm>
    </dsp:sp>
    <dsp:sp modelId="{A7576EB5-77C0-4967-A421-CE4132E51FA1}">
      <dsp:nvSpPr>
        <dsp:cNvPr id="0" name=""/>
        <dsp:cNvSpPr/>
      </dsp:nvSpPr>
      <dsp:spPr>
        <a:xfrm>
          <a:off x="2405966" y="288024"/>
          <a:ext cx="1715744" cy="10294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Parallel</a:t>
          </a:r>
          <a:endParaRPr lang="en-GB" sz="3200" kern="1200" dirty="0"/>
        </a:p>
      </dsp:txBody>
      <dsp:txXfrm>
        <a:off x="2405966" y="288024"/>
        <a:ext cx="1715744" cy="1029446"/>
      </dsp:txXfrm>
    </dsp:sp>
    <dsp:sp modelId="{CF940D06-359E-4251-A747-14B95905EF32}">
      <dsp:nvSpPr>
        <dsp:cNvPr id="0" name=""/>
        <dsp:cNvSpPr/>
      </dsp:nvSpPr>
      <dsp:spPr>
        <a:xfrm rot="143119">
          <a:off x="2079271" y="2423385"/>
          <a:ext cx="865464" cy="425504"/>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solidFill>
              <a:schemeClr val="bg1"/>
            </a:solidFill>
          </a:endParaRPr>
        </a:p>
      </dsp:txBody>
      <dsp:txXfrm rot="143119">
        <a:off x="2079271" y="2423385"/>
        <a:ext cx="865464" cy="425504"/>
      </dsp:txXfrm>
    </dsp:sp>
    <dsp:sp modelId="{EE2E5D40-36D7-4CBF-95BC-A19B96D9D7EE}">
      <dsp:nvSpPr>
        <dsp:cNvPr id="0" name=""/>
        <dsp:cNvSpPr/>
      </dsp:nvSpPr>
      <dsp:spPr>
        <a:xfrm>
          <a:off x="3582139" y="2052434"/>
          <a:ext cx="1715744" cy="1029446"/>
        </a:xfrm>
        <a:prstGeom prst="roundRect">
          <a:avLst>
            <a:gd name="adj" fmla="val 10000"/>
          </a:avLst>
        </a:prstGeom>
        <a:solidFill>
          <a:schemeClr val="bg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GB" sz="4000" kern="1200" dirty="0" smtClean="0"/>
            <a:t>Server</a:t>
          </a:r>
          <a:endParaRPr lang="en-GB" sz="4000" kern="1200" dirty="0"/>
        </a:p>
      </dsp:txBody>
      <dsp:txXfrm>
        <a:off x="3582139" y="2052434"/>
        <a:ext cx="1715744" cy="1029446"/>
      </dsp:txXfrm>
    </dsp:sp>
    <dsp:sp modelId="{0A60A79A-6FA3-454B-A50B-7152EAF4185A}">
      <dsp:nvSpPr>
        <dsp:cNvPr id="0" name=""/>
        <dsp:cNvSpPr/>
      </dsp:nvSpPr>
      <dsp:spPr>
        <a:xfrm rot="1879813">
          <a:off x="2021383" y="3521175"/>
          <a:ext cx="830875" cy="425504"/>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solidFill>
              <a:schemeClr val="bg1"/>
            </a:solidFill>
          </a:endParaRPr>
        </a:p>
      </dsp:txBody>
      <dsp:txXfrm rot="1879813">
        <a:off x="2021383" y="3521175"/>
        <a:ext cx="830875" cy="425504"/>
      </dsp:txXfrm>
    </dsp:sp>
    <dsp:sp modelId="{FA332C85-6D89-4F14-8668-01CDD4F1EC5E}">
      <dsp:nvSpPr>
        <dsp:cNvPr id="0" name=""/>
        <dsp:cNvSpPr/>
      </dsp:nvSpPr>
      <dsp:spPr>
        <a:xfrm>
          <a:off x="3083489" y="4022897"/>
          <a:ext cx="1715744" cy="1029446"/>
        </a:xfrm>
        <a:prstGeom prst="roundRect">
          <a:avLst>
            <a:gd name="adj" fmla="val 10000"/>
          </a:avLst>
        </a:prstGeom>
        <a:solidFill>
          <a:schemeClr val="bg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t>Agents</a:t>
          </a:r>
          <a:endParaRPr lang="en-GB" sz="3800" kern="1200" dirty="0"/>
        </a:p>
      </dsp:txBody>
      <dsp:txXfrm>
        <a:off x="3083489" y="4022897"/>
        <a:ext cx="1715744" cy="102944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1BFA8D-3F24-4EAD-8E72-D9F1E57F82DD}">
      <dsp:nvSpPr>
        <dsp:cNvPr id="0" name=""/>
        <dsp:cNvSpPr/>
      </dsp:nvSpPr>
      <dsp:spPr>
        <a:xfrm>
          <a:off x="3924" y="2155461"/>
          <a:ext cx="1715744" cy="10294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F# async</a:t>
          </a:r>
          <a:endParaRPr lang="en-GB" sz="3200" kern="1200" dirty="0"/>
        </a:p>
      </dsp:txBody>
      <dsp:txXfrm>
        <a:off x="3924" y="2155461"/>
        <a:ext cx="1715744" cy="1029446"/>
      </dsp:txXfrm>
    </dsp:sp>
    <dsp:sp modelId="{2E32B71F-E584-41FC-943D-AB77CE5D2E23}">
      <dsp:nvSpPr>
        <dsp:cNvPr id="0" name=""/>
        <dsp:cNvSpPr/>
      </dsp:nvSpPr>
      <dsp:spPr>
        <a:xfrm rot="19328231">
          <a:off x="1717178" y="1511144"/>
          <a:ext cx="723613" cy="42550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rot="19328231">
        <a:off x="1717178" y="1511144"/>
        <a:ext cx="723613" cy="425504"/>
      </dsp:txXfrm>
    </dsp:sp>
    <dsp:sp modelId="{A7576EB5-77C0-4967-A421-CE4132E51FA1}">
      <dsp:nvSpPr>
        <dsp:cNvPr id="0" name=""/>
        <dsp:cNvSpPr/>
      </dsp:nvSpPr>
      <dsp:spPr>
        <a:xfrm>
          <a:off x="2405966" y="288024"/>
          <a:ext cx="1715744" cy="10294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Parallel</a:t>
          </a:r>
          <a:endParaRPr lang="en-GB" sz="3200" kern="1200" dirty="0"/>
        </a:p>
      </dsp:txBody>
      <dsp:txXfrm>
        <a:off x="2405966" y="288024"/>
        <a:ext cx="1715744" cy="1029446"/>
      </dsp:txXfrm>
    </dsp:sp>
    <dsp:sp modelId="{CF940D06-359E-4251-A747-14B95905EF32}">
      <dsp:nvSpPr>
        <dsp:cNvPr id="0" name=""/>
        <dsp:cNvSpPr/>
      </dsp:nvSpPr>
      <dsp:spPr>
        <a:xfrm rot="21600000">
          <a:off x="2082121" y="2423385"/>
          <a:ext cx="890955" cy="42550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rot="21600000">
        <a:off x="2082121" y="2423385"/>
        <a:ext cx="890955" cy="425504"/>
      </dsp:txXfrm>
    </dsp:sp>
    <dsp:sp modelId="{EE2E5D40-36D7-4CBF-95BC-A19B96D9D7EE}">
      <dsp:nvSpPr>
        <dsp:cNvPr id="0" name=""/>
        <dsp:cNvSpPr/>
      </dsp:nvSpPr>
      <dsp:spPr>
        <a:xfrm>
          <a:off x="3691329" y="2052434"/>
          <a:ext cx="1715744" cy="10294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GB" sz="3600" kern="1200" dirty="0" smtClean="0"/>
            <a:t>Server</a:t>
          </a:r>
          <a:endParaRPr lang="en-GB" sz="3600" kern="1200" dirty="0"/>
        </a:p>
      </dsp:txBody>
      <dsp:txXfrm>
        <a:off x="3691329" y="2052434"/>
        <a:ext cx="1715744" cy="1029446"/>
      </dsp:txXfrm>
    </dsp:sp>
    <dsp:sp modelId="{0A60A79A-6FA3-454B-A50B-7152EAF4185A}">
      <dsp:nvSpPr>
        <dsp:cNvPr id="0" name=""/>
        <dsp:cNvSpPr/>
      </dsp:nvSpPr>
      <dsp:spPr>
        <a:xfrm rot="2056361">
          <a:off x="2043757" y="3521175"/>
          <a:ext cx="842936" cy="425504"/>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solidFill>
              <a:schemeClr val="bg1"/>
            </a:solidFill>
          </a:endParaRPr>
        </a:p>
      </dsp:txBody>
      <dsp:txXfrm rot="2056361">
        <a:off x="2043757" y="3521175"/>
        <a:ext cx="842936" cy="425504"/>
      </dsp:txXfrm>
    </dsp:sp>
    <dsp:sp modelId="{FA332C85-6D89-4F14-8668-01CDD4F1EC5E}">
      <dsp:nvSpPr>
        <dsp:cNvPr id="0" name=""/>
        <dsp:cNvSpPr/>
      </dsp:nvSpPr>
      <dsp:spPr>
        <a:xfrm>
          <a:off x="3083489" y="4022897"/>
          <a:ext cx="1715744" cy="1029446"/>
        </a:xfrm>
        <a:prstGeom prst="roundRect">
          <a:avLst>
            <a:gd name="adj" fmla="val 10000"/>
          </a:avLst>
        </a:prstGeom>
        <a:solidFill>
          <a:schemeClr val="bg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t>Agents</a:t>
          </a:r>
          <a:endParaRPr lang="en-GB" sz="3800" kern="1200" dirty="0"/>
        </a:p>
      </dsp:txBody>
      <dsp:txXfrm>
        <a:off x="3083489" y="4022897"/>
        <a:ext cx="1715744" cy="102944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1BFA8D-3F24-4EAD-8E72-D9F1E57F82DD}">
      <dsp:nvSpPr>
        <dsp:cNvPr id="0" name=""/>
        <dsp:cNvSpPr/>
      </dsp:nvSpPr>
      <dsp:spPr>
        <a:xfrm>
          <a:off x="3924" y="2155461"/>
          <a:ext cx="1715744" cy="10294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F# async</a:t>
          </a:r>
          <a:endParaRPr lang="en-GB" sz="3200" kern="1200" dirty="0"/>
        </a:p>
      </dsp:txBody>
      <dsp:txXfrm>
        <a:off x="3924" y="2155461"/>
        <a:ext cx="1715744" cy="1029446"/>
      </dsp:txXfrm>
    </dsp:sp>
    <dsp:sp modelId="{2E32B71F-E584-41FC-943D-AB77CE5D2E23}">
      <dsp:nvSpPr>
        <dsp:cNvPr id="0" name=""/>
        <dsp:cNvSpPr/>
      </dsp:nvSpPr>
      <dsp:spPr>
        <a:xfrm rot="19328231">
          <a:off x="1717178" y="1511144"/>
          <a:ext cx="723613" cy="42550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rot="19328231">
        <a:off x="1717178" y="1511144"/>
        <a:ext cx="723613" cy="425504"/>
      </dsp:txXfrm>
    </dsp:sp>
    <dsp:sp modelId="{A7576EB5-77C0-4967-A421-CE4132E51FA1}">
      <dsp:nvSpPr>
        <dsp:cNvPr id="0" name=""/>
        <dsp:cNvSpPr/>
      </dsp:nvSpPr>
      <dsp:spPr>
        <a:xfrm>
          <a:off x="2405966" y="288024"/>
          <a:ext cx="1715744" cy="10294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Parallel</a:t>
          </a:r>
          <a:endParaRPr lang="en-GB" sz="3200" kern="1200" dirty="0"/>
        </a:p>
      </dsp:txBody>
      <dsp:txXfrm>
        <a:off x="2405966" y="288024"/>
        <a:ext cx="1715744" cy="1029446"/>
      </dsp:txXfrm>
    </dsp:sp>
    <dsp:sp modelId="{CF940D06-359E-4251-A747-14B95905EF32}">
      <dsp:nvSpPr>
        <dsp:cNvPr id="0" name=""/>
        <dsp:cNvSpPr/>
      </dsp:nvSpPr>
      <dsp:spPr>
        <a:xfrm rot="21600000">
          <a:off x="2082121" y="2423385"/>
          <a:ext cx="890955" cy="42550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rot="21600000">
        <a:off x="2082121" y="2423385"/>
        <a:ext cx="890955" cy="425504"/>
      </dsp:txXfrm>
    </dsp:sp>
    <dsp:sp modelId="{EE2E5D40-36D7-4CBF-95BC-A19B96D9D7EE}">
      <dsp:nvSpPr>
        <dsp:cNvPr id="0" name=""/>
        <dsp:cNvSpPr/>
      </dsp:nvSpPr>
      <dsp:spPr>
        <a:xfrm>
          <a:off x="3691329" y="2052434"/>
          <a:ext cx="1715744" cy="10294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GB" sz="3600" kern="1200" dirty="0" smtClean="0"/>
            <a:t>Server</a:t>
          </a:r>
          <a:endParaRPr lang="en-GB" sz="3600" kern="1200" dirty="0"/>
        </a:p>
      </dsp:txBody>
      <dsp:txXfrm>
        <a:off x="3691329" y="2052434"/>
        <a:ext cx="1715744" cy="1029446"/>
      </dsp:txXfrm>
    </dsp:sp>
    <dsp:sp modelId="{0A60A79A-6FA3-454B-A50B-7152EAF4185A}">
      <dsp:nvSpPr>
        <dsp:cNvPr id="0" name=""/>
        <dsp:cNvSpPr/>
      </dsp:nvSpPr>
      <dsp:spPr>
        <a:xfrm rot="2056361">
          <a:off x="2043757" y="3521175"/>
          <a:ext cx="842936" cy="425504"/>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solidFill>
              <a:schemeClr val="bg1"/>
            </a:solidFill>
          </a:endParaRPr>
        </a:p>
      </dsp:txBody>
      <dsp:txXfrm rot="2056361">
        <a:off x="2043757" y="3521175"/>
        <a:ext cx="842936" cy="425504"/>
      </dsp:txXfrm>
    </dsp:sp>
    <dsp:sp modelId="{FA332C85-6D89-4F14-8668-01CDD4F1EC5E}">
      <dsp:nvSpPr>
        <dsp:cNvPr id="0" name=""/>
        <dsp:cNvSpPr/>
      </dsp:nvSpPr>
      <dsp:spPr>
        <a:xfrm>
          <a:off x="3083489" y="4022897"/>
          <a:ext cx="1715744" cy="1029446"/>
        </a:xfrm>
        <a:prstGeom prst="roundRect">
          <a:avLst>
            <a:gd name="adj" fmla="val 10000"/>
          </a:avLst>
        </a:prstGeom>
        <a:solidFill>
          <a:schemeClr val="bg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t>Agents</a:t>
          </a:r>
          <a:endParaRPr lang="en-GB" sz="3800" kern="1200" dirty="0"/>
        </a:p>
      </dsp:txBody>
      <dsp:txXfrm>
        <a:off x="3083489" y="4022897"/>
        <a:ext cx="1715744" cy="102944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1BFA8D-3F24-4EAD-8E72-D9F1E57F82DD}">
      <dsp:nvSpPr>
        <dsp:cNvPr id="0" name=""/>
        <dsp:cNvSpPr/>
      </dsp:nvSpPr>
      <dsp:spPr>
        <a:xfrm>
          <a:off x="3924" y="2155461"/>
          <a:ext cx="1715744" cy="10294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F# async</a:t>
          </a:r>
          <a:endParaRPr lang="en-GB" sz="3200" kern="1200" dirty="0"/>
        </a:p>
      </dsp:txBody>
      <dsp:txXfrm>
        <a:off x="3924" y="2155461"/>
        <a:ext cx="1715744" cy="1029446"/>
      </dsp:txXfrm>
    </dsp:sp>
    <dsp:sp modelId="{2E32B71F-E584-41FC-943D-AB77CE5D2E23}">
      <dsp:nvSpPr>
        <dsp:cNvPr id="0" name=""/>
        <dsp:cNvSpPr/>
      </dsp:nvSpPr>
      <dsp:spPr>
        <a:xfrm rot="19328231">
          <a:off x="1717178" y="1511144"/>
          <a:ext cx="723613" cy="42550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rot="19328231">
        <a:off x="1717178" y="1511144"/>
        <a:ext cx="723613" cy="425504"/>
      </dsp:txXfrm>
    </dsp:sp>
    <dsp:sp modelId="{A7576EB5-77C0-4967-A421-CE4132E51FA1}">
      <dsp:nvSpPr>
        <dsp:cNvPr id="0" name=""/>
        <dsp:cNvSpPr/>
      </dsp:nvSpPr>
      <dsp:spPr>
        <a:xfrm>
          <a:off x="2405966" y="288024"/>
          <a:ext cx="1715744" cy="10294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Parallel</a:t>
          </a:r>
          <a:endParaRPr lang="en-GB" sz="3200" kern="1200" dirty="0"/>
        </a:p>
      </dsp:txBody>
      <dsp:txXfrm>
        <a:off x="2405966" y="288024"/>
        <a:ext cx="1715744" cy="1029446"/>
      </dsp:txXfrm>
    </dsp:sp>
    <dsp:sp modelId="{CF940D06-359E-4251-A747-14B95905EF32}">
      <dsp:nvSpPr>
        <dsp:cNvPr id="0" name=""/>
        <dsp:cNvSpPr/>
      </dsp:nvSpPr>
      <dsp:spPr>
        <a:xfrm rot="21600000">
          <a:off x="2082121" y="2423385"/>
          <a:ext cx="890955" cy="42550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rot="21600000">
        <a:off x="2082121" y="2423385"/>
        <a:ext cx="890955" cy="425504"/>
      </dsp:txXfrm>
    </dsp:sp>
    <dsp:sp modelId="{EE2E5D40-36D7-4CBF-95BC-A19B96D9D7EE}">
      <dsp:nvSpPr>
        <dsp:cNvPr id="0" name=""/>
        <dsp:cNvSpPr/>
      </dsp:nvSpPr>
      <dsp:spPr>
        <a:xfrm>
          <a:off x="3691329" y="2052434"/>
          <a:ext cx="1715744" cy="10294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GB" sz="3600" kern="1200" dirty="0" smtClean="0"/>
            <a:t>Server</a:t>
          </a:r>
          <a:endParaRPr lang="en-GB" sz="3600" kern="1200" dirty="0"/>
        </a:p>
      </dsp:txBody>
      <dsp:txXfrm>
        <a:off x="3691329" y="2052434"/>
        <a:ext cx="1715744" cy="1029446"/>
      </dsp:txXfrm>
    </dsp:sp>
    <dsp:sp modelId="{0A60A79A-6FA3-454B-A50B-7152EAF4185A}">
      <dsp:nvSpPr>
        <dsp:cNvPr id="0" name=""/>
        <dsp:cNvSpPr/>
      </dsp:nvSpPr>
      <dsp:spPr>
        <a:xfrm rot="2056361">
          <a:off x="2043757" y="3521175"/>
          <a:ext cx="842936" cy="42550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solidFill>
              <a:schemeClr val="bg1"/>
            </a:solidFill>
          </a:endParaRPr>
        </a:p>
      </dsp:txBody>
      <dsp:txXfrm rot="2056361">
        <a:off x="2043757" y="3521175"/>
        <a:ext cx="842936" cy="425504"/>
      </dsp:txXfrm>
    </dsp:sp>
    <dsp:sp modelId="{FA332C85-6D89-4F14-8668-01CDD4F1EC5E}">
      <dsp:nvSpPr>
        <dsp:cNvPr id="0" name=""/>
        <dsp:cNvSpPr/>
      </dsp:nvSpPr>
      <dsp:spPr>
        <a:xfrm>
          <a:off x="3083489" y="4022897"/>
          <a:ext cx="1715744" cy="10294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t>Agents</a:t>
          </a:r>
          <a:endParaRPr lang="en-GB" sz="3800" kern="1200" dirty="0"/>
        </a:p>
      </dsp:txBody>
      <dsp:txXfrm>
        <a:off x="3083489" y="4022897"/>
        <a:ext cx="1715744" cy="102944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1BFA8D-3F24-4EAD-8E72-D9F1E57F82DD}">
      <dsp:nvSpPr>
        <dsp:cNvPr id="0" name=""/>
        <dsp:cNvSpPr/>
      </dsp:nvSpPr>
      <dsp:spPr>
        <a:xfrm>
          <a:off x="3924" y="2155461"/>
          <a:ext cx="1715744" cy="10294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F# async</a:t>
          </a:r>
          <a:endParaRPr lang="en-GB" sz="3200" kern="1200" dirty="0"/>
        </a:p>
      </dsp:txBody>
      <dsp:txXfrm>
        <a:off x="3924" y="2155461"/>
        <a:ext cx="1715744" cy="1029446"/>
      </dsp:txXfrm>
    </dsp:sp>
    <dsp:sp modelId="{2E32B71F-E584-41FC-943D-AB77CE5D2E23}">
      <dsp:nvSpPr>
        <dsp:cNvPr id="0" name=""/>
        <dsp:cNvSpPr/>
      </dsp:nvSpPr>
      <dsp:spPr>
        <a:xfrm rot="19328231">
          <a:off x="1717178" y="1511144"/>
          <a:ext cx="723613" cy="42550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rot="19328231">
        <a:off x="1717178" y="1511144"/>
        <a:ext cx="723613" cy="425504"/>
      </dsp:txXfrm>
    </dsp:sp>
    <dsp:sp modelId="{A7576EB5-77C0-4967-A421-CE4132E51FA1}">
      <dsp:nvSpPr>
        <dsp:cNvPr id="0" name=""/>
        <dsp:cNvSpPr/>
      </dsp:nvSpPr>
      <dsp:spPr>
        <a:xfrm>
          <a:off x="2405966" y="288024"/>
          <a:ext cx="1715744" cy="10294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Parallel</a:t>
          </a:r>
          <a:endParaRPr lang="en-GB" sz="3200" kern="1200" dirty="0"/>
        </a:p>
      </dsp:txBody>
      <dsp:txXfrm>
        <a:off x="2405966" y="288024"/>
        <a:ext cx="1715744" cy="1029446"/>
      </dsp:txXfrm>
    </dsp:sp>
    <dsp:sp modelId="{CF940D06-359E-4251-A747-14B95905EF32}">
      <dsp:nvSpPr>
        <dsp:cNvPr id="0" name=""/>
        <dsp:cNvSpPr/>
      </dsp:nvSpPr>
      <dsp:spPr>
        <a:xfrm rot="21600000">
          <a:off x="2082121" y="2423385"/>
          <a:ext cx="890955" cy="42550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rot="21600000">
        <a:off x="2082121" y="2423385"/>
        <a:ext cx="890955" cy="425504"/>
      </dsp:txXfrm>
    </dsp:sp>
    <dsp:sp modelId="{EE2E5D40-36D7-4CBF-95BC-A19B96D9D7EE}">
      <dsp:nvSpPr>
        <dsp:cNvPr id="0" name=""/>
        <dsp:cNvSpPr/>
      </dsp:nvSpPr>
      <dsp:spPr>
        <a:xfrm>
          <a:off x="3691329" y="2052434"/>
          <a:ext cx="1715744" cy="10294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GB" sz="3600" kern="1200" dirty="0" smtClean="0"/>
            <a:t>Server</a:t>
          </a:r>
          <a:endParaRPr lang="en-GB" sz="3600" kern="1200" dirty="0"/>
        </a:p>
      </dsp:txBody>
      <dsp:txXfrm>
        <a:off x="3691329" y="2052434"/>
        <a:ext cx="1715744" cy="1029446"/>
      </dsp:txXfrm>
    </dsp:sp>
    <dsp:sp modelId="{0A60A79A-6FA3-454B-A50B-7152EAF4185A}">
      <dsp:nvSpPr>
        <dsp:cNvPr id="0" name=""/>
        <dsp:cNvSpPr/>
      </dsp:nvSpPr>
      <dsp:spPr>
        <a:xfrm rot="2056361">
          <a:off x="2043757" y="3521175"/>
          <a:ext cx="842936" cy="42550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solidFill>
              <a:schemeClr val="bg1"/>
            </a:solidFill>
          </a:endParaRPr>
        </a:p>
      </dsp:txBody>
      <dsp:txXfrm rot="2056361">
        <a:off x="2043757" y="3521175"/>
        <a:ext cx="842936" cy="425504"/>
      </dsp:txXfrm>
    </dsp:sp>
    <dsp:sp modelId="{FA332C85-6D89-4F14-8668-01CDD4F1EC5E}">
      <dsp:nvSpPr>
        <dsp:cNvPr id="0" name=""/>
        <dsp:cNvSpPr/>
      </dsp:nvSpPr>
      <dsp:spPr>
        <a:xfrm>
          <a:off x="3083489" y="4022897"/>
          <a:ext cx="1715744" cy="10294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smtClean="0"/>
            <a:t>Agents</a:t>
          </a:r>
          <a:endParaRPr lang="en-GB" sz="3800" kern="1200" dirty="0"/>
        </a:p>
      </dsp:txBody>
      <dsp:txXfrm>
        <a:off x="3083489" y="4022897"/>
        <a:ext cx="1715744" cy="10294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a:t>
            </a:fld>
            <a:endParaRPr lang="en-US" dirty="0">
              <a:latin typeface="Trebuchet MS"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14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24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26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28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38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490251" y="3929349"/>
            <a:ext cx="7921912" cy="1337595"/>
          </a:xfrm>
        </p:spPr>
        <p:txBody>
          <a:bodyPr>
            <a:noAutofit/>
          </a:bodyPr>
          <a:lstStyle>
            <a:lvl1pPr algn="l" defTabSz="914363" rtl="0" eaLnBrk="1" latinLnBrk="0" hangingPunct="1">
              <a:lnSpc>
                <a:spcPct val="90000"/>
              </a:lnSpc>
              <a:spcBef>
                <a:spcPct val="0"/>
              </a:spcBef>
              <a:buNone/>
              <a:defRPr lang="en-US" sz="6000" b="1" kern="1200" cap="none" spc="-15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4475221" y="5341785"/>
            <a:ext cx="3812443" cy="461665"/>
          </a:xfrm>
        </p:spPr>
        <p:txBody>
          <a:bodyPr>
            <a:noAutofit/>
          </a:bodyPr>
          <a:lstStyle>
            <a:lvl1pPr marL="0" indent="0" algn="l">
              <a:lnSpc>
                <a:spcPct val="90000"/>
              </a:lnSpc>
              <a:spcBef>
                <a:spcPts val="0"/>
              </a:spcBef>
              <a:buNone/>
              <a:defRPr sz="2400">
                <a:solidFill>
                  <a:schemeClr val="tx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ight background developer code">
    <p:spTree>
      <p:nvGrpSpPr>
        <p:cNvPr id="1" name=""/>
        <p:cNvGrpSpPr/>
        <p:nvPr/>
      </p:nvGrpSpPr>
      <p:grpSpPr>
        <a:xfrm>
          <a:off x="0" y="0"/>
          <a:ext cx="0" cy="0"/>
          <a:chOff x="0" y="0"/>
          <a:chExt cx="0" cy="0"/>
        </a:xfrm>
      </p:grpSpPr>
      <p:pic>
        <p:nvPicPr>
          <p:cNvPr id="8" name="Picture 7" descr="white-green code shap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646176" y="1304544"/>
            <a:ext cx="8086952" cy="1966747"/>
          </a:xfrm>
        </p:spPr>
        <p:txBody>
          <a:bodyPr/>
          <a:lstStyle>
            <a:lvl1pPr marL="0" indent="0">
              <a:lnSpc>
                <a:spcPct val="80000"/>
              </a:lnSpc>
              <a:buFontTx/>
              <a:buNone/>
              <a:defRPr sz="2400" b="0">
                <a:solidFill>
                  <a:srgbClr val="000000"/>
                </a:solidFill>
                <a:latin typeface="Consolas" pitchFamily="49" charset="0"/>
                <a:cs typeface="Courier New" pitchFamily="49" charset="0"/>
              </a:defRPr>
            </a:lvl1pPr>
            <a:lvl2pPr marL="457200" indent="6350">
              <a:lnSpc>
                <a:spcPct val="80000"/>
              </a:lnSpc>
              <a:buFontTx/>
              <a:buNone/>
              <a:defRPr sz="2000" b="0">
                <a:solidFill>
                  <a:srgbClr val="000000"/>
                </a:solidFill>
                <a:latin typeface="Consolas" pitchFamily="49" charset="0"/>
                <a:cs typeface="Courier New" pitchFamily="49" charset="0"/>
              </a:defRPr>
            </a:lvl2pPr>
            <a:lvl3pPr marL="796925" indent="0">
              <a:lnSpc>
                <a:spcPct val="80000"/>
              </a:lnSpc>
              <a:buFontTx/>
              <a:buNone/>
              <a:defRPr sz="1800" b="0">
                <a:solidFill>
                  <a:srgbClr val="000000"/>
                </a:solidFill>
                <a:latin typeface="Consolas" pitchFamily="49" charset="0"/>
                <a:cs typeface="Courier New" pitchFamily="49" charset="0"/>
              </a:defRPr>
            </a:lvl3pPr>
            <a:lvl4pPr marL="1147763" indent="20638">
              <a:lnSpc>
                <a:spcPct val="80000"/>
              </a:lnSpc>
              <a:buFontTx/>
              <a:buNone/>
              <a:defRPr sz="1800" b="0">
                <a:solidFill>
                  <a:srgbClr val="000000"/>
                </a:solidFill>
                <a:latin typeface="Consolas" pitchFamily="49" charset="0"/>
                <a:cs typeface="Courier New" pitchFamily="49" charset="0"/>
              </a:defRPr>
            </a:lvl4pPr>
            <a:lvl5pPr marL="1489075" indent="0">
              <a:lnSpc>
                <a:spcPct val="80000"/>
              </a:lnSpc>
              <a:buFontTx/>
              <a:buNone/>
              <a:defRPr sz="1800" b="0">
                <a:solidFill>
                  <a:srgbClr val="000000"/>
                </a:solidFill>
                <a:latin typeface="Consolas"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a:xfrm>
            <a:off x="609600" y="6248206"/>
            <a:ext cx="5421083" cy="365125"/>
          </a:xfrm>
          <a:prstGeom prst="rect">
            <a:avLst/>
          </a:prstGeom>
        </p:spPr>
        <p:txBody>
          <a:bodyPr/>
          <a:lstStyle>
            <a:lvl1pPr>
              <a:defRPr/>
            </a:lvl1pPr>
          </a:lstStyle>
          <a:p>
            <a:endParaRPr lang="en-GB"/>
          </a:p>
        </p:txBody>
      </p:sp>
      <p:sp>
        <p:nvSpPr>
          <p:cNvPr id="5" name="Slide Number Placeholder 4"/>
          <p:cNvSpPr>
            <a:spLocks noGrp="1"/>
          </p:cNvSpPr>
          <p:nvPr>
            <p:ph type="sldNum" sz="quarter" idx="11"/>
          </p:nvPr>
        </p:nvSpPr>
        <p:spPr>
          <a:xfrm>
            <a:off x="0" y="1272222"/>
            <a:ext cx="533400" cy="244476"/>
          </a:xfrm>
          <a:prstGeom prst="rect">
            <a:avLst/>
          </a:prstGeom>
        </p:spPr>
        <p:txBody>
          <a:bodyPr/>
          <a:lstStyle>
            <a:lvl1pPr>
              <a:defRPr/>
            </a:lvl1pPr>
          </a:lstStyle>
          <a:p>
            <a:fld id="{8BAA82A5-D41F-40B6-864A-06BCCF57D3E7}" type="slidenum">
              <a:rPr lang="en-GB"/>
              <a:pPr/>
              <a:t>‹#›</a:t>
            </a:fld>
            <a:endParaRPr lang="en-GB"/>
          </a:p>
        </p:txBody>
      </p:sp>
      <p:sp>
        <p:nvSpPr>
          <p:cNvPr id="6" name="Date Placeholder 5"/>
          <p:cNvSpPr>
            <a:spLocks noGrp="1"/>
          </p:cNvSpPr>
          <p:nvPr>
            <p:ph type="dt" sz="half" idx="12"/>
          </p:nvPr>
        </p:nvSpPr>
        <p:spPr>
          <a:xfrm>
            <a:off x="6096000" y="6248400"/>
            <a:ext cx="2667000" cy="365125"/>
          </a:xfrm>
          <a:prstGeom prst="rect">
            <a:avLst/>
          </a:prstGeom>
        </p:spPr>
        <p:txBody>
          <a:bodyPr/>
          <a:lstStyle>
            <a:lvl1pPr>
              <a:defRPr/>
            </a:lvl1pPr>
          </a:lstStyle>
          <a:p>
            <a:endParaRPr lang="en-GB"/>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68808" y="3253804"/>
            <a:ext cx="8382000" cy="664797"/>
          </a:xfrm>
        </p:spPr>
        <p:txBody>
          <a:bodyPr/>
          <a:lstStyle>
            <a:lvl1pPr algn="ctr">
              <a:defRPr>
                <a:latin typeface="+mj-lt"/>
              </a:defRPr>
            </a:lvl1pPr>
          </a:lstStyle>
          <a:p>
            <a:r>
              <a:rPr lang="en-US" dirty="0" smtClean="0"/>
              <a:t>Click to edit Master title style</a:t>
            </a: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6BEB093-859D-42B7-8D89-45E556373C18}" type="datetimeFigureOut">
              <a:rPr lang="en-US" smtClean="0"/>
              <a:pPr/>
              <a:t>6/6/2010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0DD724-6090-4561-B9CC-AD94AD4AFF8B}"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BEB093-859D-42B7-8D89-45E556373C18}" type="datetimeFigureOut">
              <a:rPr lang="en-US" smtClean="0"/>
              <a:pPr/>
              <a:t>6/6/2010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0DD724-6090-4561-B9CC-AD94AD4AFF8B}"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BEB093-859D-42B7-8D89-45E556373C18}" type="datetimeFigureOut">
              <a:rPr lang="en-US" smtClean="0"/>
              <a:pPr/>
              <a:t>6/6/2010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0DD724-6090-4561-B9CC-AD94AD4AFF8B}"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6BEB093-859D-42B7-8D89-45E556373C18}" type="datetimeFigureOut">
              <a:rPr lang="en-US" smtClean="0"/>
              <a:pPr/>
              <a:t>6/6/2010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0DD724-6090-4561-B9CC-AD94AD4AFF8B}"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6BEB093-859D-42B7-8D89-45E556373C18}" type="datetimeFigureOut">
              <a:rPr lang="en-US" smtClean="0"/>
              <a:pPr/>
              <a:t>6/6/2010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0DD724-6090-4561-B9CC-AD94AD4AFF8B}"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6BEB093-859D-42B7-8D89-45E556373C18}" type="datetimeFigureOut">
              <a:rPr lang="en-US" smtClean="0"/>
              <a:pPr/>
              <a:t>6/6/2010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0DD724-6090-4561-B9CC-AD94AD4AFF8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1"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EB093-859D-42B7-8D89-45E556373C18}" type="datetimeFigureOut">
              <a:rPr lang="en-US" smtClean="0"/>
              <a:pPr/>
              <a:t>6/6/2010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0DD724-6090-4561-B9CC-AD94AD4AFF8B}"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BEB093-859D-42B7-8D89-45E556373C18}" type="datetimeFigureOut">
              <a:rPr lang="en-US" smtClean="0"/>
              <a:pPr/>
              <a:t>6/6/2010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0DD724-6090-4561-B9CC-AD94AD4AFF8B}"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BEB093-859D-42B7-8D89-45E556373C18}" type="datetimeFigureOut">
              <a:rPr lang="en-US" smtClean="0"/>
              <a:pPr/>
              <a:t>6/6/2010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0DD724-6090-4561-B9CC-AD94AD4AFF8B}" type="slidenum">
              <a:rPr lang="en-GB" smtClean="0"/>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BEB093-859D-42B7-8D89-45E556373C18}" type="datetimeFigureOut">
              <a:rPr lang="en-US" smtClean="0"/>
              <a:pPr/>
              <a:t>6/6/2010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0DD724-6090-4561-B9CC-AD94AD4AFF8B}" type="slidenum">
              <a:rPr lang="en-GB" smtClean="0"/>
              <a:pPr/>
              <a:t>‹#›</a:t>
            </a:fld>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BEB093-859D-42B7-8D89-45E556373C18}" type="datetimeFigureOut">
              <a:rPr lang="en-US" smtClean="0"/>
              <a:pPr/>
              <a:t>6/6/2010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0DD724-6090-4561-B9CC-AD94AD4AFF8B}" type="slidenum">
              <a:rPr lang="en-GB" smtClean="0"/>
              <a:pPr/>
              <a:t>‹#›</a:t>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Light background developer code">
    <p:spTree>
      <p:nvGrpSpPr>
        <p:cNvPr id="1" name=""/>
        <p:cNvGrpSpPr/>
        <p:nvPr/>
      </p:nvGrpSpPr>
      <p:grpSpPr>
        <a:xfrm>
          <a:off x="0" y="0"/>
          <a:ext cx="0" cy="0"/>
          <a:chOff x="0" y="0"/>
          <a:chExt cx="0" cy="0"/>
        </a:xfrm>
      </p:grpSpPr>
      <p:pic>
        <p:nvPicPr>
          <p:cNvPr id="8" name="Picture 7" descr="white-green code shap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646176" y="1304544"/>
            <a:ext cx="8086952" cy="1966747"/>
          </a:xfrm>
        </p:spPr>
        <p:txBody>
          <a:bodyPr/>
          <a:lstStyle>
            <a:lvl1pPr marL="0" indent="0">
              <a:lnSpc>
                <a:spcPct val="80000"/>
              </a:lnSpc>
              <a:buFontTx/>
              <a:buNone/>
              <a:defRPr sz="2400" b="0">
                <a:solidFill>
                  <a:srgbClr val="000000"/>
                </a:solidFill>
                <a:latin typeface="Consolas" pitchFamily="49" charset="0"/>
                <a:cs typeface="Courier New" pitchFamily="49" charset="0"/>
              </a:defRPr>
            </a:lvl1pPr>
            <a:lvl2pPr marL="457200" indent="6350">
              <a:lnSpc>
                <a:spcPct val="80000"/>
              </a:lnSpc>
              <a:buFontTx/>
              <a:buNone/>
              <a:defRPr sz="2000" b="0">
                <a:solidFill>
                  <a:srgbClr val="000000"/>
                </a:solidFill>
                <a:latin typeface="Consolas" pitchFamily="49" charset="0"/>
                <a:cs typeface="Courier New" pitchFamily="49" charset="0"/>
              </a:defRPr>
            </a:lvl2pPr>
            <a:lvl3pPr marL="796925" indent="0">
              <a:lnSpc>
                <a:spcPct val="80000"/>
              </a:lnSpc>
              <a:buFontTx/>
              <a:buNone/>
              <a:defRPr sz="1800" b="0">
                <a:solidFill>
                  <a:srgbClr val="000000"/>
                </a:solidFill>
                <a:latin typeface="Consolas" pitchFamily="49" charset="0"/>
                <a:cs typeface="Courier New" pitchFamily="49" charset="0"/>
              </a:defRPr>
            </a:lvl3pPr>
            <a:lvl4pPr marL="1147763" indent="20638">
              <a:lnSpc>
                <a:spcPct val="80000"/>
              </a:lnSpc>
              <a:buFontTx/>
              <a:buNone/>
              <a:defRPr sz="1800" b="0">
                <a:solidFill>
                  <a:srgbClr val="000000"/>
                </a:solidFill>
                <a:latin typeface="Consolas" pitchFamily="49" charset="0"/>
                <a:cs typeface="Courier New" pitchFamily="49" charset="0"/>
              </a:defRPr>
            </a:lvl4pPr>
            <a:lvl5pPr marL="1489075" indent="0">
              <a:lnSpc>
                <a:spcPct val="80000"/>
              </a:lnSpc>
              <a:buFontTx/>
              <a:buNone/>
              <a:defRPr sz="1800" b="0">
                <a:solidFill>
                  <a:srgbClr val="000000"/>
                </a:solidFill>
                <a:latin typeface="Consolas"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1"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4"/>
            <a:ext cx="8382000" cy="4561205"/>
          </a:xfrm>
        </p:spPr>
        <p:txBody>
          <a:bodyPr>
            <a:noAutofit/>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24" r:id="rId11"/>
    <p:sldLayoutId id="2147483728" r:id="rId12"/>
    <p:sldLayoutId id="2147483729" r:id="rId13"/>
  </p:sldLayoutIdLst>
  <p:transition/>
  <p:txStyles>
    <p:title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16"/>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EB093-859D-42B7-8D89-45E556373C18}" type="datetimeFigureOut">
              <a:rPr lang="en-US" smtClean="0"/>
              <a:pPr/>
              <a:t>6/6/2010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DD724-6090-4561-B9CC-AD94AD4AFF8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3" r:id="rId12"/>
    <p:sldLayoutId id="214748374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5.png"/><Relationship Id="rId2" Type="http://schemas.openxmlformats.org/officeDocument/2006/relationships/diagramData" Target="../diagrams/data5.xml"/><Relationship Id="rId1" Type="http://schemas.openxmlformats.org/officeDocument/2006/relationships/slideLayout" Target="../slideLayouts/slideLayout1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 F# </a:t>
            </a:r>
            <a:r>
              <a:rPr lang="en-GB" dirty="0" smtClean="0"/>
              <a:t/>
            </a:r>
            <a:br>
              <a:rPr lang="en-GB" dirty="0" smtClean="0"/>
            </a:br>
            <a:r>
              <a:rPr lang="en-GB" dirty="0" smtClean="0"/>
              <a:t>Async/Parallel/Reactive </a:t>
            </a:r>
            <a:r>
              <a:rPr lang="en-GB" dirty="0" smtClean="0"/>
              <a:t/>
            </a:r>
            <a:br>
              <a:rPr lang="en-GB" dirty="0" smtClean="0"/>
            </a:br>
            <a:r>
              <a:rPr lang="en-GB" dirty="0"/>
              <a:t/>
            </a:r>
            <a:br>
              <a:rPr lang="en-GB" dirty="0"/>
            </a:br>
            <a:endParaRPr lang="en-GB" sz="2700" dirty="0"/>
          </a:p>
        </p:txBody>
      </p:sp>
      <p:sp>
        <p:nvSpPr>
          <p:cNvPr id="3" name="Subtitle 2"/>
          <p:cNvSpPr>
            <a:spLocks noGrp="1"/>
          </p:cNvSpPr>
          <p:nvPr>
            <p:ph type="subTitle" idx="1"/>
          </p:nvPr>
        </p:nvSpPr>
        <p:spPr>
          <a:xfrm>
            <a:off x="5130313" y="4408226"/>
            <a:ext cx="3812443" cy="1040381"/>
          </a:xfrm>
        </p:spPr>
        <p:txBody>
          <a:bodyPr>
            <a:normAutofit fontScale="85000" lnSpcReduction="10000"/>
          </a:bodyPr>
          <a:lstStyle/>
          <a:p>
            <a:r>
              <a:rPr lang="en-GB" dirty="0" smtClean="0"/>
              <a:t>MSR Cambridge TAB 2010</a:t>
            </a:r>
          </a:p>
          <a:p>
            <a:r>
              <a:rPr lang="en-GB" dirty="0" smtClean="0"/>
              <a:t>Don Syme + the F# team</a:t>
            </a:r>
          </a:p>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F# async { ... }</a:t>
            </a:r>
            <a:endParaRPr lang="en-GB" dirty="0"/>
          </a:p>
        </p:txBody>
      </p:sp>
      <p:sp>
        <p:nvSpPr>
          <p:cNvPr id="3" name="Content Placeholder 2"/>
          <p:cNvSpPr>
            <a:spLocks noGrp="1"/>
          </p:cNvSpPr>
          <p:nvPr>
            <p:ph idx="1"/>
          </p:nvPr>
        </p:nvSpPr>
        <p:spPr/>
        <p:txBody>
          <a:bodyPr/>
          <a:lstStyle/>
          <a:p>
            <a:r>
              <a:rPr lang="en-GB" sz="2800" dirty="0" smtClean="0"/>
              <a:t>Parallel CPU computations</a:t>
            </a:r>
          </a:p>
          <a:p>
            <a:pPr>
              <a:buNone/>
            </a:pPr>
            <a:endParaRPr lang="en-GB" sz="2800" dirty="0" smtClean="0"/>
          </a:p>
          <a:p>
            <a:endParaRPr lang="en-GB" sz="2800" dirty="0" smtClean="0"/>
          </a:p>
          <a:p>
            <a:endParaRPr lang="en-GB" sz="2800" dirty="0" smtClean="0"/>
          </a:p>
          <a:p>
            <a:r>
              <a:rPr lang="en-GB" sz="2800" dirty="0" smtClean="0"/>
              <a:t>Parallel I/O requests</a:t>
            </a:r>
          </a:p>
          <a:p>
            <a:endParaRPr lang="en-GB" sz="2800" dirty="0" smtClean="0"/>
          </a:p>
        </p:txBody>
      </p:sp>
      <p:sp>
        <p:nvSpPr>
          <p:cNvPr id="4" name="Rectangle 3"/>
          <p:cNvSpPr/>
          <p:nvPr/>
        </p:nvSpPr>
        <p:spPr>
          <a:xfrm>
            <a:off x="714348" y="2545234"/>
            <a:ext cx="7953134" cy="688256"/>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tx1"/>
                </a:solidFill>
                <a:latin typeface="Consolas" pitchFamily="49" charset="0"/>
                <a:cs typeface="Consolas" pitchFamily="49" charset="0"/>
              </a:rPr>
              <a:t>Async.Parallel [ async { return (fib 39) };</a:t>
            </a:r>
          </a:p>
          <a:p>
            <a:r>
              <a:rPr lang="en-GB" sz="2000" b="1" dirty="0" smtClean="0">
                <a:solidFill>
                  <a:schemeClr val="tx1"/>
                </a:solidFill>
                <a:latin typeface="Consolas" pitchFamily="49" charset="0"/>
                <a:cs typeface="Consolas" pitchFamily="49" charset="0"/>
              </a:rPr>
              <a:t>                 async { return (fib 40) }; ]</a:t>
            </a:r>
          </a:p>
        </p:txBody>
      </p:sp>
      <p:sp>
        <p:nvSpPr>
          <p:cNvPr id="7" name="Rectangle 6"/>
          <p:cNvSpPr/>
          <p:nvPr/>
        </p:nvSpPr>
        <p:spPr>
          <a:xfrm>
            <a:off x="585559" y="4348802"/>
            <a:ext cx="8143932" cy="996033"/>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tx1"/>
                </a:solidFill>
                <a:latin typeface="Consolas" pitchFamily="49" charset="0"/>
                <a:cs typeface="Consolas" pitchFamily="49" charset="0"/>
              </a:rPr>
              <a:t>Async.Parallel</a:t>
            </a:r>
            <a:r>
              <a:rPr lang="en-GB" sz="2000" b="1" dirty="0" smtClean="0">
                <a:solidFill>
                  <a:schemeClr val="tx1"/>
                </a:solidFill>
                <a:latin typeface="Consolas" pitchFamily="49" charset="0"/>
                <a:cs typeface="Consolas" pitchFamily="49" charset="0"/>
              </a:rPr>
              <a:t> </a:t>
            </a:r>
          </a:p>
          <a:p>
            <a:r>
              <a:rPr lang="en-GB" sz="2000" b="1" dirty="0" smtClean="0">
                <a:solidFill>
                  <a:schemeClr val="tx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for </a:t>
            </a:r>
            <a:r>
              <a:rPr lang="en-GB" sz="2000" b="1" dirty="0" smtClean="0">
                <a:solidFill>
                  <a:schemeClr val="tx1"/>
                </a:solidFill>
                <a:latin typeface="Consolas" pitchFamily="49" charset="0"/>
                <a:cs typeface="Consolas" pitchFamily="49" charset="0"/>
              </a:rPr>
              <a:t>target </a:t>
            </a:r>
            <a:r>
              <a:rPr lang="en-GB" sz="2000" b="1" dirty="0" smtClean="0">
                <a:solidFill>
                  <a:schemeClr val="accent2"/>
                </a:solidFill>
                <a:latin typeface="Consolas" pitchFamily="49" charset="0"/>
                <a:cs typeface="Consolas" pitchFamily="49" charset="0"/>
              </a:rPr>
              <a:t>in </a:t>
            </a:r>
            <a:r>
              <a:rPr lang="en-GB" sz="2000" b="1" dirty="0" err="1" smtClean="0">
                <a:solidFill>
                  <a:schemeClr val="tx1"/>
                </a:solidFill>
                <a:latin typeface="Consolas" pitchFamily="49" charset="0"/>
                <a:cs typeface="Consolas" pitchFamily="49" charset="0"/>
              </a:rPr>
              <a:t>langs</a:t>
            </a:r>
            <a:r>
              <a:rPr lang="en-GB" sz="2000" b="1" dirty="0" smtClean="0">
                <a:solidFill>
                  <a:schemeClr val="tx1"/>
                </a:solidFill>
                <a:latin typeface="Consolas" pitchFamily="49" charset="0"/>
                <a:cs typeface="Consolas" pitchFamily="49" charset="0"/>
              </a:rPr>
              <a:t> -&gt; </a:t>
            </a:r>
          </a:p>
          <a:p>
            <a:r>
              <a:rPr lang="en-GB" sz="2000" b="1" dirty="0" smtClean="0">
                <a:solidFill>
                  <a:schemeClr val="tx1"/>
                </a:solidFill>
                <a:latin typeface="Consolas" pitchFamily="49" charset="0"/>
                <a:cs typeface="Consolas" pitchFamily="49" charset="0"/>
              </a:rPr>
              <a:t>              </a:t>
            </a:r>
            <a:r>
              <a:rPr lang="en-GB" sz="2000" b="1" dirty="0" err="1" smtClean="0">
                <a:solidFill>
                  <a:schemeClr val="tx1"/>
                </a:solidFill>
                <a:latin typeface="Consolas" pitchFamily="49" charset="0"/>
                <a:cs typeface="Consolas" pitchFamily="49" charset="0"/>
              </a:rPr>
              <a:t>translateAsync</a:t>
            </a:r>
            <a:r>
              <a:rPr lang="en-GB" sz="2000" b="1" dirty="0" smtClean="0">
                <a:solidFill>
                  <a:schemeClr val="tx1"/>
                </a:solidFill>
                <a:latin typeface="Consolas" pitchFamily="49" charset="0"/>
                <a:cs typeface="Consolas" pitchFamily="49" charset="0"/>
              </a:rPr>
              <a:t> (</a:t>
            </a:r>
            <a:r>
              <a:rPr lang="en-GB" sz="2000" b="1" dirty="0" err="1" smtClean="0">
                <a:solidFill>
                  <a:schemeClr val="tx1"/>
                </a:solidFill>
                <a:latin typeface="Consolas" pitchFamily="49" charset="0"/>
                <a:cs typeface="Consolas" pitchFamily="49" charset="0"/>
              </a:rPr>
              <a:t>lang,target,text</a:t>
            </a:r>
            <a:r>
              <a:rPr lang="en-GB" sz="2000" b="1" dirty="0" smtClean="0">
                <a:solidFill>
                  <a:schemeClr val="tx1"/>
                </a:solidFill>
                <a:latin typeface="Consolas" pitchFamily="49" charset="0"/>
                <a:cs typeface="Consolas"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F# async { ... }</a:t>
            </a:r>
            <a:endParaRPr lang="en-GB" dirty="0"/>
          </a:p>
        </p:txBody>
      </p:sp>
      <p:sp>
        <p:nvSpPr>
          <p:cNvPr id="3" name="Content Placeholder 2"/>
          <p:cNvSpPr>
            <a:spLocks noGrp="1"/>
          </p:cNvSpPr>
          <p:nvPr>
            <p:ph idx="1"/>
          </p:nvPr>
        </p:nvSpPr>
        <p:spPr/>
        <p:txBody>
          <a:bodyPr/>
          <a:lstStyle/>
          <a:p>
            <a:r>
              <a:rPr lang="en-GB" sz="2800" dirty="0" smtClean="0"/>
              <a:t>Repeating tasks </a:t>
            </a:r>
          </a:p>
          <a:p>
            <a:pPr>
              <a:buNone/>
            </a:pPr>
            <a:endParaRPr lang="en-GB" sz="2800" dirty="0" smtClean="0"/>
          </a:p>
          <a:p>
            <a:endParaRPr lang="en-GB" sz="2800" dirty="0" smtClean="0"/>
          </a:p>
          <a:p>
            <a:endParaRPr lang="en-GB" sz="2800" dirty="0" smtClean="0"/>
          </a:p>
          <a:p>
            <a:endParaRPr lang="en-GB" sz="2800" dirty="0" smtClean="0"/>
          </a:p>
          <a:p>
            <a:r>
              <a:rPr lang="en-GB" sz="2800" dirty="0" smtClean="0"/>
              <a:t>Repeating tasks with immutable state</a:t>
            </a:r>
          </a:p>
          <a:p>
            <a:pPr>
              <a:buNone/>
            </a:pPr>
            <a:endParaRPr lang="en-GB" sz="2800" dirty="0" smtClean="0"/>
          </a:p>
          <a:p>
            <a:endParaRPr lang="en-GB" sz="2800" dirty="0" smtClean="0"/>
          </a:p>
          <a:p>
            <a:endParaRPr lang="en-GB" sz="2800" dirty="0" smtClean="0"/>
          </a:p>
        </p:txBody>
      </p:sp>
      <p:sp>
        <p:nvSpPr>
          <p:cNvPr id="6" name="Folded Corner 5"/>
          <p:cNvSpPr/>
          <p:nvPr/>
        </p:nvSpPr>
        <p:spPr>
          <a:xfrm>
            <a:off x="772907" y="4288558"/>
            <a:ext cx="6357982" cy="2290613"/>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accent2"/>
                </a:solidFill>
                <a:latin typeface="Consolas" pitchFamily="49" charset="0"/>
                <a:cs typeface="Consolas" pitchFamily="49" charset="0"/>
              </a:rPr>
              <a:t>let </a:t>
            </a:r>
            <a:r>
              <a:rPr lang="en-GB" sz="2000" b="1" dirty="0" err="1" smtClean="0">
                <a:solidFill>
                  <a:schemeClr val="accent2"/>
                </a:solidFill>
                <a:latin typeface="Consolas" pitchFamily="49" charset="0"/>
                <a:cs typeface="Consolas" pitchFamily="49" charset="0"/>
              </a:rPr>
              <a:t>rec</a:t>
            </a:r>
            <a:r>
              <a:rPr lang="en-GB" sz="2000" b="1" dirty="0" smtClean="0">
                <a:solidFill>
                  <a:schemeClr val="accent2"/>
                </a:solidFill>
                <a:latin typeface="Consolas" pitchFamily="49" charset="0"/>
                <a:cs typeface="Consolas" pitchFamily="49" charset="0"/>
              </a:rPr>
              <a:t> </a:t>
            </a:r>
            <a:r>
              <a:rPr lang="en-GB" sz="2000" b="1" dirty="0" smtClean="0">
                <a:solidFill>
                  <a:schemeClr val="tx1"/>
                </a:solidFill>
                <a:latin typeface="Consolas" pitchFamily="49" charset="0"/>
                <a:cs typeface="Consolas" pitchFamily="49" charset="0"/>
              </a:rPr>
              <a:t>loop count = </a:t>
            </a:r>
          </a:p>
          <a:p>
            <a:r>
              <a:rPr lang="en-GB" sz="2000" b="1" dirty="0" smtClean="0">
                <a:solidFill>
                  <a:schemeClr val="tx1"/>
                </a:solidFill>
                <a:latin typeface="Consolas" pitchFamily="49" charset="0"/>
                <a:cs typeface="Consolas" pitchFamily="49" charset="0"/>
              </a:rPr>
              <a:t>    </a:t>
            </a:r>
            <a:r>
              <a:rPr lang="en-GB" sz="2000" b="1" dirty="0" err="1" smtClean="0">
                <a:solidFill>
                  <a:schemeClr val="tx1"/>
                </a:solidFill>
                <a:latin typeface="Consolas" pitchFamily="49" charset="0"/>
                <a:cs typeface="Consolas" pitchFamily="49" charset="0"/>
              </a:rPr>
              <a:t>async</a:t>
            </a:r>
            <a:r>
              <a:rPr lang="en-GB" sz="2000" b="1" dirty="0" smtClean="0">
                <a:solidFill>
                  <a:schemeClr val="tx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a:t>
            </a:r>
            <a:r>
              <a:rPr lang="en-GB" sz="2000" b="1" dirty="0" smtClean="0">
                <a:solidFill>
                  <a:schemeClr val="bg1"/>
                </a:solidFill>
                <a:latin typeface="Consolas" pitchFamily="49" charset="0"/>
                <a:cs typeface="Consolas" pitchFamily="49" charset="0"/>
              </a:rPr>
              <a:t> </a:t>
            </a:r>
            <a:r>
              <a:rPr lang="en-GB" sz="2000" b="1" dirty="0" err="1" smtClean="0">
                <a:solidFill>
                  <a:schemeClr val="tx1"/>
                </a:solidFill>
                <a:latin typeface="Consolas" pitchFamily="49" charset="0"/>
                <a:cs typeface="Consolas" pitchFamily="49" charset="0"/>
              </a:rPr>
              <a:t>msg</a:t>
            </a:r>
            <a:r>
              <a:rPr lang="en-GB" sz="2000" b="1" dirty="0" smtClean="0">
                <a:solidFill>
                  <a:schemeClr val="tx1"/>
                </a:solidFill>
                <a:latin typeface="Consolas" pitchFamily="49" charset="0"/>
                <a:cs typeface="Consolas" pitchFamily="49" charset="0"/>
              </a:rPr>
              <a:t> = </a:t>
            </a:r>
            <a:r>
              <a:rPr lang="en-GB" sz="2000" b="1" dirty="0" err="1" smtClean="0">
                <a:solidFill>
                  <a:schemeClr val="tx1"/>
                </a:solidFill>
                <a:latin typeface="Consolas" pitchFamily="49" charset="0"/>
                <a:cs typeface="Consolas" pitchFamily="49" charset="0"/>
              </a:rPr>
              <a:t>queue.ReadMessage</a:t>
            </a:r>
            <a:r>
              <a:rPr lang="en-GB" sz="2000" b="1" dirty="0" smtClean="0">
                <a:solidFill>
                  <a:schemeClr val="tx1"/>
                </a:solidFill>
                <a:latin typeface="Consolas" pitchFamily="49" charset="0"/>
                <a:cs typeface="Consolas" pitchFamily="49" charset="0"/>
              </a:rPr>
              <a:t>()</a:t>
            </a:r>
          </a:p>
          <a:p>
            <a:r>
              <a:rPr lang="en-GB" sz="2000" b="1" dirty="0" smtClean="0">
                <a:solidFill>
                  <a:schemeClr val="tx1"/>
                </a:solidFill>
                <a:latin typeface="Consolas" pitchFamily="49" charset="0"/>
                <a:cs typeface="Consolas" pitchFamily="49" charset="0"/>
              </a:rPr>
              <a:t>            </a:t>
            </a:r>
            <a:r>
              <a:rPr lang="en-GB" sz="2000" b="1" dirty="0" err="1" smtClean="0">
                <a:solidFill>
                  <a:schemeClr val="tx1"/>
                </a:solidFill>
                <a:latin typeface="Consolas" pitchFamily="49" charset="0"/>
                <a:cs typeface="Consolas" pitchFamily="49" charset="0"/>
              </a:rPr>
              <a:t>printfn</a:t>
            </a:r>
            <a:r>
              <a:rPr lang="en-GB" sz="2000" b="1" dirty="0" smtClean="0">
                <a:solidFill>
                  <a:schemeClr val="tx1"/>
                </a:solidFill>
                <a:latin typeface="Consolas" pitchFamily="49" charset="0"/>
                <a:cs typeface="Consolas" pitchFamily="49" charset="0"/>
              </a:rPr>
              <a:t> "got a message"</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tx1"/>
                </a:solidFill>
                <a:latin typeface="Consolas" pitchFamily="49" charset="0"/>
                <a:cs typeface="Consolas" pitchFamily="49" charset="0"/>
              </a:rPr>
              <a:t>loop (count + </a:t>
            </a:r>
            <a:r>
              <a:rPr lang="en-GB" sz="2000" b="1" dirty="0" err="1" smtClean="0">
                <a:solidFill>
                  <a:schemeClr val="tx1"/>
                </a:solidFill>
                <a:latin typeface="Consolas" pitchFamily="49" charset="0"/>
                <a:cs typeface="Consolas" pitchFamily="49" charset="0"/>
              </a:rPr>
              <a:t>msg</a:t>
            </a:r>
            <a:r>
              <a:rPr lang="en-GB" sz="2000" b="1" dirty="0" smtClean="0">
                <a:solidFill>
                  <a:schemeClr val="tx1"/>
                </a:solidFill>
                <a:latin typeface="Consolas" pitchFamily="49" charset="0"/>
                <a:cs typeface="Consolas" pitchFamily="49" charset="0"/>
              </a:rPr>
              <a:t>) }</a:t>
            </a:r>
          </a:p>
          <a:p>
            <a:endParaRPr lang="en-GB" sz="2000" b="1" dirty="0" smtClean="0">
              <a:solidFill>
                <a:schemeClr val="tx1"/>
              </a:solidFill>
              <a:latin typeface="Consolas" pitchFamily="49" charset="0"/>
              <a:cs typeface="Consolas" pitchFamily="49" charset="0"/>
            </a:endParaRPr>
          </a:p>
          <a:p>
            <a:r>
              <a:rPr lang="en-GB" sz="2000" b="1" dirty="0" smtClean="0">
                <a:solidFill>
                  <a:schemeClr val="tx1"/>
                </a:solidFill>
                <a:latin typeface="Consolas" pitchFamily="49" charset="0"/>
                <a:cs typeface="Consolas" pitchFamily="49" charset="0"/>
              </a:rPr>
              <a:t>loop 0</a:t>
            </a:r>
          </a:p>
        </p:txBody>
      </p:sp>
      <p:sp>
        <p:nvSpPr>
          <p:cNvPr id="5" name="Rectangle 4"/>
          <p:cNvSpPr/>
          <p:nvPr/>
        </p:nvSpPr>
        <p:spPr>
          <a:xfrm>
            <a:off x="804500" y="2131222"/>
            <a:ext cx="6357982" cy="1303809"/>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 </a:t>
            </a:r>
            <a:r>
              <a:rPr lang="en-GB" sz="2000" b="1" dirty="0" smtClean="0">
                <a:solidFill>
                  <a:schemeClr val="tx1"/>
                </a:solidFill>
                <a:latin typeface="Consolas" pitchFamily="49" charset="0"/>
                <a:cs typeface="Consolas" pitchFamily="49" charset="0"/>
              </a:rPr>
              <a:t>async {</a:t>
            </a:r>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a:t>
            </a:r>
            <a:r>
              <a:rPr lang="en-GB" sz="2000" b="1" dirty="0" smtClean="0">
                <a:solidFill>
                  <a:schemeClr val="bg1"/>
                </a:solidFill>
                <a:latin typeface="Consolas" pitchFamily="49" charset="0"/>
                <a:cs typeface="Consolas" pitchFamily="49" charset="0"/>
              </a:rPr>
              <a:t> </a:t>
            </a:r>
            <a:r>
              <a:rPr lang="en-GB" sz="2000" b="1" dirty="0" smtClean="0">
                <a:solidFill>
                  <a:schemeClr val="tx1"/>
                </a:solidFill>
                <a:latin typeface="Consolas" pitchFamily="49" charset="0"/>
                <a:cs typeface="Consolas" pitchFamily="49" charset="0"/>
              </a:rPr>
              <a:t>state = ...</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while </a:t>
            </a:r>
            <a:r>
              <a:rPr lang="en-GB" sz="2000" b="1" dirty="0" smtClean="0">
                <a:solidFill>
                  <a:schemeClr val="tx1"/>
                </a:solidFill>
                <a:latin typeface="Consolas" pitchFamily="49" charset="0"/>
                <a:cs typeface="Consolas" pitchFamily="49" charset="0"/>
              </a:rPr>
              <a:t>true </a:t>
            </a:r>
            <a:r>
              <a:rPr lang="en-GB" sz="2000" b="1" dirty="0" smtClean="0">
                <a:solidFill>
                  <a:schemeClr val="accent2"/>
                </a:solidFill>
                <a:latin typeface="Consolas" pitchFamily="49" charset="0"/>
                <a:cs typeface="Consolas" pitchFamily="49" charset="0"/>
              </a:rPr>
              <a:t>do </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err="1" smtClean="0">
                <a:solidFill>
                  <a:schemeClr val="tx1"/>
                </a:solidFill>
                <a:latin typeface="Consolas" pitchFamily="49" charset="0"/>
                <a:cs typeface="Consolas" pitchFamily="49" charset="0"/>
              </a:rPr>
              <a:t>msg</a:t>
            </a:r>
            <a:r>
              <a:rPr lang="en-GB" sz="2000" b="1" dirty="0" smtClean="0">
                <a:solidFill>
                  <a:schemeClr val="tx1"/>
                </a:solidFill>
                <a:latin typeface="Consolas" pitchFamily="49" charset="0"/>
                <a:cs typeface="Consolas" pitchFamily="49" charset="0"/>
              </a:rPr>
              <a:t> = </a:t>
            </a:r>
            <a:r>
              <a:rPr lang="en-GB" sz="2000" b="1" dirty="0" err="1" smtClean="0">
                <a:solidFill>
                  <a:schemeClr val="tx1"/>
                </a:solidFill>
                <a:latin typeface="Consolas" pitchFamily="49" charset="0"/>
                <a:cs typeface="Consolas" pitchFamily="49" charset="0"/>
              </a:rPr>
              <a:t>queue.ReadMessage</a:t>
            </a:r>
            <a:r>
              <a:rPr lang="en-GB" sz="2000" b="1" dirty="0" smtClean="0">
                <a:solidFill>
                  <a:schemeClr val="tx1"/>
                </a:solidFill>
                <a:latin typeface="Consolas" pitchFamily="49" charset="0"/>
                <a:cs typeface="Consolas" pitchFamily="49" charset="0"/>
              </a:rPr>
              <a:t>()</a:t>
            </a:r>
          </a:p>
          <a:p>
            <a:r>
              <a:rPr lang="en-GB" sz="2000" b="1" dirty="0" smtClean="0">
                <a:solidFill>
                  <a:schemeClr val="tx1"/>
                </a:solidFill>
                <a:latin typeface="Consolas" pitchFamily="49" charset="0"/>
                <a:cs typeface="Consolas" pitchFamily="49" charset="0"/>
              </a:rPr>
              <a:t>           &lt;process message&gt;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Computational Model </a:t>
            </a:r>
            <a:br>
              <a:rPr lang="en-GB" dirty="0" smtClean="0"/>
            </a:br>
            <a:r>
              <a:rPr lang="en-GB" sz="2400" dirty="0" smtClean="0"/>
              <a:t>(</a:t>
            </a:r>
            <a:r>
              <a:rPr lang="en-GB" sz="2400" dirty="0" err="1" smtClean="0"/>
              <a:t>Multicore</a:t>
            </a:r>
            <a:r>
              <a:rPr lang="en-GB" sz="2400" dirty="0" smtClean="0"/>
              <a:t> Java/C#/F#/...)</a:t>
            </a:r>
            <a:endParaRPr lang="en-GB" dirty="0"/>
          </a:p>
        </p:txBody>
      </p:sp>
      <p:sp>
        <p:nvSpPr>
          <p:cNvPr id="4" name="Rectangle 3"/>
          <p:cNvSpPr/>
          <p:nvPr/>
        </p:nvSpPr>
        <p:spPr>
          <a:xfrm>
            <a:off x="285752" y="2214554"/>
            <a:ext cx="2286016" cy="40719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Single Threaded GUI</a:t>
            </a:r>
          </a:p>
          <a:p>
            <a:pPr algn="ctr"/>
            <a:r>
              <a:rPr lang="en-GB" dirty="0" smtClean="0">
                <a:solidFill>
                  <a:schemeClr val="bg1"/>
                </a:solidFill>
              </a:rPr>
              <a:t>(separated state)</a:t>
            </a:r>
          </a:p>
          <a:p>
            <a:pPr algn="ctr"/>
            <a:endParaRPr lang="en-GB" dirty="0" smtClean="0">
              <a:solidFill>
                <a:schemeClr val="bg1"/>
              </a:solidFill>
            </a:endParaRPr>
          </a:p>
        </p:txBody>
      </p:sp>
      <p:cxnSp>
        <p:nvCxnSpPr>
          <p:cNvPr id="16" name="Straight Arrow Connector 15"/>
          <p:cNvCxnSpPr/>
          <p:nvPr/>
        </p:nvCxnSpPr>
        <p:spPr>
          <a:xfrm flipV="1">
            <a:off x="2415244" y="2142699"/>
            <a:ext cx="901162" cy="709045"/>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60"/>
          <p:cNvGrpSpPr/>
          <p:nvPr/>
        </p:nvGrpSpPr>
        <p:grpSpPr>
          <a:xfrm>
            <a:off x="3386919" y="2047163"/>
            <a:ext cx="398059" cy="1910687"/>
            <a:chOff x="3414215" y="2606721"/>
            <a:chExt cx="398059" cy="1910687"/>
          </a:xfrm>
        </p:grpSpPr>
        <p:sp>
          <p:nvSpPr>
            <p:cNvPr id="26" name="Rectangle 25"/>
            <p:cNvSpPr/>
            <p:nvPr/>
          </p:nvSpPr>
          <p:spPr bwMode="auto">
            <a:xfrm>
              <a:off x="3439236" y="2606721"/>
              <a:ext cx="368489" cy="1910687"/>
            </a:xfrm>
            <a:prstGeom prst="rect">
              <a:avLst/>
            </a:prstGeom>
            <a:solidFill>
              <a:schemeClr val="bg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28" name="Straight Connector 27"/>
            <p:cNvCxnSpPr/>
            <p:nvPr/>
          </p:nvCxnSpPr>
          <p:spPr>
            <a:xfrm>
              <a:off x="3452884" y="2893325"/>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14215" y="3236794"/>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457433" y="3634853"/>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418764" y="4005617"/>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21039" y="4294495"/>
              <a:ext cx="354841" cy="136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3835021" y="2661313"/>
            <a:ext cx="1295035" cy="923330"/>
          </a:xfrm>
          <a:prstGeom prst="rect">
            <a:avLst/>
          </a:prstGeom>
          <a:noFill/>
        </p:spPr>
        <p:txBody>
          <a:bodyPr wrap="none" rtlCol="0">
            <a:spAutoFit/>
          </a:bodyPr>
          <a:lstStyle/>
          <a:p>
            <a:r>
              <a:rPr lang="en-GB" dirty="0" smtClean="0"/>
              <a:t>Background</a:t>
            </a:r>
          </a:p>
          <a:p>
            <a:r>
              <a:rPr lang="en-GB" dirty="0" smtClean="0"/>
              <a:t>Work Item</a:t>
            </a:r>
          </a:p>
          <a:p>
            <a:r>
              <a:rPr lang="en-GB" dirty="0" smtClean="0"/>
              <a:t>Queue(s)</a:t>
            </a:r>
            <a:endParaRPr lang="en-GB" dirty="0"/>
          </a:p>
        </p:txBody>
      </p:sp>
      <p:sp>
        <p:nvSpPr>
          <p:cNvPr id="47" name="TextBox 46"/>
          <p:cNvSpPr txBox="1"/>
          <p:nvPr/>
        </p:nvSpPr>
        <p:spPr>
          <a:xfrm>
            <a:off x="4574275" y="5611506"/>
            <a:ext cx="1307153" cy="369332"/>
          </a:xfrm>
          <a:prstGeom prst="rect">
            <a:avLst/>
          </a:prstGeom>
          <a:noFill/>
        </p:spPr>
        <p:txBody>
          <a:bodyPr wrap="none" rtlCol="0">
            <a:spAutoFit/>
          </a:bodyPr>
          <a:lstStyle/>
          <a:p>
            <a:r>
              <a:rPr lang="en-GB" dirty="0" smtClean="0"/>
              <a:t>Thread Pool</a:t>
            </a:r>
            <a:endParaRPr lang="en-GB" dirty="0"/>
          </a:p>
        </p:txBody>
      </p:sp>
      <p:sp>
        <p:nvSpPr>
          <p:cNvPr id="55" name="TextBox 54"/>
          <p:cNvSpPr txBox="1"/>
          <p:nvPr/>
        </p:nvSpPr>
        <p:spPr>
          <a:xfrm>
            <a:off x="7849738" y="2540758"/>
            <a:ext cx="1092735" cy="646331"/>
          </a:xfrm>
          <a:prstGeom prst="rect">
            <a:avLst/>
          </a:prstGeom>
          <a:noFill/>
        </p:spPr>
        <p:txBody>
          <a:bodyPr wrap="none" rtlCol="0">
            <a:spAutoFit/>
          </a:bodyPr>
          <a:lstStyle/>
          <a:p>
            <a:r>
              <a:rPr lang="en-GB" dirty="0" smtClean="0"/>
              <a:t>Pending</a:t>
            </a:r>
          </a:p>
          <a:p>
            <a:r>
              <a:rPr lang="en-GB" dirty="0" smtClean="0"/>
              <a:t>Reactions</a:t>
            </a:r>
          </a:p>
        </p:txBody>
      </p:sp>
      <p:cxnSp>
        <p:nvCxnSpPr>
          <p:cNvPr id="56" name="Straight Arrow Connector 55"/>
          <p:cNvCxnSpPr/>
          <p:nvPr/>
        </p:nvCxnSpPr>
        <p:spPr>
          <a:xfrm rot="10800000">
            <a:off x="4026092" y="2142701"/>
            <a:ext cx="3179926" cy="1801502"/>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H="1">
            <a:off x="3495578" y="4041489"/>
            <a:ext cx="612512" cy="584989"/>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84413" y="5775276"/>
            <a:ext cx="2045753" cy="369332"/>
          </a:xfrm>
          <a:prstGeom prst="rect">
            <a:avLst/>
          </a:prstGeom>
          <a:noFill/>
        </p:spPr>
        <p:txBody>
          <a:bodyPr wrap="none" rtlCol="0">
            <a:spAutoFit/>
          </a:bodyPr>
          <a:lstStyle/>
          <a:p>
            <a:r>
              <a:rPr lang="en-GB" dirty="0" smtClean="0">
                <a:solidFill>
                  <a:schemeClr val="bg1"/>
                </a:solidFill>
              </a:rPr>
              <a:t>Handlers (callbacks)</a:t>
            </a:r>
            <a:endParaRPr lang="en-GB" dirty="0">
              <a:solidFill>
                <a:schemeClr val="bg1"/>
              </a:solidFill>
            </a:endParaRPr>
          </a:p>
        </p:txBody>
      </p:sp>
      <p:grpSp>
        <p:nvGrpSpPr>
          <p:cNvPr id="5" name="Group 68"/>
          <p:cNvGrpSpPr/>
          <p:nvPr/>
        </p:nvGrpSpPr>
        <p:grpSpPr>
          <a:xfrm>
            <a:off x="509516" y="2008494"/>
            <a:ext cx="398059" cy="953070"/>
            <a:chOff x="3414215" y="2606721"/>
            <a:chExt cx="398059" cy="1910687"/>
          </a:xfrm>
        </p:grpSpPr>
        <p:sp>
          <p:nvSpPr>
            <p:cNvPr id="70" name="Rectangle 69"/>
            <p:cNvSpPr/>
            <p:nvPr/>
          </p:nvSpPr>
          <p:spPr bwMode="auto">
            <a:xfrm>
              <a:off x="3439236" y="2606721"/>
              <a:ext cx="368489" cy="1910687"/>
            </a:xfrm>
            <a:prstGeom prst="rect">
              <a:avLst/>
            </a:prstGeom>
            <a:solidFill>
              <a:schemeClr val="bg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71" name="Straight Connector 70"/>
            <p:cNvCxnSpPr/>
            <p:nvPr/>
          </p:nvCxnSpPr>
          <p:spPr>
            <a:xfrm>
              <a:off x="3452884" y="2893325"/>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414215" y="3236794"/>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457433" y="3634853"/>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418764" y="4005617"/>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421039" y="4294495"/>
              <a:ext cx="354841" cy="136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TextBox 80"/>
          <p:cNvSpPr txBox="1"/>
          <p:nvPr/>
        </p:nvSpPr>
        <p:spPr>
          <a:xfrm>
            <a:off x="518615" y="5281684"/>
            <a:ext cx="304892" cy="523220"/>
          </a:xfrm>
          <a:prstGeom prst="rect">
            <a:avLst/>
          </a:prstGeom>
          <a:noFill/>
          <a:ln>
            <a:solidFill>
              <a:schemeClr val="bg1"/>
            </a:solidFill>
          </a:ln>
        </p:spPr>
        <p:txBody>
          <a:bodyPr wrap="non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83" name="TextBox 82"/>
          <p:cNvSpPr txBox="1"/>
          <p:nvPr/>
        </p:nvSpPr>
        <p:spPr>
          <a:xfrm>
            <a:off x="971265" y="5270311"/>
            <a:ext cx="304892" cy="523220"/>
          </a:xfrm>
          <a:prstGeom prst="rect">
            <a:avLst/>
          </a:prstGeom>
          <a:noFill/>
          <a:ln>
            <a:solidFill>
              <a:schemeClr val="bg1"/>
            </a:solidFill>
          </a:ln>
        </p:spPr>
        <p:txBody>
          <a:bodyPr wrap="non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84" name="TextBox 83"/>
          <p:cNvSpPr txBox="1"/>
          <p:nvPr/>
        </p:nvSpPr>
        <p:spPr>
          <a:xfrm>
            <a:off x="1410267" y="5258938"/>
            <a:ext cx="304892" cy="523220"/>
          </a:xfrm>
          <a:prstGeom prst="rect">
            <a:avLst/>
          </a:prstGeom>
          <a:noFill/>
          <a:ln>
            <a:solidFill>
              <a:schemeClr val="bg1"/>
            </a:solidFill>
          </a:ln>
        </p:spPr>
        <p:txBody>
          <a:bodyPr wrap="non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85" name="TextBox 84"/>
          <p:cNvSpPr txBox="1"/>
          <p:nvPr/>
        </p:nvSpPr>
        <p:spPr>
          <a:xfrm>
            <a:off x="1712793" y="5370393"/>
            <a:ext cx="357790" cy="369332"/>
          </a:xfrm>
          <a:prstGeom prst="rect">
            <a:avLst/>
          </a:prstGeom>
          <a:noFill/>
        </p:spPr>
        <p:txBody>
          <a:bodyPr wrap="none" rtlCol="0">
            <a:spAutoFit/>
          </a:bodyPr>
          <a:lstStyle/>
          <a:p>
            <a:r>
              <a:rPr lang="en-GB" dirty="0" smtClean="0">
                <a:solidFill>
                  <a:schemeClr val="bg1"/>
                </a:solidFill>
              </a:rPr>
              <a:t>...</a:t>
            </a:r>
            <a:endParaRPr lang="en-GB" dirty="0">
              <a:solidFill>
                <a:schemeClr val="bg1"/>
              </a:solidFill>
            </a:endParaRPr>
          </a:p>
        </p:txBody>
      </p:sp>
      <p:cxnSp>
        <p:nvCxnSpPr>
          <p:cNvPr id="86" name="Straight Arrow Connector 85"/>
          <p:cNvCxnSpPr/>
          <p:nvPr/>
        </p:nvCxnSpPr>
        <p:spPr>
          <a:xfrm rot="16200000" flipV="1">
            <a:off x="743804" y="2258706"/>
            <a:ext cx="3084392" cy="2579426"/>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113"/>
          <p:cNvGrpSpPr/>
          <p:nvPr/>
        </p:nvGrpSpPr>
        <p:grpSpPr>
          <a:xfrm>
            <a:off x="3741761" y="4708481"/>
            <a:ext cx="3082120" cy="698306"/>
            <a:chOff x="3741761" y="4708481"/>
            <a:chExt cx="3082120" cy="698306"/>
          </a:xfrm>
        </p:grpSpPr>
        <p:grpSp>
          <p:nvGrpSpPr>
            <p:cNvPr id="7" name="Group 61"/>
            <p:cNvGrpSpPr/>
            <p:nvPr/>
          </p:nvGrpSpPr>
          <p:grpSpPr>
            <a:xfrm>
              <a:off x="3741761" y="4749421"/>
              <a:ext cx="3082120" cy="657366"/>
              <a:chOff x="4028364" y="4121624"/>
              <a:chExt cx="3082120" cy="657366"/>
            </a:xfrm>
          </p:grpSpPr>
          <p:sp>
            <p:nvSpPr>
              <p:cNvPr id="44" name="Rectangle 43"/>
              <p:cNvSpPr/>
              <p:nvPr/>
            </p:nvSpPr>
            <p:spPr bwMode="auto">
              <a:xfrm flipH="1">
                <a:off x="4028364" y="4121624"/>
                <a:ext cx="3082120" cy="657366"/>
              </a:xfrm>
              <a:prstGeom prst="rect">
                <a:avLst/>
              </a:prstGeom>
              <a:solidFill>
                <a:schemeClr val="bg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43" name="Circular Arrow 42"/>
              <p:cNvSpPr/>
              <p:nvPr/>
            </p:nvSpPr>
            <p:spPr>
              <a:xfrm>
                <a:off x="4323336" y="4196841"/>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5" name="Circular Arrow 44"/>
              <p:cNvSpPr/>
              <p:nvPr/>
            </p:nvSpPr>
            <p:spPr>
              <a:xfrm>
                <a:off x="4967055" y="4185469"/>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6" name="Circular Arrow 45"/>
              <p:cNvSpPr/>
              <p:nvPr/>
            </p:nvSpPr>
            <p:spPr>
              <a:xfrm>
                <a:off x="5624422" y="4201389"/>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sp>
          <p:nvSpPr>
            <p:cNvPr id="67" name="TextBox 66"/>
            <p:cNvSpPr txBox="1"/>
            <p:nvPr/>
          </p:nvSpPr>
          <p:spPr>
            <a:xfrm>
              <a:off x="5968622" y="4985981"/>
              <a:ext cx="357790" cy="369332"/>
            </a:xfrm>
            <a:prstGeom prst="rect">
              <a:avLst/>
            </a:prstGeom>
            <a:noFill/>
          </p:spPr>
          <p:txBody>
            <a:bodyPr wrap="none" rtlCol="0">
              <a:spAutoFit/>
            </a:bodyPr>
            <a:lstStyle/>
            <a:p>
              <a:r>
                <a:rPr lang="en-GB" dirty="0" smtClean="0">
                  <a:solidFill>
                    <a:schemeClr val="bg1"/>
                  </a:solidFill>
                </a:rPr>
                <a:t>...</a:t>
              </a:r>
              <a:endParaRPr lang="en-GB" dirty="0">
                <a:solidFill>
                  <a:schemeClr val="bg1"/>
                </a:solidFill>
              </a:endParaRPr>
            </a:p>
          </p:txBody>
        </p:sp>
        <p:cxnSp>
          <p:nvCxnSpPr>
            <p:cNvPr id="90" name="Straight Connector 89"/>
            <p:cNvCxnSpPr/>
            <p:nvPr/>
          </p:nvCxnSpPr>
          <p:spPr>
            <a:xfrm rot="16200000" flipH="1">
              <a:off x="4285399" y="5063319"/>
              <a:ext cx="65508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44" idx="2"/>
            </p:cNvCxnSpPr>
            <p:nvPr/>
          </p:nvCxnSpPr>
          <p:spPr>
            <a:xfrm rot="5400000">
              <a:off x="4955845" y="5078670"/>
              <a:ext cx="655093" cy="1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5602411" y="5047400"/>
              <a:ext cx="686932" cy="909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3" name="Straight Arrow Connector 102"/>
          <p:cNvCxnSpPr/>
          <p:nvPr/>
        </p:nvCxnSpPr>
        <p:spPr>
          <a:xfrm flipV="1">
            <a:off x="6332561" y="4394579"/>
            <a:ext cx="682388" cy="122832"/>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211540" y="1467134"/>
            <a:ext cx="1525674" cy="523220"/>
          </a:xfrm>
          <a:prstGeom prst="rect">
            <a:avLst/>
          </a:prstGeom>
          <a:noFill/>
        </p:spPr>
        <p:txBody>
          <a:bodyPr wrap="none" rtlCol="0">
            <a:spAutoFit/>
          </a:bodyPr>
          <a:lstStyle/>
          <a:p>
            <a:r>
              <a:rPr lang="en-GB" sz="2800" dirty="0" smtClean="0">
                <a:solidFill>
                  <a:srgbClr val="FFFF00"/>
                </a:solidFill>
                <a:latin typeface="Times New Roman" pitchFamily="18" charset="0"/>
                <a:cs typeface="Times New Roman" pitchFamily="18" charset="0"/>
                <a:sym typeface="ZapfDingbats"/>
              </a:rPr>
              <a:t> </a:t>
            </a:r>
            <a:r>
              <a:rPr lang="en-GB" dirty="0" smtClean="0">
                <a:sym typeface="ZapfDingbats"/>
              </a:rPr>
              <a:t>(e.g. Click)</a:t>
            </a:r>
            <a:endParaRPr lang="en-GB" dirty="0">
              <a:solidFill>
                <a:srgbClr val="FFFF00"/>
              </a:solidFill>
              <a:latin typeface="Times New Roman" pitchFamily="18" charset="0"/>
              <a:cs typeface="Times New Roman" pitchFamily="18" charset="0"/>
            </a:endParaRPr>
          </a:p>
        </p:txBody>
      </p:sp>
      <p:sp>
        <p:nvSpPr>
          <p:cNvPr id="107" name="TextBox 106"/>
          <p:cNvSpPr txBox="1"/>
          <p:nvPr/>
        </p:nvSpPr>
        <p:spPr>
          <a:xfrm>
            <a:off x="7993941" y="3762233"/>
            <a:ext cx="1108188" cy="1077218"/>
          </a:xfrm>
          <a:prstGeom prst="rect">
            <a:avLst/>
          </a:prstGeom>
          <a:noFill/>
        </p:spPr>
        <p:txBody>
          <a:bodyPr wrap="none" rtlCol="0">
            <a:spAutoFit/>
          </a:bodyPr>
          <a:lstStyle/>
          <a:p>
            <a:r>
              <a:rPr lang="en-GB" sz="2800" dirty="0" smtClean="0">
                <a:solidFill>
                  <a:srgbClr val="FFFF00"/>
                </a:solidFill>
                <a:latin typeface="Times New Roman" pitchFamily="18" charset="0"/>
                <a:cs typeface="Times New Roman" pitchFamily="18" charset="0"/>
                <a:sym typeface="ZapfDingbats"/>
              </a:rPr>
              <a:t> </a:t>
            </a:r>
          </a:p>
          <a:p>
            <a:r>
              <a:rPr lang="en-GB" dirty="0" smtClean="0">
                <a:sym typeface="ZapfDingbats"/>
              </a:rPr>
              <a:t>(e.g. I/O </a:t>
            </a:r>
          </a:p>
          <a:p>
            <a:r>
              <a:rPr lang="en-GB" dirty="0" smtClean="0">
                <a:sym typeface="ZapfDingbats"/>
              </a:rPr>
              <a:t>response)</a:t>
            </a:r>
            <a:endParaRPr lang="en-GB" dirty="0">
              <a:solidFill>
                <a:srgbClr val="FFFF00"/>
              </a:solidFill>
              <a:latin typeface="Times New Roman" pitchFamily="18" charset="0"/>
              <a:cs typeface="Times New Roman" pitchFamily="18" charset="0"/>
            </a:endParaRPr>
          </a:p>
        </p:txBody>
      </p:sp>
      <p:cxnSp>
        <p:nvCxnSpPr>
          <p:cNvPr id="108" name="Straight Arrow Connector 107"/>
          <p:cNvCxnSpPr/>
          <p:nvPr/>
        </p:nvCxnSpPr>
        <p:spPr>
          <a:xfrm rot="10800000">
            <a:off x="7683691" y="4012442"/>
            <a:ext cx="316173" cy="1592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nvGrpSpPr>
          <p:cNvPr id="8" name="Group 115"/>
          <p:cNvGrpSpPr/>
          <p:nvPr/>
        </p:nvGrpSpPr>
        <p:grpSpPr>
          <a:xfrm>
            <a:off x="7265158" y="2718178"/>
            <a:ext cx="398059" cy="1910687"/>
            <a:chOff x="7265158" y="2718178"/>
            <a:chExt cx="398059" cy="1910687"/>
          </a:xfrm>
        </p:grpSpPr>
        <p:sp>
          <p:nvSpPr>
            <p:cNvPr id="48" name="Rectangle 47"/>
            <p:cNvSpPr/>
            <p:nvPr/>
          </p:nvSpPr>
          <p:spPr bwMode="auto">
            <a:xfrm>
              <a:off x="7290179" y="2718178"/>
              <a:ext cx="368489" cy="1910687"/>
            </a:xfrm>
            <a:prstGeom prst="rect">
              <a:avLst/>
            </a:prstGeom>
            <a:solidFill>
              <a:schemeClr val="bg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49" name="Straight Connector 48"/>
            <p:cNvCxnSpPr/>
            <p:nvPr/>
          </p:nvCxnSpPr>
          <p:spPr>
            <a:xfrm>
              <a:off x="7303827" y="3004782"/>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265158" y="3348251"/>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308376" y="3746310"/>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269707" y="4117074"/>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71982" y="4405952"/>
              <a:ext cx="354841" cy="13648"/>
            </a:xfrm>
            <a:prstGeom prst="line">
              <a:avLst/>
            </a:prstGeom>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7287904" y="3684895"/>
              <a:ext cx="354842" cy="523220"/>
            </a:xfrm>
            <a:prstGeom prst="rect">
              <a:avLst/>
            </a:prstGeom>
            <a:noFill/>
            <a:ln>
              <a:noFill/>
            </a:ln>
          </p:spPr>
          <p:txBody>
            <a:bodyPr wrap="squar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grpSp>
      <p:sp>
        <p:nvSpPr>
          <p:cNvPr id="113" name="Circular Arrow 112"/>
          <p:cNvSpPr/>
          <p:nvPr/>
        </p:nvSpPr>
        <p:spPr>
          <a:xfrm>
            <a:off x="2401277" y="6055211"/>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8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7" grpId="0"/>
      <p:bldP spid="55" grpId="0"/>
      <p:bldP spid="10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a:xfrm>
            <a:off x="500034" y="0"/>
            <a:ext cx="8229600" cy="1143000"/>
          </a:xfrm>
        </p:spPr>
        <p:txBody>
          <a:bodyPr/>
          <a:lstStyle/>
          <a:p>
            <a:r>
              <a:rPr lang="en-GB" dirty="0" err="1" smtClean="0"/>
              <a:t>async</a:t>
            </a:r>
            <a:r>
              <a:rPr lang="en-GB" dirty="0" smtClean="0"/>
              <a:t> { ... }</a:t>
            </a:r>
            <a:endParaRPr lang="en-GB" dirty="0"/>
          </a:p>
        </p:txBody>
      </p:sp>
      <p:sp>
        <p:nvSpPr>
          <p:cNvPr id="17" name="Folded Corner 16"/>
          <p:cNvSpPr/>
          <p:nvPr/>
        </p:nvSpPr>
        <p:spPr>
          <a:xfrm>
            <a:off x="428596" y="3500438"/>
            <a:ext cx="6404565" cy="2070228"/>
          </a:xfrm>
          <a:prstGeom prst="foldedCorner">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r>
              <a:rPr lang="en-GB" dirty="0" err="1" smtClean="0">
                <a:solidFill>
                  <a:schemeClr val="tx1"/>
                </a:solidFill>
                <a:latin typeface="Consolas" pitchFamily="49" charset="0"/>
                <a:cs typeface="Consolas" pitchFamily="49" charset="0"/>
              </a:rPr>
              <a:t>async.Delay</a:t>
            </a:r>
            <a:r>
              <a:rPr lang="en-GB" dirty="0" smtClean="0">
                <a:solidFill>
                  <a:schemeClr val="tx1"/>
                </a:solidFill>
                <a:latin typeface="Consolas" pitchFamily="49" charset="0"/>
                <a:cs typeface="Consolas" pitchFamily="49" charset="0"/>
              </a:rPr>
              <a:t>(fun () -&gt; </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async.Bind</a:t>
            </a:r>
            <a:r>
              <a:rPr lang="en-GB" dirty="0" smtClean="0">
                <a:solidFill>
                  <a:schemeClr val="tx1"/>
                </a:solidFill>
                <a:latin typeface="Consolas" pitchFamily="49" charset="0"/>
                <a:cs typeface="Consolas" pitchFamily="49" charset="0"/>
              </a:rPr>
              <a:t>(</a:t>
            </a:r>
            <a:r>
              <a:rPr lang="en-GB" dirty="0" err="1" smtClean="0">
                <a:solidFill>
                  <a:schemeClr val="tx1"/>
                </a:solidFill>
                <a:latin typeface="Consolas" pitchFamily="49" charset="0"/>
                <a:cs typeface="Consolas" pitchFamily="49" charset="0"/>
              </a:rPr>
              <a:t>ReadAsync</a:t>
            </a:r>
            <a:r>
              <a:rPr lang="en-GB" dirty="0" smtClean="0">
                <a:solidFill>
                  <a:schemeClr val="tx1"/>
                </a:solidFill>
                <a:latin typeface="Consolas" pitchFamily="49" charset="0"/>
                <a:cs typeface="Consolas" pitchFamily="49" charset="0"/>
              </a:rPr>
              <a:t> "cat.jpg", (fun image -&gt;</a:t>
            </a:r>
          </a:p>
          <a:p>
            <a:r>
              <a:rPr lang="en-GB" dirty="0" smtClean="0">
                <a:solidFill>
                  <a:schemeClr val="tx1"/>
                </a:solidFill>
                <a:latin typeface="Consolas" pitchFamily="49" charset="0"/>
                <a:cs typeface="Consolas" pitchFamily="49" charset="0"/>
              </a:rPr>
              <a:t>        let image2 = f image</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async.Bind</a:t>
            </a:r>
            <a:r>
              <a:rPr lang="en-GB" dirty="0" smtClean="0">
                <a:solidFill>
                  <a:schemeClr val="tx1"/>
                </a:solidFill>
                <a:latin typeface="Consolas" pitchFamily="49" charset="0"/>
                <a:cs typeface="Consolas" pitchFamily="49" charset="0"/>
              </a:rPr>
              <a:t>(</a:t>
            </a:r>
            <a:r>
              <a:rPr lang="en-GB" dirty="0" err="1" smtClean="0">
                <a:solidFill>
                  <a:schemeClr val="tx1"/>
                </a:solidFill>
                <a:latin typeface="Consolas" pitchFamily="49" charset="0"/>
                <a:cs typeface="Consolas" pitchFamily="49" charset="0"/>
              </a:rPr>
              <a:t>writeAsync</a:t>
            </a:r>
            <a:r>
              <a:rPr lang="en-GB" dirty="0" smtClean="0">
                <a:solidFill>
                  <a:schemeClr val="tx1"/>
                </a:solidFill>
                <a:latin typeface="Consolas" pitchFamily="49" charset="0"/>
                <a:cs typeface="Consolas" pitchFamily="49" charset="0"/>
              </a:rPr>
              <a:t> "dog.jpg",(fun () -&gt;</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printfn</a:t>
            </a:r>
            <a:r>
              <a:rPr lang="en-GB" dirty="0" smtClean="0">
                <a:solidFill>
                  <a:schemeClr val="tx1"/>
                </a:solidFill>
                <a:latin typeface="Consolas" pitchFamily="49" charset="0"/>
                <a:cs typeface="Consolas" pitchFamily="49" charset="0"/>
              </a:rPr>
              <a:t> "done!"</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async.Return</a:t>
            </a:r>
            <a:r>
              <a:rPr lang="en-GB" dirty="0" smtClean="0">
                <a:solidFill>
                  <a:schemeClr val="tx1"/>
                </a:solidFill>
                <a:latin typeface="Consolas" pitchFamily="49" charset="0"/>
                <a:cs typeface="Consolas" pitchFamily="49" charset="0"/>
              </a:rPr>
              <a:t>())))))</a:t>
            </a:r>
          </a:p>
        </p:txBody>
      </p:sp>
      <p:sp>
        <p:nvSpPr>
          <p:cNvPr id="19" name="Folded Corner 18"/>
          <p:cNvSpPr/>
          <p:nvPr/>
        </p:nvSpPr>
        <p:spPr>
          <a:xfrm>
            <a:off x="428596" y="1011778"/>
            <a:ext cx="4561111" cy="1555997"/>
          </a:xfrm>
          <a:prstGeom prst="foldedCorner">
            <a:avLst/>
          </a:prstGeom>
          <a:solidFill>
            <a:srgbClr val="FFFF66">
              <a:alpha val="94000"/>
            </a:srgbClr>
          </a:solidFill>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r>
              <a:rPr lang="en-GB" sz="1600" dirty="0" err="1" smtClean="0">
                <a:solidFill>
                  <a:schemeClr val="tx1"/>
                </a:solidFill>
                <a:latin typeface="Consolas" pitchFamily="49" charset="0"/>
                <a:cs typeface="Consolas" pitchFamily="49" charset="0"/>
              </a:rPr>
              <a:t>async</a:t>
            </a:r>
            <a:r>
              <a:rPr lang="en-GB" sz="1600" dirty="0" smtClean="0">
                <a:solidFill>
                  <a:schemeClr val="tx1"/>
                </a:solidFill>
                <a:latin typeface="Consolas" pitchFamily="49" charset="0"/>
                <a:cs typeface="Consolas" pitchFamily="49" charset="0"/>
              </a:rPr>
              <a:t> { let! image = </a:t>
            </a:r>
            <a:r>
              <a:rPr lang="en-GB" sz="1600" b="1" dirty="0" err="1" smtClean="0">
                <a:solidFill>
                  <a:schemeClr val="tx1"/>
                </a:solidFill>
                <a:latin typeface="Consolas" pitchFamily="49" charset="0"/>
                <a:cs typeface="Consolas" pitchFamily="49" charset="0"/>
              </a:rPr>
              <a:t>ReadAsync</a:t>
            </a:r>
            <a:r>
              <a:rPr lang="en-GB" sz="1600" b="1" dirty="0" smtClean="0">
                <a:solidFill>
                  <a:schemeClr val="tx1"/>
                </a:solidFill>
                <a:latin typeface="Consolas" pitchFamily="49" charset="0"/>
                <a:cs typeface="Consolas" pitchFamily="49" charset="0"/>
              </a:rPr>
              <a:t> "cat.jpg"</a:t>
            </a:r>
          </a:p>
          <a:p>
            <a:r>
              <a:rPr lang="en-GB" sz="1600" dirty="0" smtClean="0">
                <a:solidFill>
                  <a:schemeClr val="tx1"/>
                </a:solidFill>
                <a:latin typeface="Consolas" pitchFamily="49" charset="0"/>
                <a:cs typeface="Consolas" pitchFamily="49" charset="0"/>
              </a:rPr>
              <a:t>        let image2 = f image</a:t>
            </a:r>
          </a:p>
          <a:p>
            <a:r>
              <a:rPr lang="en-GB" sz="1600" dirty="0" smtClean="0">
                <a:solidFill>
                  <a:schemeClr val="tx1"/>
                </a:solidFill>
                <a:latin typeface="Consolas" pitchFamily="49" charset="0"/>
                <a:cs typeface="Consolas" pitchFamily="49" charset="0"/>
              </a:rPr>
              <a:t>        do! </a:t>
            </a:r>
            <a:r>
              <a:rPr lang="en-GB" sz="1600" dirty="0" err="1" smtClean="0">
                <a:solidFill>
                  <a:schemeClr val="tx1"/>
                </a:solidFill>
                <a:latin typeface="Consolas" pitchFamily="49" charset="0"/>
                <a:cs typeface="Consolas" pitchFamily="49" charset="0"/>
              </a:rPr>
              <a:t>WriteAsync</a:t>
            </a:r>
            <a:r>
              <a:rPr lang="en-GB" sz="1600" dirty="0" smtClean="0">
                <a:solidFill>
                  <a:schemeClr val="tx1"/>
                </a:solidFill>
                <a:latin typeface="Consolas" pitchFamily="49" charset="0"/>
                <a:cs typeface="Consolas" pitchFamily="49" charset="0"/>
              </a:rPr>
              <a:t> image2 "dog.jpg"</a:t>
            </a:r>
          </a:p>
          <a:p>
            <a:r>
              <a:rPr lang="en-GB" sz="1600" dirty="0" smtClean="0">
                <a:solidFill>
                  <a:schemeClr val="tx1"/>
                </a:solidFill>
                <a:latin typeface="Consolas" pitchFamily="49" charset="0"/>
                <a:cs typeface="Consolas" pitchFamily="49" charset="0"/>
              </a:rPr>
              <a:t>        do </a:t>
            </a:r>
            <a:r>
              <a:rPr lang="en-GB" sz="1600" dirty="0" err="1" smtClean="0">
                <a:solidFill>
                  <a:schemeClr val="tx1"/>
                </a:solidFill>
                <a:latin typeface="Consolas" pitchFamily="49" charset="0"/>
                <a:cs typeface="Consolas" pitchFamily="49" charset="0"/>
              </a:rPr>
              <a:t>printfn</a:t>
            </a:r>
            <a:r>
              <a:rPr lang="en-GB" sz="1600" dirty="0" smtClean="0">
                <a:solidFill>
                  <a:schemeClr val="tx1"/>
                </a:solidFill>
                <a:latin typeface="Consolas" pitchFamily="49" charset="0"/>
                <a:cs typeface="Consolas" pitchFamily="49" charset="0"/>
              </a:rPr>
              <a:t> "done!" </a:t>
            </a:r>
          </a:p>
          <a:p>
            <a:r>
              <a:rPr lang="en-GB" sz="1600" dirty="0" smtClean="0">
                <a:solidFill>
                  <a:schemeClr val="tx1"/>
                </a:solidFill>
                <a:latin typeface="Consolas" pitchFamily="49" charset="0"/>
                <a:cs typeface="Consolas" pitchFamily="49" charset="0"/>
              </a:rPr>
              <a:t>        return image2 }</a:t>
            </a:r>
          </a:p>
        </p:txBody>
      </p:sp>
      <p:sp>
        <p:nvSpPr>
          <p:cNvPr id="20" name="Freeform 19"/>
          <p:cNvSpPr/>
          <p:nvPr/>
        </p:nvSpPr>
        <p:spPr>
          <a:xfrm>
            <a:off x="1212150" y="1000108"/>
            <a:ext cx="3574164" cy="1353312"/>
          </a:xfrm>
          <a:custGeom>
            <a:avLst/>
            <a:gdLst>
              <a:gd name="connsiteX0" fmla="*/ 1514246 w 3686861"/>
              <a:gd name="connsiteY0" fmla="*/ 138989 h 1353312"/>
              <a:gd name="connsiteX1" fmla="*/ 1499616 w 3686861"/>
              <a:gd name="connsiteY1" fmla="*/ 117044 h 1353312"/>
              <a:gd name="connsiteX2" fmla="*/ 1397203 w 3686861"/>
              <a:gd name="connsiteY2" fmla="*/ 51207 h 1353312"/>
              <a:gd name="connsiteX3" fmla="*/ 1324051 w 3686861"/>
              <a:gd name="connsiteY3" fmla="*/ 29261 h 1353312"/>
              <a:gd name="connsiteX4" fmla="*/ 1250899 w 3686861"/>
              <a:gd name="connsiteY4" fmla="*/ 21946 h 1353312"/>
              <a:gd name="connsiteX5" fmla="*/ 1177747 w 3686861"/>
              <a:gd name="connsiteY5" fmla="*/ 7316 h 1353312"/>
              <a:gd name="connsiteX6" fmla="*/ 555955 w 3686861"/>
              <a:gd name="connsiteY6" fmla="*/ 0 h 1353312"/>
              <a:gd name="connsiteX7" fmla="*/ 146304 w 3686861"/>
              <a:gd name="connsiteY7" fmla="*/ 7316 h 1353312"/>
              <a:gd name="connsiteX8" fmla="*/ 87782 w 3686861"/>
              <a:gd name="connsiteY8" fmla="*/ 29261 h 1353312"/>
              <a:gd name="connsiteX9" fmla="*/ 51206 w 3686861"/>
              <a:gd name="connsiteY9" fmla="*/ 73152 h 1353312"/>
              <a:gd name="connsiteX10" fmla="*/ 36576 w 3686861"/>
              <a:gd name="connsiteY10" fmla="*/ 124359 h 1353312"/>
              <a:gd name="connsiteX11" fmla="*/ 29261 w 3686861"/>
              <a:gd name="connsiteY11" fmla="*/ 321869 h 1353312"/>
              <a:gd name="connsiteX12" fmla="*/ 7315 w 3686861"/>
              <a:gd name="connsiteY12" fmla="*/ 438912 h 1353312"/>
              <a:gd name="connsiteX13" fmla="*/ 0 w 3686861"/>
              <a:gd name="connsiteY13" fmla="*/ 475488 h 1353312"/>
              <a:gd name="connsiteX14" fmla="*/ 7315 w 3686861"/>
              <a:gd name="connsiteY14" fmla="*/ 1009498 h 1353312"/>
              <a:gd name="connsiteX15" fmla="*/ 14630 w 3686861"/>
              <a:gd name="connsiteY15" fmla="*/ 1053389 h 1353312"/>
              <a:gd name="connsiteX16" fmla="*/ 21946 w 3686861"/>
              <a:gd name="connsiteY16" fmla="*/ 1141172 h 1353312"/>
              <a:gd name="connsiteX17" fmla="*/ 36576 w 3686861"/>
              <a:gd name="connsiteY17" fmla="*/ 1199693 h 1353312"/>
              <a:gd name="connsiteX18" fmla="*/ 58522 w 3686861"/>
              <a:gd name="connsiteY18" fmla="*/ 1258215 h 1353312"/>
              <a:gd name="connsiteX19" fmla="*/ 65837 w 3686861"/>
              <a:gd name="connsiteY19" fmla="*/ 1287476 h 1353312"/>
              <a:gd name="connsiteX20" fmla="*/ 87782 w 3686861"/>
              <a:gd name="connsiteY20" fmla="*/ 1331367 h 1353312"/>
              <a:gd name="connsiteX21" fmla="*/ 131674 w 3686861"/>
              <a:gd name="connsiteY21" fmla="*/ 1353312 h 1353312"/>
              <a:gd name="connsiteX22" fmla="*/ 1097280 w 3686861"/>
              <a:gd name="connsiteY22" fmla="*/ 1345997 h 1353312"/>
              <a:gd name="connsiteX23" fmla="*/ 1631290 w 3686861"/>
              <a:gd name="connsiteY23" fmla="*/ 1331367 h 1353312"/>
              <a:gd name="connsiteX24" fmla="*/ 1667866 w 3686861"/>
              <a:gd name="connsiteY24" fmla="*/ 1294791 h 1353312"/>
              <a:gd name="connsiteX25" fmla="*/ 1675181 w 3686861"/>
              <a:gd name="connsiteY25" fmla="*/ 1097280 h 1353312"/>
              <a:gd name="connsiteX26" fmla="*/ 1697126 w 3686861"/>
              <a:gd name="connsiteY26" fmla="*/ 1046074 h 1353312"/>
              <a:gd name="connsiteX27" fmla="*/ 1733702 w 3686861"/>
              <a:gd name="connsiteY27" fmla="*/ 1024128 h 1353312"/>
              <a:gd name="connsiteX28" fmla="*/ 2201875 w 3686861"/>
              <a:gd name="connsiteY28" fmla="*/ 1016813 h 1353312"/>
              <a:gd name="connsiteX29" fmla="*/ 2223821 w 3686861"/>
              <a:gd name="connsiteY29" fmla="*/ 1009498 h 1353312"/>
              <a:gd name="connsiteX30" fmla="*/ 2260397 w 3686861"/>
              <a:gd name="connsiteY30" fmla="*/ 965607 h 1353312"/>
              <a:gd name="connsiteX31" fmla="*/ 2296973 w 3686861"/>
              <a:gd name="connsiteY31" fmla="*/ 877824 h 1353312"/>
              <a:gd name="connsiteX32" fmla="*/ 2326234 w 3686861"/>
              <a:gd name="connsiteY32" fmla="*/ 855879 h 1353312"/>
              <a:gd name="connsiteX33" fmla="*/ 2348179 w 3686861"/>
              <a:gd name="connsiteY33" fmla="*/ 848564 h 1353312"/>
              <a:gd name="connsiteX34" fmla="*/ 3591763 w 3686861"/>
              <a:gd name="connsiteY34" fmla="*/ 841248 h 1353312"/>
              <a:gd name="connsiteX35" fmla="*/ 3642970 w 3686861"/>
              <a:gd name="connsiteY35" fmla="*/ 826618 h 1353312"/>
              <a:gd name="connsiteX36" fmla="*/ 3679546 w 3686861"/>
              <a:gd name="connsiteY36" fmla="*/ 782727 h 1353312"/>
              <a:gd name="connsiteX37" fmla="*/ 3686861 w 3686861"/>
              <a:gd name="connsiteY37" fmla="*/ 746151 h 1353312"/>
              <a:gd name="connsiteX38" fmla="*/ 3679546 w 3686861"/>
              <a:gd name="connsiteY38" fmla="*/ 570586 h 1353312"/>
              <a:gd name="connsiteX39" fmla="*/ 3664915 w 3686861"/>
              <a:gd name="connsiteY39" fmla="*/ 548640 h 1353312"/>
              <a:gd name="connsiteX40" fmla="*/ 3628339 w 3686861"/>
              <a:gd name="connsiteY40" fmla="*/ 512064 h 1353312"/>
              <a:gd name="connsiteX41" fmla="*/ 3606394 w 3686861"/>
              <a:gd name="connsiteY41" fmla="*/ 504749 h 1353312"/>
              <a:gd name="connsiteX42" fmla="*/ 3577133 w 3686861"/>
              <a:gd name="connsiteY42" fmla="*/ 490119 h 1353312"/>
              <a:gd name="connsiteX43" fmla="*/ 3533242 w 3686861"/>
              <a:gd name="connsiteY43" fmla="*/ 482804 h 1353312"/>
              <a:gd name="connsiteX44" fmla="*/ 3313786 w 3686861"/>
              <a:gd name="connsiteY44" fmla="*/ 504749 h 1353312"/>
              <a:gd name="connsiteX45" fmla="*/ 3255264 w 3686861"/>
              <a:gd name="connsiteY45" fmla="*/ 512064 h 1353312"/>
              <a:gd name="connsiteX46" fmla="*/ 3182112 w 3686861"/>
              <a:gd name="connsiteY46" fmla="*/ 519380 h 1353312"/>
              <a:gd name="connsiteX47" fmla="*/ 3145536 w 3686861"/>
              <a:gd name="connsiteY47" fmla="*/ 526695 h 1353312"/>
              <a:gd name="connsiteX48" fmla="*/ 2428646 w 3686861"/>
              <a:gd name="connsiteY48" fmla="*/ 519380 h 1353312"/>
              <a:gd name="connsiteX49" fmla="*/ 2421331 w 3686861"/>
              <a:gd name="connsiteY49" fmla="*/ 482804 h 1353312"/>
              <a:gd name="connsiteX50" fmla="*/ 2414016 w 3686861"/>
              <a:gd name="connsiteY50" fmla="*/ 380391 h 1353312"/>
              <a:gd name="connsiteX51" fmla="*/ 2370125 w 3686861"/>
              <a:gd name="connsiteY51" fmla="*/ 336500 h 1353312"/>
              <a:gd name="connsiteX52" fmla="*/ 2348179 w 3686861"/>
              <a:gd name="connsiteY52" fmla="*/ 321869 h 1353312"/>
              <a:gd name="connsiteX53" fmla="*/ 2282342 w 3686861"/>
              <a:gd name="connsiteY53" fmla="*/ 307239 h 1353312"/>
              <a:gd name="connsiteX54" fmla="*/ 1536192 w 3686861"/>
              <a:gd name="connsiteY54" fmla="*/ 307239 h 1353312"/>
              <a:gd name="connsiteX55" fmla="*/ 1521562 w 3686861"/>
              <a:gd name="connsiteY55" fmla="*/ 263348 h 1353312"/>
              <a:gd name="connsiteX56" fmla="*/ 1514246 w 3686861"/>
              <a:gd name="connsiteY56" fmla="*/ 168250 h 1353312"/>
              <a:gd name="connsiteX57" fmla="*/ 1506931 w 3686861"/>
              <a:gd name="connsiteY57" fmla="*/ 146304 h 1353312"/>
              <a:gd name="connsiteX58" fmla="*/ 1514246 w 3686861"/>
              <a:gd name="connsiteY58" fmla="*/ 138989 h 135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686861" h="1353312">
                <a:moveTo>
                  <a:pt x="1514246" y="138989"/>
                </a:moveTo>
                <a:cubicBezTo>
                  <a:pt x="1513027" y="134112"/>
                  <a:pt x="1506151" y="122925"/>
                  <a:pt x="1499616" y="117044"/>
                </a:cubicBezTo>
                <a:cubicBezTo>
                  <a:pt x="1467115" y="87793"/>
                  <a:pt x="1436671" y="67652"/>
                  <a:pt x="1397203" y="51207"/>
                </a:cubicBezTo>
                <a:cubicBezTo>
                  <a:pt x="1386574" y="46778"/>
                  <a:pt x="1340371" y="31592"/>
                  <a:pt x="1324051" y="29261"/>
                </a:cubicBezTo>
                <a:cubicBezTo>
                  <a:pt x="1299792" y="25795"/>
                  <a:pt x="1275134" y="25581"/>
                  <a:pt x="1250899" y="21946"/>
                </a:cubicBezTo>
                <a:cubicBezTo>
                  <a:pt x="1226307" y="18257"/>
                  <a:pt x="1202612" y="7609"/>
                  <a:pt x="1177747" y="7316"/>
                </a:cubicBezTo>
                <a:lnTo>
                  <a:pt x="555955" y="0"/>
                </a:lnTo>
                <a:lnTo>
                  <a:pt x="146304" y="7316"/>
                </a:lnTo>
                <a:cubicBezTo>
                  <a:pt x="118896" y="8215"/>
                  <a:pt x="107495" y="13491"/>
                  <a:pt x="87782" y="29261"/>
                </a:cubicBezTo>
                <a:cubicBezTo>
                  <a:pt x="73254" y="40883"/>
                  <a:pt x="61871" y="58933"/>
                  <a:pt x="51206" y="73152"/>
                </a:cubicBezTo>
                <a:cubicBezTo>
                  <a:pt x="47193" y="85192"/>
                  <a:pt x="37311" y="112969"/>
                  <a:pt x="36576" y="124359"/>
                </a:cubicBezTo>
                <a:cubicBezTo>
                  <a:pt x="32334" y="190104"/>
                  <a:pt x="33019" y="256094"/>
                  <a:pt x="29261" y="321869"/>
                </a:cubicBezTo>
                <a:cubicBezTo>
                  <a:pt x="25389" y="389631"/>
                  <a:pt x="20642" y="372275"/>
                  <a:pt x="7315" y="438912"/>
                </a:cubicBezTo>
                <a:lnTo>
                  <a:pt x="0" y="475488"/>
                </a:lnTo>
                <a:cubicBezTo>
                  <a:pt x="2438" y="653491"/>
                  <a:pt x="2810" y="831535"/>
                  <a:pt x="7315" y="1009498"/>
                </a:cubicBezTo>
                <a:cubicBezTo>
                  <a:pt x="7690" y="1024325"/>
                  <a:pt x="12992" y="1038648"/>
                  <a:pt x="14630" y="1053389"/>
                </a:cubicBezTo>
                <a:cubicBezTo>
                  <a:pt x="17873" y="1082572"/>
                  <a:pt x="17590" y="1112134"/>
                  <a:pt x="21946" y="1141172"/>
                </a:cubicBezTo>
                <a:cubicBezTo>
                  <a:pt x="24929" y="1161057"/>
                  <a:pt x="31699" y="1180186"/>
                  <a:pt x="36576" y="1199693"/>
                </a:cubicBezTo>
                <a:cubicBezTo>
                  <a:pt x="46536" y="1239534"/>
                  <a:pt x="39394" y="1219961"/>
                  <a:pt x="58522" y="1258215"/>
                </a:cubicBezTo>
                <a:cubicBezTo>
                  <a:pt x="60960" y="1267969"/>
                  <a:pt x="63075" y="1277809"/>
                  <a:pt x="65837" y="1287476"/>
                </a:cubicBezTo>
                <a:cubicBezTo>
                  <a:pt x="70596" y="1304133"/>
                  <a:pt x="74959" y="1318544"/>
                  <a:pt x="87782" y="1331367"/>
                </a:cubicBezTo>
                <a:cubicBezTo>
                  <a:pt x="101962" y="1345547"/>
                  <a:pt x="113826" y="1347363"/>
                  <a:pt x="131674" y="1353312"/>
                </a:cubicBezTo>
                <a:lnTo>
                  <a:pt x="1097280" y="1345997"/>
                </a:lnTo>
                <a:cubicBezTo>
                  <a:pt x="1275331" y="1343391"/>
                  <a:pt x="1453933" y="1347284"/>
                  <a:pt x="1631290" y="1331367"/>
                </a:cubicBezTo>
                <a:cubicBezTo>
                  <a:pt x="1648463" y="1329826"/>
                  <a:pt x="1667866" y="1294791"/>
                  <a:pt x="1667866" y="1294791"/>
                </a:cubicBezTo>
                <a:cubicBezTo>
                  <a:pt x="1670304" y="1228954"/>
                  <a:pt x="1670939" y="1163025"/>
                  <a:pt x="1675181" y="1097280"/>
                </a:cubicBezTo>
                <a:cubicBezTo>
                  <a:pt x="1676599" y="1075306"/>
                  <a:pt x="1683941" y="1062555"/>
                  <a:pt x="1697126" y="1046074"/>
                </a:cubicBezTo>
                <a:cubicBezTo>
                  <a:pt x="1706755" y="1034038"/>
                  <a:pt x="1716903" y="1024629"/>
                  <a:pt x="1733702" y="1024128"/>
                </a:cubicBezTo>
                <a:cubicBezTo>
                  <a:pt x="1889709" y="1019471"/>
                  <a:pt x="2045817" y="1019251"/>
                  <a:pt x="2201875" y="1016813"/>
                </a:cubicBezTo>
                <a:cubicBezTo>
                  <a:pt x="2209190" y="1014375"/>
                  <a:pt x="2217405" y="1013775"/>
                  <a:pt x="2223821" y="1009498"/>
                </a:cubicBezTo>
                <a:cubicBezTo>
                  <a:pt x="2240715" y="998235"/>
                  <a:pt x="2249603" y="981797"/>
                  <a:pt x="2260397" y="965607"/>
                </a:cubicBezTo>
                <a:cubicBezTo>
                  <a:pt x="2271752" y="920186"/>
                  <a:pt x="2266741" y="908055"/>
                  <a:pt x="2296973" y="877824"/>
                </a:cubicBezTo>
                <a:cubicBezTo>
                  <a:pt x="2305594" y="869203"/>
                  <a:pt x="2315648" y="861928"/>
                  <a:pt x="2326234" y="855879"/>
                </a:cubicBezTo>
                <a:cubicBezTo>
                  <a:pt x="2332929" y="852053"/>
                  <a:pt x="2340469" y="848653"/>
                  <a:pt x="2348179" y="848564"/>
                </a:cubicBezTo>
                <a:lnTo>
                  <a:pt x="3591763" y="841248"/>
                </a:lnTo>
                <a:cubicBezTo>
                  <a:pt x="3595664" y="840273"/>
                  <a:pt x="3636674" y="830815"/>
                  <a:pt x="3642970" y="826618"/>
                </a:cubicBezTo>
                <a:cubicBezTo>
                  <a:pt x="3659864" y="815355"/>
                  <a:pt x="3668752" y="798917"/>
                  <a:pt x="3679546" y="782727"/>
                </a:cubicBezTo>
                <a:cubicBezTo>
                  <a:pt x="3681984" y="770535"/>
                  <a:pt x="3686861" y="758584"/>
                  <a:pt x="3686861" y="746151"/>
                </a:cubicBezTo>
                <a:cubicBezTo>
                  <a:pt x="3686861" y="687579"/>
                  <a:pt x="3686014" y="628800"/>
                  <a:pt x="3679546" y="570586"/>
                </a:cubicBezTo>
                <a:cubicBezTo>
                  <a:pt x="3678575" y="561848"/>
                  <a:pt x="3670705" y="555257"/>
                  <a:pt x="3664915" y="548640"/>
                </a:cubicBezTo>
                <a:cubicBezTo>
                  <a:pt x="3653561" y="535664"/>
                  <a:pt x="3644696" y="517516"/>
                  <a:pt x="3628339" y="512064"/>
                </a:cubicBezTo>
                <a:cubicBezTo>
                  <a:pt x="3621024" y="509626"/>
                  <a:pt x="3613481" y="507786"/>
                  <a:pt x="3606394" y="504749"/>
                </a:cubicBezTo>
                <a:cubicBezTo>
                  <a:pt x="3596371" y="500453"/>
                  <a:pt x="3587578" y="493252"/>
                  <a:pt x="3577133" y="490119"/>
                </a:cubicBezTo>
                <a:cubicBezTo>
                  <a:pt x="3562926" y="485857"/>
                  <a:pt x="3547872" y="485242"/>
                  <a:pt x="3533242" y="482804"/>
                </a:cubicBezTo>
                <a:cubicBezTo>
                  <a:pt x="3255341" y="498243"/>
                  <a:pt x="3523619" y="478521"/>
                  <a:pt x="3313786" y="504749"/>
                </a:cubicBezTo>
                <a:lnTo>
                  <a:pt x="3255264" y="512064"/>
                </a:lnTo>
                <a:cubicBezTo>
                  <a:pt x="3230908" y="514770"/>
                  <a:pt x="3206403" y="516141"/>
                  <a:pt x="3182112" y="519380"/>
                </a:cubicBezTo>
                <a:cubicBezTo>
                  <a:pt x="3169788" y="521023"/>
                  <a:pt x="3157728" y="524257"/>
                  <a:pt x="3145536" y="526695"/>
                </a:cubicBezTo>
                <a:lnTo>
                  <a:pt x="2428646" y="519380"/>
                </a:lnTo>
                <a:cubicBezTo>
                  <a:pt x="2416235" y="518628"/>
                  <a:pt x="2422633" y="495169"/>
                  <a:pt x="2421331" y="482804"/>
                </a:cubicBezTo>
                <a:cubicBezTo>
                  <a:pt x="2417748" y="448767"/>
                  <a:pt x="2425322" y="412694"/>
                  <a:pt x="2414016" y="380391"/>
                </a:cubicBezTo>
                <a:cubicBezTo>
                  <a:pt x="2407181" y="360862"/>
                  <a:pt x="2387340" y="347977"/>
                  <a:pt x="2370125" y="336500"/>
                </a:cubicBezTo>
                <a:cubicBezTo>
                  <a:pt x="2362810" y="331623"/>
                  <a:pt x="2356043" y="325801"/>
                  <a:pt x="2348179" y="321869"/>
                </a:cubicBezTo>
                <a:cubicBezTo>
                  <a:pt x="2330171" y="312865"/>
                  <a:pt x="2299198" y="310048"/>
                  <a:pt x="2282342" y="307239"/>
                </a:cubicBezTo>
                <a:cubicBezTo>
                  <a:pt x="2036275" y="316352"/>
                  <a:pt x="1778114" y="329232"/>
                  <a:pt x="1536192" y="307239"/>
                </a:cubicBezTo>
                <a:cubicBezTo>
                  <a:pt x="1520834" y="305843"/>
                  <a:pt x="1521562" y="263348"/>
                  <a:pt x="1521562" y="263348"/>
                </a:cubicBezTo>
                <a:cubicBezTo>
                  <a:pt x="1519123" y="231649"/>
                  <a:pt x="1518190" y="199797"/>
                  <a:pt x="1514246" y="168250"/>
                </a:cubicBezTo>
                <a:cubicBezTo>
                  <a:pt x="1513290" y="160599"/>
                  <a:pt x="1511208" y="152720"/>
                  <a:pt x="1506931" y="146304"/>
                </a:cubicBezTo>
                <a:cubicBezTo>
                  <a:pt x="1483262" y="110799"/>
                  <a:pt x="1515465" y="143866"/>
                  <a:pt x="1514246" y="138989"/>
                </a:cubicBezTo>
                <a:close/>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Left Arrow Callout 21"/>
          <p:cNvSpPr/>
          <p:nvPr/>
        </p:nvSpPr>
        <p:spPr>
          <a:xfrm>
            <a:off x="4705924" y="1653217"/>
            <a:ext cx="3500462" cy="830997"/>
          </a:xfrm>
          <a:prstGeom prst="leftArrowCallou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600" b="1" dirty="0" smtClean="0"/>
              <a:t>Continuation/</a:t>
            </a:r>
          </a:p>
          <a:p>
            <a:pPr algn="ctr"/>
            <a:r>
              <a:rPr lang="en-GB" sz="1600" b="1" dirty="0" smtClean="0"/>
              <a:t>Event callback/</a:t>
            </a:r>
          </a:p>
          <a:p>
            <a:pPr algn="ctr"/>
            <a:r>
              <a:rPr lang="en-GB" sz="1600" b="1" dirty="0" smtClean="0"/>
              <a:t>Task residue</a:t>
            </a:r>
            <a:endParaRPr lang="en-GB" sz="1600" b="1" dirty="0"/>
          </a:p>
        </p:txBody>
      </p:sp>
      <p:sp>
        <p:nvSpPr>
          <p:cNvPr id="23" name="Left Arrow Callout 22"/>
          <p:cNvSpPr/>
          <p:nvPr/>
        </p:nvSpPr>
        <p:spPr>
          <a:xfrm>
            <a:off x="5429256" y="838200"/>
            <a:ext cx="3714744" cy="584775"/>
          </a:xfrm>
          <a:prstGeom prst="leftArrowCallou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600" b="1" dirty="0" smtClean="0"/>
              <a:t>Asynchronous "non-blocking" action</a:t>
            </a:r>
            <a:endParaRPr lang="en-GB" sz="1600" b="1" dirty="0"/>
          </a:p>
        </p:txBody>
      </p:sp>
      <p:sp>
        <p:nvSpPr>
          <p:cNvPr id="24" name="TextBox 23"/>
          <p:cNvSpPr txBox="1"/>
          <p:nvPr/>
        </p:nvSpPr>
        <p:spPr>
          <a:xfrm>
            <a:off x="428596" y="3071810"/>
            <a:ext cx="4541308" cy="369332"/>
          </a:xfrm>
          <a:prstGeom prst="rect">
            <a:avLst/>
          </a:prstGeom>
          <a:noFill/>
        </p:spPr>
        <p:txBody>
          <a:bodyPr wrap="none" rtlCol="0">
            <a:spAutoFit/>
          </a:bodyPr>
          <a:lstStyle/>
          <a:p>
            <a:r>
              <a:rPr lang="en-GB" dirty="0" smtClean="0"/>
              <a:t>You're actually writing this (approximately):</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20" grpId="0" animBg="1"/>
      <p:bldP spid="22" grpId="0" animBg="1"/>
      <p:bldP spid="24"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38288" y="2090738"/>
            <a:ext cx="7100887" cy="1719262"/>
          </a:xfrm>
        </p:spPr>
        <p:txBody>
          <a:bodyPr/>
          <a:lstStyle/>
          <a:p>
            <a:pPr eaLnBrk="1" hangingPunct="1">
              <a:defRPr/>
            </a:pPr>
            <a:r>
              <a:rPr lang="en-US" dirty="0" smtClean="0"/>
              <a:t>Demos: Web Translation</a:t>
            </a:r>
          </a:p>
        </p:txBody>
      </p:sp>
      <p:sp>
        <p:nvSpPr>
          <p:cNvPr id="34818" name="Rectangle 3"/>
          <p:cNvSpPr>
            <a:spLocks noGrp="1" noChangeArrowheads="1"/>
          </p:cNvSpPr>
          <p:nvPr>
            <p:ph type="subTitle" idx="1"/>
          </p:nvPr>
        </p:nvSpPr>
        <p:spPr>
          <a:xfrm>
            <a:off x="1538288" y="3870325"/>
            <a:ext cx="7100887" cy="1136650"/>
          </a:xfrm>
        </p:spPr>
        <p:txBody>
          <a:bodyPr/>
          <a:lstStyle/>
          <a:p>
            <a:pPr eaLnBrk="1" hangingPunct="1">
              <a:spcBef>
                <a:spcPct val="0"/>
              </a:spcBef>
            </a:pPr>
            <a:endParaRPr lang="en-US" dirty="0" smtClean="0">
              <a:solidFill>
                <a:srgbClr val="A2998A"/>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
        <p:nvSpPr>
          <p:cNvPr id="4" name="Text Placeholder 3"/>
          <p:cNvSpPr>
            <a:spLocks noGrp="1"/>
          </p:cNvSpPr>
          <p:nvPr>
            <p:ph type="body" sz="quarter" idx="10"/>
          </p:nvPr>
        </p:nvSpPr>
        <p:spPr/>
        <p:txBody>
          <a:bodyPr/>
          <a:lstStyle/>
          <a:p>
            <a:endParaRPr lang="en-GB"/>
          </a:p>
        </p:txBody>
      </p:sp>
      <p:pic>
        <p:nvPicPr>
          <p:cNvPr id="120835" name="Picture 3"/>
          <p:cNvPicPr>
            <a:picLocks noChangeAspect="1" noChangeArrowheads="1"/>
          </p:cNvPicPr>
          <p:nvPr/>
        </p:nvPicPr>
        <p:blipFill>
          <a:blip r:embed="rId2"/>
          <a:srcRect/>
          <a:stretch>
            <a:fillRect/>
          </a:stretch>
        </p:blipFill>
        <p:spPr bwMode="auto">
          <a:xfrm>
            <a:off x="-1524000" y="-190500"/>
            <a:ext cx="12192000" cy="7239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2"/>
          <a:srcRect t="36979" r="67254" b="23855"/>
          <a:stretch>
            <a:fillRect/>
          </a:stretch>
        </p:blipFill>
        <p:spPr bwMode="auto">
          <a:xfrm>
            <a:off x="1149154" y="1311967"/>
            <a:ext cx="6474394" cy="4597758"/>
          </a:xfrm>
          <a:prstGeom prst="rect">
            <a:avLst/>
          </a:prstGeom>
          <a:noFill/>
          <a:ln w="9525">
            <a:noFill/>
            <a:miter lim="800000"/>
            <a:headEnd/>
            <a:tailEnd/>
          </a:ln>
        </p:spPr>
      </p:pic>
      <p:sp>
        <p:nvSpPr>
          <p:cNvPr id="8" name="Rectangular Callout 7"/>
          <p:cNvSpPr/>
          <p:nvPr/>
        </p:nvSpPr>
        <p:spPr>
          <a:xfrm>
            <a:off x="7533628" y="3863339"/>
            <a:ext cx="1133195" cy="523220"/>
          </a:xfrm>
          <a:prstGeom prst="wedgeRectCallout">
            <a:avLst>
              <a:gd name="adj1" fmla="val -155316"/>
              <a:gd name="adj2" fmla="val 155183"/>
            </a:avLst>
          </a:prstGeom>
          <a:solidFill>
            <a:schemeClr val="accent1"/>
          </a:solidFill>
          <a:ln w="15875">
            <a:solidFill>
              <a:schemeClr val="tx1"/>
            </a:solidFill>
            <a:miter lim="800000"/>
            <a:headEnd/>
            <a:tailEnd/>
          </a:ln>
          <a:effectLst/>
        </p:spPr>
        <p:txBody>
          <a:bodyPr wrap="none" anchor="ctr" anchorCtr="1">
            <a:spAutoFit/>
          </a:bodyPr>
          <a:lstStyle/>
          <a:p>
            <a:pPr algn="ctr"/>
            <a:r>
              <a:rPr lang="en-GB" sz="2800" b="1" dirty="0" smtClean="0">
                <a:solidFill>
                  <a:schemeClr val="bg1"/>
                </a:solidFill>
              </a:rPr>
              <a:t>React!</a:t>
            </a:r>
          </a:p>
        </p:txBody>
      </p:sp>
      <p:sp>
        <p:nvSpPr>
          <p:cNvPr id="9" name="Rectangular Callout 8"/>
          <p:cNvSpPr/>
          <p:nvPr/>
        </p:nvSpPr>
        <p:spPr>
          <a:xfrm>
            <a:off x="7402692" y="3307400"/>
            <a:ext cx="1133195" cy="523220"/>
          </a:xfrm>
          <a:prstGeom prst="wedgeRectCallout">
            <a:avLst>
              <a:gd name="adj1" fmla="val -155316"/>
              <a:gd name="adj2" fmla="val 155183"/>
            </a:avLst>
          </a:prstGeom>
          <a:solidFill>
            <a:schemeClr val="accent1"/>
          </a:solidFill>
          <a:ln w="15875">
            <a:solidFill>
              <a:schemeClr val="tx1"/>
            </a:solidFill>
            <a:miter lim="800000"/>
            <a:headEnd/>
            <a:tailEnd/>
          </a:ln>
          <a:effectLst/>
        </p:spPr>
        <p:txBody>
          <a:bodyPr wrap="none" anchor="ctr" anchorCtr="1">
            <a:spAutoFit/>
          </a:bodyPr>
          <a:lstStyle/>
          <a:p>
            <a:pPr algn="ctr"/>
            <a:r>
              <a:rPr lang="en-GB" sz="2800" b="1" dirty="0" smtClean="0">
                <a:solidFill>
                  <a:schemeClr val="bg1"/>
                </a:solidFill>
              </a:rPr>
              <a:t>React!</a:t>
            </a:r>
          </a:p>
        </p:txBody>
      </p:sp>
      <p:sp>
        <p:nvSpPr>
          <p:cNvPr id="10" name="Rectangular Callout 9"/>
          <p:cNvSpPr/>
          <p:nvPr/>
        </p:nvSpPr>
        <p:spPr>
          <a:xfrm>
            <a:off x="6885391" y="2120397"/>
            <a:ext cx="1133195" cy="523220"/>
          </a:xfrm>
          <a:prstGeom prst="wedgeRectCallout">
            <a:avLst>
              <a:gd name="adj1" fmla="val -155316"/>
              <a:gd name="adj2" fmla="val 155183"/>
            </a:avLst>
          </a:prstGeom>
          <a:solidFill>
            <a:schemeClr val="accent1"/>
          </a:solidFill>
          <a:ln w="15875">
            <a:solidFill>
              <a:schemeClr val="tx1"/>
            </a:solidFill>
            <a:miter lim="800000"/>
            <a:headEnd/>
            <a:tailEnd/>
          </a:ln>
          <a:effectLst/>
        </p:spPr>
        <p:txBody>
          <a:bodyPr wrap="none" anchor="ctr" anchorCtr="1">
            <a:spAutoFit/>
          </a:bodyPr>
          <a:lstStyle/>
          <a:p>
            <a:pPr algn="ctr"/>
            <a:r>
              <a:rPr lang="en-GB" sz="2800" b="1" dirty="0" smtClean="0">
                <a:solidFill>
                  <a:schemeClr val="bg1"/>
                </a:solidFill>
              </a:rPr>
              <a:t>React!</a:t>
            </a:r>
          </a:p>
        </p:txBody>
      </p:sp>
      <p:sp>
        <p:nvSpPr>
          <p:cNvPr id="11" name="Title 10"/>
          <p:cNvSpPr>
            <a:spLocks noGrp="1"/>
          </p:cNvSpPr>
          <p:nvPr>
            <p:ph type="title"/>
          </p:nvPr>
        </p:nvSpPr>
        <p:spPr>
          <a:xfrm>
            <a:off x="381000" y="230188"/>
            <a:ext cx="8382000" cy="1107996"/>
          </a:xfrm>
        </p:spPr>
        <p:txBody>
          <a:bodyPr>
            <a:normAutofit fontScale="90000"/>
          </a:bodyPr>
          <a:lstStyle/>
          <a:p>
            <a:r>
              <a:rPr lang="en-GB" sz="4000" dirty="0" smtClean="0"/>
              <a:t>F# example: Serving 5,000+ simultaneous TCP connections with ~10 threads</a:t>
            </a:r>
            <a:endParaRPr lang="en-GB" sz="4000" dirty="0"/>
          </a:p>
        </p:txBody>
      </p:sp>
      <p:pic>
        <p:nvPicPr>
          <p:cNvPr id="116740" name="Picture 4"/>
          <p:cNvPicPr>
            <a:picLocks noChangeAspect="1" noChangeArrowheads="1"/>
          </p:cNvPicPr>
          <p:nvPr/>
        </p:nvPicPr>
        <p:blipFill>
          <a:blip r:embed="rId3"/>
          <a:srcRect l="2430" t="53245" r="22211" b="36509"/>
          <a:stretch>
            <a:fillRect/>
          </a:stretch>
        </p:blipFill>
        <p:spPr bwMode="auto">
          <a:xfrm>
            <a:off x="172279" y="5670623"/>
            <a:ext cx="9352804" cy="889201"/>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normAutofit fontScale="90000"/>
          </a:bodyPr>
          <a:lstStyle/>
          <a:p>
            <a:r>
              <a:rPr lang="en-GB" sz="4400" dirty="0" smtClean="0"/>
              <a:t>Shipped in Visual Studio 2010</a:t>
            </a:r>
            <a:endParaRPr lang="en-GB" sz="4400" dirty="0"/>
          </a:p>
        </p:txBody>
      </p:sp>
      <p:pic>
        <p:nvPicPr>
          <p:cNvPr id="4" name="Content Placeholder 3" descr="Vis_F_blue_Hires.jpg"/>
          <p:cNvPicPr>
            <a:picLocks noGrp="1" noChangeAspect="1"/>
          </p:cNvPicPr>
          <p:nvPr>
            <p:ph idx="1"/>
          </p:nvPr>
        </p:nvPicPr>
        <p:blipFill>
          <a:blip r:embed="rId2"/>
          <a:stretch>
            <a:fillRect/>
          </a:stretch>
        </p:blipFill>
        <p:spPr>
          <a:xfrm>
            <a:off x="337870" y="1323832"/>
            <a:ext cx="8488134" cy="5090615"/>
          </a:xfr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GB"/>
          </a:p>
        </p:txBody>
      </p:sp>
      <p:pic>
        <p:nvPicPr>
          <p:cNvPr id="114691" name="Picture 3"/>
          <p:cNvPicPr>
            <a:picLocks noChangeAspect="1" noChangeArrowheads="1"/>
          </p:cNvPicPr>
          <p:nvPr/>
        </p:nvPicPr>
        <p:blipFill>
          <a:blip r:embed="rId2"/>
          <a:srcRect l="23043" t="53839" r="48043" b="25879"/>
          <a:stretch>
            <a:fillRect/>
          </a:stretch>
        </p:blipFill>
        <p:spPr bwMode="auto">
          <a:xfrm>
            <a:off x="1287886" y="2434108"/>
            <a:ext cx="6555347" cy="273032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One Agent</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tx1"/>
                </a:solidFill>
                <a:cs typeface="Consolas" pitchFamily="49" charset="0"/>
              </a:rPr>
              <a:t>let agent = </a:t>
            </a:r>
          </a:p>
          <a:p>
            <a:endParaRPr lang="en-GB" sz="2000" b="1" dirty="0" smtClean="0">
              <a:solidFill>
                <a:schemeClr val="tx1"/>
              </a:solidFill>
              <a:cs typeface="Consolas" pitchFamily="49" charset="0"/>
            </a:endParaRPr>
          </a:p>
          <a:p>
            <a:r>
              <a:rPr lang="en-GB" sz="2000" b="1" dirty="0" smtClean="0">
                <a:solidFill>
                  <a:schemeClr val="tx1"/>
                </a:solidFill>
                <a:cs typeface="Consolas" pitchFamily="49" charset="0"/>
              </a:rPr>
              <a:t>       </a:t>
            </a:r>
            <a:r>
              <a:rPr lang="en-GB" sz="2000" b="1" dirty="0" err="1" smtClean="0">
                <a:solidFill>
                  <a:schemeClr val="tx1"/>
                </a:solidFill>
                <a:cs typeface="Consolas" pitchFamily="49" charset="0"/>
              </a:rPr>
              <a:t>Agent.Start</a:t>
            </a:r>
            <a:r>
              <a:rPr lang="en-GB" sz="2000" b="1" dirty="0" smtClean="0">
                <a:solidFill>
                  <a:schemeClr val="tx1"/>
                </a:solidFill>
                <a:cs typeface="Consolas" pitchFamily="49" charset="0"/>
              </a:rPr>
              <a:t>(fun inbox -&gt;</a:t>
            </a:r>
          </a:p>
          <a:p>
            <a:r>
              <a:rPr lang="en-GB" sz="2000" b="1" dirty="0" smtClean="0">
                <a:solidFill>
                  <a:schemeClr val="tx1"/>
                </a:solidFill>
                <a:cs typeface="Consolas" pitchFamily="49" charset="0"/>
              </a:rPr>
              <a:t>         async { while true do </a:t>
            </a:r>
          </a:p>
          <a:p>
            <a:r>
              <a:rPr lang="en-GB" sz="2000" b="1" dirty="0" smtClean="0">
                <a:solidFill>
                  <a:schemeClr val="tx1"/>
                </a:solidFill>
                <a:cs typeface="Consolas" pitchFamily="49" charset="0"/>
              </a:rPr>
              <a:t>                   let! msg = </a:t>
            </a:r>
            <a:r>
              <a:rPr lang="en-GB" sz="2000" b="1" dirty="0" err="1" smtClean="0">
                <a:solidFill>
                  <a:schemeClr val="tx1"/>
                </a:solidFill>
                <a:cs typeface="Consolas" pitchFamily="49" charset="0"/>
              </a:rPr>
              <a:t>inbox.Receive</a:t>
            </a:r>
            <a:r>
              <a:rPr lang="en-GB" sz="2000" b="1" dirty="0" smtClean="0">
                <a:solidFill>
                  <a:schemeClr val="tx1"/>
                </a:solidFill>
                <a:cs typeface="Consolas" pitchFamily="49" charset="0"/>
              </a:rPr>
              <a:t>()</a:t>
            </a:r>
          </a:p>
          <a:p>
            <a:r>
              <a:rPr lang="en-GB" sz="2000" b="1" dirty="0" smtClean="0">
                <a:solidFill>
                  <a:schemeClr val="tx1"/>
                </a:solidFill>
                <a:cs typeface="Consolas" pitchFamily="49" charset="0"/>
              </a:rPr>
              <a:t>                   printfn "got message %s" msg } )</a:t>
            </a:r>
          </a:p>
        </p:txBody>
      </p:sp>
      <p:sp>
        <p:nvSpPr>
          <p:cNvPr id="8" name="Folded Corner 924687"/>
          <p:cNvSpPr>
            <a:spLocks noChangeArrowheads="1"/>
          </p:cNvSpPr>
          <p:nvPr/>
        </p:nvSpPr>
        <p:spPr bwMode="auto">
          <a:xfrm>
            <a:off x="4929190" y="4643446"/>
            <a:ext cx="385765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endParaRPr lang="en-GB" b="1" dirty="0" smtClean="0">
              <a:latin typeface="Consolas" pitchFamily="49" charset="0"/>
              <a:cs typeface="Consolas" pitchFamily="49" charset="0"/>
            </a:endParaRPr>
          </a:p>
          <a:p>
            <a:r>
              <a:rPr lang="en-GB" b="1" dirty="0" err="1" smtClean="0">
                <a:latin typeface="Consolas" pitchFamily="49" charset="0"/>
                <a:cs typeface="Consolas" pitchFamily="49" charset="0"/>
              </a:rPr>
              <a:t>agent.Post</a:t>
            </a:r>
            <a:r>
              <a:rPr lang="en-GB" b="1" dirty="0" smtClean="0">
                <a:latin typeface="Consolas" pitchFamily="49" charset="0"/>
                <a:cs typeface="Consolas" pitchFamily="49" charset="0"/>
              </a:rPr>
              <a:t> "three"</a:t>
            </a:r>
          </a:p>
          <a:p>
            <a:r>
              <a:rPr lang="en-GB" b="1" dirty="0" err="1" smtClean="0">
                <a:latin typeface="Consolas" pitchFamily="49" charset="0"/>
                <a:cs typeface="Consolas" pitchFamily="49" charset="0"/>
              </a:rPr>
              <a:t>agent.Post</a:t>
            </a:r>
            <a:r>
              <a:rPr lang="en-GB" b="1" dirty="0" smtClean="0">
                <a:latin typeface="Consolas" pitchFamily="49" charset="0"/>
                <a:cs typeface="Consolas" pitchFamily="49" charset="0"/>
              </a:rPr>
              <a:t> "four"</a:t>
            </a:r>
          </a:p>
          <a:p>
            <a:endParaRPr lang="en-GB" b="1" dirty="0" smtClean="0">
              <a:latin typeface="Consolas" pitchFamily="49" charset="0"/>
              <a:cs typeface="Consolas" pitchFamily="49" charset="0"/>
            </a:endParaRP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latin typeface="Consolas" pitchFamily="49" charset="0"/>
                <a:cs typeface="Consolas" pitchFamily="49" charset="0"/>
              </a:rPr>
              <a:t>Note:</a:t>
            </a:r>
          </a:p>
          <a:p>
            <a:r>
              <a:rPr lang="en-GB" b="1" dirty="0" smtClean="0">
                <a:latin typeface="Consolas" pitchFamily="49" charset="0"/>
                <a:cs typeface="Consolas" pitchFamily="49" charset="0"/>
              </a:rPr>
              <a:t>type Agent&lt;'T&gt; = </a:t>
            </a:r>
            <a:r>
              <a:rPr lang="en-GB" b="1" dirty="0" err="1" smtClean="0">
                <a:latin typeface="Consolas" pitchFamily="49" charset="0"/>
                <a:cs typeface="Consolas" pitchFamily="49" charset="0"/>
              </a:rPr>
              <a:t>MailboxProcessor</a:t>
            </a:r>
            <a:r>
              <a:rPr lang="en-GB" b="1" dirty="0" smtClean="0">
                <a:latin typeface="Consolas" pitchFamily="49" charset="0"/>
                <a:cs typeface="Consolas" pitchFamily="49" charset="0"/>
              </a:rPr>
              <a:t>&lt;'T&gt;</a:t>
            </a:r>
          </a:p>
          <a:p>
            <a:r>
              <a:rPr lang="en-GB" b="1" dirty="0" smtClean="0">
                <a:latin typeface="Consolas" pitchFamily="49" charset="0"/>
                <a:cs typeface="Consolas" pitchFamily="49" charset="0"/>
              </a:rPr>
              <a:t>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100,000 Agents</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tx1"/>
                </a:solidFill>
                <a:cs typeface="Consolas" pitchFamily="49" charset="0"/>
              </a:rPr>
              <a:t>let agents = </a:t>
            </a:r>
          </a:p>
          <a:p>
            <a:r>
              <a:rPr lang="en-GB" sz="2000" b="1" dirty="0" smtClean="0">
                <a:solidFill>
                  <a:schemeClr val="tx1"/>
                </a:solidFill>
                <a:cs typeface="Consolas" pitchFamily="49" charset="0"/>
              </a:rPr>
              <a:t>   [ for i in 0 .. 100000 -&gt;</a:t>
            </a:r>
          </a:p>
          <a:p>
            <a:r>
              <a:rPr lang="en-GB" sz="2000" b="1" dirty="0" smtClean="0">
                <a:solidFill>
                  <a:schemeClr val="tx1"/>
                </a:solidFill>
                <a:cs typeface="Consolas" pitchFamily="49" charset="0"/>
              </a:rPr>
              <a:t>       </a:t>
            </a:r>
            <a:r>
              <a:rPr lang="en-GB" sz="2000" b="1" dirty="0" err="1" smtClean="0">
                <a:solidFill>
                  <a:schemeClr val="tx1"/>
                </a:solidFill>
                <a:cs typeface="Consolas" pitchFamily="49" charset="0"/>
              </a:rPr>
              <a:t>Agent.Start</a:t>
            </a:r>
            <a:r>
              <a:rPr lang="en-GB" sz="2000" b="1" dirty="0" smtClean="0">
                <a:solidFill>
                  <a:schemeClr val="tx1"/>
                </a:solidFill>
                <a:cs typeface="Consolas" pitchFamily="49" charset="0"/>
              </a:rPr>
              <a:t>(fun inbox -&gt;</a:t>
            </a:r>
          </a:p>
          <a:p>
            <a:r>
              <a:rPr lang="en-GB" sz="2000" b="1" dirty="0" smtClean="0">
                <a:solidFill>
                  <a:schemeClr val="tx1"/>
                </a:solidFill>
                <a:cs typeface="Consolas" pitchFamily="49" charset="0"/>
              </a:rPr>
              <a:t>         async { while true do </a:t>
            </a:r>
          </a:p>
          <a:p>
            <a:r>
              <a:rPr lang="en-GB" sz="2000" b="1" dirty="0" smtClean="0">
                <a:solidFill>
                  <a:schemeClr val="tx1"/>
                </a:solidFill>
                <a:cs typeface="Consolas" pitchFamily="49" charset="0"/>
              </a:rPr>
              <a:t>                   let! msg = </a:t>
            </a:r>
            <a:r>
              <a:rPr lang="en-GB" sz="2000" b="1" dirty="0" err="1" smtClean="0">
                <a:solidFill>
                  <a:schemeClr val="tx1"/>
                </a:solidFill>
                <a:cs typeface="Consolas" pitchFamily="49" charset="0"/>
              </a:rPr>
              <a:t>inbox.Receive</a:t>
            </a:r>
            <a:r>
              <a:rPr lang="en-GB" sz="2000" b="1" dirty="0" smtClean="0">
                <a:solidFill>
                  <a:schemeClr val="tx1"/>
                </a:solidFill>
                <a:cs typeface="Consolas" pitchFamily="49" charset="0"/>
              </a:rPr>
              <a:t>()</a:t>
            </a:r>
          </a:p>
          <a:p>
            <a:r>
              <a:rPr lang="en-GB" sz="2000" b="1" dirty="0" smtClean="0">
                <a:solidFill>
                  <a:schemeClr val="tx1"/>
                </a:solidFill>
                <a:cs typeface="Consolas" pitchFamily="49" charset="0"/>
              </a:rPr>
              <a:t>                   printfn "%d got message %s" i msg })]</a:t>
            </a: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latin typeface="Consolas" pitchFamily="49" charset="0"/>
                <a:cs typeface="Consolas" pitchFamily="49" charset="0"/>
              </a:rPr>
              <a:t>Note:</a:t>
            </a:r>
          </a:p>
          <a:p>
            <a:r>
              <a:rPr lang="en-GB" b="1" dirty="0" smtClean="0">
                <a:latin typeface="Consolas" pitchFamily="49" charset="0"/>
                <a:cs typeface="Consolas" pitchFamily="49" charset="0"/>
              </a:rPr>
              <a:t>type Agent&lt;'T&gt; = </a:t>
            </a:r>
            <a:r>
              <a:rPr lang="en-GB" b="1" dirty="0" err="1" smtClean="0">
                <a:latin typeface="Consolas" pitchFamily="49" charset="0"/>
                <a:cs typeface="Consolas" pitchFamily="49" charset="0"/>
              </a:rPr>
              <a:t>MailboxProcessor</a:t>
            </a:r>
            <a:r>
              <a:rPr lang="en-GB" b="1" dirty="0" smtClean="0">
                <a:latin typeface="Consolas" pitchFamily="49" charset="0"/>
                <a:cs typeface="Consolas" pitchFamily="49" charset="0"/>
              </a:rPr>
              <a:t>&lt;'T&gt;</a:t>
            </a:r>
          </a:p>
          <a:p>
            <a:r>
              <a:rPr lang="en-GB" b="1" dirty="0" smtClean="0">
                <a:latin typeface="Consolas" pitchFamily="49" charset="0"/>
                <a:cs typeface="Consolas" pitchFamily="49" charset="0"/>
              </a:rPr>
              <a:t> </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latin typeface="Consolas" pitchFamily="49" charset="0"/>
                <a:cs typeface="Consolas" pitchFamily="49" charset="0"/>
              </a:rPr>
              <a:t>f</a:t>
            </a:r>
            <a:r>
              <a:rPr kumimoji="0" lang="en-GB" b="1" i="0" u="none" strike="noStrike" kern="1200" cap="none" spc="0" normalizeH="0" noProof="0" dirty="0" smtClean="0">
                <a:ln>
                  <a:noFill/>
                </a:ln>
                <a:effectLst/>
                <a:uLnTx/>
                <a:uFillTx/>
                <a:latin typeface="Consolas" pitchFamily="49" charset="0"/>
                <a:ea typeface="+mn-ea"/>
                <a:cs typeface="Consolas" pitchFamily="49" charset="0"/>
              </a:rPr>
              <a:t>or </a:t>
            </a:r>
            <a:r>
              <a:rPr kumimoji="0" lang="en-GB" b="1" i="0" u="none" strike="noStrike" kern="1200" cap="none" spc="0" normalizeH="0" noProof="0" dirty="0" err="1" smtClean="0">
                <a:ln>
                  <a:noFill/>
                </a:ln>
                <a:effectLst/>
                <a:uLnTx/>
                <a:uFillTx/>
                <a:latin typeface="Consolas" pitchFamily="49" charset="0"/>
                <a:ea typeface="+mn-ea"/>
                <a:cs typeface="Consolas" pitchFamily="49" charset="0"/>
              </a:rPr>
              <a:t>agen</a:t>
            </a:r>
            <a:r>
              <a:rPr lang="en-GB" b="1" dirty="0" smtClean="0">
                <a:latin typeface="Consolas" pitchFamily="49" charset="0"/>
                <a:cs typeface="Consolas" pitchFamily="49" charset="0"/>
              </a:rPr>
              <a:t>t in </a:t>
            </a:r>
            <a:r>
              <a:rPr kumimoji="0" lang="en-GB" b="1" i="0" u="none" strike="noStrike" kern="1200" cap="none" spc="0" normalizeH="0" noProof="0" dirty="0" smtClean="0">
                <a:ln>
                  <a:noFill/>
                </a:ln>
                <a:effectLst/>
                <a:uLnTx/>
                <a:uFillTx/>
                <a:latin typeface="Consolas" pitchFamily="49" charset="0"/>
                <a:ea typeface="+mn-ea"/>
                <a:cs typeface="Consolas" pitchFamily="49" charset="0"/>
              </a:rPr>
              <a:t>agents do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latin typeface="Consolas" pitchFamily="49" charset="0"/>
                <a:cs typeface="Consolas" pitchFamily="49" charset="0"/>
              </a:rPr>
              <a:t>    </a:t>
            </a:r>
            <a:r>
              <a:rPr lang="en-GB" b="1" dirty="0" err="1" smtClean="0">
                <a:latin typeface="Consolas" pitchFamily="49" charset="0"/>
                <a:cs typeface="Consolas" pitchFamily="49" charset="0"/>
              </a:rPr>
              <a:t>agent.Post</a:t>
            </a:r>
            <a:r>
              <a:rPr lang="en-GB" b="1" dirty="0" smtClean="0">
                <a:latin typeface="Consolas" pitchFamily="49" charset="0"/>
                <a:cs typeface="Consolas" pitchFamily="49" charset="0"/>
              </a:rPr>
              <a:t> "hello"</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38288" y="2090738"/>
            <a:ext cx="7100887" cy="1719262"/>
          </a:xfrm>
        </p:spPr>
        <p:txBody>
          <a:bodyPr/>
          <a:lstStyle/>
          <a:p>
            <a:pPr eaLnBrk="1" hangingPunct="1">
              <a:defRPr/>
            </a:pPr>
            <a:r>
              <a:rPr lang="en-US" dirty="0" smtClean="0"/>
              <a:t>Demos: Agents</a:t>
            </a:r>
          </a:p>
        </p:txBody>
      </p:sp>
      <p:sp>
        <p:nvSpPr>
          <p:cNvPr id="34818" name="Rectangle 3"/>
          <p:cNvSpPr>
            <a:spLocks noGrp="1" noChangeArrowheads="1"/>
          </p:cNvSpPr>
          <p:nvPr>
            <p:ph type="subTitle" idx="1"/>
          </p:nvPr>
        </p:nvSpPr>
        <p:spPr>
          <a:xfrm>
            <a:off x="1538288" y="3870325"/>
            <a:ext cx="7100887" cy="1136650"/>
          </a:xfrm>
        </p:spPr>
        <p:txBody>
          <a:bodyPr/>
          <a:lstStyle/>
          <a:p>
            <a:pPr eaLnBrk="1" hangingPunct="1">
              <a:spcBef>
                <a:spcPct val="0"/>
              </a:spcBef>
            </a:pPr>
            <a:endParaRPr lang="en-US" dirty="0" smtClean="0">
              <a:solidFill>
                <a:srgbClr val="A2998A"/>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a:srcRect l="38970" t="70292" r="50305" b="15465"/>
          <a:stretch>
            <a:fillRect/>
          </a:stretch>
        </p:blipFill>
        <p:spPr bwMode="auto">
          <a:xfrm>
            <a:off x="1050877" y="5268036"/>
            <a:ext cx="1774209" cy="1398896"/>
          </a:xfrm>
          <a:prstGeom prst="rect">
            <a:avLst/>
          </a:prstGeom>
          <a:noFill/>
          <a:ln w="9525">
            <a:noFill/>
            <a:miter lim="800000"/>
            <a:headEnd/>
            <a:tailEnd/>
          </a:ln>
        </p:spPr>
      </p:pic>
      <p:pic>
        <p:nvPicPr>
          <p:cNvPr id="5" name="Picture 2"/>
          <p:cNvPicPr>
            <a:picLocks noChangeAspect="1" noChangeArrowheads="1"/>
          </p:cNvPicPr>
          <p:nvPr/>
        </p:nvPicPr>
        <p:blipFill>
          <a:blip r:embed="rId7"/>
          <a:srcRect l="32521" t="64294" r="61044" b="27369"/>
          <a:stretch>
            <a:fillRect/>
          </a:stretch>
        </p:blipFill>
        <p:spPr bwMode="auto">
          <a:xfrm>
            <a:off x="805218" y="4408227"/>
            <a:ext cx="1064525" cy="81886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38288" y="2090738"/>
            <a:ext cx="7100887" cy="1719262"/>
          </a:xfrm>
        </p:spPr>
        <p:txBody>
          <a:bodyPr/>
          <a:lstStyle/>
          <a:p>
            <a:pPr eaLnBrk="1" hangingPunct="1">
              <a:defRPr/>
            </a:pPr>
            <a:r>
              <a:rPr lang="en-US" dirty="0" smtClean="0"/>
              <a:t>Demo: </a:t>
            </a:r>
            <a:r>
              <a:rPr lang="en-US" dirty="0" err="1" smtClean="0"/>
              <a:t>WebSharper</a:t>
            </a:r>
            <a:endParaRPr lang="en-US" dirty="0" smtClean="0"/>
          </a:p>
        </p:txBody>
      </p:sp>
      <p:sp>
        <p:nvSpPr>
          <p:cNvPr id="34818" name="Rectangle 3"/>
          <p:cNvSpPr>
            <a:spLocks noGrp="1" noChangeArrowheads="1"/>
          </p:cNvSpPr>
          <p:nvPr>
            <p:ph type="subTitle" idx="1"/>
          </p:nvPr>
        </p:nvSpPr>
        <p:spPr>
          <a:xfrm>
            <a:off x="1538288" y="3870325"/>
            <a:ext cx="7100887" cy="1136650"/>
          </a:xfrm>
        </p:spPr>
        <p:txBody>
          <a:bodyPr/>
          <a:lstStyle/>
          <a:p>
            <a:pPr eaLnBrk="1" hangingPunct="1">
              <a:spcBef>
                <a:spcPct val="0"/>
              </a:spcBef>
            </a:pPr>
            <a:endParaRPr lang="en-US" dirty="0" smtClean="0">
              <a:solidFill>
                <a:srgbClr val="A2998A"/>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a:xfrm>
            <a:off x="500034" y="0"/>
            <a:ext cx="8229600" cy="1143000"/>
          </a:xfrm>
        </p:spPr>
        <p:txBody>
          <a:bodyPr>
            <a:normAutofit/>
          </a:bodyPr>
          <a:lstStyle/>
          <a:p>
            <a:r>
              <a:rPr lang="en-GB" dirty="0" smtClean="0"/>
              <a:t>Taming Asynchronous I/O</a:t>
            </a:r>
            <a:endParaRPr lang="en-GB" dirty="0"/>
          </a:p>
        </p:txBody>
      </p:sp>
      <p:sp>
        <p:nvSpPr>
          <p:cNvPr id="17" name="Folded Corner 16"/>
          <p:cNvSpPr/>
          <p:nvPr/>
        </p:nvSpPr>
        <p:spPr>
          <a:xfrm>
            <a:off x="0" y="1183660"/>
            <a:ext cx="4056166" cy="4312305"/>
          </a:xfrm>
          <a:prstGeom prst="foldedCorner">
            <a:avLst/>
          </a:prstGeom>
          <a:solidFill>
            <a:srgbClr val="FFFFFF"/>
          </a:solidFill>
          <a:ln w="3175"/>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r>
              <a:rPr lang="en-GB" sz="800" dirty="0" smtClean="0">
                <a:solidFill>
                  <a:schemeClr val="tx1"/>
                </a:solidFill>
                <a:latin typeface="Consolas" pitchFamily="49" charset="0"/>
              </a:rPr>
              <a:t>using System;</a:t>
            </a:r>
          </a:p>
          <a:p>
            <a:r>
              <a:rPr lang="en-GB" sz="800" dirty="0" smtClean="0">
                <a:solidFill>
                  <a:schemeClr val="tx1"/>
                </a:solidFill>
                <a:latin typeface="Consolas" pitchFamily="49" charset="0"/>
              </a:rPr>
              <a:t>using System.IO;</a:t>
            </a:r>
          </a:p>
          <a:p>
            <a:r>
              <a:rPr lang="en-GB" sz="800" dirty="0" smtClean="0">
                <a:solidFill>
                  <a:schemeClr val="tx1"/>
                </a:solidFill>
                <a:latin typeface="Consolas" pitchFamily="49" charset="0"/>
              </a:rPr>
              <a:t>using </a:t>
            </a:r>
            <a:r>
              <a:rPr lang="en-GB" sz="800" dirty="0" err="1" smtClean="0">
                <a:solidFill>
                  <a:schemeClr val="tx1"/>
                </a:solidFill>
                <a:latin typeface="Consolas" pitchFamily="49" charset="0"/>
              </a:rPr>
              <a:t>System.Threading</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public class </a:t>
            </a:r>
            <a:r>
              <a:rPr lang="en-GB" sz="800" dirty="0" err="1" smtClean="0">
                <a:solidFill>
                  <a:schemeClr val="tx1"/>
                </a:solidFill>
                <a:latin typeface="Consolas" pitchFamily="49" charset="0"/>
              </a:rPr>
              <a:t>BulkImageProcAsync</a:t>
            </a:r>
            <a:endParaRPr lang="en-GB" sz="800" dirty="0" smtClean="0">
              <a:solidFill>
                <a:schemeClr val="tx1"/>
              </a:solidFill>
              <a:latin typeface="Consolas" pitchFamily="49" charset="0"/>
            </a:endParaRPr>
          </a:p>
          <a:p>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public const String </a:t>
            </a:r>
            <a:r>
              <a:rPr lang="en-GB" sz="800" dirty="0" err="1" smtClean="0">
                <a:solidFill>
                  <a:schemeClr val="tx1"/>
                </a:solidFill>
                <a:latin typeface="Consolas" pitchFamily="49" charset="0"/>
              </a:rPr>
              <a:t>ImageBaseName</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tmpImage</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public const </a:t>
            </a:r>
            <a:r>
              <a:rPr lang="en-GB" sz="800" dirty="0" err="1" smtClean="0">
                <a:solidFill>
                  <a:schemeClr val="tx1"/>
                </a:solidFill>
                <a:latin typeface="Consolas" pitchFamily="49" charset="0"/>
              </a:rPr>
              <a:t>int</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numImages</a:t>
            </a:r>
            <a:r>
              <a:rPr lang="en-GB" sz="800" dirty="0" smtClean="0">
                <a:solidFill>
                  <a:schemeClr val="tx1"/>
                </a:solidFill>
                <a:latin typeface="Consolas" pitchFamily="49" charset="0"/>
              </a:rPr>
              <a:t> = 200;</a:t>
            </a:r>
          </a:p>
          <a:p>
            <a:r>
              <a:rPr lang="en-GB" sz="800" dirty="0" smtClean="0">
                <a:solidFill>
                  <a:schemeClr val="tx1"/>
                </a:solidFill>
                <a:latin typeface="Consolas" pitchFamily="49" charset="0"/>
              </a:rPr>
              <a:t>    public const </a:t>
            </a:r>
            <a:r>
              <a:rPr lang="en-GB" sz="800" dirty="0" err="1" smtClean="0">
                <a:solidFill>
                  <a:schemeClr val="tx1"/>
                </a:solidFill>
                <a:latin typeface="Consolas" pitchFamily="49" charset="0"/>
              </a:rPr>
              <a:t>int</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numPixels</a:t>
            </a:r>
            <a:r>
              <a:rPr lang="en-GB" sz="800" dirty="0" smtClean="0">
                <a:solidFill>
                  <a:schemeClr val="tx1"/>
                </a:solidFill>
                <a:latin typeface="Consolas" pitchFamily="49" charset="0"/>
              </a:rPr>
              <a:t> = 512 * 512;</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ProcessImage</a:t>
            </a:r>
            <a:r>
              <a:rPr lang="en-GB" sz="800" dirty="0" smtClean="0">
                <a:solidFill>
                  <a:schemeClr val="tx1"/>
                </a:solidFill>
                <a:latin typeface="Consolas" pitchFamily="49" charset="0"/>
              </a:rPr>
              <a:t> has a simple O(N) loop, and you can vary the number</a:t>
            </a:r>
          </a:p>
          <a:p>
            <a:r>
              <a:rPr lang="en-GB" sz="800" dirty="0" smtClean="0">
                <a:solidFill>
                  <a:schemeClr val="tx1"/>
                </a:solidFill>
                <a:latin typeface="Consolas" pitchFamily="49" charset="0"/>
              </a:rPr>
              <a:t>    // of times you repeat that loop to make the application more CPU-</a:t>
            </a:r>
          </a:p>
          <a:p>
            <a:r>
              <a:rPr lang="en-GB" sz="800" dirty="0" smtClean="0">
                <a:solidFill>
                  <a:schemeClr val="tx1"/>
                </a:solidFill>
                <a:latin typeface="Consolas" pitchFamily="49" charset="0"/>
              </a:rPr>
              <a:t>    // bound or more IO-bound.</a:t>
            </a:r>
          </a:p>
          <a:p>
            <a:r>
              <a:rPr lang="en-GB" sz="800" dirty="0" smtClean="0">
                <a:solidFill>
                  <a:schemeClr val="tx1"/>
                </a:solidFill>
                <a:latin typeface="Consolas" pitchFamily="49" charset="0"/>
              </a:rPr>
              <a:t>    public static </a:t>
            </a:r>
            <a:r>
              <a:rPr lang="en-GB" sz="800" dirty="0" err="1" smtClean="0">
                <a:solidFill>
                  <a:schemeClr val="tx1"/>
                </a:solidFill>
                <a:latin typeface="Consolas" pitchFamily="49" charset="0"/>
              </a:rPr>
              <a:t>int</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processImageRepeats</a:t>
            </a:r>
            <a:r>
              <a:rPr lang="en-GB" sz="800" dirty="0" smtClean="0">
                <a:solidFill>
                  <a:schemeClr val="tx1"/>
                </a:solidFill>
                <a:latin typeface="Consolas" pitchFamily="49" charset="0"/>
              </a:rPr>
              <a:t> = 20;</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 Threads must decrement </a:t>
            </a:r>
            <a:r>
              <a:rPr lang="en-GB" sz="800" dirty="0" err="1" smtClean="0">
                <a:solidFill>
                  <a:schemeClr val="tx1"/>
                </a:solidFill>
                <a:latin typeface="Consolas" pitchFamily="49" charset="0"/>
              </a:rPr>
              <a:t>NumImagesToFinish</a:t>
            </a:r>
            <a:r>
              <a:rPr lang="en-GB" sz="800" dirty="0" smtClean="0">
                <a:solidFill>
                  <a:schemeClr val="tx1"/>
                </a:solidFill>
                <a:latin typeface="Consolas" pitchFamily="49" charset="0"/>
              </a:rPr>
              <a:t>, and protect</a:t>
            </a:r>
          </a:p>
          <a:p>
            <a:r>
              <a:rPr lang="en-GB" sz="800" dirty="0" smtClean="0">
                <a:solidFill>
                  <a:schemeClr val="tx1"/>
                </a:solidFill>
                <a:latin typeface="Consolas" pitchFamily="49" charset="0"/>
              </a:rPr>
              <a:t>    // their access to it through a </a:t>
            </a:r>
            <a:r>
              <a:rPr lang="en-GB" sz="800" dirty="0" err="1" smtClean="0">
                <a:solidFill>
                  <a:schemeClr val="tx1"/>
                </a:solidFill>
                <a:latin typeface="Consolas" pitchFamily="49" charset="0"/>
              </a:rPr>
              <a:t>mutex</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public static </a:t>
            </a:r>
            <a:r>
              <a:rPr lang="en-GB" sz="800" dirty="0" err="1" smtClean="0">
                <a:solidFill>
                  <a:schemeClr val="tx1"/>
                </a:solidFill>
                <a:latin typeface="Consolas" pitchFamily="49" charset="0"/>
              </a:rPr>
              <a:t>int</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NumImagesToFinish</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numImages</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public static Object[] </a:t>
            </a:r>
            <a:r>
              <a:rPr lang="en-GB" sz="800" dirty="0" err="1" smtClean="0">
                <a:solidFill>
                  <a:schemeClr val="tx1"/>
                </a:solidFill>
                <a:latin typeface="Consolas" pitchFamily="49" charset="0"/>
              </a:rPr>
              <a:t>NumImagesMutex</a:t>
            </a:r>
            <a:r>
              <a:rPr lang="en-GB" sz="800" dirty="0" smtClean="0">
                <a:solidFill>
                  <a:schemeClr val="tx1"/>
                </a:solidFill>
                <a:latin typeface="Consolas" pitchFamily="49" charset="0"/>
              </a:rPr>
              <a:t> = new Object[0];</a:t>
            </a:r>
          </a:p>
          <a:p>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WaitObject</a:t>
            </a:r>
            <a:r>
              <a:rPr lang="en-GB" sz="800" dirty="0" smtClean="0">
                <a:solidFill>
                  <a:schemeClr val="tx1"/>
                </a:solidFill>
                <a:latin typeface="Consolas" pitchFamily="49" charset="0"/>
              </a:rPr>
              <a:t> is signalled when all image processing is done.</a:t>
            </a:r>
          </a:p>
          <a:p>
            <a:r>
              <a:rPr lang="en-GB" sz="800" dirty="0" smtClean="0">
                <a:solidFill>
                  <a:schemeClr val="tx1"/>
                </a:solidFill>
                <a:latin typeface="Consolas" pitchFamily="49" charset="0"/>
              </a:rPr>
              <a:t>    public static Object[] </a:t>
            </a:r>
            <a:r>
              <a:rPr lang="en-GB" sz="800" dirty="0" err="1" smtClean="0">
                <a:solidFill>
                  <a:schemeClr val="tx1"/>
                </a:solidFill>
                <a:latin typeface="Consolas" pitchFamily="49" charset="0"/>
              </a:rPr>
              <a:t>WaitObject</a:t>
            </a:r>
            <a:r>
              <a:rPr lang="en-GB" sz="800" dirty="0" smtClean="0">
                <a:solidFill>
                  <a:schemeClr val="tx1"/>
                </a:solidFill>
                <a:latin typeface="Consolas" pitchFamily="49" charset="0"/>
              </a:rPr>
              <a:t> = new Object[0];</a:t>
            </a:r>
          </a:p>
          <a:p>
            <a:r>
              <a:rPr lang="en-GB" sz="800" dirty="0" smtClean="0">
                <a:solidFill>
                  <a:schemeClr val="tx1"/>
                </a:solidFill>
                <a:latin typeface="Consolas" pitchFamily="49" charset="0"/>
              </a:rPr>
              <a:t>    public class </a:t>
            </a:r>
            <a:r>
              <a:rPr lang="en-GB" sz="800" dirty="0" err="1" smtClean="0">
                <a:solidFill>
                  <a:schemeClr val="tx1"/>
                </a:solidFill>
                <a:latin typeface="Consolas" pitchFamily="49" charset="0"/>
              </a:rPr>
              <a:t>ImageStateObject</a:t>
            </a:r>
            <a:endParaRPr lang="en-GB" sz="800" dirty="0" smtClean="0">
              <a:solidFill>
                <a:schemeClr val="tx1"/>
              </a:solidFill>
              <a:latin typeface="Consolas" pitchFamily="49" charset="0"/>
            </a:endParaRP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public byte[] pixels;</a:t>
            </a:r>
          </a:p>
          <a:p>
            <a:r>
              <a:rPr lang="en-GB" sz="800" dirty="0" smtClean="0">
                <a:solidFill>
                  <a:schemeClr val="tx1"/>
                </a:solidFill>
                <a:latin typeface="Consolas" pitchFamily="49" charset="0"/>
              </a:rPr>
              <a:t>        public </a:t>
            </a:r>
            <a:r>
              <a:rPr lang="en-GB" sz="800" dirty="0" err="1" smtClean="0">
                <a:solidFill>
                  <a:schemeClr val="tx1"/>
                </a:solidFill>
                <a:latin typeface="Consolas" pitchFamily="49" charset="0"/>
              </a:rPr>
              <a:t>int</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imageNum</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public </a:t>
            </a:r>
            <a:r>
              <a:rPr lang="en-GB" sz="800" dirty="0" err="1" smtClean="0">
                <a:solidFill>
                  <a:schemeClr val="tx1"/>
                </a:solidFill>
                <a:latin typeface="Consolas" pitchFamily="49" charset="0"/>
              </a:rPr>
              <a:t>FileStream</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fs</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endParaRPr lang="en-GB" sz="800" dirty="0">
              <a:solidFill>
                <a:schemeClr val="tx1"/>
              </a:solidFill>
              <a:latin typeface="Consolas" pitchFamily="49" charset="0"/>
            </a:endParaRPr>
          </a:p>
        </p:txBody>
      </p:sp>
      <p:sp>
        <p:nvSpPr>
          <p:cNvPr id="8" name="Folded Corner 7"/>
          <p:cNvSpPr/>
          <p:nvPr/>
        </p:nvSpPr>
        <p:spPr>
          <a:xfrm>
            <a:off x="1828800" y="1235914"/>
            <a:ext cx="4224481" cy="5912539"/>
          </a:xfrm>
          <a:prstGeom prst="foldedCorner">
            <a:avLst/>
          </a:prstGeom>
          <a:solidFill>
            <a:srgbClr val="FFFFFF"/>
          </a:solidFill>
          <a:ln w="3175"/>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r>
              <a:rPr lang="en-GB" sz="800" dirty="0" smtClean="0">
                <a:solidFill>
                  <a:schemeClr val="tx1"/>
                </a:solidFill>
                <a:latin typeface="Consolas" pitchFamily="49" charset="0"/>
              </a:rPr>
              <a:t>    public static void </a:t>
            </a:r>
            <a:r>
              <a:rPr lang="en-GB" sz="800" dirty="0" err="1" smtClean="0">
                <a:solidFill>
                  <a:schemeClr val="tx1"/>
                </a:solidFill>
                <a:latin typeface="Consolas" pitchFamily="49" charset="0"/>
              </a:rPr>
              <a:t>ReadInImageCallback</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IAsyncResult</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asyncResult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ImageStateObject</a:t>
            </a:r>
            <a:r>
              <a:rPr lang="en-GB" sz="800" dirty="0" smtClean="0">
                <a:solidFill>
                  <a:schemeClr val="tx1"/>
                </a:solidFill>
                <a:latin typeface="Consolas" pitchFamily="49" charset="0"/>
              </a:rPr>
              <a:t> state = (</a:t>
            </a:r>
            <a:r>
              <a:rPr lang="en-GB" sz="800" dirty="0" err="1" smtClean="0">
                <a:solidFill>
                  <a:schemeClr val="tx1"/>
                </a:solidFill>
                <a:latin typeface="Consolas" pitchFamily="49" charset="0"/>
              </a:rPr>
              <a:t>ImageStateObject</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asyncResult.AsyncState</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Stream </a:t>
            </a:r>
            <a:r>
              <a:rPr lang="en-GB" sz="800" dirty="0" err="1" smtClean="0">
                <a:solidFill>
                  <a:schemeClr val="tx1"/>
                </a:solidFill>
                <a:latin typeface="Consolas" pitchFamily="49" charset="0"/>
              </a:rPr>
              <a:t>stream</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state.fs</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int</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bytesRead</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stream.EndRead</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asyncResult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if (</a:t>
            </a:r>
            <a:r>
              <a:rPr lang="en-GB" sz="800" dirty="0" err="1" smtClean="0">
                <a:solidFill>
                  <a:schemeClr val="tx1"/>
                </a:solidFill>
                <a:latin typeface="Consolas" pitchFamily="49" charset="0"/>
              </a:rPr>
              <a:t>bytesRead</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numPixels</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throw new Exception(</a:t>
            </a:r>
            <a:r>
              <a:rPr lang="en-GB" sz="800" dirty="0" err="1" smtClean="0">
                <a:solidFill>
                  <a:schemeClr val="tx1"/>
                </a:solidFill>
                <a:latin typeface="Consolas" pitchFamily="49" charset="0"/>
              </a:rPr>
              <a:t>String.Format</a:t>
            </a:r>
            <a:endParaRPr lang="en-GB" sz="800" dirty="0" smtClean="0">
              <a:solidFill>
                <a:schemeClr val="tx1"/>
              </a:solidFill>
              <a:latin typeface="Consolas" pitchFamily="49" charset="0"/>
            </a:endParaRPr>
          </a:p>
          <a:p>
            <a:r>
              <a:rPr lang="en-GB" sz="800" dirty="0" smtClean="0">
                <a:solidFill>
                  <a:schemeClr val="tx1"/>
                </a:solidFill>
                <a:latin typeface="Consolas" pitchFamily="49" charset="0"/>
              </a:rPr>
              <a:t>                ("In </a:t>
            </a:r>
            <a:r>
              <a:rPr lang="en-GB" sz="800" dirty="0" err="1" smtClean="0">
                <a:solidFill>
                  <a:schemeClr val="tx1"/>
                </a:solidFill>
                <a:latin typeface="Consolas" pitchFamily="49" charset="0"/>
              </a:rPr>
              <a:t>ReadInImageCallback</a:t>
            </a:r>
            <a:r>
              <a:rPr lang="en-GB" sz="800" dirty="0" smtClean="0">
                <a:solidFill>
                  <a:schemeClr val="tx1"/>
                </a:solidFill>
                <a:latin typeface="Consolas" pitchFamily="49" charset="0"/>
              </a:rPr>
              <a:t>, got the wrong number of " +</a:t>
            </a:r>
          </a:p>
          <a:p>
            <a:r>
              <a:rPr lang="en-GB" sz="800" dirty="0" smtClean="0">
                <a:solidFill>
                  <a:schemeClr val="tx1"/>
                </a:solidFill>
                <a:latin typeface="Consolas" pitchFamily="49" charset="0"/>
              </a:rPr>
              <a:t>                "bytes from the image: {0}.", </a:t>
            </a:r>
            <a:r>
              <a:rPr lang="en-GB" sz="800" dirty="0" err="1" smtClean="0">
                <a:solidFill>
                  <a:schemeClr val="tx1"/>
                </a:solidFill>
                <a:latin typeface="Consolas" pitchFamily="49" charset="0"/>
              </a:rPr>
              <a:t>bytesRead</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ProcessImage</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state.pixels</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state.imageNum</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stream.Close</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 Now write out the image.  </a:t>
            </a:r>
          </a:p>
          <a:p>
            <a:r>
              <a:rPr lang="en-GB" sz="800" dirty="0" smtClean="0">
                <a:solidFill>
                  <a:schemeClr val="tx1"/>
                </a:solidFill>
                <a:latin typeface="Consolas" pitchFamily="49" charset="0"/>
              </a:rPr>
              <a:t>        // Using asynchronous I/O here appears not to be best practice.</a:t>
            </a:r>
          </a:p>
          <a:p>
            <a:r>
              <a:rPr lang="en-GB" sz="800" dirty="0" smtClean="0">
                <a:solidFill>
                  <a:schemeClr val="tx1"/>
                </a:solidFill>
                <a:latin typeface="Consolas" pitchFamily="49" charset="0"/>
              </a:rPr>
              <a:t>        // It ends up swamping the </a:t>
            </a:r>
            <a:r>
              <a:rPr lang="en-GB" sz="800" dirty="0" err="1" smtClean="0">
                <a:solidFill>
                  <a:schemeClr val="tx1"/>
                </a:solidFill>
                <a:latin typeface="Consolas" pitchFamily="49" charset="0"/>
              </a:rPr>
              <a:t>threadpool</a:t>
            </a:r>
            <a:r>
              <a:rPr lang="en-GB" sz="800" dirty="0" smtClean="0">
                <a:solidFill>
                  <a:schemeClr val="tx1"/>
                </a:solidFill>
                <a:latin typeface="Consolas" pitchFamily="49" charset="0"/>
              </a:rPr>
              <a:t>, because the </a:t>
            </a:r>
            <a:r>
              <a:rPr lang="en-GB" sz="800" dirty="0" err="1" smtClean="0">
                <a:solidFill>
                  <a:schemeClr val="tx1"/>
                </a:solidFill>
                <a:latin typeface="Consolas" pitchFamily="49" charset="0"/>
              </a:rPr>
              <a:t>threadpool</a:t>
            </a:r>
            <a:endParaRPr lang="en-GB" sz="800" dirty="0" smtClean="0">
              <a:solidFill>
                <a:schemeClr val="tx1"/>
              </a:solidFill>
              <a:latin typeface="Consolas" pitchFamily="49" charset="0"/>
            </a:endParaRPr>
          </a:p>
          <a:p>
            <a:r>
              <a:rPr lang="en-GB" sz="800" dirty="0" smtClean="0">
                <a:solidFill>
                  <a:schemeClr val="tx1"/>
                </a:solidFill>
                <a:latin typeface="Consolas" pitchFamily="49" charset="0"/>
              </a:rPr>
              <a:t>        // threads are blocked on I/O requests that were just queued to</a:t>
            </a:r>
          </a:p>
          <a:p>
            <a:r>
              <a:rPr lang="en-GB" sz="800" dirty="0" smtClean="0">
                <a:solidFill>
                  <a:schemeClr val="tx1"/>
                </a:solidFill>
                <a:latin typeface="Consolas" pitchFamily="49" charset="0"/>
              </a:rPr>
              <a:t>        // the </a:t>
            </a:r>
            <a:r>
              <a:rPr lang="en-GB" sz="800" dirty="0" err="1" smtClean="0">
                <a:solidFill>
                  <a:schemeClr val="tx1"/>
                </a:solidFill>
                <a:latin typeface="Consolas" pitchFamily="49" charset="0"/>
              </a:rPr>
              <a:t>threadpool</a:t>
            </a:r>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FileStream</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fs</a:t>
            </a:r>
            <a:r>
              <a:rPr lang="en-GB" sz="800" dirty="0" smtClean="0">
                <a:solidFill>
                  <a:schemeClr val="tx1"/>
                </a:solidFill>
                <a:latin typeface="Consolas" pitchFamily="49" charset="0"/>
              </a:rPr>
              <a:t> = new </a:t>
            </a:r>
            <a:r>
              <a:rPr lang="en-GB" sz="800" dirty="0" err="1" smtClean="0">
                <a:solidFill>
                  <a:schemeClr val="tx1"/>
                </a:solidFill>
                <a:latin typeface="Consolas" pitchFamily="49" charset="0"/>
              </a:rPr>
              <a:t>FileStream</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ImageBaseName</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state.imageNum</a:t>
            </a:r>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".done", </a:t>
            </a:r>
            <a:r>
              <a:rPr lang="en-GB" sz="800" dirty="0" err="1" smtClean="0">
                <a:solidFill>
                  <a:schemeClr val="tx1"/>
                </a:solidFill>
                <a:latin typeface="Consolas" pitchFamily="49" charset="0"/>
              </a:rPr>
              <a:t>FileMode.Create</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FileAccess.Write</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FileShare.None</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4096, false);</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fs.Write</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state.pixels</a:t>
            </a:r>
            <a:r>
              <a:rPr lang="en-GB" sz="800" dirty="0" smtClean="0">
                <a:solidFill>
                  <a:schemeClr val="tx1"/>
                </a:solidFill>
                <a:latin typeface="Consolas" pitchFamily="49" charset="0"/>
              </a:rPr>
              <a:t>, 0, </a:t>
            </a:r>
            <a:r>
              <a:rPr lang="en-GB" sz="800" dirty="0" err="1" smtClean="0">
                <a:solidFill>
                  <a:schemeClr val="tx1"/>
                </a:solidFill>
                <a:latin typeface="Consolas" pitchFamily="49" charset="0"/>
              </a:rPr>
              <a:t>numPixels</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fs.Close</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 This application model uses too much memory.</a:t>
            </a:r>
          </a:p>
          <a:p>
            <a:r>
              <a:rPr lang="en-GB" sz="800" dirty="0" smtClean="0">
                <a:solidFill>
                  <a:schemeClr val="tx1"/>
                </a:solidFill>
                <a:latin typeface="Consolas" pitchFamily="49" charset="0"/>
              </a:rPr>
              <a:t>        // Releasing memory as soon as possible is a good idea, </a:t>
            </a:r>
          </a:p>
          <a:p>
            <a:r>
              <a:rPr lang="en-GB" sz="800" dirty="0" smtClean="0">
                <a:solidFill>
                  <a:schemeClr val="tx1"/>
                </a:solidFill>
                <a:latin typeface="Consolas" pitchFamily="49" charset="0"/>
              </a:rPr>
              <a:t>        // especially global state.</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state.pixels</a:t>
            </a:r>
            <a:r>
              <a:rPr lang="en-GB" sz="800" dirty="0" smtClean="0">
                <a:solidFill>
                  <a:schemeClr val="tx1"/>
                </a:solidFill>
                <a:latin typeface="Consolas" pitchFamily="49" charset="0"/>
              </a:rPr>
              <a:t> = null;</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fs</a:t>
            </a:r>
            <a:r>
              <a:rPr lang="en-GB" sz="800" dirty="0" smtClean="0">
                <a:solidFill>
                  <a:schemeClr val="tx1"/>
                </a:solidFill>
                <a:latin typeface="Consolas" pitchFamily="49" charset="0"/>
              </a:rPr>
              <a:t> = null;</a:t>
            </a:r>
          </a:p>
          <a:p>
            <a:r>
              <a:rPr lang="en-GB" sz="800" dirty="0" smtClean="0">
                <a:solidFill>
                  <a:schemeClr val="tx1"/>
                </a:solidFill>
                <a:latin typeface="Consolas" pitchFamily="49" charset="0"/>
              </a:rPr>
              <a:t>        // Record that an image is finished now.</a:t>
            </a:r>
          </a:p>
          <a:p>
            <a:r>
              <a:rPr lang="en-GB" sz="800" dirty="0" smtClean="0">
                <a:solidFill>
                  <a:schemeClr val="tx1"/>
                </a:solidFill>
                <a:latin typeface="Consolas" pitchFamily="49" charset="0"/>
              </a:rPr>
              <a:t>        lock (</a:t>
            </a:r>
            <a:r>
              <a:rPr lang="en-GB" sz="800" dirty="0" err="1" smtClean="0">
                <a:solidFill>
                  <a:schemeClr val="tx1"/>
                </a:solidFill>
                <a:latin typeface="Consolas" pitchFamily="49" charset="0"/>
              </a:rPr>
              <a:t>NumImagesMutex</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NumImagesToFinish</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if (</a:t>
            </a:r>
            <a:r>
              <a:rPr lang="en-GB" sz="800" dirty="0" err="1" smtClean="0">
                <a:solidFill>
                  <a:schemeClr val="tx1"/>
                </a:solidFill>
                <a:latin typeface="Consolas" pitchFamily="49" charset="0"/>
              </a:rPr>
              <a:t>NumImagesToFinish</a:t>
            </a:r>
            <a:r>
              <a:rPr lang="en-GB" sz="800" dirty="0" smtClean="0">
                <a:solidFill>
                  <a:schemeClr val="tx1"/>
                </a:solidFill>
                <a:latin typeface="Consolas" pitchFamily="49" charset="0"/>
              </a:rPr>
              <a:t> == 0)</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Monitor.Enter</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WaitObject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Monitor.Pulse</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WaitObject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Monitor.Exit</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WaitObject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p>
          <a:p>
            <a:endParaRPr lang="en-GB" sz="800" dirty="0">
              <a:solidFill>
                <a:schemeClr val="tx1"/>
              </a:solidFill>
              <a:latin typeface="Consolas" pitchFamily="49" charset="0"/>
            </a:endParaRPr>
          </a:p>
        </p:txBody>
      </p:sp>
      <p:sp>
        <p:nvSpPr>
          <p:cNvPr id="7" name="Folded Corner 6"/>
          <p:cNvSpPr/>
          <p:nvPr/>
        </p:nvSpPr>
        <p:spPr>
          <a:xfrm>
            <a:off x="4724400" y="1295281"/>
            <a:ext cx="4168376" cy="6179749"/>
          </a:xfrm>
          <a:prstGeom prst="foldedCorner">
            <a:avLst/>
          </a:prstGeom>
          <a:solidFill>
            <a:srgbClr val="FFFFFF"/>
          </a:solidFill>
          <a:ln w="3175"/>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public static void </a:t>
            </a:r>
            <a:r>
              <a:rPr lang="en-GB" sz="800" dirty="0" err="1" smtClean="0">
                <a:solidFill>
                  <a:schemeClr val="tx1"/>
                </a:solidFill>
                <a:latin typeface="Consolas" pitchFamily="49" charset="0"/>
              </a:rPr>
              <a:t>ProcessImagesInBulk</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Console.WriteLine</a:t>
            </a:r>
            <a:r>
              <a:rPr lang="en-GB" sz="800" dirty="0" smtClean="0">
                <a:solidFill>
                  <a:schemeClr val="tx1"/>
                </a:solidFill>
                <a:latin typeface="Consolas" pitchFamily="49" charset="0"/>
              </a:rPr>
              <a:t>("Processing images...  ");</a:t>
            </a:r>
          </a:p>
          <a:p>
            <a:r>
              <a:rPr lang="en-GB" sz="800" dirty="0" smtClean="0">
                <a:solidFill>
                  <a:schemeClr val="tx1"/>
                </a:solidFill>
                <a:latin typeface="Consolas" pitchFamily="49" charset="0"/>
              </a:rPr>
              <a:t>        long t0 = </a:t>
            </a:r>
            <a:r>
              <a:rPr lang="en-GB" sz="800" dirty="0" err="1" smtClean="0">
                <a:solidFill>
                  <a:schemeClr val="tx1"/>
                </a:solidFill>
                <a:latin typeface="Consolas" pitchFamily="49" charset="0"/>
              </a:rPr>
              <a:t>Environment.TickCount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NumImagesToFinish</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numImages</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AsyncCallback</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readImageCallback</a:t>
            </a:r>
            <a:r>
              <a:rPr lang="en-GB" sz="800" dirty="0" smtClean="0">
                <a:solidFill>
                  <a:schemeClr val="tx1"/>
                </a:solidFill>
                <a:latin typeface="Consolas" pitchFamily="49" charset="0"/>
              </a:rPr>
              <a:t> = new</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AsyncCallback</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ReadInImageCallback</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for (</a:t>
            </a:r>
            <a:r>
              <a:rPr lang="en-GB" sz="800" dirty="0" err="1" smtClean="0">
                <a:solidFill>
                  <a:schemeClr val="tx1"/>
                </a:solidFill>
                <a:latin typeface="Consolas" pitchFamily="49" charset="0"/>
              </a:rPr>
              <a:t>int</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i</a:t>
            </a:r>
            <a:r>
              <a:rPr lang="en-GB" sz="800" dirty="0" smtClean="0">
                <a:solidFill>
                  <a:schemeClr val="tx1"/>
                </a:solidFill>
                <a:latin typeface="Consolas" pitchFamily="49" charset="0"/>
              </a:rPr>
              <a:t> = 0; </a:t>
            </a:r>
            <a:r>
              <a:rPr lang="en-GB" sz="800" dirty="0" err="1" smtClean="0">
                <a:solidFill>
                  <a:schemeClr val="tx1"/>
                </a:solidFill>
                <a:latin typeface="Consolas" pitchFamily="49" charset="0"/>
              </a:rPr>
              <a:t>i</a:t>
            </a:r>
            <a:r>
              <a:rPr lang="en-GB" sz="800" dirty="0" smtClean="0">
                <a:solidFill>
                  <a:schemeClr val="tx1"/>
                </a:solidFill>
                <a:latin typeface="Consolas" pitchFamily="49" charset="0"/>
              </a:rPr>
              <a:t> &lt; </a:t>
            </a:r>
            <a:r>
              <a:rPr lang="en-GB" sz="800" dirty="0" err="1" smtClean="0">
                <a:solidFill>
                  <a:schemeClr val="tx1"/>
                </a:solidFill>
                <a:latin typeface="Consolas" pitchFamily="49" charset="0"/>
              </a:rPr>
              <a:t>numImages</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i</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ImageStateObject</a:t>
            </a:r>
            <a:r>
              <a:rPr lang="en-GB" sz="800" dirty="0" smtClean="0">
                <a:solidFill>
                  <a:schemeClr val="tx1"/>
                </a:solidFill>
                <a:latin typeface="Consolas" pitchFamily="49" charset="0"/>
              </a:rPr>
              <a:t> state = new </a:t>
            </a:r>
            <a:r>
              <a:rPr lang="en-GB" sz="800" dirty="0" err="1" smtClean="0">
                <a:solidFill>
                  <a:schemeClr val="tx1"/>
                </a:solidFill>
                <a:latin typeface="Consolas" pitchFamily="49" charset="0"/>
              </a:rPr>
              <a:t>ImageStateObject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state.pixels</a:t>
            </a:r>
            <a:r>
              <a:rPr lang="en-GB" sz="800" dirty="0" smtClean="0">
                <a:solidFill>
                  <a:schemeClr val="tx1"/>
                </a:solidFill>
                <a:latin typeface="Consolas" pitchFamily="49" charset="0"/>
              </a:rPr>
              <a:t> = new byte[</a:t>
            </a:r>
            <a:r>
              <a:rPr lang="en-GB" sz="800" dirty="0" err="1" smtClean="0">
                <a:solidFill>
                  <a:schemeClr val="tx1"/>
                </a:solidFill>
                <a:latin typeface="Consolas" pitchFamily="49" charset="0"/>
              </a:rPr>
              <a:t>numPixels</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state.imageNum</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i</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 Very large items are read only once, so you can make the </a:t>
            </a:r>
          </a:p>
          <a:p>
            <a:r>
              <a:rPr lang="en-GB" sz="800" dirty="0" smtClean="0">
                <a:solidFill>
                  <a:schemeClr val="tx1"/>
                </a:solidFill>
                <a:latin typeface="Consolas" pitchFamily="49" charset="0"/>
              </a:rPr>
              <a:t>            // buffer on the </a:t>
            </a:r>
            <a:r>
              <a:rPr lang="en-GB" sz="800" dirty="0" err="1" smtClean="0">
                <a:solidFill>
                  <a:schemeClr val="tx1"/>
                </a:solidFill>
                <a:latin typeface="Consolas" pitchFamily="49" charset="0"/>
              </a:rPr>
              <a:t>FileStream</a:t>
            </a:r>
            <a:r>
              <a:rPr lang="en-GB" sz="800" dirty="0" smtClean="0">
                <a:solidFill>
                  <a:schemeClr val="tx1"/>
                </a:solidFill>
                <a:latin typeface="Consolas" pitchFamily="49" charset="0"/>
              </a:rPr>
              <a:t> very small to save memory.</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FileStream</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fs</a:t>
            </a:r>
            <a:r>
              <a:rPr lang="en-GB" sz="800" dirty="0" smtClean="0">
                <a:solidFill>
                  <a:schemeClr val="tx1"/>
                </a:solidFill>
                <a:latin typeface="Consolas" pitchFamily="49" charset="0"/>
              </a:rPr>
              <a:t> = new </a:t>
            </a:r>
            <a:r>
              <a:rPr lang="en-GB" sz="800" dirty="0" err="1" smtClean="0">
                <a:solidFill>
                  <a:schemeClr val="tx1"/>
                </a:solidFill>
                <a:latin typeface="Consolas" pitchFamily="49" charset="0"/>
              </a:rPr>
              <a:t>FileStream</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ImageBaseName</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i</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tmp</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FileMode.Open</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FileAccess.Read</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FileShare.Read</a:t>
            </a:r>
            <a:r>
              <a:rPr lang="en-GB" sz="800" dirty="0" smtClean="0">
                <a:solidFill>
                  <a:schemeClr val="tx1"/>
                </a:solidFill>
                <a:latin typeface="Consolas" pitchFamily="49" charset="0"/>
              </a:rPr>
              <a:t>, 1, true);</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state.fs</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fs</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fs.BeginRead</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state.pixels</a:t>
            </a:r>
            <a:r>
              <a:rPr lang="en-GB" sz="800" dirty="0" smtClean="0">
                <a:solidFill>
                  <a:schemeClr val="tx1"/>
                </a:solidFill>
                <a:latin typeface="Consolas" pitchFamily="49" charset="0"/>
              </a:rPr>
              <a:t>, 0, </a:t>
            </a:r>
            <a:r>
              <a:rPr lang="en-GB" sz="800" dirty="0" err="1" smtClean="0">
                <a:solidFill>
                  <a:schemeClr val="tx1"/>
                </a:solidFill>
                <a:latin typeface="Consolas" pitchFamily="49" charset="0"/>
              </a:rPr>
              <a:t>numPixels</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readImageCallback</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state);</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 Determine whether all images are done being processed.  </a:t>
            </a:r>
          </a:p>
          <a:p>
            <a:r>
              <a:rPr lang="en-GB" sz="800" dirty="0" smtClean="0">
                <a:solidFill>
                  <a:schemeClr val="tx1"/>
                </a:solidFill>
                <a:latin typeface="Consolas" pitchFamily="49" charset="0"/>
              </a:rPr>
              <a:t>        // If not, block until all are finished.</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bool</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mustBlock</a:t>
            </a:r>
            <a:r>
              <a:rPr lang="en-GB" sz="800" dirty="0" smtClean="0">
                <a:solidFill>
                  <a:schemeClr val="tx1"/>
                </a:solidFill>
                <a:latin typeface="Consolas" pitchFamily="49" charset="0"/>
              </a:rPr>
              <a:t> = false;</a:t>
            </a:r>
          </a:p>
          <a:p>
            <a:r>
              <a:rPr lang="en-GB" sz="800" dirty="0" smtClean="0">
                <a:solidFill>
                  <a:schemeClr val="tx1"/>
                </a:solidFill>
                <a:latin typeface="Consolas" pitchFamily="49" charset="0"/>
              </a:rPr>
              <a:t>        lock (</a:t>
            </a:r>
            <a:r>
              <a:rPr lang="en-GB" sz="800" dirty="0" err="1" smtClean="0">
                <a:solidFill>
                  <a:schemeClr val="tx1"/>
                </a:solidFill>
                <a:latin typeface="Consolas" pitchFamily="49" charset="0"/>
              </a:rPr>
              <a:t>NumImagesMutex</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if (</a:t>
            </a:r>
            <a:r>
              <a:rPr lang="en-GB" sz="800" dirty="0" err="1" smtClean="0">
                <a:solidFill>
                  <a:schemeClr val="tx1"/>
                </a:solidFill>
                <a:latin typeface="Consolas" pitchFamily="49" charset="0"/>
              </a:rPr>
              <a:t>NumImagesToFinish</a:t>
            </a:r>
            <a:r>
              <a:rPr lang="en-GB" sz="800" dirty="0" smtClean="0">
                <a:solidFill>
                  <a:schemeClr val="tx1"/>
                </a:solidFill>
                <a:latin typeface="Consolas" pitchFamily="49" charset="0"/>
              </a:rPr>
              <a:t> &gt; 0)</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mustBlock</a:t>
            </a:r>
            <a:r>
              <a:rPr lang="en-GB" sz="800" dirty="0" smtClean="0">
                <a:solidFill>
                  <a:schemeClr val="tx1"/>
                </a:solidFill>
                <a:latin typeface="Consolas" pitchFamily="49" charset="0"/>
              </a:rPr>
              <a:t> = true;</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if (</a:t>
            </a:r>
            <a:r>
              <a:rPr lang="en-GB" sz="800" dirty="0" err="1" smtClean="0">
                <a:solidFill>
                  <a:schemeClr val="tx1"/>
                </a:solidFill>
                <a:latin typeface="Consolas" pitchFamily="49" charset="0"/>
              </a:rPr>
              <a:t>mustBlock</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Console.WriteLine</a:t>
            </a:r>
            <a:r>
              <a:rPr lang="en-GB" sz="800" dirty="0" smtClean="0">
                <a:solidFill>
                  <a:schemeClr val="tx1"/>
                </a:solidFill>
                <a:latin typeface="Consolas" pitchFamily="49" charset="0"/>
              </a:rPr>
              <a:t>("All worker threads are queued. " +</a:t>
            </a:r>
          </a:p>
          <a:p>
            <a:r>
              <a:rPr lang="en-GB" sz="800" dirty="0" smtClean="0">
                <a:solidFill>
                  <a:schemeClr val="tx1"/>
                </a:solidFill>
                <a:latin typeface="Consolas" pitchFamily="49" charset="0"/>
              </a:rPr>
              <a:t>                " Blocking until they complete. </a:t>
            </a:r>
            <a:r>
              <a:rPr lang="en-GB" sz="800" dirty="0" err="1" smtClean="0">
                <a:solidFill>
                  <a:schemeClr val="tx1"/>
                </a:solidFill>
                <a:latin typeface="Consolas" pitchFamily="49" charset="0"/>
              </a:rPr>
              <a:t>numLeft</a:t>
            </a:r>
            <a:r>
              <a:rPr lang="en-GB" sz="800" dirty="0" smtClean="0">
                <a:solidFill>
                  <a:schemeClr val="tx1"/>
                </a:solidFill>
                <a:latin typeface="Consolas" pitchFamily="49" charset="0"/>
              </a:rPr>
              <a:t>: {0}",</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NumImagesToFinish</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Monitor.Enter</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WaitObject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Monitor.Wait</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WaitObject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Monitor.Exit</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WaitObject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long t1 = </a:t>
            </a:r>
            <a:r>
              <a:rPr lang="en-GB" sz="800" dirty="0" err="1" smtClean="0">
                <a:solidFill>
                  <a:schemeClr val="tx1"/>
                </a:solidFill>
                <a:latin typeface="Consolas" pitchFamily="49" charset="0"/>
              </a:rPr>
              <a:t>Environment.TickCount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Console.WriteLine</a:t>
            </a:r>
            <a:r>
              <a:rPr lang="en-GB" sz="800" dirty="0" smtClean="0">
                <a:solidFill>
                  <a:schemeClr val="tx1"/>
                </a:solidFill>
                <a:latin typeface="Consolas" pitchFamily="49" charset="0"/>
              </a:rPr>
              <a:t>("Total time processing images: {0}ms",</a:t>
            </a:r>
          </a:p>
          <a:p>
            <a:r>
              <a:rPr lang="en-GB" sz="800" dirty="0" smtClean="0">
                <a:solidFill>
                  <a:schemeClr val="tx1"/>
                </a:solidFill>
                <a:latin typeface="Consolas" pitchFamily="49" charset="0"/>
              </a:rPr>
              <a:t>            (t1 - t0));</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a:t>
            </a:r>
            <a:endParaRPr lang="en-GB" sz="800" dirty="0">
              <a:solidFill>
                <a:schemeClr val="tx1"/>
              </a:solidFill>
              <a:latin typeface="Consolas" pitchFamily="49" charset="0"/>
            </a:endParaRPr>
          </a:p>
        </p:txBody>
      </p:sp>
      <p:sp>
        <p:nvSpPr>
          <p:cNvPr id="10" name="Folded Corner 9"/>
          <p:cNvSpPr/>
          <p:nvPr/>
        </p:nvSpPr>
        <p:spPr>
          <a:xfrm>
            <a:off x="457200" y="4078069"/>
            <a:ext cx="3943956" cy="1702920"/>
          </a:xfrm>
          <a:prstGeom prst="foldedCorne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pPr>
              <a:spcAft>
                <a:spcPts val="0"/>
              </a:spcAft>
            </a:pPr>
            <a:r>
              <a:rPr lang="en-GB" sz="800" b="1" dirty="0" smtClean="0">
                <a:solidFill>
                  <a:schemeClr val="bg1"/>
                </a:solidFill>
                <a:latin typeface="Consolas" pitchFamily="49" charset="0"/>
                <a:ea typeface="Calibri"/>
                <a:cs typeface="Times New Roman"/>
              </a:rPr>
              <a:t>let </a:t>
            </a:r>
            <a:r>
              <a:rPr lang="en-GB" sz="800" b="1" dirty="0" err="1" smtClean="0">
                <a:solidFill>
                  <a:schemeClr val="bg1"/>
                </a:solidFill>
                <a:latin typeface="Consolas" pitchFamily="49" charset="0"/>
                <a:ea typeface="Calibri"/>
                <a:cs typeface="Times New Roman"/>
              </a:rPr>
              <a:t>ProcessImageAsync</a:t>
            </a:r>
            <a:r>
              <a:rPr lang="en-GB" sz="800" b="1" dirty="0" smtClean="0">
                <a:solidFill>
                  <a:schemeClr val="bg1"/>
                </a:solidFill>
                <a:latin typeface="Consolas" pitchFamily="49" charset="0"/>
                <a:ea typeface="Calibri"/>
                <a:cs typeface="Times New Roman"/>
              </a:rPr>
              <a:t> () =</a:t>
            </a:r>
          </a:p>
          <a:p>
            <a:pPr>
              <a:spcAft>
                <a:spcPts val="0"/>
              </a:spcAft>
            </a:pPr>
            <a:r>
              <a:rPr lang="en-GB" sz="800" b="1" dirty="0" smtClean="0">
                <a:solidFill>
                  <a:schemeClr val="bg1"/>
                </a:solidFill>
                <a:latin typeface="Consolas" pitchFamily="49" charset="0"/>
                <a:ea typeface="Calibri"/>
                <a:cs typeface="Times New Roman"/>
              </a:rPr>
              <a:t>    async { use  inStream  = </a:t>
            </a:r>
            <a:r>
              <a:rPr lang="en-GB" sz="800" b="1" dirty="0" err="1" smtClean="0">
                <a:solidFill>
                  <a:schemeClr val="bg1"/>
                </a:solidFill>
                <a:latin typeface="Consolas" pitchFamily="49" charset="0"/>
                <a:ea typeface="Calibri"/>
                <a:cs typeface="Times New Roman"/>
              </a:rPr>
              <a:t>File.OpenRead</a:t>
            </a:r>
            <a:r>
              <a:rPr lang="en-GB" sz="800" b="1" dirty="0" smtClean="0">
                <a:solidFill>
                  <a:schemeClr val="bg1"/>
                </a:solidFill>
                <a:latin typeface="Consolas" pitchFamily="49" charset="0"/>
                <a:ea typeface="Calibri"/>
                <a:cs typeface="Times New Roman"/>
              </a:rPr>
              <a:t>(sprintf "</a:t>
            </a:r>
            <a:r>
              <a:rPr lang="en-GB" sz="800" b="1" dirty="0" err="1" smtClean="0">
                <a:solidFill>
                  <a:schemeClr val="bg1"/>
                </a:solidFill>
                <a:latin typeface="Consolas" pitchFamily="49" charset="0"/>
                <a:ea typeface="Calibri"/>
                <a:cs typeface="Times New Roman"/>
              </a:rPr>
              <a:t>Image%d.tmp</a:t>
            </a:r>
            <a:r>
              <a:rPr lang="en-GB" sz="800" b="1" dirty="0" smtClean="0">
                <a:solidFill>
                  <a:schemeClr val="bg1"/>
                </a:solidFill>
                <a:latin typeface="Consolas" pitchFamily="49" charset="0"/>
                <a:ea typeface="Calibri"/>
                <a:cs typeface="Times New Roman"/>
              </a:rPr>
              <a:t>" i)</a:t>
            </a:r>
          </a:p>
          <a:p>
            <a:pPr>
              <a:spcAft>
                <a:spcPts val="0"/>
              </a:spcAft>
            </a:pPr>
            <a:r>
              <a:rPr lang="en-GB" sz="800" b="1" dirty="0" smtClean="0">
                <a:solidFill>
                  <a:schemeClr val="bg1"/>
                </a:solidFill>
                <a:latin typeface="Consolas" pitchFamily="49" charset="0"/>
                <a:ea typeface="Calibri"/>
                <a:cs typeface="Times New Roman"/>
              </a:rPr>
              <a:t>            use! pixels    = </a:t>
            </a:r>
            <a:r>
              <a:rPr lang="en-GB" sz="800" b="1" dirty="0" err="1" smtClean="0">
                <a:solidFill>
                  <a:schemeClr val="bg1"/>
                </a:solidFill>
                <a:latin typeface="Consolas" pitchFamily="49" charset="0"/>
                <a:ea typeface="Calibri"/>
                <a:cs typeface="Times New Roman"/>
              </a:rPr>
              <a:t>inStream.ReadAsync</a:t>
            </a:r>
            <a:r>
              <a:rPr lang="en-GB" sz="800" b="1" dirty="0" smtClean="0">
                <a:solidFill>
                  <a:schemeClr val="bg1"/>
                </a:solidFill>
                <a:latin typeface="Consolas" pitchFamily="49" charset="0"/>
                <a:ea typeface="Calibri"/>
                <a:cs typeface="Times New Roman"/>
              </a:rPr>
              <a:t>(</a:t>
            </a:r>
            <a:r>
              <a:rPr lang="en-GB" sz="800" b="1" dirty="0" err="1" smtClean="0">
                <a:solidFill>
                  <a:schemeClr val="bg1"/>
                </a:solidFill>
                <a:latin typeface="Consolas" pitchFamily="49" charset="0"/>
                <a:ea typeface="Calibri"/>
                <a:cs typeface="Times New Roman"/>
              </a:rPr>
              <a:t>numPixels</a:t>
            </a:r>
            <a:r>
              <a:rPr lang="en-GB" sz="800" b="1" dirty="0" smtClean="0">
                <a:solidFill>
                  <a:schemeClr val="bg1"/>
                </a:solidFill>
                <a:latin typeface="Consolas" pitchFamily="49" charset="0"/>
                <a:ea typeface="Calibri"/>
                <a:cs typeface="Times New Roman"/>
              </a:rPr>
              <a:t>)</a:t>
            </a:r>
          </a:p>
          <a:p>
            <a:pPr>
              <a:spcAft>
                <a:spcPts val="0"/>
              </a:spcAft>
            </a:pPr>
            <a:r>
              <a:rPr lang="en-GB" sz="800" b="1" dirty="0" smtClean="0">
                <a:solidFill>
                  <a:schemeClr val="bg1"/>
                </a:solidFill>
                <a:latin typeface="Consolas" pitchFamily="49" charset="0"/>
                <a:ea typeface="Calibri"/>
                <a:cs typeface="Times New Roman"/>
              </a:rPr>
              <a:t>            let  pixels'   = </a:t>
            </a:r>
            <a:r>
              <a:rPr lang="en-GB" sz="800" b="1" dirty="0" err="1" smtClean="0">
                <a:solidFill>
                  <a:schemeClr val="bg1"/>
                </a:solidFill>
                <a:latin typeface="Consolas" pitchFamily="49" charset="0"/>
                <a:ea typeface="Calibri"/>
                <a:cs typeface="Times New Roman"/>
              </a:rPr>
              <a:t>TransformImage</a:t>
            </a:r>
            <a:r>
              <a:rPr lang="en-GB" sz="800" b="1" dirty="0" smtClean="0">
                <a:solidFill>
                  <a:schemeClr val="bg1"/>
                </a:solidFill>
                <a:latin typeface="Consolas" pitchFamily="49" charset="0"/>
                <a:ea typeface="Calibri"/>
                <a:cs typeface="Times New Roman"/>
              </a:rPr>
              <a:t>(</a:t>
            </a:r>
            <a:r>
              <a:rPr lang="en-GB" sz="800" b="1" dirty="0" err="1" smtClean="0">
                <a:solidFill>
                  <a:schemeClr val="bg1"/>
                </a:solidFill>
                <a:latin typeface="Consolas" pitchFamily="49" charset="0"/>
                <a:ea typeface="Calibri"/>
                <a:cs typeface="Times New Roman"/>
              </a:rPr>
              <a:t>pixels,i</a:t>
            </a:r>
            <a:r>
              <a:rPr lang="en-GB" sz="800" b="1" dirty="0" smtClean="0">
                <a:solidFill>
                  <a:schemeClr val="bg1"/>
                </a:solidFill>
                <a:latin typeface="Consolas" pitchFamily="49" charset="0"/>
                <a:ea typeface="Calibri"/>
                <a:cs typeface="Times New Roman"/>
              </a:rPr>
              <a:t>)</a:t>
            </a:r>
          </a:p>
          <a:p>
            <a:pPr>
              <a:spcAft>
                <a:spcPts val="0"/>
              </a:spcAft>
            </a:pPr>
            <a:r>
              <a:rPr lang="en-GB" sz="800" b="1" dirty="0" smtClean="0">
                <a:solidFill>
                  <a:schemeClr val="bg1"/>
                </a:solidFill>
                <a:latin typeface="Consolas" pitchFamily="49" charset="0"/>
                <a:ea typeface="Calibri"/>
                <a:cs typeface="Times New Roman"/>
              </a:rPr>
              <a:t>            use  </a:t>
            </a:r>
            <a:r>
              <a:rPr lang="en-GB" sz="800" b="1" dirty="0" err="1" smtClean="0">
                <a:solidFill>
                  <a:schemeClr val="bg1"/>
                </a:solidFill>
                <a:latin typeface="Consolas" pitchFamily="49" charset="0"/>
                <a:ea typeface="Calibri"/>
                <a:cs typeface="Times New Roman"/>
              </a:rPr>
              <a:t>outStream</a:t>
            </a:r>
            <a:r>
              <a:rPr lang="en-GB" sz="800" b="1" dirty="0" smtClean="0">
                <a:solidFill>
                  <a:schemeClr val="bg1"/>
                </a:solidFill>
                <a:latin typeface="Consolas" pitchFamily="49" charset="0"/>
                <a:ea typeface="Calibri"/>
                <a:cs typeface="Times New Roman"/>
              </a:rPr>
              <a:t> = </a:t>
            </a:r>
            <a:r>
              <a:rPr lang="en-GB" sz="800" b="1" dirty="0" err="1" smtClean="0">
                <a:solidFill>
                  <a:schemeClr val="bg1"/>
                </a:solidFill>
                <a:latin typeface="Consolas" pitchFamily="49" charset="0"/>
                <a:ea typeface="Calibri"/>
                <a:cs typeface="Times New Roman"/>
              </a:rPr>
              <a:t>File.OpenWrite</a:t>
            </a:r>
            <a:r>
              <a:rPr lang="en-GB" sz="800" b="1" dirty="0" smtClean="0">
                <a:solidFill>
                  <a:schemeClr val="bg1"/>
                </a:solidFill>
                <a:latin typeface="Consolas" pitchFamily="49" charset="0"/>
                <a:ea typeface="Calibri"/>
                <a:cs typeface="Times New Roman"/>
              </a:rPr>
              <a:t>(sprintf "</a:t>
            </a:r>
            <a:r>
              <a:rPr lang="en-GB" sz="800" b="1" dirty="0" err="1" smtClean="0">
                <a:solidFill>
                  <a:schemeClr val="bg1"/>
                </a:solidFill>
                <a:latin typeface="Consolas" pitchFamily="49" charset="0"/>
                <a:ea typeface="Calibri"/>
                <a:cs typeface="Times New Roman"/>
              </a:rPr>
              <a:t>Image%d.done</a:t>
            </a:r>
            <a:r>
              <a:rPr lang="en-GB" sz="800" b="1" dirty="0" smtClean="0">
                <a:solidFill>
                  <a:schemeClr val="bg1"/>
                </a:solidFill>
                <a:latin typeface="Consolas" pitchFamily="49" charset="0"/>
                <a:ea typeface="Calibri"/>
                <a:cs typeface="Times New Roman"/>
              </a:rPr>
              <a:t>" i)</a:t>
            </a:r>
          </a:p>
          <a:p>
            <a:pPr>
              <a:spcAft>
                <a:spcPts val="0"/>
              </a:spcAft>
            </a:pPr>
            <a:r>
              <a:rPr lang="en-GB" sz="800" b="1" dirty="0" smtClean="0">
                <a:solidFill>
                  <a:schemeClr val="bg1"/>
                </a:solidFill>
                <a:latin typeface="Consolas" pitchFamily="49" charset="0"/>
                <a:ea typeface="Calibri"/>
                <a:cs typeface="Times New Roman"/>
              </a:rPr>
              <a:t>            do!  </a:t>
            </a:r>
            <a:r>
              <a:rPr lang="en-GB" sz="800" b="1" dirty="0" err="1" smtClean="0">
                <a:solidFill>
                  <a:schemeClr val="bg1"/>
                </a:solidFill>
                <a:latin typeface="Consolas" pitchFamily="49" charset="0"/>
                <a:ea typeface="Calibri"/>
                <a:cs typeface="Times New Roman"/>
              </a:rPr>
              <a:t>outStream.WriteAsync</a:t>
            </a:r>
            <a:r>
              <a:rPr lang="en-GB" sz="800" b="1" dirty="0" smtClean="0">
                <a:solidFill>
                  <a:schemeClr val="bg1"/>
                </a:solidFill>
                <a:latin typeface="Consolas" pitchFamily="49" charset="0"/>
                <a:ea typeface="Calibri"/>
                <a:cs typeface="Times New Roman"/>
              </a:rPr>
              <a:t>(pixels') }</a:t>
            </a:r>
          </a:p>
          <a:p>
            <a:pPr>
              <a:spcAft>
                <a:spcPts val="0"/>
              </a:spcAft>
            </a:pPr>
            <a:r>
              <a:rPr lang="en-GB" sz="800" b="1" dirty="0" smtClean="0">
                <a:solidFill>
                  <a:schemeClr val="bg1"/>
                </a:solidFill>
                <a:latin typeface="Consolas" pitchFamily="49" charset="0"/>
                <a:ea typeface="Calibri"/>
                <a:cs typeface="Times New Roman"/>
              </a:rPr>
              <a:t> </a:t>
            </a:r>
          </a:p>
          <a:p>
            <a:pPr>
              <a:spcAft>
                <a:spcPts val="0"/>
              </a:spcAft>
            </a:pPr>
            <a:r>
              <a:rPr lang="en-GB" sz="800" b="1" dirty="0" smtClean="0">
                <a:solidFill>
                  <a:schemeClr val="bg1"/>
                </a:solidFill>
                <a:latin typeface="Consolas" pitchFamily="49" charset="0"/>
                <a:ea typeface="Calibri"/>
                <a:cs typeface="Times New Roman"/>
              </a:rPr>
              <a:t>let </a:t>
            </a:r>
            <a:r>
              <a:rPr lang="en-GB" sz="800" b="1" dirty="0" err="1" smtClean="0">
                <a:solidFill>
                  <a:schemeClr val="bg1"/>
                </a:solidFill>
                <a:latin typeface="Consolas" pitchFamily="49" charset="0"/>
                <a:ea typeface="Calibri"/>
                <a:cs typeface="Times New Roman"/>
              </a:rPr>
              <a:t>ProcessImagesAsyncWorkflow</a:t>
            </a:r>
            <a:r>
              <a:rPr lang="en-GB" sz="800" b="1" dirty="0" smtClean="0">
                <a:solidFill>
                  <a:schemeClr val="bg1"/>
                </a:solidFill>
                <a:latin typeface="Consolas" pitchFamily="49" charset="0"/>
                <a:ea typeface="Calibri"/>
                <a:cs typeface="Times New Roman"/>
              </a:rPr>
              <a:t>() =</a:t>
            </a:r>
          </a:p>
          <a:p>
            <a:pPr>
              <a:spcAft>
                <a:spcPts val="0"/>
              </a:spcAft>
            </a:pPr>
            <a:r>
              <a:rPr lang="en-GB" sz="800" b="1" dirty="0" smtClean="0">
                <a:solidFill>
                  <a:schemeClr val="bg1"/>
                </a:solidFill>
                <a:latin typeface="Consolas" pitchFamily="49" charset="0"/>
                <a:ea typeface="Calibri"/>
                <a:cs typeface="Times New Roman"/>
              </a:rPr>
              <a:t>    </a:t>
            </a:r>
            <a:r>
              <a:rPr lang="en-GB" sz="800" b="1" dirty="0" err="1" smtClean="0">
                <a:solidFill>
                  <a:schemeClr val="bg1"/>
                </a:solidFill>
                <a:latin typeface="Consolas" pitchFamily="49" charset="0"/>
                <a:ea typeface="Calibri"/>
                <a:cs typeface="Times New Roman"/>
              </a:rPr>
              <a:t>Async.Run</a:t>
            </a:r>
            <a:r>
              <a:rPr lang="en-GB" sz="800" b="1" dirty="0" smtClean="0">
                <a:solidFill>
                  <a:schemeClr val="bg1"/>
                </a:solidFill>
                <a:latin typeface="Consolas" pitchFamily="49" charset="0"/>
                <a:ea typeface="Calibri"/>
                <a:cs typeface="Times New Roman"/>
              </a:rPr>
              <a:t> (</a:t>
            </a:r>
            <a:r>
              <a:rPr lang="en-GB" sz="800" b="1" dirty="0" err="1" smtClean="0">
                <a:solidFill>
                  <a:schemeClr val="bg1"/>
                </a:solidFill>
                <a:latin typeface="Consolas" pitchFamily="49" charset="0"/>
                <a:ea typeface="Calibri"/>
                <a:cs typeface="Times New Roman"/>
              </a:rPr>
              <a:t>Async.Parallel</a:t>
            </a:r>
            <a:r>
              <a:rPr lang="en-GB" sz="800" b="1" dirty="0" smtClean="0">
                <a:solidFill>
                  <a:schemeClr val="bg1"/>
                </a:solidFill>
                <a:latin typeface="Consolas" pitchFamily="49" charset="0"/>
                <a:ea typeface="Calibri"/>
                <a:cs typeface="Times New Roman"/>
              </a:rPr>
              <a:t> </a:t>
            </a:r>
          </a:p>
          <a:p>
            <a:pPr>
              <a:spcAft>
                <a:spcPts val="0"/>
              </a:spcAft>
            </a:pPr>
            <a:r>
              <a:rPr lang="en-GB" sz="800" b="1" dirty="0" smtClean="0">
                <a:solidFill>
                  <a:schemeClr val="bg1"/>
                </a:solidFill>
                <a:latin typeface="Consolas" pitchFamily="49" charset="0"/>
                <a:ea typeface="Calibri"/>
                <a:cs typeface="Times New Roman"/>
              </a:rPr>
              <a:t>                 [ for </a:t>
            </a:r>
            <a:r>
              <a:rPr lang="en-GB" sz="800" b="1" dirty="0" err="1" smtClean="0">
                <a:solidFill>
                  <a:schemeClr val="bg1"/>
                </a:solidFill>
                <a:latin typeface="Consolas" pitchFamily="49" charset="0"/>
                <a:ea typeface="Calibri"/>
                <a:cs typeface="Times New Roman"/>
              </a:rPr>
              <a:t>i</a:t>
            </a:r>
            <a:r>
              <a:rPr lang="en-GB" sz="800" b="1" dirty="0" smtClean="0">
                <a:solidFill>
                  <a:schemeClr val="bg1"/>
                </a:solidFill>
                <a:latin typeface="Consolas" pitchFamily="49" charset="0"/>
                <a:ea typeface="Calibri"/>
                <a:cs typeface="Times New Roman"/>
              </a:rPr>
              <a:t> in 1 .. </a:t>
            </a:r>
            <a:r>
              <a:rPr lang="en-GB" sz="800" b="1" dirty="0" err="1" smtClean="0">
                <a:solidFill>
                  <a:schemeClr val="bg1"/>
                </a:solidFill>
                <a:latin typeface="Consolas" pitchFamily="49" charset="0"/>
                <a:ea typeface="Calibri"/>
                <a:cs typeface="Times New Roman"/>
              </a:rPr>
              <a:t>numImages</a:t>
            </a:r>
            <a:r>
              <a:rPr lang="en-GB" sz="800" b="1" dirty="0" smtClean="0">
                <a:solidFill>
                  <a:schemeClr val="bg1"/>
                </a:solidFill>
                <a:latin typeface="Consolas" pitchFamily="49" charset="0"/>
                <a:ea typeface="Calibri"/>
                <a:cs typeface="Times New Roman"/>
              </a:rPr>
              <a:t> -&gt; </a:t>
            </a:r>
            <a:r>
              <a:rPr lang="en-GB" sz="800" b="1" dirty="0" err="1" smtClean="0">
                <a:solidFill>
                  <a:schemeClr val="bg1"/>
                </a:solidFill>
                <a:latin typeface="Consolas" pitchFamily="49" charset="0"/>
                <a:ea typeface="Calibri"/>
                <a:cs typeface="Times New Roman"/>
              </a:rPr>
              <a:t>ProcessImageAsync</a:t>
            </a:r>
            <a:r>
              <a:rPr lang="en-GB" sz="800" b="1" dirty="0" smtClean="0">
                <a:solidFill>
                  <a:schemeClr val="bg1"/>
                </a:solidFill>
                <a:latin typeface="Consolas" pitchFamily="49" charset="0"/>
                <a:ea typeface="Calibri"/>
                <a:cs typeface="Times New Roman"/>
              </a:rPr>
              <a:t> </a:t>
            </a:r>
            <a:r>
              <a:rPr lang="en-GB" sz="800" b="1" dirty="0" err="1" smtClean="0">
                <a:solidFill>
                  <a:schemeClr val="bg1"/>
                </a:solidFill>
                <a:latin typeface="Consolas" pitchFamily="49" charset="0"/>
                <a:ea typeface="Calibri"/>
                <a:cs typeface="Times New Roman"/>
              </a:rPr>
              <a:t>i</a:t>
            </a:r>
            <a:r>
              <a:rPr lang="en-GB" sz="800" b="1" dirty="0" smtClean="0">
                <a:solidFill>
                  <a:schemeClr val="bg1"/>
                </a:solidFill>
                <a:latin typeface="Consolas" pitchFamily="49" charset="0"/>
                <a:ea typeface="Calibri"/>
                <a:cs typeface="Times New Roman"/>
              </a:rPr>
              <a:t> ])</a:t>
            </a:r>
          </a:p>
          <a:p>
            <a:pPr>
              <a:spcAft>
                <a:spcPts val="0"/>
              </a:spcAft>
            </a:pPr>
            <a:r>
              <a:rPr lang="en-GB" sz="800" b="1" dirty="0" smtClean="0">
                <a:solidFill>
                  <a:schemeClr val="bg1"/>
                </a:solidFill>
                <a:latin typeface="Consolas" pitchFamily="49" charset="0"/>
                <a:ea typeface="Calibri"/>
                <a:cs typeface="Times New Roman"/>
              </a:rPr>
              <a:t> </a:t>
            </a:r>
            <a:endParaRPr lang="en-GB" sz="800" b="1" dirty="0">
              <a:solidFill>
                <a:schemeClr val="bg1"/>
              </a:solidFill>
              <a:latin typeface="Consolas" pitchFamily="49" charset="0"/>
              <a:ea typeface="Calibri"/>
              <a:cs typeface="Times New Roman"/>
            </a:endParaRPr>
          </a:p>
        </p:txBody>
      </p:sp>
      <p:sp>
        <p:nvSpPr>
          <p:cNvPr id="9" name="Rectangular Callout 8"/>
          <p:cNvSpPr/>
          <p:nvPr/>
        </p:nvSpPr>
        <p:spPr>
          <a:xfrm>
            <a:off x="6743700" y="4276725"/>
            <a:ext cx="1828800" cy="923330"/>
          </a:xfrm>
          <a:prstGeom prst="wedgeRectCallout">
            <a:avLst>
              <a:gd name="adj1" fmla="val -131066"/>
              <a:gd name="adj2" fmla="val -6153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GB" b="1" dirty="0" smtClean="0">
                <a:solidFill>
                  <a:schemeClr val="bg1"/>
                </a:solidFill>
              </a:rPr>
              <a:t>Processing 200 images in parallel</a:t>
            </a:r>
          </a:p>
        </p:txBody>
      </p:sp>
      <p:sp>
        <p:nvSpPr>
          <p:cNvPr id="11" name="Rectangular Callout 10"/>
          <p:cNvSpPr/>
          <p:nvPr/>
        </p:nvSpPr>
        <p:spPr>
          <a:xfrm>
            <a:off x="5402150" y="5662329"/>
            <a:ext cx="1828800" cy="646331"/>
          </a:xfrm>
          <a:prstGeom prst="wedgeRectCallout">
            <a:avLst>
              <a:gd name="adj1" fmla="val -131066"/>
              <a:gd name="adj2" fmla="val -6153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GB" b="1" dirty="0" smtClean="0">
                <a:solidFill>
                  <a:schemeClr val="bg1"/>
                </a:solidFill>
              </a:rPr>
              <a:t>Equivalent F#, more robust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38288" y="2090738"/>
            <a:ext cx="7100887" cy="1719262"/>
          </a:xfrm>
        </p:spPr>
        <p:txBody>
          <a:bodyPr/>
          <a:lstStyle/>
          <a:p>
            <a:pPr eaLnBrk="1" hangingPunct="1">
              <a:defRPr/>
            </a:pPr>
            <a:r>
              <a:rPr lang="en-US" dirty="0" smtClean="0"/>
              <a:t>Part 2: </a:t>
            </a:r>
            <a:r>
              <a:rPr lang="en-US" dirty="0" err="1" smtClean="0"/>
              <a:t>MiniAsync</a:t>
            </a:r>
            <a:endParaRPr lang="en-US" dirty="0" smtClean="0"/>
          </a:p>
        </p:txBody>
      </p:sp>
      <p:sp>
        <p:nvSpPr>
          <p:cNvPr id="34818" name="Rectangle 3"/>
          <p:cNvSpPr>
            <a:spLocks noGrp="1" noChangeArrowheads="1"/>
          </p:cNvSpPr>
          <p:nvPr>
            <p:ph type="subTitle" idx="1"/>
          </p:nvPr>
        </p:nvSpPr>
        <p:spPr>
          <a:xfrm>
            <a:off x="1538288" y="3870325"/>
            <a:ext cx="7100887" cy="1136650"/>
          </a:xfrm>
        </p:spPr>
        <p:txBody>
          <a:bodyPr/>
          <a:lstStyle/>
          <a:p>
            <a:pPr eaLnBrk="1" hangingPunct="1">
              <a:spcBef>
                <a:spcPct val="0"/>
              </a:spcBef>
            </a:pPr>
            <a:r>
              <a:rPr lang="en-US" dirty="0" smtClean="0">
                <a:solidFill>
                  <a:schemeClr val="tx1"/>
                </a:solidFill>
              </a:rPr>
              <a:t>How to add “async” to a language</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Basic Recipe</a:t>
            </a:r>
            <a:endParaRPr lang="en-GB" dirty="0"/>
          </a:p>
        </p:txBody>
      </p:sp>
      <p:sp>
        <p:nvSpPr>
          <p:cNvPr id="3" name="Content Placeholder 2"/>
          <p:cNvSpPr>
            <a:spLocks noGrp="1"/>
          </p:cNvSpPr>
          <p:nvPr>
            <p:ph idx="1"/>
          </p:nvPr>
        </p:nvSpPr>
        <p:spPr/>
        <p:txBody>
          <a:bodyPr>
            <a:normAutofit fontScale="92500" lnSpcReduction="10000"/>
          </a:bodyPr>
          <a:lstStyle/>
          <a:p>
            <a:pPr>
              <a:buNone/>
            </a:pPr>
            <a:r>
              <a:rPr lang="en-GB" dirty="0" smtClean="0"/>
              <a:t>1. Add an asynchronous modality to your language</a:t>
            </a:r>
          </a:p>
          <a:p>
            <a:pPr lvl="1"/>
            <a:r>
              <a:rPr lang="en-GB" dirty="0" smtClean="0"/>
              <a:t>“async expressions” (F#)</a:t>
            </a:r>
          </a:p>
          <a:p>
            <a:pPr lvl="1"/>
            <a:r>
              <a:rPr lang="en-GB" dirty="0" smtClean="0"/>
              <a:t>“async methods” (C#, </a:t>
            </a:r>
            <a:r>
              <a:rPr lang="en-GB" dirty="0" err="1" smtClean="0"/>
              <a:t>Scala</a:t>
            </a:r>
            <a:r>
              <a:rPr lang="en-GB" dirty="0" smtClean="0"/>
              <a:t>)</a:t>
            </a:r>
          </a:p>
          <a:p>
            <a:pPr lvl="1"/>
            <a:r>
              <a:rPr lang="en-GB" dirty="0" smtClean="0"/>
              <a:t>“</a:t>
            </a:r>
            <a:r>
              <a:rPr lang="en-GB" dirty="0" err="1" smtClean="0"/>
              <a:t>asyncerators</a:t>
            </a:r>
            <a:r>
              <a:rPr lang="en-GB" dirty="0" smtClean="0"/>
              <a:t>” (fantasy language X)</a:t>
            </a:r>
          </a:p>
          <a:p>
            <a:pPr lvl="1"/>
            <a:r>
              <a:rPr lang="en-GB" dirty="0" smtClean="0"/>
              <a:t>Reuse and augment control-flow syntax</a:t>
            </a:r>
          </a:p>
          <a:p>
            <a:pPr lvl="2"/>
            <a:r>
              <a:rPr lang="en-GB" dirty="0" smtClean="0"/>
              <a:t>let, match, while, for, try-with, try-finally, </a:t>
            </a:r>
            <a:r>
              <a:rPr lang="en-GB" b="1" dirty="0" smtClean="0"/>
              <a:t>bind/await</a:t>
            </a:r>
            <a:r>
              <a:rPr lang="en-GB" dirty="0" smtClean="0"/>
              <a:t>, </a:t>
            </a:r>
            <a:r>
              <a:rPr lang="en-GB" b="1" dirty="0" smtClean="0"/>
              <a:t>return</a:t>
            </a:r>
            <a:r>
              <a:rPr lang="en-GB" dirty="0" smtClean="0"/>
              <a:t>, ...</a:t>
            </a:r>
          </a:p>
          <a:p>
            <a:pPr lvl="1"/>
            <a:r>
              <a:rPr lang="en-GB" dirty="0" smtClean="0"/>
              <a:t>Modality gives asynchronous interpretation to these</a:t>
            </a:r>
          </a:p>
          <a:p>
            <a:pPr>
              <a:buNone/>
            </a:pPr>
            <a:r>
              <a:rPr lang="en-GB" dirty="0" smtClean="0"/>
              <a:t>2. Add library primitives</a:t>
            </a:r>
          </a:p>
          <a:p>
            <a:pPr lvl="1"/>
            <a:r>
              <a:rPr lang="en-GB" dirty="0"/>
              <a:t>A</a:t>
            </a:r>
            <a:r>
              <a:rPr lang="en-GB" dirty="0" smtClean="0"/>
              <a:t>ccording to richness of computational environment</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normAutofit/>
          </a:bodyPr>
          <a:lstStyle/>
          <a:p>
            <a:r>
              <a:rPr lang="en-GB" dirty="0" smtClean="0"/>
              <a:t>F# Async – the programmer’s perspective</a:t>
            </a:r>
          </a:p>
          <a:p>
            <a:pPr lvl="1"/>
            <a:r>
              <a:rPr lang="en-GB" dirty="0" smtClean="0"/>
              <a:t>Overview</a:t>
            </a:r>
          </a:p>
          <a:p>
            <a:pPr lvl="1"/>
            <a:r>
              <a:rPr lang="en-GB" dirty="0" smtClean="0"/>
              <a:t>Demos </a:t>
            </a:r>
          </a:p>
          <a:p>
            <a:pPr lvl="1"/>
            <a:endParaRPr lang="en-GB" dirty="0" smtClean="0"/>
          </a:p>
          <a:p>
            <a:r>
              <a:rPr lang="en-GB" dirty="0" err="1" smtClean="0"/>
              <a:t>MiniAsync</a:t>
            </a:r>
            <a:endParaRPr lang="en-GB" dirty="0" smtClean="0"/>
          </a:p>
          <a:p>
            <a:pPr lvl="1"/>
            <a:r>
              <a:rPr lang="en-GB" dirty="0" smtClean="0"/>
              <a:t>How to add an async modality to a language</a:t>
            </a:r>
          </a:p>
          <a:p>
            <a:pPr lvl="1"/>
            <a:endParaRPr lang="en-GB" dirty="0"/>
          </a:p>
          <a:p>
            <a:r>
              <a:rPr lang="en-GB" dirty="0" smtClean="0"/>
              <a:t>The General F# Syntactic Mechanism</a:t>
            </a:r>
          </a:p>
          <a:p>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err="1" smtClean="0"/>
              <a:t>MiniAsync</a:t>
            </a:r>
            <a:endParaRPr lang="en-GB" dirty="0"/>
          </a:p>
        </p:txBody>
      </p:sp>
      <p:sp>
        <p:nvSpPr>
          <p:cNvPr id="3" name="Content Placeholder 2"/>
          <p:cNvSpPr>
            <a:spLocks noGrp="1"/>
          </p:cNvSpPr>
          <p:nvPr>
            <p:ph idx="1"/>
          </p:nvPr>
        </p:nvSpPr>
        <p:spPr/>
        <p:txBody>
          <a:bodyPr/>
          <a:lstStyle/>
          <a:p>
            <a:endParaRPr lang="en-GB"/>
          </a:p>
        </p:txBody>
      </p:sp>
      <p:sp>
        <p:nvSpPr>
          <p:cNvPr id="4" name="Rectangle 3"/>
          <p:cNvSpPr/>
          <p:nvPr/>
        </p:nvSpPr>
        <p:spPr>
          <a:xfrm>
            <a:off x="544177" y="829820"/>
            <a:ext cx="8276314" cy="5889680"/>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smtClean="0">
                <a:solidFill>
                  <a:schemeClr val="tx1"/>
                </a:solidFill>
                <a:latin typeface="Consolas" pitchFamily="49" charset="0"/>
                <a:cs typeface="Consolas" pitchFamily="49" charset="0"/>
              </a:rPr>
              <a:t>expr = </a:t>
            </a:r>
          </a:p>
          <a:p>
            <a:r>
              <a:rPr lang="en-GB" b="1" dirty="0" smtClean="0">
                <a:solidFill>
                  <a:schemeClr val="tx1"/>
                </a:solidFill>
                <a:latin typeface="Consolas" pitchFamily="49" charset="0"/>
                <a:cs typeface="Consolas" pitchFamily="49" charset="0"/>
              </a:rPr>
              <a:t>    | ...</a:t>
            </a:r>
          </a:p>
          <a:p>
            <a:r>
              <a:rPr lang="en-GB" b="1" dirty="0" smtClean="0">
                <a:solidFill>
                  <a:schemeClr val="tx1"/>
                </a:solidFill>
                <a:latin typeface="Consolas" pitchFamily="49" charset="0"/>
                <a:cs typeface="Consolas" pitchFamily="49" charset="0"/>
              </a:rPr>
              <a:t>    |  async { </a:t>
            </a:r>
            <a:r>
              <a:rPr lang="en-GB" b="1" dirty="0" err="1" smtClean="0">
                <a:solidFill>
                  <a:schemeClr val="tx1"/>
                </a:solidFill>
                <a:latin typeface="Consolas" pitchFamily="49" charset="0"/>
                <a:cs typeface="Consolas" pitchFamily="49" charset="0"/>
              </a:rPr>
              <a:t>aexpr</a:t>
            </a:r>
            <a:r>
              <a:rPr lang="en-GB" b="1" dirty="0" smtClean="0">
                <a:solidFill>
                  <a:schemeClr val="tx1"/>
                </a:solidFill>
                <a:latin typeface="Consolas" pitchFamily="49" charset="0"/>
                <a:cs typeface="Consolas" pitchFamily="49" charset="0"/>
              </a:rPr>
              <a:t> }</a:t>
            </a:r>
          </a:p>
          <a:p>
            <a:endParaRPr lang="en-GB" b="1" dirty="0" smtClean="0">
              <a:solidFill>
                <a:schemeClr val="tx1"/>
              </a:solidFill>
              <a:latin typeface="Consolas" pitchFamily="49" charset="0"/>
              <a:cs typeface="Consolas" pitchFamily="49" charset="0"/>
            </a:endParaRPr>
          </a:p>
          <a:p>
            <a:r>
              <a:rPr lang="en-GB" b="1" dirty="0" err="1" smtClean="0">
                <a:solidFill>
                  <a:schemeClr val="tx1"/>
                </a:solidFill>
                <a:latin typeface="Consolas" pitchFamily="49" charset="0"/>
                <a:cs typeface="Consolas" pitchFamily="49" charset="0"/>
              </a:rPr>
              <a:t>aexpr</a:t>
            </a:r>
            <a:r>
              <a:rPr lang="en-GB" b="1" dirty="0" smtClean="0">
                <a:solidFill>
                  <a:schemeClr val="tx1"/>
                </a:solidFill>
                <a:latin typeface="Consolas" pitchFamily="49" charset="0"/>
                <a:cs typeface="Consolas" pitchFamily="49" charset="0"/>
              </a:rPr>
              <a:t> = </a:t>
            </a:r>
          </a:p>
          <a:p>
            <a:r>
              <a:rPr lang="en-GB" b="1" dirty="0" smtClean="0">
                <a:solidFill>
                  <a:schemeClr val="tx1"/>
                </a:solidFill>
                <a:latin typeface="Consolas" pitchFamily="49" charset="0"/>
                <a:cs typeface="Consolas" pitchFamily="49" charset="0"/>
              </a:rPr>
              <a:t>    | let! pat = expr in </a:t>
            </a:r>
            <a:r>
              <a:rPr lang="en-GB" b="1" dirty="0" err="1" smtClean="0">
                <a:solidFill>
                  <a:schemeClr val="tx1"/>
                </a:solidFill>
                <a:latin typeface="Consolas" pitchFamily="49" charset="0"/>
                <a:cs typeface="Consolas" pitchFamily="49" charset="0"/>
              </a:rPr>
              <a:t>aexpr</a:t>
            </a:r>
            <a:endParaRPr lang="en-GB" b="1" dirty="0" smtClean="0">
              <a:solidFill>
                <a:schemeClr val="tx1"/>
              </a:solidFill>
              <a:latin typeface="Consolas" pitchFamily="49" charset="0"/>
              <a:cs typeface="Consolas" pitchFamily="49" charset="0"/>
            </a:endParaRPr>
          </a:p>
          <a:p>
            <a:r>
              <a:rPr lang="en-GB" b="1" dirty="0" smtClean="0">
                <a:solidFill>
                  <a:schemeClr val="tx1"/>
                </a:solidFill>
                <a:latin typeface="Consolas" pitchFamily="49" charset="0"/>
                <a:cs typeface="Consolas" pitchFamily="49" charset="0"/>
              </a:rPr>
              <a:t>    | return expr</a:t>
            </a:r>
          </a:p>
          <a:p>
            <a:endParaRPr lang="en-GB" b="1" dirty="0" smtClean="0">
              <a:solidFill>
                <a:schemeClr val="bg1">
                  <a:lumMod val="65000"/>
                </a:schemeClr>
              </a:solidFill>
              <a:latin typeface="Consolas" pitchFamily="49" charset="0"/>
              <a:cs typeface="Consolas" pitchFamily="49" charset="0"/>
            </a:endParaRPr>
          </a:p>
          <a:p>
            <a:endParaRPr lang="en-GB" b="1" dirty="0" smtClean="0">
              <a:solidFill>
                <a:schemeClr val="bg1">
                  <a:lumMod val="65000"/>
                </a:schemeClr>
              </a:solidFill>
              <a:latin typeface="Consolas" pitchFamily="49" charset="0"/>
              <a:cs typeface="Consolas" pitchFamily="49" charset="0"/>
            </a:endParaRPr>
          </a:p>
          <a:p>
            <a:endParaRPr lang="en-GB" b="1" dirty="0" smtClean="0">
              <a:solidFill>
                <a:schemeClr val="bg1">
                  <a:lumMod val="65000"/>
                </a:schemeClr>
              </a:solidFill>
              <a:latin typeface="Consolas" pitchFamily="49" charset="0"/>
              <a:cs typeface="Consolas" pitchFamily="49" charset="0"/>
            </a:endParaRPr>
          </a:p>
          <a:p>
            <a:endParaRPr lang="en-GB" b="1" dirty="0" smtClean="0">
              <a:solidFill>
                <a:schemeClr val="bg1">
                  <a:lumMod val="65000"/>
                </a:schemeClr>
              </a:solidFill>
              <a:latin typeface="Consolas" pitchFamily="49" charset="0"/>
              <a:cs typeface="Consolas" pitchFamily="49" charset="0"/>
            </a:endParaRPr>
          </a:p>
          <a:p>
            <a:endParaRPr lang="en-GB" b="1" dirty="0" smtClean="0">
              <a:solidFill>
                <a:schemeClr val="bg1">
                  <a:lumMod val="65000"/>
                </a:schemeClr>
              </a:solidFill>
              <a:latin typeface="Consolas" pitchFamily="49" charset="0"/>
              <a:cs typeface="Consolas" pitchFamily="49" charset="0"/>
            </a:endParaRPr>
          </a:p>
          <a:p>
            <a:endParaRPr lang="en-GB" b="1" dirty="0" smtClean="0">
              <a:solidFill>
                <a:schemeClr val="bg1">
                  <a:lumMod val="65000"/>
                </a:schemeClr>
              </a:solidFill>
              <a:latin typeface="Consolas" pitchFamily="49" charset="0"/>
              <a:cs typeface="Consolas" pitchFamily="49" charset="0"/>
            </a:endParaRPr>
          </a:p>
          <a:p>
            <a:endParaRPr lang="en-GB" b="1" dirty="0" smtClean="0">
              <a:solidFill>
                <a:schemeClr val="bg1">
                  <a:lumMod val="65000"/>
                </a:schemeClr>
              </a:solidFill>
              <a:latin typeface="Consolas" pitchFamily="49" charset="0"/>
              <a:cs typeface="Consolas" pitchFamily="49" charset="0"/>
            </a:endParaRPr>
          </a:p>
          <a:p>
            <a:endParaRPr lang="en-GB" b="1" dirty="0" smtClean="0">
              <a:solidFill>
                <a:schemeClr val="bg1"/>
              </a:solidFill>
              <a:latin typeface="Consolas" pitchFamily="49" charset="0"/>
              <a:cs typeface="Consolas" pitchFamily="49" charset="0"/>
            </a:endParaRPr>
          </a:p>
          <a:p>
            <a:r>
              <a:rPr lang="en-GB" b="1" dirty="0" smtClean="0">
                <a:solidFill>
                  <a:schemeClr val="tx1"/>
                </a:solidFill>
                <a:latin typeface="Consolas" pitchFamily="49" charset="0"/>
                <a:cs typeface="Consolas" pitchFamily="49" charset="0"/>
              </a:rPr>
              <a:t>library +=</a:t>
            </a:r>
          </a:p>
          <a:p>
            <a:r>
              <a:rPr lang="en-GB" b="1" dirty="0" smtClean="0">
                <a:solidFill>
                  <a:schemeClr val="tx1"/>
                </a:solidFill>
                <a:latin typeface="Consolas" pitchFamily="49" charset="0"/>
                <a:cs typeface="Consolas" pitchFamily="49" charset="0"/>
              </a:rPr>
              <a:t>      </a:t>
            </a:r>
            <a:r>
              <a:rPr lang="en-GB" b="1" dirty="0" err="1" smtClean="0">
                <a:solidFill>
                  <a:schemeClr val="tx1"/>
                </a:solidFill>
                <a:latin typeface="Consolas" pitchFamily="49" charset="0"/>
                <a:cs typeface="Consolas" pitchFamily="49" charset="0"/>
              </a:rPr>
              <a:t>Async.StartImmediate</a:t>
            </a:r>
            <a:endParaRPr lang="en-GB" b="1" dirty="0" smtClean="0">
              <a:solidFill>
                <a:schemeClr val="tx1"/>
              </a:solidFill>
              <a:latin typeface="Consolas" pitchFamily="49" charset="0"/>
              <a:cs typeface="Consolas" pitchFamily="49" charset="0"/>
            </a:endParaRPr>
          </a:p>
          <a:p>
            <a:r>
              <a:rPr lang="en-GB" b="1" dirty="0" smtClean="0">
                <a:solidFill>
                  <a:schemeClr val="tx1"/>
                </a:solidFill>
                <a:latin typeface="Consolas" pitchFamily="49" charset="0"/>
                <a:cs typeface="Consolas" pitchFamily="49" charset="0"/>
              </a:rPr>
              <a:t>      </a:t>
            </a:r>
            <a:r>
              <a:rPr lang="en-GB" b="1" dirty="0" err="1" smtClean="0">
                <a:solidFill>
                  <a:schemeClr val="tx1"/>
                </a:solidFill>
                <a:latin typeface="Consolas" pitchFamily="49" charset="0"/>
                <a:cs typeface="Consolas" pitchFamily="49" charset="0"/>
              </a:rPr>
              <a:t>Async.Sleep</a:t>
            </a:r>
            <a:r>
              <a:rPr lang="en-GB" b="1" dirty="0" smtClean="0">
                <a:solidFill>
                  <a:schemeClr val="tx1"/>
                </a:solidFill>
                <a:latin typeface="Consolas" pitchFamily="49" charset="0"/>
                <a:cs typeface="Consolas" pitchFamily="49" charset="0"/>
              </a:rPr>
              <a:t> </a:t>
            </a:r>
          </a:p>
          <a:p>
            <a:endParaRPr lang="en-GB" b="1" dirty="0" smtClean="0">
              <a:solidFill>
                <a:schemeClr val="tx1"/>
              </a:solidFill>
              <a:latin typeface="Consolas" pitchFamily="49" charset="0"/>
              <a:cs typeface="Consolas" pitchFamily="49" charset="0"/>
            </a:endParaRPr>
          </a:p>
          <a:p>
            <a:endParaRPr lang="en-GB" b="1" dirty="0" smtClean="0">
              <a:solidFill>
                <a:schemeClr val="tx1"/>
              </a:solidFill>
              <a:latin typeface="Consolas" pitchFamily="49" charset="0"/>
              <a:cs typeface="Consolas" pitchFamily="49" charset="0"/>
            </a:endParaRPr>
          </a:p>
          <a:p>
            <a:endParaRPr lang="en-GB" b="1" dirty="0" smtClean="0">
              <a:solidFill>
                <a:schemeClr val="tx1"/>
              </a:solidFill>
              <a:latin typeface="Consolas" pitchFamily="49" charset="0"/>
              <a:cs typeface="Consolas" pitchFamily="49" charset="0"/>
            </a:endParaRPr>
          </a:p>
        </p:txBody>
      </p:sp>
      <p:sp>
        <p:nvSpPr>
          <p:cNvPr id="5" name="Rectangular Callout 4"/>
          <p:cNvSpPr/>
          <p:nvPr/>
        </p:nvSpPr>
        <p:spPr>
          <a:xfrm>
            <a:off x="5025227" y="1263601"/>
            <a:ext cx="1306769" cy="338554"/>
          </a:xfrm>
          <a:prstGeom prst="wedgeRectCallout">
            <a:avLst>
              <a:gd name="adj1" fmla="val -160194"/>
              <a:gd name="adj2" fmla="val 61828"/>
            </a:avLst>
          </a:prstGeom>
          <a:solidFill>
            <a:srgbClr val="0070C0"/>
          </a:solidFill>
          <a:ln w="15875">
            <a:solidFill>
              <a:schemeClr val="tx1"/>
            </a:solidFill>
            <a:miter lim="800000"/>
            <a:headEnd/>
            <a:tailEnd/>
          </a:ln>
          <a:effectLst/>
        </p:spPr>
        <p:txBody>
          <a:bodyPr wrap="none" anchor="ctr" anchorCtr="1">
            <a:spAutoFit/>
          </a:bodyPr>
          <a:lstStyle/>
          <a:p>
            <a:pPr algn="ctr"/>
            <a:r>
              <a:rPr lang="en-GB" sz="1600" b="1" dirty="0" smtClean="0">
                <a:solidFill>
                  <a:schemeClr val="bg1"/>
                </a:solidFill>
                <a:latin typeface="Consolas" pitchFamily="49" charset="0"/>
                <a:cs typeface="Consolas" pitchFamily="49" charset="0"/>
              </a:rPr>
              <a:t>: Async&lt;T&gt;</a:t>
            </a:r>
          </a:p>
        </p:txBody>
      </p:sp>
      <p:sp>
        <p:nvSpPr>
          <p:cNvPr id="7" name="Rectangular Callout 6"/>
          <p:cNvSpPr/>
          <p:nvPr/>
        </p:nvSpPr>
        <p:spPr>
          <a:xfrm>
            <a:off x="4931240" y="4597923"/>
            <a:ext cx="2541080" cy="584775"/>
          </a:xfrm>
          <a:prstGeom prst="wedgeRectCallout">
            <a:avLst>
              <a:gd name="adj1" fmla="val -94220"/>
              <a:gd name="adj2" fmla="val 74974"/>
            </a:avLst>
          </a:prstGeom>
          <a:solidFill>
            <a:srgbClr val="0070C0"/>
          </a:solidFill>
          <a:ln w="15875">
            <a:solidFill>
              <a:schemeClr val="tx1"/>
            </a:solidFill>
            <a:miter lim="800000"/>
            <a:headEnd/>
            <a:tailEnd/>
          </a:ln>
          <a:effectLst/>
        </p:spPr>
        <p:txBody>
          <a:bodyPr wrap="none" anchor="ctr" anchorCtr="1">
            <a:spAutoFit/>
          </a:bodyPr>
          <a:lstStyle/>
          <a:p>
            <a:pPr algn="ctr"/>
            <a:r>
              <a:rPr lang="en-GB" sz="1600" b="1" dirty="0" smtClean="0">
                <a:solidFill>
                  <a:schemeClr val="bg1"/>
                </a:solidFill>
                <a:latin typeface="Consolas" pitchFamily="49" charset="0"/>
                <a:cs typeface="Consolas" pitchFamily="49" charset="0"/>
              </a:rPr>
              <a:t>: Async&lt;unit&gt; -&gt; unit</a:t>
            </a:r>
          </a:p>
          <a:p>
            <a:pPr algn="ctr"/>
            <a:r>
              <a:rPr lang="en-GB" sz="1600" dirty="0" smtClean="0">
                <a:solidFill>
                  <a:schemeClr val="bg1"/>
                </a:solidFill>
              </a:rPr>
              <a:t>(start as co-routine)</a:t>
            </a:r>
          </a:p>
        </p:txBody>
      </p:sp>
      <p:sp>
        <p:nvSpPr>
          <p:cNvPr id="9" name="Rectangular Callout 8"/>
          <p:cNvSpPr/>
          <p:nvPr/>
        </p:nvSpPr>
        <p:spPr>
          <a:xfrm>
            <a:off x="3905311" y="3017592"/>
            <a:ext cx="4673074" cy="615553"/>
          </a:xfrm>
          <a:prstGeom prst="wedgeRectCallout">
            <a:avLst>
              <a:gd name="adj1" fmla="val -43236"/>
              <a:gd name="adj2" fmla="val -105253"/>
            </a:avLst>
          </a:prstGeom>
          <a:solidFill>
            <a:srgbClr val="0070C0"/>
          </a:solidFill>
          <a:ln w="15875">
            <a:solidFill>
              <a:schemeClr val="tx1"/>
            </a:solidFill>
            <a:miter lim="800000"/>
            <a:headEnd/>
            <a:tailEnd/>
          </a:ln>
          <a:effectLst/>
        </p:spPr>
        <p:txBody>
          <a:bodyPr wrap="none" anchor="ctr" anchorCtr="1">
            <a:spAutoFit/>
          </a:bodyPr>
          <a:lstStyle/>
          <a:p>
            <a:pPr algn="ctr"/>
            <a:r>
              <a:rPr lang="en-GB" sz="1600" b="1" dirty="0" smtClean="0">
                <a:solidFill>
                  <a:schemeClr val="bg1"/>
                </a:solidFill>
                <a:latin typeface="Consolas" pitchFamily="49" charset="0"/>
                <a:cs typeface="Consolas" pitchFamily="49" charset="0"/>
              </a:rPr>
              <a:t>: Async&lt;T&gt; * (T -&gt; Async&lt;U&gt;) -&gt; Async&lt;U&gt;</a:t>
            </a:r>
          </a:p>
          <a:p>
            <a:pPr algn="ctr"/>
            <a:r>
              <a:rPr lang="en-GB" dirty="0" smtClean="0">
                <a:solidFill>
                  <a:schemeClr val="bg1"/>
                </a:solidFill>
              </a:rPr>
              <a:t>(bind)</a:t>
            </a:r>
          </a:p>
        </p:txBody>
      </p:sp>
      <p:sp>
        <p:nvSpPr>
          <p:cNvPr id="11" name="Rectangular Callout 10"/>
          <p:cNvSpPr/>
          <p:nvPr/>
        </p:nvSpPr>
        <p:spPr>
          <a:xfrm>
            <a:off x="4880448" y="5651076"/>
            <a:ext cx="2428870" cy="584775"/>
          </a:xfrm>
          <a:prstGeom prst="wedgeRectCallout">
            <a:avLst>
              <a:gd name="adj1" fmla="val -140381"/>
              <a:gd name="adj2" fmla="val -46080"/>
            </a:avLst>
          </a:prstGeom>
          <a:solidFill>
            <a:srgbClr val="0070C0"/>
          </a:solidFill>
          <a:ln w="15875">
            <a:solidFill>
              <a:schemeClr val="tx1"/>
            </a:solidFill>
            <a:miter lim="800000"/>
            <a:headEnd/>
            <a:tailEnd/>
          </a:ln>
          <a:effectLst/>
        </p:spPr>
        <p:txBody>
          <a:bodyPr wrap="none" anchor="ctr" anchorCtr="1">
            <a:spAutoFit/>
          </a:bodyPr>
          <a:lstStyle/>
          <a:p>
            <a:pPr algn="ctr"/>
            <a:r>
              <a:rPr lang="en-GB" sz="1600" b="1" dirty="0" smtClean="0">
                <a:solidFill>
                  <a:schemeClr val="bg1"/>
                </a:solidFill>
                <a:latin typeface="Consolas" pitchFamily="49" charset="0"/>
                <a:cs typeface="Consolas" pitchFamily="49" charset="0"/>
              </a:rPr>
              <a:t>: int -&gt; Async&lt;unit&gt;</a:t>
            </a:r>
          </a:p>
          <a:p>
            <a:pPr algn="ctr"/>
            <a:r>
              <a:rPr lang="en-GB" sz="1600" dirty="0" smtClean="0">
                <a:solidFill>
                  <a:schemeClr val="bg1"/>
                </a:solidFill>
              </a:rPr>
              <a:t>(Primitive to sleep)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9" grpId="0" animBg="1"/>
      <p:bldP spid="9" grpId="1" animBg="1"/>
      <p:bldP spid="11" grpId="0" animBg="1"/>
      <p:bldP spid="11"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Assumptions on Host Language</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Making all code “async” is not feasible for performance or semantic reasons</a:t>
            </a:r>
          </a:p>
          <a:p>
            <a:pPr lvl="1"/>
            <a:r>
              <a:rPr lang="en-GB" dirty="0" smtClean="0"/>
              <a:t>normally the case, since “fast” code likes to have extra resources handy, like stack</a:t>
            </a:r>
          </a:p>
          <a:p>
            <a:pPr lvl="1"/>
            <a:r>
              <a:rPr lang="en-GB" dirty="0" smtClean="0"/>
              <a:t>some execution environments must be fundamentally non-blocking (</a:t>
            </a:r>
            <a:r>
              <a:rPr lang="en-GB" dirty="0" err="1" smtClean="0"/>
              <a:t>Javascript</a:t>
            </a:r>
            <a:r>
              <a:rPr lang="en-GB" dirty="0" smtClean="0"/>
              <a:t>, </a:t>
            </a:r>
            <a:r>
              <a:rPr lang="en-GB" dirty="0" err="1" smtClean="0"/>
              <a:t>Realtime</a:t>
            </a:r>
            <a:r>
              <a:rPr lang="en-GB" dirty="0" smtClean="0"/>
              <a:t>)</a:t>
            </a:r>
          </a:p>
          <a:p>
            <a:pPr lvl="1"/>
            <a:r>
              <a:rPr lang="en-GB" dirty="0" smtClean="0"/>
              <a:t>We may want a modal split for engineering reasons</a:t>
            </a:r>
            <a:endParaRPr lang="en-GB" dirty="0" smtClean="0"/>
          </a:p>
          <a:p>
            <a:endParaRPr lang="en-GB" dirty="0" smtClean="0"/>
          </a:p>
          <a:p>
            <a:r>
              <a:rPr lang="en-GB" dirty="0" smtClean="0"/>
              <a:t>The available threading model is not sufficiently lightweight </a:t>
            </a:r>
          </a:p>
          <a:p>
            <a:pPr lvl="1"/>
            <a:r>
              <a:rPr lang="en-GB" dirty="0" smtClean="0"/>
              <a:t>e.g. </a:t>
            </a:r>
            <a:r>
              <a:rPr lang="en-GB" dirty="0"/>
              <a:t>1</a:t>
            </a:r>
            <a:r>
              <a:rPr lang="en-GB" dirty="0" smtClean="0"/>
              <a:t>MB stack/thread + other overheads</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err="1" smtClean="0"/>
              <a:t>MiniAsync</a:t>
            </a:r>
            <a:endParaRPr lang="en-GB" dirty="0"/>
          </a:p>
        </p:txBody>
      </p:sp>
      <p:sp>
        <p:nvSpPr>
          <p:cNvPr id="3" name="Content Placeholder 2"/>
          <p:cNvSpPr>
            <a:spLocks noGrp="1"/>
          </p:cNvSpPr>
          <p:nvPr>
            <p:ph idx="1"/>
          </p:nvPr>
        </p:nvSpPr>
        <p:spPr/>
        <p:txBody>
          <a:bodyPr/>
          <a:lstStyle/>
          <a:p>
            <a:endParaRPr lang="en-GB"/>
          </a:p>
        </p:txBody>
      </p:sp>
      <p:sp>
        <p:nvSpPr>
          <p:cNvPr id="4" name="Rectangle 3"/>
          <p:cNvSpPr/>
          <p:nvPr/>
        </p:nvSpPr>
        <p:spPr>
          <a:xfrm>
            <a:off x="557825" y="940484"/>
            <a:ext cx="8276314" cy="5889680"/>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smtClean="0">
                <a:solidFill>
                  <a:schemeClr val="bg1">
                    <a:lumMod val="50000"/>
                  </a:schemeClr>
                </a:solidFill>
                <a:latin typeface="Consolas" pitchFamily="49" charset="0"/>
                <a:cs typeface="Consolas" pitchFamily="49" charset="0"/>
              </a:rPr>
              <a:t>expr = </a:t>
            </a:r>
          </a:p>
          <a:p>
            <a:r>
              <a:rPr lang="en-GB" b="1" dirty="0" smtClean="0">
                <a:solidFill>
                  <a:schemeClr val="bg1">
                    <a:lumMod val="50000"/>
                  </a:schemeClr>
                </a:solidFill>
                <a:latin typeface="Consolas" pitchFamily="49" charset="0"/>
                <a:cs typeface="Consolas" pitchFamily="49" charset="0"/>
              </a:rPr>
              <a:t>    | ...</a:t>
            </a:r>
          </a:p>
          <a:p>
            <a:r>
              <a:rPr lang="en-GB" b="1" dirty="0" smtClean="0">
                <a:solidFill>
                  <a:schemeClr val="bg1">
                    <a:lumMod val="50000"/>
                  </a:schemeClr>
                </a:solidFill>
                <a:latin typeface="Consolas" pitchFamily="49" charset="0"/>
                <a:cs typeface="Consolas" pitchFamily="49" charset="0"/>
              </a:rPr>
              <a:t>    |  async { </a:t>
            </a:r>
            <a:r>
              <a:rPr lang="en-GB" b="1" dirty="0" err="1" smtClean="0">
                <a:solidFill>
                  <a:schemeClr val="bg1">
                    <a:lumMod val="50000"/>
                  </a:schemeClr>
                </a:solidFill>
                <a:latin typeface="Consolas" pitchFamily="49" charset="0"/>
                <a:cs typeface="Consolas" pitchFamily="49" charset="0"/>
              </a:rPr>
              <a:t>aexpr</a:t>
            </a:r>
            <a:r>
              <a:rPr lang="en-GB" b="1" dirty="0" smtClean="0">
                <a:solidFill>
                  <a:schemeClr val="bg1">
                    <a:lumMod val="50000"/>
                  </a:schemeClr>
                </a:solidFill>
                <a:latin typeface="Consolas" pitchFamily="49" charset="0"/>
                <a:cs typeface="Consolas" pitchFamily="49" charset="0"/>
              </a:rPr>
              <a:t> }</a:t>
            </a:r>
          </a:p>
          <a:p>
            <a:endParaRPr lang="en-GB" b="1" dirty="0" smtClean="0">
              <a:solidFill>
                <a:schemeClr val="bg1">
                  <a:lumMod val="50000"/>
                </a:schemeClr>
              </a:solidFill>
              <a:latin typeface="Consolas" pitchFamily="49" charset="0"/>
              <a:cs typeface="Consolas" pitchFamily="49" charset="0"/>
            </a:endParaRPr>
          </a:p>
          <a:p>
            <a:r>
              <a:rPr lang="en-GB" b="1" dirty="0" err="1" smtClean="0">
                <a:solidFill>
                  <a:schemeClr val="bg1">
                    <a:lumMod val="50000"/>
                  </a:schemeClr>
                </a:solidFill>
                <a:latin typeface="Consolas" pitchFamily="49" charset="0"/>
                <a:cs typeface="Consolas" pitchFamily="49" charset="0"/>
              </a:rPr>
              <a:t>aexpr</a:t>
            </a:r>
            <a:r>
              <a:rPr lang="en-GB" b="1" dirty="0" smtClean="0">
                <a:solidFill>
                  <a:schemeClr val="bg1">
                    <a:lumMod val="50000"/>
                  </a:schemeClr>
                </a:solidFill>
                <a:latin typeface="Consolas" pitchFamily="49" charset="0"/>
                <a:cs typeface="Consolas" pitchFamily="49" charset="0"/>
              </a:rPr>
              <a:t> = </a:t>
            </a:r>
          </a:p>
          <a:p>
            <a:r>
              <a:rPr lang="en-GB" b="1" dirty="0" smtClean="0">
                <a:solidFill>
                  <a:schemeClr val="bg1">
                    <a:lumMod val="50000"/>
                  </a:schemeClr>
                </a:solidFill>
                <a:latin typeface="Consolas" pitchFamily="49" charset="0"/>
                <a:cs typeface="Consolas" pitchFamily="49" charset="0"/>
              </a:rPr>
              <a:t>    | let! pat = expr in </a:t>
            </a:r>
            <a:r>
              <a:rPr lang="en-GB" b="1" dirty="0" err="1" smtClean="0">
                <a:solidFill>
                  <a:schemeClr val="bg1">
                    <a:lumMod val="50000"/>
                  </a:schemeClr>
                </a:solidFill>
                <a:latin typeface="Consolas" pitchFamily="49" charset="0"/>
                <a:cs typeface="Consolas" pitchFamily="49" charset="0"/>
              </a:rPr>
              <a:t>aexpr</a:t>
            </a:r>
            <a:endParaRPr lang="en-GB" b="1" dirty="0" smtClean="0">
              <a:solidFill>
                <a:schemeClr val="bg1">
                  <a:lumMod val="50000"/>
                </a:schemeClr>
              </a:solidFill>
              <a:latin typeface="Consolas" pitchFamily="49" charset="0"/>
              <a:cs typeface="Consolas" pitchFamily="49" charset="0"/>
            </a:endParaRPr>
          </a:p>
          <a:p>
            <a:r>
              <a:rPr lang="en-GB" b="1" dirty="0" smtClean="0">
                <a:solidFill>
                  <a:schemeClr val="bg1">
                    <a:lumMod val="50000"/>
                  </a:schemeClr>
                </a:solidFill>
                <a:latin typeface="Consolas" pitchFamily="49" charset="0"/>
                <a:cs typeface="Consolas" pitchFamily="49" charset="0"/>
              </a:rPr>
              <a:t>    | return expr</a:t>
            </a:r>
          </a:p>
          <a:p>
            <a:r>
              <a:rPr lang="en-GB" b="1" dirty="0" smtClean="0">
                <a:solidFill>
                  <a:schemeClr val="tx1"/>
                </a:solidFill>
                <a:latin typeface="Consolas" pitchFamily="49" charset="0"/>
                <a:cs typeface="Consolas" pitchFamily="49" charset="0"/>
              </a:rPr>
              <a:t>    | try </a:t>
            </a:r>
            <a:r>
              <a:rPr lang="en-GB" b="1" dirty="0" err="1" smtClean="0">
                <a:solidFill>
                  <a:schemeClr val="tx1"/>
                </a:solidFill>
                <a:latin typeface="Consolas" pitchFamily="49" charset="0"/>
                <a:cs typeface="Consolas" pitchFamily="49" charset="0"/>
              </a:rPr>
              <a:t>aexpr</a:t>
            </a:r>
            <a:r>
              <a:rPr lang="en-GB" b="1" dirty="0" smtClean="0">
                <a:solidFill>
                  <a:schemeClr val="tx1"/>
                </a:solidFill>
                <a:latin typeface="Consolas" pitchFamily="49" charset="0"/>
                <a:cs typeface="Consolas" pitchFamily="49" charset="0"/>
              </a:rPr>
              <a:t> with pat -&gt; </a:t>
            </a:r>
            <a:r>
              <a:rPr lang="en-GB" b="1" dirty="0" err="1" smtClean="0">
                <a:solidFill>
                  <a:schemeClr val="tx1"/>
                </a:solidFill>
                <a:latin typeface="Consolas" pitchFamily="49" charset="0"/>
                <a:cs typeface="Consolas" pitchFamily="49" charset="0"/>
              </a:rPr>
              <a:t>aexpr</a:t>
            </a:r>
            <a:endParaRPr lang="en-GB" b="1" dirty="0" smtClean="0">
              <a:solidFill>
                <a:schemeClr val="tx1"/>
              </a:solidFill>
              <a:latin typeface="Consolas" pitchFamily="49" charset="0"/>
              <a:cs typeface="Consolas" pitchFamily="49" charset="0"/>
            </a:endParaRPr>
          </a:p>
          <a:p>
            <a:r>
              <a:rPr lang="en-GB" b="1" dirty="0" smtClean="0">
                <a:solidFill>
                  <a:schemeClr val="tx1"/>
                </a:solidFill>
                <a:latin typeface="Consolas" pitchFamily="49" charset="0"/>
                <a:cs typeface="Consolas" pitchFamily="49" charset="0"/>
              </a:rPr>
              <a:t>    | try </a:t>
            </a:r>
            <a:r>
              <a:rPr lang="en-GB" b="1" dirty="0" err="1" smtClean="0">
                <a:solidFill>
                  <a:schemeClr val="tx1"/>
                </a:solidFill>
                <a:latin typeface="Consolas" pitchFamily="49" charset="0"/>
                <a:cs typeface="Consolas" pitchFamily="49" charset="0"/>
              </a:rPr>
              <a:t>aexpr</a:t>
            </a:r>
            <a:r>
              <a:rPr lang="en-GB" b="1" dirty="0" smtClean="0">
                <a:solidFill>
                  <a:schemeClr val="tx1"/>
                </a:solidFill>
                <a:latin typeface="Consolas" pitchFamily="49" charset="0"/>
                <a:cs typeface="Consolas" pitchFamily="49" charset="0"/>
              </a:rPr>
              <a:t> finally expr</a:t>
            </a:r>
          </a:p>
          <a:p>
            <a:r>
              <a:rPr lang="en-GB" b="1" dirty="0" smtClean="0">
                <a:solidFill>
                  <a:schemeClr val="tx1"/>
                </a:solidFill>
                <a:latin typeface="Consolas" pitchFamily="49" charset="0"/>
                <a:cs typeface="Consolas" pitchFamily="49" charset="0"/>
              </a:rPr>
              <a:t>    | while expr do </a:t>
            </a:r>
            <a:r>
              <a:rPr lang="en-GB" b="1" dirty="0" err="1" smtClean="0">
                <a:solidFill>
                  <a:schemeClr val="tx1"/>
                </a:solidFill>
                <a:latin typeface="Consolas" pitchFamily="49" charset="0"/>
                <a:cs typeface="Consolas" pitchFamily="49" charset="0"/>
              </a:rPr>
              <a:t>aexpr</a:t>
            </a:r>
            <a:endParaRPr lang="en-GB" b="1" dirty="0" smtClean="0">
              <a:solidFill>
                <a:schemeClr val="tx1"/>
              </a:solidFill>
              <a:latin typeface="Consolas" pitchFamily="49" charset="0"/>
              <a:cs typeface="Consolas" pitchFamily="49" charset="0"/>
            </a:endParaRPr>
          </a:p>
          <a:p>
            <a:r>
              <a:rPr lang="en-GB" b="1" dirty="0" smtClean="0">
                <a:solidFill>
                  <a:schemeClr val="tx1"/>
                </a:solidFill>
                <a:latin typeface="Consolas" pitchFamily="49" charset="0"/>
                <a:cs typeface="Consolas" pitchFamily="49" charset="0"/>
              </a:rPr>
              <a:t>    | let pat = expr in </a:t>
            </a:r>
            <a:r>
              <a:rPr lang="en-GB" b="1" dirty="0" err="1" smtClean="0">
                <a:solidFill>
                  <a:schemeClr val="tx1"/>
                </a:solidFill>
                <a:latin typeface="Consolas" pitchFamily="49" charset="0"/>
                <a:cs typeface="Consolas" pitchFamily="49" charset="0"/>
              </a:rPr>
              <a:t>aexpr</a:t>
            </a:r>
            <a:endParaRPr lang="en-GB" b="1" dirty="0" smtClean="0">
              <a:solidFill>
                <a:schemeClr val="tx1"/>
              </a:solidFill>
              <a:latin typeface="Consolas" pitchFamily="49" charset="0"/>
              <a:cs typeface="Consolas" pitchFamily="49" charset="0"/>
            </a:endParaRPr>
          </a:p>
          <a:p>
            <a:r>
              <a:rPr lang="en-GB" b="1" dirty="0" smtClean="0">
                <a:solidFill>
                  <a:schemeClr val="tx1"/>
                </a:solidFill>
                <a:latin typeface="Consolas" pitchFamily="49" charset="0"/>
                <a:cs typeface="Consolas" pitchFamily="49" charset="0"/>
              </a:rPr>
              <a:t>    | match expr with pat -&gt; </a:t>
            </a:r>
            <a:r>
              <a:rPr lang="en-GB" b="1" dirty="0" err="1" smtClean="0">
                <a:solidFill>
                  <a:schemeClr val="tx1"/>
                </a:solidFill>
                <a:latin typeface="Consolas" pitchFamily="49" charset="0"/>
                <a:cs typeface="Consolas" pitchFamily="49" charset="0"/>
              </a:rPr>
              <a:t>aexpr</a:t>
            </a:r>
            <a:endParaRPr lang="en-GB" b="1" dirty="0" smtClean="0">
              <a:solidFill>
                <a:schemeClr val="tx1"/>
              </a:solidFill>
              <a:latin typeface="Consolas" pitchFamily="49" charset="0"/>
              <a:cs typeface="Consolas" pitchFamily="49" charset="0"/>
            </a:endParaRPr>
          </a:p>
          <a:p>
            <a:r>
              <a:rPr lang="en-GB" b="1" dirty="0" smtClean="0">
                <a:solidFill>
                  <a:schemeClr val="tx1"/>
                </a:solidFill>
                <a:latin typeface="Consolas" pitchFamily="49" charset="0"/>
                <a:cs typeface="Consolas" pitchFamily="49" charset="0"/>
              </a:rPr>
              <a:t>    | return! expr</a:t>
            </a:r>
          </a:p>
          <a:p>
            <a:r>
              <a:rPr lang="en-GB" b="1" dirty="0" smtClean="0">
                <a:solidFill>
                  <a:schemeClr val="tx1"/>
                </a:solidFill>
                <a:latin typeface="Consolas" pitchFamily="49" charset="0"/>
                <a:cs typeface="Consolas" pitchFamily="49" charset="0"/>
              </a:rPr>
              <a:t>    | expr </a:t>
            </a:r>
          </a:p>
          <a:p>
            <a:endParaRPr lang="en-GB" b="1" dirty="0" smtClean="0">
              <a:solidFill>
                <a:schemeClr val="bg1">
                  <a:lumMod val="50000"/>
                </a:schemeClr>
              </a:solidFill>
              <a:latin typeface="Consolas" pitchFamily="49" charset="0"/>
              <a:cs typeface="Consolas" pitchFamily="49" charset="0"/>
            </a:endParaRPr>
          </a:p>
          <a:p>
            <a:r>
              <a:rPr lang="en-GB" b="1" dirty="0" smtClean="0">
                <a:solidFill>
                  <a:schemeClr val="bg1">
                    <a:lumMod val="50000"/>
                  </a:schemeClr>
                </a:solidFill>
                <a:latin typeface="Consolas" pitchFamily="49" charset="0"/>
                <a:cs typeface="Consolas" pitchFamily="49" charset="0"/>
              </a:rPr>
              <a:t>library +=</a:t>
            </a:r>
          </a:p>
          <a:p>
            <a:r>
              <a:rPr lang="en-GB" b="1" dirty="0" smtClean="0">
                <a:solidFill>
                  <a:schemeClr val="bg1">
                    <a:lumMod val="50000"/>
                  </a:schemeClr>
                </a:solidFill>
                <a:latin typeface="Consolas" pitchFamily="49" charset="0"/>
                <a:cs typeface="Consolas" pitchFamily="49" charset="0"/>
              </a:rPr>
              <a:t>      </a:t>
            </a:r>
            <a:r>
              <a:rPr lang="en-GB" b="1" dirty="0" err="1" smtClean="0">
                <a:solidFill>
                  <a:schemeClr val="bg1">
                    <a:lumMod val="50000"/>
                  </a:schemeClr>
                </a:solidFill>
                <a:latin typeface="Consolas" pitchFamily="49" charset="0"/>
                <a:cs typeface="Consolas" pitchFamily="49" charset="0"/>
              </a:rPr>
              <a:t>Async.StartImmediate</a:t>
            </a:r>
            <a:endParaRPr lang="en-GB" b="1" dirty="0" smtClean="0">
              <a:solidFill>
                <a:schemeClr val="bg1">
                  <a:lumMod val="50000"/>
                </a:schemeClr>
              </a:solidFill>
              <a:latin typeface="Consolas" pitchFamily="49" charset="0"/>
              <a:cs typeface="Consolas" pitchFamily="49" charset="0"/>
            </a:endParaRPr>
          </a:p>
          <a:p>
            <a:endParaRPr lang="en-GB" b="1" dirty="0" smtClean="0">
              <a:solidFill>
                <a:schemeClr val="bg1">
                  <a:lumMod val="50000"/>
                </a:schemeClr>
              </a:solidFill>
              <a:latin typeface="Consolas" pitchFamily="49" charset="0"/>
              <a:cs typeface="Consolas" pitchFamily="49" charset="0"/>
            </a:endParaRPr>
          </a:p>
          <a:p>
            <a:endParaRPr lang="en-GB" b="1" dirty="0" smtClean="0">
              <a:solidFill>
                <a:schemeClr val="bg1">
                  <a:lumMod val="50000"/>
                </a:schemeClr>
              </a:solidFill>
              <a:latin typeface="Consolas" pitchFamily="49" charset="0"/>
              <a:cs typeface="Consolas" pitchFamily="49" charset="0"/>
            </a:endParaRPr>
          </a:p>
          <a:p>
            <a:endParaRPr lang="en-GB" b="1" dirty="0" smtClean="0">
              <a:solidFill>
                <a:schemeClr val="bg1">
                  <a:lumMod val="50000"/>
                </a:schemeClr>
              </a:solidFill>
              <a:latin typeface="Consolas" pitchFamily="49" charset="0"/>
              <a:cs typeface="Consolas" pitchFamily="49" charset="0"/>
            </a:endParaRPr>
          </a:p>
          <a:p>
            <a:endParaRPr lang="en-GB" b="1" dirty="0" smtClean="0">
              <a:solidFill>
                <a:schemeClr val="tx1"/>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err="1" smtClean="0"/>
              <a:t>MiniAsync</a:t>
            </a:r>
            <a:endParaRPr lang="en-GB" dirty="0"/>
          </a:p>
        </p:txBody>
      </p:sp>
      <p:sp>
        <p:nvSpPr>
          <p:cNvPr id="3" name="Content Placeholder 2"/>
          <p:cNvSpPr>
            <a:spLocks noGrp="1"/>
          </p:cNvSpPr>
          <p:nvPr>
            <p:ph idx="1"/>
          </p:nvPr>
        </p:nvSpPr>
        <p:spPr/>
        <p:txBody>
          <a:bodyPr/>
          <a:lstStyle/>
          <a:p>
            <a:endParaRPr lang="en-GB"/>
          </a:p>
        </p:txBody>
      </p:sp>
      <p:sp>
        <p:nvSpPr>
          <p:cNvPr id="4" name="Rectangle 3"/>
          <p:cNvSpPr/>
          <p:nvPr/>
        </p:nvSpPr>
        <p:spPr>
          <a:xfrm>
            <a:off x="557825" y="940484"/>
            <a:ext cx="8276314" cy="5889680"/>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smtClean="0">
                <a:solidFill>
                  <a:schemeClr val="bg1">
                    <a:lumMod val="50000"/>
                  </a:schemeClr>
                </a:solidFill>
                <a:latin typeface="Consolas" pitchFamily="49" charset="0"/>
                <a:cs typeface="Consolas" pitchFamily="49" charset="0"/>
              </a:rPr>
              <a:t>expr = </a:t>
            </a:r>
          </a:p>
          <a:p>
            <a:r>
              <a:rPr lang="en-GB" b="1" dirty="0" smtClean="0">
                <a:solidFill>
                  <a:schemeClr val="bg1">
                    <a:lumMod val="50000"/>
                  </a:schemeClr>
                </a:solidFill>
                <a:latin typeface="Consolas" pitchFamily="49" charset="0"/>
                <a:cs typeface="Consolas" pitchFamily="49" charset="0"/>
              </a:rPr>
              <a:t>    | ...</a:t>
            </a:r>
          </a:p>
          <a:p>
            <a:r>
              <a:rPr lang="en-GB" b="1" dirty="0" smtClean="0">
                <a:solidFill>
                  <a:schemeClr val="bg1">
                    <a:lumMod val="50000"/>
                  </a:schemeClr>
                </a:solidFill>
                <a:latin typeface="Consolas" pitchFamily="49" charset="0"/>
                <a:cs typeface="Consolas" pitchFamily="49" charset="0"/>
              </a:rPr>
              <a:t>    |  async { </a:t>
            </a:r>
            <a:r>
              <a:rPr lang="en-GB" b="1" dirty="0" err="1" smtClean="0">
                <a:solidFill>
                  <a:schemeClr val="bg1">
                    <a:lumMod val="50000"/>
                  </a:schemeClr>
                </a:solidFill>
                <a:latin typeface="Consolas" pitchFamily="49" charset="0"/>
                <a:cs typeface="Consolas" pitchFamily="49" charset="0"/>
              </a:rPr>
              <a:t>aexpr</a:t>
            </a:r>
            <a:r>
              <a:rPr lang="en-GB" b="1" dirty="0" smtClean="0">
                <a:solidFill>
                  <a:schemeClr val="bg1">
                    <a:lumMod val="50000"/>
                  </a:schemeClr>
                </a:solidFill>
                <a:latin typeface="Consolas" pitchFamily="49" charset="0"/>
                <a:cs typeface="Consolas" pitchFamily="49" charset="0"/>
              </a:rPr>
              <a:t> }</a:t>
            </a:r>
          </a:p>
          <a:p>
            <a:endParaRPr lang="en-GB" b="1" dirty="0" smtClean="0">
              <a:solidFill>
                <a:schemeClr val="bg1">
                  <a:lumMod val="50000"/>
                </a:schemeClr>
              </a:solidFill>
              <a:latin typeface="Consolas" pitchFamily="49" charset="0"/>
              <a:cs typeface="Consolas" pitchFamily="49" charset="0"/>
            </a:endParaRPr>
          </a:p>
          <a:p>
            <a:r>
              <a:rPr lang="en-GB" b="1" dirty="0" err="1" smtClean="0">
                <a:solidFill>
                  <a:schemeClr val="bg1">
                    <a:lumMod val="50000"/>
                  </a:schemeClr>
                </a:solidFill>
                <a:latin typeface="Consolas" pitchFamily="49" charset="0"/>
                <a:cs typeface="Consolas" pitchFamily="49" charset="0"/>
              </a:rPr>
              <a:t>aexpr</a:t>
            </a:r>
            <a:r>
              <a:rPr lang="en-GB" b="1" dirty="0" smtClean="0">
                <a:solidFill>
                  <a:schemeClr val="bg1">
                    <a:lumMod val="50000"/>
                  </a:schemeClr>
                </a:solidFill>
                <a:latin typeface="Consolas" pitchFamily="49" charset="0"/>
                <a:cs typeface="Consolas" pitchFamily="49" charset="0"/>
              </a:rPr>
              <a:t> = </a:t>
            </a:r>
          </a:p>
          <a:p>
            <a:r>
              <a:rPr lang="en-GB" b="1" dirty="0" smtClean="0">
                <a:solidFill>
                  <a:schemeClr val="bg1">
                    <a:lumMod val="50000"/>
                  </a:schemeClr>
                </a:solidFill>
                <a:latin typeface="Consolas" pitchFamily="49" charset="0"/>
                <a:cs typeface="Consolas" pitchFamily="49" charset="0"/>
              </a:rPr>
              <a:t>    | let! pat = expr in </a:t>
            </a:r>
            <a:r>
              <a:rPr lang="en-GB" b="1" dirty="0" err="1" smtClean="0">
                <a:solidFill>
                  <a:schemeClr val="bg1">
                    <a:lumMod val="50000"/>
                  </a:schemeClr>
                </a:solidFill>
                <a:latin typeface="Consolas" pitchFamily="49" charset="0"/>
                <a:cs typeface="Consolas" pitchFamily="49" charset="0"/>
              </a:rPr>
              <a:t>aexpr</a:t>
            </a:r>
            <a:endParaRPr lang="en-GB" b="1" dirty="0" smtClean="0">
              <a:solidFill>
                <a:schemeClr val="bg1">
                  <a:lumMod val="50000"/>
                </a:schemeClr>
              </a:solidFill>
              <a:latin typeface="Consolas" pitchFamily="49" charset="0"/>
              <a:cs typeface="Consolas" pitchFamily="49" charset="0"/>
            </a:endParaRPr>
          </a:p>
          <a:p>
            <a:r>
              <a:rPr lang="en-GB" b="1" dirty="0" smtClean="0">
                <a:solidFill>
                  <a:schemeClr val="bg1">
                    <a:lumMod val="50000"/>
                  </a:schemeClr>
                </a:solidFill>
                <a:latin typeface="Consolas" pitchFamily="49" charset="0"/>
                <a:cs typeface="Consolas" pitchFamily="49" charset="0"/>
              </a:rPr>
              <a:t>    | return expr</a:t>
            </a:r>
          </a:p>
          <a:p>
            <a:r>
              <a:rPr lang="en-GB" b="1" dirty="0" smtClean="0">
                <a:solidFill>
                  <a:schemeClr val="tx1"/>
                </a:solidFill>
                <a:latin typeface="Consolas" pitchFamily="49" charset="0"/>
                <a:cs typeface="Consolas" pitchFamily="49" charset="0"/>
              </a:rPr>
              <a:t>    | try </a:t>
            </a:r>
            <a:r>
              <a:rPr lang="en-GB" b="1" dirty="0" err="1" smtClean="0">
                <a:solidFill>
                  <a:schemeClr val="tx1"/>
                </a:solidFill>
                <a:latin typeface="Consolas" pitchFamily="49" charset="0"/>
                <a:cs typeface="Consolas" pitchFamily="49" charset="0"/>
              </a:rPr>
              <a:t>aexpr</a:t>
            </a:r>
            <a:r>
              <a:rPr lang="en-GB" b="1" dirty="0" smtClean="0">
                <a:solidFill>
                  <a:schemeClr val="tx1"/>
                </a:solidFill>
                <a:latin typeface="Consolas" pitchFamily="49" charset="0"/>
                <a:cs typeface="Consolas" pitchFamily="49" charset="0"/>
              </a:rPr>
              <a:t> with pat -&gt; </a:t>
            </a:r>
            <a:r>
              <a:rPr lang="en-GB" b="1" dirty="0" err="1" smtClean="0">
                <a:solidFill>
                  <a:schemeClr val="tx1"/>
                </a:solidFill>
                <a:latin typeface="Consolas" pitchFamily="49" charset="0"/>
                <a:cs typeface="Consolas" pitchFamily="49" charset="0"/>
              </a:rPr>
              <a:t>aexpr</a:t>
            </a:r>
            <a:endParaRPr lang="en-GB" b="1" dirty="0" smtClean="0">
              <a:solidFill>
                <a:schemeClr val="tx1"/>
              </a:solidFill>
              <a:latin typeface="Consolas" pitchFamily="49" charset="0"/>
              <a:cs typeface="Consolas" pitchFamily="49" charset="0"/>
            </a:endParaRPr>
          </a:p>
          <a:p>
            <a:r>
              <a:rPr lang="en-GB" b="1" dirty="0" smtClean="0">
                <a:solidFill>
                  <a:schemeClr val="tx1"/>
                </a:solidFill>
                <a:latin typeface="Consolas" pitchFamily="49" charset="0"/>
                <a:cs typeface="Consolas" pitchFamily="49" charset="0"/>
              </a:rPr>
              <a:t>    | try </a:t>
            </a:r>
            <a:r>
              <a:rPr lang="en-GB" b="1" dirty="0" err="1" smtClean="0">
                <a:solidFill>
                  <a:schemeClr val="tx1"/>
                </a:solidFill>
                <a:latin typeface="Consolas" pitchFamily="49" charset="0"/>
                <a:cs typeface="Consolas" pitchFamily="49" charset="0"/>
              </a:rPr>
              <a:t>aexpr</a:t>
            </a:r>
            <a:r>
              <a:rPr lang="en-GB" b="1" dirty="0" smtClean="0">
                <a:solidFill>
                  <a:schemeClr val="tx1"/>
                </a:solidFill>
                <a:latin typeface="Consolas" pitchFamily="49" charset="0"/>
                <a:cs typeface="Consolas" pitchFamily="49" charset="0"/>
              </a:rPr>
              <a:t> finally </a:t>
            </a:r>
            <a:r>
              <a:rPr lang="en-GB" b="1" dirty="0" smtClean="0">
                <a:solidFill>
                  <a:srgbClr val="FF0000"/>
                </a:solidFill>
                <a:latin typeface="Consolas" pitchFamily="49" charset="0"/>
                <a:cs typeface="Consolas" pitchFamily="49" charset="0"/>
              </a:rPr>
              <a:t>expr</a:t>
            </a:r>
          </a:p>
          <a:p>
            <a:r>
              <a:rPr lang="en-GB" b="1" dirty="0" smtClean="0">
                <a:solidFill>
                  <a:schemeClr val="tx1"/>
                </a:solidFill>
                <a:latin typeface="Consolas" pitchFamily="49" charset="0"/>
                <a:cs typeface="Consolas" pitchFamily="49" charset="0"/>
              </a:rPr>
              <a:t>    | while </a:t>
            </a:r>
            <a:r>
              <a:rPr lang="en-GB" b="1" dirty="0" smtClean="0">
                <a:solidFill>
                  <a:srgbClr val="FF0000"/>
                </a:solidFill>
                <a:latin typeface="Consolas" pitchFamily="49" charset="0"/>
                <a:cs typeface="Consolas" pitchFamily="49" charset="0"/>
              </a:rPr>
              <a:t>expr</a:t>
            </a:r>
            <a:r>
              <a:rPr lang="en-GB" b="1" dirty="0" smtClean="0">
                <a:solidFill>
                  <a:schemeClr val="tx1"/>
                </a:solidFill>
                <a:latin typeface="Consolas" pitchFamily="49" charset="0"/>
                <a:cs typeface="Consolas" pitchFamily="49" charset="0"/>
              </a:rPr>
              <a:t> do </a:t>
            </a:r>
            <a:r>
              <a:rPr lang="en-GB" b="1" dirty="0" err="1" smtClean="0">
                <a:solidFill>
                  <a:schemeClr val="tx1"/>
                </a:solidFill>
                <a:latin typeface="Consolas" pitchFamily="49" charset="0"/>
                <a:cs typeface="Consolas" pitchFamily="49" charset="0"/>
              </a:rPr>
              <a:t>aexpr</a:t>
            </a:r>
            <a:endParaRPr lang="en-GB" b="1" dirty="0" smtClean="0">
              <a:solidFill>
                <a:schemeClr val="tx1"/>
              </a:solidFill>
              <a:latin typeface="Consolas" pitchFamily="49" charset="0"/>
              <a:cs typeface="Consolas" pitchFamily="49" charset="0"/>
            </a:endParaRPr>
          </a:p>
          <a:p>
            <a:r>
              <a:rPr lang="en-GB" b="1" dirty="0" smtClean="0">
                <a:solidFill>
                  <a:schemeClr val="tx1"/>
                </a:solidFill>
                <a:latin typeface="Consolas" pitchFamily="49" charset="0"/>
                <a:cs typeface="Consolas" pitchFamily="49" charset="0"/>
              </a:rPr>
              <a:t>    | let pat = expr in </a:t>
            </a:r>
            <a:r>
              <a:rPr lang="en-GB" b="1" dirty="0" err="1" smtClean="0">
                <a:solidFill>
                  <a:schemeClr val="tx1"/>
                </a:solidFill>
                <a:latin typeface="Consolas" pitchFamily="49" charset="0"/>
                <a:cs typeface="Consolas" pitchFamily="49" charset="0"/>
              </a:rPr>
              <a:t>aexpr</a:t>
            </a:r>
            <a:endParaRPr lang="en-GB" b="1" dirty="0" smtClean="0">
              <a:solidFill>
                <a:schemeClr val="tx1"/>
              </a:solidFill>
              <a:latin typeface="Consolas" pitchFamily="49" charset="0"/>
              <a:cs typeface="Consolas" pitchFamily="49" charset="0"/>
            </a:endParaRPr>
          </a:p>
          <a:p>
            <a:r>
              <a:rPr lang="en-GB" b="1" dirty="0" smtClean="0">
                <a:solidFill>
                  <a:schemeClr val="tx1"/>
                </a:solidFill>
                <a:latin typeface="Consolas" pitchFamily="49" charset="0"/>
                <a:cs typeface="Consolas" pitchFamily="49" charset="0"/>
              </a:rPr>
              <a:t>    | match expr with pat -&gt; </a:t>
            </a:r>
            <a:r>
              <a:rPr lang="en-GB" b="1" dirty="0" err="1" smtClean="0">
                <a:solidFill>
                  <a:schemeClr val="tx1"/>
                </a:solidFill>
                <a:latin typeface="Consolas" pitchFamily="49" charset="0"/>
                <a:cs typeface="Consolas" pitchFamily="49" charset="0"/>
              </a:rPr>
              <a:t>aexpr</a:t>
            </a:r>
            <a:endParaRPr lang="en-GB" b="1" dirty="0" smtClean="0">
              <a:solidFill>
                <a:schemeClr val="tx1"/>
              </a:solidFill>
              <a:latin typeface="Consolas" pitchFamily="49" charset="0"/>
              <a:cs typeface="Consolas" pitchFamily="49" charset="0"/>
            </a:endParaRPr>
          </a:p>
          <a:p>
            <a:r>
              <a:rPr lang="en-GB" b="1" dirty="0" smtClean="0">
                <a:solidFill>
                  <a:schemeClr val="tx1"/>
                </a:solidFill>
                <a:latin typeface="Consolas" pitchFamily="49" charset="0"/>
                <a:cs typeface="Consolas" pitchFamily="49" charset="0"/>
              </a:rPr>
              <a:t>    | return! expr</a:t>
            </a:r>
          </a:p>
          <a:p>
            <a:r>
              <a:rPr lang="en-GB" b="1" dirty="0" smtClean="0">
                <a:solidFill>
                  <a:schemeClr val="tx1"/>
                </a:solidFill>
                <a:latin typeface="Consolas" pitchFamily="49" charset="0"/>
                <a:cs typeface="Consolas" pitchFamily="49" charset="0"/>
              </a:rPr>
              <a:t>    | </a:t>
            </a:r>
            <a:r>
              <a:rPr lang="en-GB" b="1" dirty="0" smtClean="0">
                <a:solidFill>
                  <a:srgbClr val="FF0000"/>
                </a:solidFill>
                <a:latin typeface="Consolas" pitchFamily="49" charset="0"/>
                <a:cs typeface="Consolas" pitchFamily="49" charset="0"/>
              </a:rPr>
              <a:t>expr </a:t>
            </a:r>
          </a:p>
          <a:p>
            <a:endParaRPr lang="en-GB" b="1" dirty="0" smtClean="0">
              <a:solidFill>
                <a:schemeClr val="bg1">
                  <a:lumMod val="50000"/>
                </a:schemeClr>
              </a:solidFill>
              <a:latin typeface="Consolas" pitchFamily="49" charset="0"/>
              <a:cs typeface="Consolas" pitchFamily="49" charset="0"/>
            </a:endParaRPr>
          </a:p>
          <a:p>
            <a:r>
              <a:rPr lang="en-GB" b="1" dirty="0" smtClean="0">
                <a:solidFill>
                  <a:schemeClr val="bg1">
                    <a:lumMod val="50000"/>
                  </a:schemeClr>
                </a:solidFill>
                <a:latin typeface="Consolas" pitchFamily="49" charset="0"/>
                <a:cs typeface="Consolas" pitchFamily="49" charset="0"/>
              </a:rPr>
              <a:t>library +=</a:t>
            </a:r>
          </a:p>
          <a:p>
            <a:r>
              <a:rPr lang="en-GB" b="1" dirty="0" smtClean="0">
                <a:solidFill>
                  <a:schemeClr val="bg1">
                    <a:lumMod val="50000"/>
                  </a:schemeClr>
                </a:solidFill>
                <a:latin typeface="Consolas" pitchFamily="49" charset="0"/>
                <a:cs typeface="Consolas" pitchFamily="49" charset="0"/>
              </a:rPr>
              <a:t>      </a:t>
            </a:r>
            <a:r>
              <a:rPr lang="en-GB" b="1" dirty="0" err="1" smtClean="0">
                <a:solidFill>
                  <a:schemeClr val="bg1">
                    <a:lumMod val="50000"/>
                  </a:schemeClr>
                </a:solidFill>
                <a:latin typeface="Consolas" pitchFamily="49" charset="0"/>
                <a:cs typeface="Consolas" pitchFamily="49" charset="0"/>
              </a:rPr>
              <a:t>Async.StartImmediate</a:t>
            </a:r>
            <a:endParaRPr lang="en-GB" b="1" dirty="0" smtClean="0">
              <a:solidFill>
                <a:schemeClr val="bg1">
                  <a:lumMod val="50000"/>
                </a:schemeClr>
              </a:solidFill>
              <a:latin typeface="Consolas" pitchFamily="49" charset="0"/>
              <a:cs typeface="Consolas" pitchFamily="49" charset="0"/>
            </a:endParaRPr>
          </a:p>
          <a:p>
            <a:endParaRPr lang="en-GB" b="1" dirty="0" smtClean="0">
              <a:solidFill>
                <a:schemeClr val="bg1">
                  <a:lumMod val="50000"/>
                </a:schemeClr>
              </a:solidFill>
              <a:latin typeface="Consolas" pitchFamily="49" charset="0"/>
              <a:cs typeface="Consolas" pitchFamily="49" charset="0"/>
            </a:endParaRPr>
          </a:p>
          <a:p>
            <a:endParaRPr lang="en-GB" b="1" dirty="0" smtClean="0">
              <a:solidFill>
                <a:schemeClr val="bg1">
                  <a:lumMod val="50000"/>
                </a:schemeClr>
              </a:solidFill>
              <a:latin typeface="Consolas" pitchFamily="49" charset="0"/>
              <a:cs typeface="Consolas" pitchFamily="49" charset="0"/>
            </a:endParaRPr>
          </a:p>
          <a:p>
            <a:endParaRPr lang="en-GB" b="1" dirty="0" smtClean="0">
              <a:solidFill>
                <a:schemeClr val="bg1">
                  <a:lumMod val="50000"/>
                </a:schemeClr>
              </a:solidFill>
              <a:latin typeface="Consolas" pitchFamily="49" charset="0"/>
              <a:cs typeface="Consolas" pitchFamily="49" charset="0"/>
            </a:endParaRPr>
          </a:p>
          <a:p>
            <a:endParaRPr lang="en-GB" b="1" dirty="0" smtClean="0">
              <a:solidFill>
                <a:schemeClr val="tx1"/>
              </a:solidFill>
              <a:latin typeface="Consolas" pitchFamily="49" charset="0"/>
              <a:cs typeface="Consolas" pitchFamily="49" charset="0"/>
            </a:endParaRPr>
          </a:p>
        </p:txBody>
      </p:sp>
      <p:sp>
        <p:nvSpPr>
          <p:cNvPr id="5" name="Rectangular Callout 4"/>
          <p:cNvSpPr/>
          <p:nvPr/>
        </p:nvSpPr>
        <p:spPr>
          <a:xfrm>
            <a:off x="5003744" y="4428646"/>
            <a:ext cx="2396104" cy="923330"/>
          </a:xfrm>
          <a:prstGeom prst="wedgeRectCallout">
            <a:avLst>
              <a:gd name="adj1" fmla="val -49641"/>
              <a:gd name="adj2" fmla="val 12266"/>
            </a:avLst>
          </a:prstGeom>
          <a:solidFill>
            <a:srgbClr val="0070C0"/>
          </a:solidFill>
          <a:ln w="15875">
            <a:solidFill>
              <a:schemeClr val="tx1"/>
            </a:solidFill>
            <a:miter lim="800000"/>
            <a:headEnd/>
            <a:tailEnd/>
          </a:ln>
          <a:effectLst/>
        </p:spPr>
        <p:txBody>
          <a:bodyPr wrap="none" anchor="ctr" anchorCtr="1">
            <a:spAutoFit/>
          </a:bodyPr>
          <a:lstStyle/>
          <a:p>
            <a:pPr algn="ctr"/>
            <a:r>
              <a:rPr lang="en-GB" dirty="0" smtClean="0">
                <a:solidFill>
                  <a:schemeClr val="bg1"/>
                </a:solidFill>
              </a:rPr>
              <a:t>Note, these ones really </a:t>
            </a:r>
          </a:p>
          <a:p>
            <a:pPr algn="ctr"/>
            <a:r>
              <a:rPr lang="en-GB" dirty="0" smtClean="0">
                <a:solidFill>
                  <a:schemeClr val="bg1"/>
                </a:solidFill>
              </a:rPr>
              <a:t>assume an impure </a:t>
            </a:r>
          </a:p>
          <a:p>
            <a:pPr algn="ctr"/>
            <a:r>
              <a:rPr lang="en-GB" dirty="0" smtClean="0">
                <a:solidFill>
                  <a:schemeClr val="bg1"/>
                </a:solidFill>
              </a:rPr>
              <a:t>language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normAutofit/>
          </a:bodyPr>
          <a:lstStyle/>
          <a:p>
            <a:r>
              <a:rPr lang="en-GB" dirty="0" smtClean="0"/>
              <a:t>Computational Model #1 </a:t>
            </a:r>
            <a:r>
              <a:rPr lang="en-GB" sz="2800" dirty="0" smtClean="0"/>
              <a:t>(</a:t>
            </a:r>
            <a:r>
              <a:rPr lang="en-GB" sz="2800" dirty="0" err="1" smtClean="0"/>
              <a:t>Javascript</a:t>
            </a:r>
            <a:r>
              <a:rPr lang="en-GB" sz="2800" dirty="0" smtClean="0"/>
              <a:t>)</a:t>
            </a:r>
            <a:endParaRPr lang="en-GB" dirty="0"/>
          </a:p>
        </p:txBody>
      </p:sp>
      <p:sp>
        <p:nvSpPr>
          <p:cNvPr id="4" name="Rectangle 3"/>
          <p:cNvSpPr/>
          <p:nvPr/>
        </p:nvSpPr>
        <p:spPr>
          <a:xfrm>
            <a:off x="285752" y="2214554"/>
            <a:ext cx="2286016" cy="40719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Single Threaded GUI</a:t>
            </a:r>
          </a:p>
          <a:p>
            <a:pPr algn="ctr"/>
            <a:endParaRPr lang="en-GB" dirty="0" smtClean="0">
              <a:solidFill>
                <a:schemeClr val="bg1"/>
              </a:solidFill>
            </a:endParaRPr>
          </a:p>
        </p:txBody>
      </p:sp>
      <p:sp>
        <p:nvSpPr>
          <p:cNvPr id="48" name="Rectangle 47"/>
          <p:cNvSpPr/>
          <p:nvPr/>
        </p:nvSpPr>
        <p:spPr bwMode="auto">
          <a:xfrm>
            <a:off x="7290179" y="2718178"/>
            <a:ext cx="368489" cy="1910687"/>
          </a:xfrm>
          <a:prstGeom prst="rect">
            <a:avLst/>
          </a:prstGeom>
          <a:solidFill>
            <a:schemeClr val="bg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49" name="Straight Connector 48"/>
          <p:cNvCxnSpPr/>
          <p:nvPr/>
        </p:nvCxnSpPr>
        <p:spPr>
          <a:xfrm>
            <a:off x="7303827" y="3004782"/>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265158" y="3348251"/>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308376" y="3746310"/>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269707" y="4117074"/>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71982" y="4405952"/>
            <a:ext cx="354841" cy="13648"/>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849738" y="2540758"/>
            <a:ext cx="1092735" cy="646331"/>
          </a:xfrm>
          <a:prstGeom prst="rect">
            <a:avLst/>
          </a:prstGeom>
          <a:noFill/>
        </p:spPr>
        <p:txBody>
          <a:bodyPr wrap="none" rtlCol="0">
            <a:spAutoFit/>
          </a:bodyPr>
          <a:lstStyle/>
          <a:p>
            <a:r>
              <a:rPr lang="en-GB" dirty="0" smtClean="0"/>
              <a:t>Pending</a:t>
            </a:r>
          </a:p>
          <a:p>
            <a:r>
              <a:rPr lang="en-GB" dirty="0" smtClean="0"/>
              <a:t>Reactions</a:t>
            </a:r>
          </a:p>
        </p:txBody>
      </p:sp>
      <p:sp>
        <p:nvSpPr>
          <p:cNvPr id="67" name="TextBox 66"/>
          <p:cNvSpPr txBox="1"/>
          <p:nvPr/>
        </p:nvSpPr>
        <p:spPr>
          <a:xfrm>
            <a:off x="5968622" y="4985981"/>
            <a:ext cx="357790" cy="369332"/>
          </a:xfrm>
          <a:prstGeom prst="rect">
            <a:avLst/>
          </a:prstGeom>
          <a:noFill/>
        </p:spPr>
        <p:txBody>
          <a:bodyPr wrap="none" rtlCol="0">
            <a:spAutoFit/>
          </a:bodyPr>
          <a:lstStyle/>
          <a:p>
            <a:r>
              <a:rPr lang="en-GB" dirty="0" smtClean="0">
                <a:solidFill>
                  <a:schemeClr val="bg1"/>
                </a:solidFill>
              </a:rPr>
              <a:t>...</a:t>
            </a:r>
            <a:endParaRPr lang="en-GB" dirty="0">
              <a:solidFill>
                <a:schemeClr val="bg1"/>
              </a:solidFill>
            </a:endParaRPr>
          </a:p>
        </p:txBody>
      </p:sp>
      <p:sp>
        <p:nvSpPr>
          <p:cNvPr id="68" name="TextBox 67"/>
          <p:cNvSpPr txBox="1"/>
          <p:nvPr/>
        </p:nvSpPr>
        <p:spPr>
          <a:xfrm>
            <a:off x="384413" y="5775276"/>
            <a:ext cx="2045753" cy="369332"/>
          </a:xfrm>
          <a:prstGeom prst="rect">
            <a:avLst/>
          </a:prstGeom>
          <a:noFill/>
        </p:spPr>
        <p:txBody>
          <a:bodyPr wrap="none" rtlCol="0">
            <a:spAutoFit/>
          </a:bodyPr>
          <a:lstStyle/>
          <a:p>
            <a:r>
              <a:rPr lang="en-GB" dirty="0" smtClean="0">
                <a:solidFill>
                  <a:schemeClr val="bg1"/>
                </a:solidFill>
              </a:rPr>
              <a:t>Handlers (callbacks)</a:t>
            </a:r>
            <a:endParaRPr lang="en-GB" dirty="0">
              <a:solidFill>
                <a:schemeClr val="bg1"/>
              </a:solidFill>
            </a:endParaRPr>
          </a:p>
        </p:txBody>
      </p:sp>
      <p:grpSp>
        <p:nvGrpSpPr>
          <p:cNvPr id="6" name="Group 68"/>
          <p:cNvGrpSpPr/>
          <p:nvPr/>
        </p:nvGrpSpPr>
        <p:grpSpPr>
          <a:xfrm>
            <a:off x="509516" y="2008494"/>
            <a:ext cx="398059" cy="953070"/>
            <a:chOff x="3414215" y="2606721"/>
            <a:chExt cx="398059" cy="1910687"/>
          </a:xfrm>
        </p:grpSpPr>
        <p:sp>
          <p:nvSpPr>
            <p:cNvPr id="70" name="Rectangle 69"/>
            <p:cNvSpPr/>
            <p:nvPr/>
          </p:nvSpPr>
          <p:spPr bwMode="auto">
            <a:xfrm>
              <a:off x="3439236" y="2606721"/>
              <a:ext cx="368489" cy="1910687"/>
            </a:xfrm>
            <a:prstGeom prst="rect">
              <a:avLst/>
            </a:prstGeom>
            <a:solidFill>
              <a:schemeClr val="bg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71" name="Straight Connector 70"/>
            <p:cNvCxnSpPr/>
            <p:nvPr/>
          </p:nvCxnSpPr>
          <p:spPr>
            <a:xfrm>
              <a:off x="3452884" y="2893325"/>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414215" y="3236794"/>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457433" y="3634853"/>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418764" y="4005617"/>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421039" y="4294495"/>
              <a:ext cx="354841" cy="136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TextBox 80"/>
          <p:cNvSpPr txBox="1"/>
          <p:nvPr/>
        </p:nvSpPr>
        <p:spPr>
          <a:xfrm>
            <a:off x="518615" y="5281684"/>
            <a:ext cx="304892" cy="523220"/>
          </a:xfrm>
          <a:prstGeom prst="rect">
            <a:avLst/>
          </a:prstGeom>
          <a:noFill/>
          <a:ln>
            <a:solidFill>
              <a:schemeClr val="bg1"/>
            </a:solidFill>
          </a:ln>
        </p:spPr>
        <p:txBody>
          <a:bodyPr wrap="non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83" name="TextBox 82"/>
          <p:cNvSpPr txBox="1"/>
          <p:nvPr/>
        </p:nvSpPr>
        <p:spPr>
          <a:xfrm>
            <a:off x="971265" y="5270311"/>
            <a:ext cx="304892" cy="523220"/>
          </a:xfrm>
          <a:prstGeom prst="rect">
            <a:avLst/>
          </a:prstGeom>
          <a:noFill/>
          <a:ln>
            <a:solidFill>
              <a:schemeClr val="bg1"/>
            </a:solidFill>
          </a:ln>
        </p:spPr>
        <p:txBody>
          <a:bodyPr wrap="non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84" name="TextBox 83"/>
          <p:cNvSpPr txBox="1"/>
          <p:nvPr/>
        </p:nvSpPr>
        <p:spPr>
          <a:xfrm>
            <a:off x="1410267" y="5258938"/>
            <a:ext cx="304892" cy="523220"/>
          </a:xfrm>
          <a:prstGeom prst="rect">
            <a:avLst/>
          </a:prstGeom>
          <a:noFill/>
          <a:ln>
            <a:solidFill>
              <a:schemeClr val="bg1"/>
            </a:solidFill>
          </a:ln>
        </p:spPr>
        <p:txBody>
          <a:bodyPr wrap="non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85" name="TextBox 84"/>
          <p:cNvSpPr txBox="1"/>
          <p:nvPr/>
        </p:nvSpPr>
        <p:spPr>
          <a:xfrm>
            <a:off x="1712793" y="5370393"/>
            <a:ext cx="357790" cy="369332"/>
          </a:xfrm>
          <a:prstGeom prst="rect">
            <a:avLst/>
          </a:prstGeom>
          <a:noFill/>
        </p:spPr>
        <p:txBody>
          <a:bodyPr wrap="none" rtlCol="0">
            <a:spAutoFit/>
          </a:bodyPr>
          <a:lstStyle/>
          <a:p>
            <a:r>
              <a:rPr lang="en-GB" dirty="0" smtClean="0">
                <a:solidFill>
                  <a:schemeClr val="bg1"/>
                </a:solidFill>
              </a:rPr>
              <a:t>...</a:t>
            </a:r>
            <a:endParaRPr lang="en-GB" dirty="0">
              <a:solidFill>
                <a:schemeClr val="bg1"/>
              </a:solidFill>
            </a:endParaRPr>
          </a:p>
        </p:txBody>
      </p:sp>
      <p:cxnSp>
        <p:nvCxnSpPr>
          <p:cNvPr id="103" name="Straight Arrow Connector 102"/>
          <p:cNvCxnSpPr/>
          <p:nvPr/>
        </p:nvCxnSpPr>
        <p:spPr>
          <a:xfrm flipV="1">
            <a:off x="2511188" y="4230806"/>
            <a:ext cx="4449170" cy="709685"/>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211540" y="1467134"/>
            <a:ext cx="1525674" cy="523220"/>
          </a:xfrm>
          <a:prstGeom prst="rect">
            <a:avLst/>
          </a:prstGeom>
          <a:noFill/>
        </p:spPr>
        <p:txBody>
          <a:bodyPr wrap="none" rtlCol="0">
            <a:spAutoFit/>
          </a:bodyPr>
          <a:lstStyle/>
          <a:p>
            <a:r>
              <a:rPr lang="en-GB" sz="2800" dirty="0" smtClean="0">
                <a:solidFill>
                  <a:srgbClr val="FFFF00"/>
                </a:solidFill>
                <a:latin typeface="Times New Roman" pitchFamily="18" charset="0"/>
                <a:cs typeface="Times New Roman" pitchFamily="18" charset="0"/>
                <a:sym typeface="ZapfDingbats"/>
              </a:rPr>
              <a:t> </a:t>
            </a:r>
            <a:r>
              <a:rPr lang="en-GB" dirty="0" smtClean="0">
                <a:sym typeface="ZapfDingbats"/>
              </a:rPr>
              <a:t>(e.g. Click)</a:t>
            </a:r>
            <a:endParaRPr lang="en-GB" dirty="0">
              <a:solidFill>
                <a:srgbClr val="FFFF00"/>
              </a:solidFill>
              <a:latin typeface="Times New Roman" pitchFamily="18" charset="0"/>
              <a:cs typeface="Times New Roman" pitchFamily="18" charset="0"/>
            </a:endParaRPr>
          </a:p>
        </p:txBody>
      </p:sp>
      <p:sp>
        <p:nvSpPr>
          <p:cNvPr id="107" name="TextBox 106"/>
          <p:cNvSpPr txBox="1"/>
          <p:nvPr/>
        </p:nvSpPr>
        <p:spPr>
          <a:xfrm>
            <a:off x="7993941" y="3762233"/>
            <a:ext cx="1108188" cy="1077218"/>
          </a:xfrm>
          <a:prstGeom prst="rect">
            <a:avLst/>
          </a:prstGeom>
          <a:noFill/>
        </p:spPr>
        <p:txBody>
          <a:bodyPr wrap="none" rtlCol="0">
            <a:spAutoFit/>
          </a:bodyPr>
          <a:lstStyle/>
          <a:p>
            <a:r>
              <a:rPr lang="en-GB" sz="2800" dirty="0" smtClean="0">
                <a:solidFill>
                  <a:srgbClr val="FFFF00"/>
                </a:solidFill>
                <a:latin typeface="Times New Roman" pitchFamily="18" charset="0"/>
                <a:cs typeface="Times New Roman" pitchFamily="18" charset="0"/>
                <a:sym typeface="ZapfDingbats"/>
              </a:rPr>
              <a:t> </a:t>
            </a:r>
          </a:p>
          <a:p>
            <a:r>
              <a:rPr lang="en-GB" dirty="0" smtClean="0">
                <a:sym typeface="ZapfDingbats"/>
              </a:rPr>
              <a:t>(e.g. I/O </a:t>
            </a:r>
          </a:p>
          <a:p>
            <a:r>
              <a:rPr lang="en-GB" dirty="0" smtClean="0">
                <a:sym typeface="ZapfDingbats"/>
              </a:rPr>
              <a:t>response)</a:t>
            </a:r>
            <a:endParaRPr lang="en-GB" dirty="0">
              <a:solidFill>
                <a:srgbClr val="FFFF00"/>
              </a:solidFill>
              <a:latin typeface="Times New Roman" pitchFamily="18" charset="0"/>
              <a:cs typeface="Times New Roman" pitchFamily="18" charset="0"/>
            </a:endParaRPr>
          </a:p>
        </p:txBody>
      </p:sp>
      <p:cxnSp>
        <p:nvCxnSpPr>
          <p:cNvPr id="108" name="Straight Arrow Connector 107"/>
          <p:cNvCxnSpPr/>
          <p:nvPr/>
        </p:nvCxnSpPr>
        <p:spPr>
          <a:xfrm rot="10800000">
            <a:off x="7683691" y="4012442"/>
            <a:ext cx="316173" cy="1592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7287904" y="3684895"/>
            <a:ext cx="354842" cy="523220"/>
          </a:xfrm>
          <a:prstGeom prst="rect">
            <a:avLst/>
          </a:prstGeom>
          <a:noFill/>
          <a:ln>
            <a:noFill/>
          </a:ln>
        </p:spPr>
        <p:txBody>
          <a:bodyPr wrap="squar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113" name="Circular Arrow 112"/>
          <p:cNvSpPr/>
          <p:nvPr/>
        </p:nvSpPr>
        <p:spPr>
          <a:xfrm>
            <a:off x="2401277" y="6055211"/>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56" name="Straight Arrow Connector 55"/>
          <p:cNvCxnSpPr/>
          <p:nvPr/>
        </p:nvCxnSpPr>
        <p:spPr>
          <a:xfrm rot="10800000">
            <a:off x="1078174" y="2074461"/>
            <a:ext cx="6127845" cy="1869743"/>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err="1" smtClean="0"/>
              <a:t>MiniAsync</a:t>
            </a:r>
            <a:r>
              <a:rPr lang="en-GB" dirty="0" smtClean="0"/>
              <a:t> (reactive)</a:t>
            </a:r>
            <a:endParaRPr lang="en-GB" dirty="0"/>
          </a:p>
        </p:txBody>
      </p:sp>
      <p:sp>
        <p:nvSpPr>
          <p:cNvPr id="3" name="Content Placeholder 2"/>
          <p:cNvSpPr>
            <a:spLocks noGrp="1"/>
          </p:cNvSpPr>
          <p:nvPr>
            <p:ph idx="1"/>
          </p:nvPr>
        </p:nvSpPr>
        <p:spPr/>
        <p:txBody>
          <a:bodyPr/>
          <a:lstStyle/>
          <a:p>
            <a:endParaRPr lang="en-GB"/>
          </a:p>
        </p:txBody>
      </p:sp>
      <p:sp>
        <p:nvSpPr>
          <p:cNvPr id="4" name="Rectangle 3"/>
          <p:cNvSpPr/>
          <p:nvPr/>
        </p:nvSpPr>
        <p:spPr>
          <a:xfrm>
            <a:off x="557825" y="940487"/>
            <a:ext cx="8276314" cy="5889680"/>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smtClean="0">
                <a:solidFill>
                  <a:schemeClr val="bg1">
                    <a:lumMod val="50000"/>
                  </a:schemeClr>
                </a:solidFill>
                <a:latin typeface="Consolas" pitchFamily="49" charset="0"/>
                <a:cs typeface="Consolas" pitchFamily="49" charset="0"/>
              </a:rPr>
              <a:t>expr = </a:t>
            </a:r>
          </a:p>
          <a:p>
            <a:r>
              <a:rPr lang="en-GB" b="1" dirty="0" smtClean="0">
                <a:solidFill>
                  <a:schemeClr val="bg1">
                    <a:lumMod val="50000"/>
                  </a:schemeClr>
                </a:solidFill>
                <a:latin typeface="Consolas" pitchFamily="49" charset="0"/>
                <a:cs typeface="Consolas" pitchFamily="49" charset="0"/>
              </a:rPr>
              <a:t>    | ...</a:t>
            </a:r>
          </a:p>
          <a:p>
            <a:r>
              <a:rPr lang="en-GB" b="1" dirty="0" smtClean="0">
                <a:solidFill>
                  <a:schemeClr val="bg1">
                    <a:lumMod val="50000"/>
                  </a:schemeClr>
                </a:solidFill>
                <a:latin typeface="Consolas" pitchFamily="49" charset="0"/>
                <a:cs typeface="Consolas" pitchFamily="49" charset="0"/>
              </a:rPr>
              <a:t>    |  async { </a:t>
            </a:r>
            <a:r>
              <a:rPr lang="en-GB" b="1" dirty="0" err="1" smtClean="0">
                <a:solidFill>
                  <a:schemeClr val="bg1">
                    <a:lumMod val="50000"/>
                  </a:schemeClr>
                </a:solidFill>
                <a:latin typeface="Consolas" pitchFamily="49" charset="0"/>
                <a:cs typeface="Consolas" pitchFamily="49" charset="0"/>
              </a:rPr>
              <a:t>aexpr</a:t>
            </a:r>
            <a:r>
              <a:rPr lang="en-GB" b="1" dirty="0" smtClean="0">
                <a:solidFill>
                  <a:schemeClr val="bg1">
                    <a:lumMod val="50000"/>
                  </a:schemeClr>
                </a:solidFill>
                <a:latin typeface="Consolas" pitchFamily="49" charset="0"/>
                <a:cs typeface="Consolas" pitchFamily="49" charset="0"/>
              </a:rPr>
              <a:t> }</a:t>
            </a:r>
          </a:p>
          <a:p>
            <a:endParaRPr lang="en-GB" b="1" dirty="0" smtClean="0">
              <a:solidFill>
                <a:schemeClr val="bg1">
                  <a:lumMod val="50000"/>
                </a:schemeClr>
              </a:solidFill>
              <a:latin typeface="Consolas" pitchFamily="49" charset="0"/>
              <a:cs typeface="Consolas" pitchFamily="49" charset="0"/>
            </a:endParaRPr>
          </a:p>
          <a:p>
            <a:r>
              <a:rPr lang="en-GB" b="1" dirty="0" err="1" smtClean="0">
                <a:solidFill>
                  <a:schemeClr val="bg1">
                    <a:lumMod val="50000"/>
                  </a:schemeClr>
                </a:solidFill>
                <a:latin typeface="Consolas" pitchFamily="49" charset="0"/>
                <a:cs typeface="Consolas" pitchFamily="49" charset="0"/>
              </a:rPr>
              <a:t>aexpr</a:t>
            </a:r>
            <a:r>
              <a:rPr lang="en-GB" b="1" dirty="0" smtClean="0">
                <a:solidFill>
                  <a:schemeClr val="bg1">
                    <a:lumMod val="50000"/>
                  </a:schemeClr>
                </a:solidFill>
                <a:latin typeface="Consolas" pitchFamily="49" charset="0"/>
                <a:cs typeface="Consolas" pitchFamily="49" charset="0"/>
              </a:rPr>
              <a:t> = </a:t>
            </a:r>
          </a:p>
          <a:p>
            <a:r>
              <a:rPr lang="en-GB" b="1" dirty="0" smtClean="0">
                <a:solidFill>
                  <a:schemeClr val="bg1">
                    <a:lumMod val="50000"/>
                  </a:schemeClr>
                </a:solidFill>
                <a:latin typeface="Consolas" pitchFamily="49" charset="0"/>
                <a:cs typeface="Consolas" pitchFamily="49" charset="0"/>
              </a:rPr>
              <a:t>    | let! pat = expr in </a:t>
            </a:r>
            <a:r>
              <a:rPr lang="en-GB" b="1" dirty="0" err="1" smtClean="0">
                <a:solidFill>
                  <a:schemeClr val="bg1">
                    <a:lumMod val="50000"/>
                  </a:schemeClr>
                </a:solidFill>
                <a:latin typeface="Consolas" pitchFamily="49" charset="0"/>
                <a:cs typeface="Consolas" pitchFamily="49" charset="0"/>
              </a:rPr>
              <a:t>aexpr</a:t>
            </a:r>
            <a:endParaRPr lang="en-GB" b="1" dirty="0" smtClean="0">
              <a:solidFill>
                <a:schemeClr val="bg1">
                  <a:lumMod val="50000"/>
                </a:schemeClr>
              </a:solidFill>
              <a:latin typeface="Consolas" pitchFamily="49" charset="0"/>
              <a:cs typeface="Consolas" pitchFamily="49" charset="0"/>
            </a:endParaRPr>
          </a:p>
          <a:p>
            <a:r>
              <a:rPr lang="en-GB" b="1" dirty="0" smtClean="0">
                <a:solidFill>
                  <a:schemeClr val="bg1">
                    <a:lumMod val="50000"/>
                  </a:schemeClr>
                </a:solidFill>
                <a:latin typeface="Consolas" pitchFamily="49" charset="0"/>
                <a:cs typeface="Consolas" pitchFamily="49" charset="0"/>
              </a:rPr>
              <a:t>    | return expr</a:t>
            </a:r>
          </a:p>
          <a:p>
            <a:endParaRPr lang="en-GB" b="1" dirty="0" smtClean="0">
              <a:solidFill>
                <a:schemeClr val="bg1">
                  <a:lumMod val="50000"/>
                </a:schemeClr>
              </a:solidFill>
              <a:latin typeface="Consolas" pitchFamily="49" charset="0"/>
              <a:cs typeface="Consolas" pitchFamily="49" charset="0"/>
            </a:endParaRPr>
          </a:p>
          <a:p>
            <a:endParaRPr lang="en-GB" b="1" dirty="0" smtClean="0">
              <a:solidFill>
                <a:schemeClr val="bg1">
                  <a:lumMod val="50000"/>
                </a:schemeClr>
              </a:solidFill>
              <a:latin typeface="Consolas" pitchFamily="49" charset="0"/>
              <a:cs typeface="Consolas" pitchFamily="49" charset="0"/>
            </a:endParaRPr>
          </a:p>
          <a:p>
            <a:endParaRPr lang="en-GB" b="1" dirty="0" smtClean="0">
              <a:solidFill>
                <a:schemeClr val="bg1">
                  <a:lumMod val="50000"/>
                </a:schemeClr>
              </a:solidFill>
              <a:latin typeface="Consolas" pitchFamily="49" charset="0"/>
              <a:cs typeface="Consolas" pitchFamily="49" charset="0"/>
            </a:endParaRPr>
          </a:p>
          <a:p>
            <a:endParaRPr lang="en-GB" b="1" dirty="0" smtClean="0">
              <a:solidFill>
                <a:schemeClr val="bg1">
                  <a:lumMod val="50000"/>
                </a:schemeClr>
              </a:solidFill>
              <a:latin typeface="Consolas" pitchFamily="49" charset="0"/>
              <a:cs typeface="Consolas" pitchFamily="49" charset="0"/>
            </a:endParaRPr>
          </a:p>
          <a:p>
            <a:endParaRPr lang="en-GB" b="1" dirty="0" smtClean="0">
              <a:solidFill>
                <a:schemeClr val="bg1">
                  <a:lumMod val="50000"/>
                </a:schemeClr>
              </a:solidFill>
              <a:latin typeface="Consolas" pitchFamily="49" charset="0"/>
              <a:cs typeface="Consolas" pitchFamily="49" charset="0"/>
            </a:endParaRPr>
          </a:p>
          <a:p>
            <a:endParaRPr lang="en-GB" b="1" dirty="0" smtClean="0">
              <a:solidFill>
                <a:schemeClr val="bg1">
                  <a:lumMod val="50000"/>
                </a:schemeClr>
              </a:solidFill>
              <a:latin typeface="Consolas" pitchFamily="49" charset="0"/>
              <a:cs typeface="Consolas" pitchFamily="49" charset="0"/>
            </a:endParaRPr>
          </a:p>
          <a:p>
            <a:endParaRPr lang="en-GB" b="1" dirty="0" smtClean="0">
              <a:solidFill>
                <a:schemeClr val="bg1">
                  <a:lumMod val="50000"/>
                </a:schemeClr>
              </a:solidFill>
              <a:latin typeface="Consolas" pitchFamily="49" charset="0"/>
              <a:cs typeface="Consolas" pitchFamily="49" charset="0"/>
            </a:endParaRPr>
          </a:p>
          <a:p>
            <a:endParaRPr lang="en-GB" b="1" dirty="0" smtClean="0">
              <a:solidFill>
                <a:schemeClr val="bg1">
                  <a:lumMod val="50000"/>
                </a:schemeClr>
              </a:solidFill>
              <a:latin typeface="Consolas" pitchFamily="49" charset="0"/>
              <a:cs typeface="Consolas" pitchFamily="49" charset="0"/>
            </a:endParaRPr>
          </a:p>
          <a:p>
            <a:r>
              <a:rPr lang="en-GB" b="1" dirty="0" smtClean="0">
                <a:solidFill>
                  <a:schemeClr val="bg1">
                    <a:lumMod val="50000"/>
                  </a:schemeClr>
                </a:solidFill>
                <a:latin typeface="Consolas" pitchFamily="49" charset="0"/>
                <a:cs typeface="Consolas" pitchFamily="49" charset="0"/>
              </a:rPr>
              <a:t>library +=</a:t>
            </a:r>
          </a:p>
          <a:p>
            <a:r>
              <a:rPr lang="en-GB" b="1" dirty="0" smtClean="0">
                <a:solidFill>
                  <a:schemeClr val="bg1">
                    <a:lumMod val="50000"/>
                  </a:schemeClr>
                </a:solidFill>
                <a:latin typeface="Consolas" pitchFamily="49" charset="0"/>
                <a:cs typeface="Consolas" pitchFamily="49" charset="0"/>
              </a:rPr>
              <a:t>      </a:t>
            </a:r>
            <a:r>
              <a:rPr lang="en-GB" b="1" dirty="0" err="1" smtClean="0">
                <a:solidFill>
                  <a:schemeClr val="bg1">
                    <a:lumMod val="50000"/>
                  </a:schemeClr>
                </a:solidFill>
                <a:latin typeface="Consolas" pitchFamily="49" charset="0"/>
                <a:cs typeface="Consolas" pitchFamily="49" charset="0"/>
              </a:rPr>
              <a:t>Async.StartImmediate</a:t>
            </a:r>
            <a:endParaRPr lang="en-GB" b="1" dirty="0" smtClean="0">
              <a:solidFill>
                <a:schemeClr val="bg1">
                  <a:lumMod val="50000"/>
                </a:schemeClr>
              </a:solidFill>
              <a:latin typeface="Consolas" pitchFamily="49" charset="0"/>
              <a:cs typeface="Consolas" pitchFamily="49" charset="0"/>
            </a:endParaRPr>
          </a:p>
          <a:p>
            <a:r>
              <a:rPr lang="en-GB" b="1" dirty="0" smtClean="0">
                <a:solidFill>
                  <a:schemeClr val="bg1">
                    <a:lumMod val="50000"/>
                  </a:schemeClr>
                </a:solidFill>
                <a:latin typeface="Consolas" pitchFamily="49" charset="0"/>
                <a:cs typeface="Consolas" pitchFamily="49" charset="0"/>
              </a:rPr>
              <a:t>      </a:t>
            </a:r>
            <a:r>
              <a:rPr lang="en-GB" b="1" dirty="0" err="1" smtClean="0">
                <a:solidFill>
                  <a:schemeClr val="bg1">
                    <a:lumMod val="50000"/>
                  </a:schemeClr>
                </a:solidFill>
                <a:latin typeface="Consolas" pitchFamily="49" charset="0"/>
                <a:cs typeface="Consolas" pitchFamily="49" charset="0"/>
              </a:rPr>
              <a:t>Async.Sleep</a:t>
            </a:r>
            <a:r>
              <a:rPr lang="en-GB" b="1" dirty="0" smtClean="0">
                <a:solidFill>
                  <a:schemeClr val="bg1">
                    <a:lumMod val="50000"/>
                  </a:schemeClr>
                </a:solidFill>
                <a:latin typeface="Consolas" pitchFamily="49" charset="0"/>
                <a:cs typeface="Consolas" pitchFamily="49" charset="0"/>
              </a:rPr>
              <a:t>(n) : Async&lt;unit&gt;</a:t>
            </a:r>
          </a:p>
          <a:p>
            <a:r>
              <a:rPr lang="en-GB" b="1" dirty="0" smtClean="0">
                <a:solidFill>
                  <a:schemeClr val="tx1"/>
                </a:solidFill>
                <a:latin typeface="Consolas" pitchFamily="49" charset="0"/>
                <a:cs typeface="Consolas" pitchFamily="49" charset="0"/>
              </a:rPr>
              <a:t>      </a:t>
            </a:r>
            <a:r>
              <a:rPr lang="en-GB" b="1" dirty="0" err="1" smtClean="0">
                <a:solidFill>
                  <a:schemeClr val="tx1"/>
                </a:solidFill>
                <a:latin typeface="Consolas" pitchFamily="49" charset="0"/>
                <a:cs typeface="Consolas" pitchFamily="49" charset="0"/>
              </a:rPr>
              <a:t>webRequest.AsyncGetResponse</a:t>
            </a:r>
            <a:r>
              <a:rPr lang="en-GB" b="1" dirty="0" smtClean="0">
                <a:solidFill>
                  <a:schemeClr val="tx1"/>
                </a:solidFill>
                <a:latin typeface="Consolas" pitchFamily="49" charset="0"/>
                <a:cs typeface="Consolas" pitchFamily="49" charset="0"/>
              </a:rPr>
              <a:t>() : Async&lt;unit&gt;</a:t>
            </a:r>
          </a:p>
          <a:p>
            <a:endParaRPr lang="en-GB" b="1" dirty="0" smtClean="0">
              <a:solidFill>
                <a:schemeClr val="tx1"/>
              </a:solidFill>
              <a:latin typeface="Consolas" pitchFamily="49" charset="0"/>
              <a:cs typeface="Consolas" pitchFamily="49" charset="0"/>
            </a:endParaRPr>
          </a:p>
          <a:p>
            <a:endParaRPr lang="en-GB" b="1" dirty="0" smtClean="0">
              <a:solidFill>
                <a:schemeClr val="tx1"/>
              </a:solidFill>
              <a:latin typeface="Consolas" pitchFamily="49" charset="0"/>
              <a:cs typeface="Consolas" pitchFamily="49" charset="0"/>
            </a:endParaRPr>
          </a:p>
        </p:txBody>
      </p:sp>
      <p:sp>
        <p:nvSpPr>
          <p:cNvPr id="7" name="Rectangular Callout 6"/>
          <p:cNvSpPr/>
          <p:nvPr/>
        </p:nvSpPr>
        <p:spPr>
          <a:xfrm>
            <a:off x="5173909" y="4567145"/>
            <a:ext cx="2055756" cy="646331"/>
          </a:xfrm>
          <a:prstGeom prst="wedgeRectCallout">
            <a:avLst>
              <a:gd name="adj1" fmla="val -63499"/>
              <a:gd name="adj2" fmla="val 117845"/>
            </a:avLst>
          </a:prstGeom>
          <a:solidFill>
            <a:srgbClr val="0070C0"/>
          </a:solidFill>
          <a:ln w="15875">
            <a:solidFill>
              <a:schemeClr val="tx1"/>
            </a:solidFill>
            <a:miter lim="800000"/>
            <a:headEnd/>
            <a:tailEnd/>
          </a:ln>
          <a:effectLst/>
        </p:spPr>
        <p:txBody>
          <a:bodyPr wrap="none" anchor="ctr" anchorCtr="1">
            <a:spAutoFit/>
          </a:bodyPr>
          <a:lstStyle/>
          <a:p>
            <a:pPr algn="ctr"/>
            <a:r>
              <a:rPr lang="en-GB" dirty="0" smtClean="0">
                <a:solidFill>
                  <a:schemeClr val="bg1"/>
                </a:solidFill>
              </a:rPr>
              <a:t>Primitive to </a:t>
            </a:r>
          </a:p>
          <a:p>
            <a:pPr algn="ctr"/>
            <a:r>
              <a:rPr lang="en-GB" dirty="0" smtClean="0">
                <a:solidFill>
                  <a:schemeClr val="bg1"/>
                </a:solidFill>
              </a:rPr>
              <a:t>await web response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Computational Model </a:t>
            </a:r>
            <a:br>
              <a:rPr lang="en-GB" dirty="0" smtClean="0"/>
            </a:br>
            <a:r>
              <a:rPr lang="en-GB" sz="2400" dirty="0" smtClean="0"/>
              <a:t>(</a:t>
            </a:r>
            <a:r>
              <a:rPr lang="en-GB" sz="2400" dirty="0" err="1" smtClean="0"/>
              <a:t>Multicore</a:t>
            </a:r>
            <a:r>
              <a:rPr lang="en-GB" sz="2400" dirty="0" smtClean="0"/>
              <a:t> Java/C#/F#/...)</a:t>
            </a:r>
            <a:endParaRPr lang="en-GB" dirty="0"/>
          </a:p>
        </p:txBody>
      </p:sp>
      <p:sp>
        <p:nvSpPr>
          <p:cNvPr id="4" name="Rectangle 3"/>
          <p:cNvSpPr/>
          <p:nvPr/>
        </p:nvSpPr>
        <p:spPr>
          <a:xfrm>
            <a:off x="285752" y="2214554"/>
            <a:ext cx="2286016" cy="40719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Single Threaded GUI</a:t>
            </a:r>
          </a:p>
          <a:p>
            <a:pPr algn="ctr"/>
            <a:r>
              <a:rPr lang="en-GB" dirty="0" smtClean="0">
                <a:solidFill>
                  <a:schemeClr val="bg1"/>
                </a:solidFill>
              </a:rPr>
              <a:t>(separated state)</a:t>
            </a:r>
          </a:p>
          <a:p>
            <a:pPr algn="ctr"/>
            <a:endParaRPr lang="en-GB" dirty="0" smtClean="0">
              <a:solidFill>
                <a:schemeClr val="bg1"/>
              </a:solidFill>
            </a:endParaRPr>
          </a:p>
        </p:txBody>
      </p:sp>
      <p:cxnSp>
        <p:nvCxnSpPr>
          <p:cNvPr id="16" name="Straight Arrow Connector 15"/>
          <p:cNvCxnSpPr/>
          <p:nvPr/>
        </p:nvCxnSpPr>
        <p:spPr>
          <a:xfrm flipV="1">
            <a:off x="2415244" y="2142699"/>
            <a:ext cx="901162" cy="709045"/>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3386919" y="2047163"/>
            <a:ext cx="398059" cy="1910687"/>
            <a:chOff x="3414215" y="2606721"/>
            <a:chExt cx="398059" cy="1910687"/>
          </a:xfrm>
        </p:grpSpPr>
        <p:sp>
          <p:nvSpPr>
            <p:cNvPr id="26" name="Rectangle 25"/>
            <p:cNvSpPr/>
            <p:nvPr/>
          </p:nvSpPr>
          <p:spPr bwMode="auto">
            <a:xfrm>
              <a:off x="3439236" y="2606721"/>
              <a:ext cx="368489" cy="1910687"/>
            </a:xfrm>
            <a:prstGeom prst="rect">
              <a:avLst/>
            </a:prstGeom>
            <a:solidFill>
              <a:schemeClr val="bg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28" name="Straight Connector 27"/>
            <p:cNvCxnSpPr/>
            <p:nvPr/>
          </p:nvCxnSpPr>
          <p:spPr>
            <a:xfrm>
              <a:off x="3452884" y="2893325"/>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14215" y="3236794"/>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457433" y="3634853"/>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418764" y="4005617"/>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21039" y="4294495"/>
              <a:ext cx="354841" cy="136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3835021" y="2661313"/>
            <a:ext cx="1295035" cy="923330"/>
          </a:xfrm>
          <a:prstGeom prst="rect">
            <a:avLst/>
          </a:prstGeom>
          <a:noFill/>
        </p:spPr>
        <p:txBody>
          <a:bodyPr wrap="none" rtlCol="0">
            <a:spAutoFit/>
          </a:bodyPr>
          <a:lstStyle/>
          <a:p>
            <a:r>
              <a:rPr lang="en-GB" dirty="0" smtClean="0"/>
              <a:t>Background</a:t>
            </a:r>
          </a:p>
          <a:p>
            <a:r>
              <a:rPr lang="en-GB" dirty="0" smtClean="0"/>
              <a:t>Work Item</a:t>
            </a:r>
          </a:p>
          <a:p>
            <a:r>
              <a:rPr lang="en-GB" dirty="0" smtClean="0"/>
              <a:t>Queue(s)</a:t>
            </a:r>
            <a:endParaRPr lang="en-GB" dirty="0"/>
          </a:p>
        </p:txBody>
      </p:sp>
      <p:sp>
        <p:nvSpPr>
          <p:cNvPr id="47" name="TextBox 46"/>
          <p:cNvSpPr txBox="1"/>
          <p:nvPr/>
        </p:nvSpPr>
        <p:spPr>
          <a:xfrm>
            <a:off x="4574275" y="5611506"/>
            <a:ext cx="1307153" cy="369332"/>
          </a:xfrm>
          <a:prstGeom prst="rect">
            <a:avLst/>
          </a:prstGeom>
          <a:noFill/>
        </p:spPr>
        <p:txBody>
          <a:bodyPr wrap="none" rtlCol="0">
            <a:spAutoFit/>
          </a:bodyPr>
          <a:lstStyle/>
          <a:p>
            <a:r>
              <a:rPr lang="en-GB" dirty="0" smtClean="0"/>
              <a:t>Thread Pool</a:t>
            </a:r>
            <a:endParaRPr lang="en-GB" dirty="0"/>
          </a:p>
        </p:txBody>
      </p:sp>
      <p:sp>
        <p:nvSpPr>
          <p:cNvPr id="55" name="TextBox 54"/>
          <p:cNvSpPr txBox="1"/>
          <p:nvPr/>
        </p:nvSpPr>
        <p:spPr>
          <a:xfrm>
            <a:off x="7849738" y="2540758"/>
            <a:ext cx="1092735" cy="646331"/>
          </a:xfrm>
          <a:prstGeom prst="rect">
            <a:avLst/>
          </a:prstGeom>
          <a:noFill/>
        </p:spPr>
        <p:txBody>
          <a:bodyPr wrap="none" rtlCol="0">
            <a:spAutoFit/>
          </a:bodyPr>
          <a:lstStyle/>
          <a:p>
            <a:r>
              <a:rPr lang="en-GB" dirty="0" smtClean="0"/>
              <a:t>Pending</a:t>
            </a:r>
          </a:p>
          <a:p>
            <a:r>
              <a:rPr lang="en-GB" dirty="0" smtClean="0"/>
              <a:t>Reactions</a:t>
            </a:r>
          </a:p>
        </p:txBody>
      </p:sp>
      <p:cxnSp>
        <p:nvCxnSpPr>
          <p:cNvPr id="56" name="Straight Arrow Connector 55"/>
          <p:cNvCxnSpPr/>
          <p:nvPr/>
        </p:nvCxnSpPr>
        <p:spPr>
          <a:xfrm rot="10800000">
            <a:off x="4026092" y="2142701"/>
            <a:ext cx="3179926" cy="1801502"/>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H="1">
            <a:off x="3495578" y="4041489"/>
            <a:ext cx="612512" cy="584989"/>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84413" y="5775276"/>
            <a:ext cx="2045753" cy="369332"/>
          </a:xfrm>
          <a:prstGeom prst="rect">
            <a:avLst/>
          </a:prstGeom>
          <a:noFill/>
        </p:spPr>
        <p:txBody>
          <a:bodyPr wrap="none" rtlCol="0">
            <a:spAutoFit/>
          </a:bodyPr>
          <a:lstStyle/>
          <a:p>
            <a:r>
              <a:rPr lang="en-GB" dirty="0" smtClean="0">
                <a:solidFill>
                  <a:schemeClr val="bg1"/>
                </a:solidFill>
              </a:rPr>
              <a:t>Handlers (callbacks)</a:t>
            </a:r>
            <a:endParaRPr lang="en-GB" dirty="0">
              <a:solidFill>
                <a:schemeClr val="bg1"/>
              </a:solidFill>
            </a:endParaRPr>
          </a:p>
        </p:txBody>
      </p:sp>
      <p:grpSp>
        <p:nvGrpSpPr>
          <p:cNvPr id="69" name="Group 68"/>
          <p:cNvGrpSpPr/>
          <p:nvPr/>
        </p:nvGrpSpPr>
        <p:grpSpPr>
          <a:xfrm>
            <a:off x="509516" y="2008494"/>
            <a:ext cx="398059" cy="953070"/>
            <a:chOff x="3414215" y="2606721"/>
            <a:chExt cx="398059" cy="1910687"/>
          </a:xfrm>
        </p:grpSpPr>
        <p:sp>
          <p:nvSpPr>
            <p:cNvPr id="70" name="Rectangle 69"/>
            <p:cNvSpPr/>
            <p:nvPr/>
          </p:nvSpPr>
          <p:spPr bwMode="auto">
            <a:xfrm>
              <a:off x="3439236" y="2606721"/>
              <a:ext cx="368489" cy="1910687"/>
            </a:xfrm>
            <a:prstGeom prst="rect">
              <a:avLst/>
            </a:prstGeom>
            <a:solidFill>
              <a:schemeClr val="bg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71" name="Straight Connector 70"/>
            <p:cNvCxnSpPr/>
            <p:nvPr/>
          </p:nvCxnSpPr>
          <p:spPr>
            <a:xfrm>
              <a:off x="3452884" y="2893325"/>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414215" y="3236794"/>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457433" y="3634853"/>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418764" y="4005617"/>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421039" y="4294495"/>
              <a:ext cx="354841" cy="136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TextBox 80"/>
          <p:cNvSpPr txBox="1"/>
          <p:nvPr/>
        </p:nvSpPr>
        <p:spPr>
          <a:xfrm>
            <a:off x="518615" y="5281684"/>
            <a:ext cx="304892" cy="523220"/>
          </a:xfrm>
          <a:prstGeom prst="rect">
            <a:avLst/>
          </a:prstGeom>
          <a:noFill/>
          <a:ln>
            <a:solidFill>
              <a:schemeClr val="bg1"/>
            </a:solidFill>
          </a:ln>
        </p:spPr>
        <p:txBody>
          <a:bodyPr wrap="non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83" name="TextBox 82"/>
          <p:cNvSpPr txBox="1"/>
          <p:nvPr/>
        </p:nvSpPr>
        <p:spPr>
          <a:xfrm>
            <a:off x="971265" y="5270311"/>
            <a:ext cx="304892" cy="523220"/>
          </a:xfrm>
          <a:prstGeom prst="rect">
            <a:avLst/>
          </a:prstGeom>
          <a:noFill/>
          <a:ln>
            <a:solidFill>
              <a:schemeClr val="bg1"/>
            </a:solidFill>
          </a:ln>
        </p:spPr>
        <p:txBody>
          <a:bodyPr wrap="non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84" name="TextBox 83"/>
          <p:cNvSpPr txBox="1"/>
          <p:nvPr/>
        </p:nvSpPr>
        <p:spPr>
          <a:xfrm>
            <a:off x="1410267" y="5258938"/>
            <a:ext cx="304892" cy="523220"/>
          </a:xfrm>
          <a:prstGeom prst="rect">
            <a:avLst/>
          </a:prstGeom>
          <a:noFill/>
          <a:ln>
            <a:solidFill>
              <a:schemeClr val="bg1"/>
            </a:solidFill>
          </a:ln>
        </p:spPr>
        <p:txBody>
          <a:bodyPr wrap="non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85" name="TextBox 84"/>
          <p:cNvSpPr txBox="1"/>
          <p:nvPr/>
        </p:nvSpPr>
        <p:spPr>
          <a:xfrm>
            <a:off x="1712793" y="5370393"/>
            <a:ext cx="357790" cy="369332"/>
          </a:xfrm>
          <a:prstGeom prst="rect">
            <a:avLst/>
          </a:prstGeom>
          <a:noFill/>
        </p:spPr>
        <p:txBody>
          <a:bodyPr wrap="none" rtlCol="0">
            <a:spAutoFit/>
          </a:bodyPr>
          <a:lstStyle/>
          <a:p>
            <a:r>
              <a:rPr lang="en-GB" dirty="0" smtClean="0">
                <a:solidFill>
                  <a:schemeClr val="bg1"/>
                </a:solidFill>
              </a:rPr>
              <a:t>...</a:t>
            </a:r>
            <a:endParaRPr lang="en-GB" dirty="0">
              <a:solidFill>
                <a:schemeClr val="bg1"/>
              </a:solidFill>
            </a:endParaRPr>
          </a:p>
        </p:txBody>
      </p:sp>
      <p:cxnSp>
        <p:nvCxnSpPr>
          <p:cNvPr id="86" name="Straight Arrow Connector 85"/>
          <p:cNvCxnSpPr/>
          <p:nvPr/>
        </p:nvCxnSpPr>
        <p:spPr>
          <a:xfrm rot="16200000" flipV="1">
            <a:off x="743804" y="2258706"/>
            <a:ext cx="3084392" cy="2579426"/>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3741761" y="4708481"/>
            <a:ext cx="3082120" cy="698306"/>
            <a:chOff x="3741761" y="4708481"/>
            <a:chExt cx="3082120" cy="698306"/>
          </a:xfrm>
        </p:grpSpPr>
        <p:grpSp>
          <p:nvGrpSpPr>
            <p:cNvPr id="62" name="Group 61"/>
            <p:cNvGrpSpPr/>
            <p:nvPr/>
          </p:nvGrpSpPr>
          <p:grpSpPr>
            <a:xfrm>
              <a:off x="3741761" y="4749421"/>
              <a:ext cx="3082120" cy="657366"/>
              <a:chOff x="4028364" y="4121624"/>
              <a:chExt cx="3082120" cy="657366"/>
            </a:xfrm>
          </p:grpSpPr>
          <p:sp>
            <p:nvSpPr>
              <p:cNvPr id="44" name="Rectangle 43"/>
              <p:cNvSpPr/>
              <p:nvPr/>
            </p:nvSpPr>
            <p:spPr bwMode="auto">
              <a:xfrm flipH="1">
                <a:off x="4028364" y="4121624"/>
                <a:ext cx="3082120" cy="657366"/>
              </a:xfrm>
              <a:prstGeom prst="rect">
                <a:avLst/>
              </a:prstGeom>
              <a:solidFill>
                <a:schemeClr val="bg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43" name="Circular Arrow 42"/>
              <p:cNvSpPr/>
              <p:nvPr/>
            </p:nvSpPr>
            <p:spPr>
              <a:xfrm>
                <a:off x="4323336" y="4196841"/>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5" name="Circular Arrow 44"/>
              <p:cNvSpPr/>
              <p:nvPr/>
            </p:nvSpPr>
            <p:spPr>
              <a:xfrm>
                <a:off x="4967055" y="4185469"/>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6" name="Circular Arrow 45"/>
              <p:cNvSpPr/>
              <p:nvPr/>
            </p:nvSpPr>
            <p:spPr>
              <a:xfrm>
                <a:off x="5624422" y="4201389"/>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sp>
          <p:nvSpPr>
            <p:cNvPr id="67" name="TextBox 66"/>
            <p:cNvSpPr txBox="1"/>
            <p:nvPr/>
          </p:nvSpPr>
          <p:spPr>
            <a:xfrm>
              <a:off x="5968622" y="4985981"/>
              <a:ext cx="357790" cy="369332"/>
            </a:xfrm>
            <a:prstGeom prst="rect">
              <a:avLst/>
            </a:prstGeom>
            <a:noFill/>
          </p:spPr>
          <p:txBody>
            <a:bodyPr wrap="none" rtlCol="0">
              <a:spAutoFit/>
            </a:bodyPr>
            <a:lstStyle/>
            <a:p>
              <a:r>
                <a:rPr lang="en-GB" dirty="0" smtClean="0">
                  <a:solidFill>
                    <a:schemeClr val="bg1"/>
                  </a:solidFill>
                </a:rPr>
                <a:t>...</a:t>
              </a:r>
              <a:endParaRPr lang="en-GB" dirty="0">
                <a:solidFill>
                  <a:schemeClr val="bg1"/>
                </a:solidFill>
              </a:endParaRPr>
            </a:p>
          </p:txBody>
        </p:sp>
        <p:cxnSp>
          <p:nvCxnSpPr>
            <p:cNvPr id="90" name="Straight Connector 89"/>
            <p:cNvCxnSpPr/>
            <p:nvPr/>
          </p:nvCxnSpPr>
          <p:spPr>
            <a:xfrm rot="16200000" flipH="1">
              <a:off x="4285399" y="5063319"/>
              <a:ext cx="65508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44" idx="2"/>
            </p:cNvCxnSpPr>
            <p:nvPr/>
          </p:nvCxnSpPr>
          <p:spPr>
            <a:xfrm rot="5400000">
              <a:off x="4955845" y="5078670"/>
              <a:ext cx="655093" cy="1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5602411" y="5047400"/>
              <a:ext cx="686932" cy="909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3" name="Straight Arrow Connector 102"/>
          <p:cNvCxnSpPr/>
          <p:nvPr/>
        </p:nvCxnSpPr>
        <p:spPr>
          <a:xfrm flipV="1">
            <a:off x="6332561" y="4394579"/>
            <a:ext cx="682388" cy="122832"/>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211540" y="1467134"/>
            <a:ext cx="1525674" cy="523220"/>
          </a:xfrm>
          <a:prstGeom prst="rect">
            <a:avLst/>
          </a:prstGeom>
          <a:noFill/>
        </p:spPr>
        <p:txBody>
          <a:bodyPr wrap="none" rtlCol="0">
            <a:spAutoFit/>
          </a:bodyPr>
          <a:lstStyle/>
          <a:p>
            <a:r>
              <a:rPr lang="en-GB" sz="2800" dirty="0" smtClean="0">
                <a:solidFill>
                  <a:srgbClr val="FFFF00"/>
                </a:solidFill>
                <a:latin typeface="Times New Roman" pitchFamily="18" charset="0"/>
                <a:cs typeface="Times New Roman" pitchFamily="18" charset="0"/>
                <a:sym typeface="ZapfDingbats"/>
              </a:rPr>
              <a:t> </a:t>
            </a:r>
            <a:r>
              <a:rPr lang="en-GB" dirty="0" smtClean="0">
                <a:sym typeface="ZapfDingbats"/>
              </a:rPr>
              <a:t>(e.g. Click)</a:t>
            </a:r>
            <a:endParaRPr lang="en-GB" dirty="0">
              <a:solidFill>
                <a:srgbClr val="FFFF00"/>
              </a:solidFill>
              <a:latin typeface="Times New Roman" pitchFamily="18" charset="0"/>
              <a:cs typeface="Times New Roman" pitchFamily="18" charset="0"/>
            </a:endParaRPr>
          </a:p>
        </p:txBody>
      </p:sp>
      <p:sp>
        <p:nvSpPr>
          <p:cNvPr id="107" name="TextBox 106"/>
          <p:cNvSpPr txBox="1"/>
          <p:nvPr/>
        </p:nvSpPr>
        <p:spPr>
          <a:xfrm>
            <a:off x="7993941" y="3762233"/>
            <a:ext cx="1108188" cy="1077218"/>
          </a:xfrm>
          <a:prstGeom prst="rect">
            <a:avLst/>
          </a:prstGeom>
          <a:noFill/>
        </p:spPr>
        <p:txBody>
          <a:bodyPr wrap="none" rtlCol="0">
            <a:spAutoFit/>
          </a:bodyPr>
          <a:lstStyle/>
          <a:p>
            <a:r>
              <a:rPr lang="en-GB" sz="2800" dirty="0" smtClean="0">
                <a:solidFill>
                  <a:srgbClr val="FFFF00"/>
                </a:solidFill>
                <a:latin typeface="Times New Roman" pitchFamily="18" charset="0"/>
                <a:cs typeface="Times New Roman" pitchFamily="18" charset="0"/>
                <a:sym typeface="ZapfDingbats"/>
              </a:rPr>
              <a:t> </a:t>
            </a:r>
          </a:p>
          <a:p>
            <a:r>
              <a:rPr lang="en-GB" dirty="0" smtClean="0">
                <a:sym typeface="ZapfDingbats"/>
              </a:rPr>
              <a:t>(e.g. I/O </a:t>
            </a:r>
          </a:p>
          <a:p>
            <a:r>
              <a:rPr lang="en-GB" dirty="0" smtClean="0">
                <a:sym typeface="ZapfDingbats"/>
              </a:rPr>
              <a:t>response)</a:t>
            </a:r>
            <a:endParaRPr lang="en-GB" dirty="0">
              <a:solidFill>
                <a:srgbClr val="FFFF00"/>
              </a:solidFill>
              <a:latin typeface="Times New Roman" pitchFamily="18" charset="0"/>
              <a:cs typeface="Times New Roman" pitchFamily="18" charset="0"/>
            </a:endParaRPr>
          </a:p>
        </p:txBody>
      </p:sp>
      <p:cxnSp>
        <p:nvCxnSpPr>
          <p:cNvPr id="108" name="Straight Arrow Connector 107"/>
          <p:cNvCxnSpPr/>
          <p:nvPr/>
        </p:nvCxnSpPr>
        <p:spPr>
          <a:xfrm rot="10800000">
            <a:off x="7683691" y="4012442"/>
            <a:ext cx="316173" cy="1592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7265158" y="2718178"/>
            <a:ext cx="398059" cy="1910687"/>
            <a:chOff x="7265158" y="2718178"/>
            <a:chExt cx="398059" cy="1910687"/>
          </a:xfrm>
        </p:grpSpPr>
        <p:sp>
          <p:nvSpPr>
            <p:cNvPr id="48" name="Rectangle 47"/>
            <p:cNvSpPr/>
            <p:nvPr/>
          </p:nvSpPr>
          <p:spPr bwMode="auto">
            <a:xfrm>
              <a:off x="7290179" y="2718178"/>
              <a:ext cx="368489" cy="1910687"/>
            </a:xfrm>
            <a:prstGeom prst="rect">
              <a:avLst/>
            </a:prstGeom>
            <a:solidFill>
              <a:schemeClr val="bg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49" name="Straight Connector 48"/>
            <p:cNvCxnSpPr/>
            <p:nvPr/>
          </p:nvCxnSpPr>
          <p:spPr>
            <a:xfrm>
              <a:off x="7303827" y="3004782"/>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265158" y="3348251"/>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308376" y="3746310"/>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269707" y="4117074"/>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71982" y="4405952"/>
              <a:ext cx="354841" cy="13648"/>
            </a:xfrm>
            <a:prstGeom prst="line">
              <a:avLst/>
            </a:prstGeom>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7287904" y="3684895"/>
              <a:ext cx="354842" cy="523220"/>
            </a:xfrm>
            <a:prstGeom prst="rect">
              <a:avLst/>
            </a:prstGeom>
            <a:noFill/>
            <a:ln>
              <a:noFill/>
            </a:ln>
          </p:spPr>
          <p:txBody>
            <a:bodyPr wrap="squar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grpSp>
      <p:sp>
        <p:nvSpPr>
          <p:cNvPr id="113" name="Circular Arrow 112"/>
          <p:cNvSpPr/>
          <p:nvPr/>
        </p:nvSpPr>
        <p:spPr>
          <a:xfrm>
            <a:off x="2401277" y="6055211"/>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err="1" smtClean="0"/>
              <a:t>MiniAsync</a:t>
            </a:r>
            <a:r>
              <a:rPr lang="en-GB" dirty="0" smtClean="0"/>
              <a:t> (</a:t>
            </a:r>
            <a:r>
              <a:rPr lang="en-GB" dirty="0" err="1" smtClean="0"/>
              <a:t>multicore</a:t>
            </a:r>
            <a:r>
              <a:rPr lang="en-GB" dirty="0" smtClean="0"/>
              <a:t>)</a:t>
            </a:r>
            <a:endParaRPr lang="en-GB" dirty="0"/>
          </a:p>
        </p:txBody>
      </p:sp>
      <p:sp>
        <p:nvSpPr>
          <p:cNvPr id="3" name="Content Placeholder 2"/>
          <p:cNvSpPr>
            <a:spLocks noGrp="1"/>
          </p:cNvSpPr>
          <p:nvPr>
            <p:ph idx="1"/>
          </p:nvPr>
        </p:nvSpPr>
        <p:spPr/>
        <p:txBody>
          <a:bodyPr/>
          <a:lstStyle/>
          <a:p>
            <a:endParaRPr lang="en-GB"/>
          </a:p>
        </p:txBody>
      </p:sp>
      <p:sp>
        <p:nvSpPr>
          <p:cNvPr id="4" name="Rectangle 3"/>
          <p:cNvSpPr/>
          <p:nvPr/>
        </p:nvSpPr>
        <p:spPr>
          <a:xfrm>
            <a:off x="557825" y="940483"/>
            <a:ext cx="8276314" cy="5889680"/>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smtClean="0">
                <a:solidFill>
                  <a:schemeClr val="bg1">
                    <a:lumMod val="50000"/>
                  </a:schemeClr>
                </a:solidFill>
                <a:latin typeface="Consolas" pitchFamily="49" charset="0"/>
                <a:cs typeface="Consolas" pitchFamily="49" charset="0"/>
              </a:rPr>
              <a:t>expr = </a:t>
            </a:r>
          </a:p>
          <a:p>
            <a:r>
              <a:rPr lang="en-GB" b="1" dirty="0" smtClean="0">
                <a:solidFill>
                  <a:schemeClr val="bg1">
                    <a:lumMod val="50000"/>
                  </a:schemeClr>
                </a:solidFill>
                <a:latin typeface="Consolas" pitchFamily="49" charset="0"/>
                <a:cs typeface="Consolas" pitchFamily="49" charset="0"/>
              </a:rPr>
              <a:t>    | ...</a:t>
            </a:r>
          </a:p>
          <a:p>
            <a:r>
              <a:rPr lang="en-GB" b="1" dirty="0" smtClean="0">
                <a:solidFill>
                  <a:schemeClr val="bg1">
                    <a:lumMod val="50000"/>
                  </a:schemeClr>
                </a:solidFill>
                <a:latin typeface="Consolas" pitchFamily="49" charset="0"/>
                <a:cs typeface="Consolas" pitchFamily="49" charset="0"/>
              </a:rPr>
              <a:t>    |  async { </a:t>
            </a:r>
            <a:r>
              <a:rPr lang="en-GB" b="1" dirty="0" err="1" smtClean="0">
                <a:solidFill>
                  <a:schemeClr val="bg1">
                    <a:lumMod val="50000"/>
                  </a:schemeClr>
                </a:solidFill>
                <a:latin typeface="Consolas" pitchFamily="49" charset="0"/>
                <a:cs typeface="Consolas" pitchFamily="49" charset="0"/>
              </a:rPr>
              <a:t>aexpr</a:t>
            </a:r>
            <a:r>
              <a:rPr lang="en-GB" b="1" dirty="0" smtClean="0">
                <a:solidFill>
                  <a:schemeClr val="bg1">
                    <a:lumMod val="50000"/>
                  </a:schemeClr>
                </a:solidFill>
                <a:latin typeface="Consolas" pitchFamily="49" charset="0"/>
                <a:cs typeface="Consolas" pitchFamily="49" charset="0"/>
              </a:rPr>
              <a:t> }</a:t>
            </a:r>
          </a:p>
          <a:p>
            <a:endParaRPr lang="en-GB" b="1" dirty="0" smtClean="0">
              <a:solidFill>
                <a:schemeClr val="bg1">
                  <a:lumMod val="50000"/>
                </a:schemeClr>
              </a:solidFill>
              <a:latin typeface="Consolas" pitchFamily="49" charset="0"/>
              <a:cs typeface="Consolas" pitchFamily="49" charset="0"/>
            </a:endParaRPr>
          </a:p>
          <a:p>
            <a:r>
              <a:rPr lang="en-GB" b="1" dirty="0" err="1" smtClean="0">
                <a:solidFill>
                  <a:schemeClr val="bg1">
                    <a:lumMod val="50000"/>
                  </a:schemeClr>
                </a:solidFill>
                <a:latin typeface="Consolas" pitchFamily="49" charset="0"/>
                <a:cs typeface="Consolas" pitchFamily="49" charset="0"/>
              </a:rPr>
              <a:t>aexpr</a:t>
            </a:r>
            <a:r>
              <a:rPr lang="en-GB" b="1" dirty="0" smtClean="0">
                <a:solidFill>
                  <a:schemeClr val="bg1">
                    <a:lumMod val="50000"/>
                  </a:schemeClr>
                </a:solidFill>
                <a:latin typeface="Consolas" pitchFamily="49" charset="0"/>
                <a:cs typeface="Consolas" pitchFamily="49" charset="0"/>
              </a:rPr>
              <a:t> = </a:t>
            </a:r>
          </a:p>
          <a:p>
            <a:r>
              <a:rPr lang="en-GB" b="1" dirty="0" smtClean="0">
                <a:solidFill>
                  <a:schemeClr val="bg1">
                    <a:lumMod val="50000"/>
                  </a:schemeClr>
                </a:solidFill>
                <a:latin typeface="Consolas" pitchFamily="49" charset="0"/>
                <a:cs typeface="Consolas" pitchFamily="49" charset="0"/>
              </a:rPr>
              <a:t>    | let! pat = expr in </a:t>
            </a:r>
            <a:r>
              <a:rPr lang="en-GB" b="1" dirty="0" err="1" smtClean="0">
                <a:solidFill>
                  <a:schemeClr val="bg1">
                    <a:lumMod val="50000"/>
                  </a:schemeClr>
                </a:solidFill>
                <a:latin typeface="Consolas" pitchFamily="49" charset="0"/>
                <a:cs typeface="Consolas" pitchFamily="49" charset="0"/>
              </a:rPr>
              <a:t>aexpr</a:t>
            </a:r>
            <a:endParaRPr lang="en-GB" b="1" dirty="0" smtClean="0">
              <a:solidFill>
                <a:schemeClr val="bg1">
                  <a:lumMod val="50000"/>
                </a:schemeClr>
              </a:solidFill>
              <a:latin typeface="Consolas" pitchFamily="49" charset="0"/>
              <a:cs typeface="Consolas" pitchFamily="49" charset="0"/>
            </a:endParaRPr>
          </a:p>
          <a:p>
            <a:r>
              <a:rPr lang="en-GB" b="1" dirty="0" smtClean="0">
                <a:solidFill>
                  <a:schemeClr val="bg1">
                    <a:lumMod val="50000"/>
                  </a:schemeClr>
                </a:solidFill>
                <a:latin typeface="Consolas" pitchFamily="49" charset="0"/>
                <a:cs typeface="Consolas" pitchFamily="49" charset="0"/>
              </a:rPr>
              <a:t>    | return expr</a:t>
            </a:r>
          </a:p>
          <a:p>
            <a:r>
              <a:rPr lang="en-GB" b="1" dirty="0" smtClean="0">
                <a:solidFill>
                  <a:schemeClr val="bg1">
                    <a:lumMod val="50000"/>
                  </a:schemeClr>
                </a:solidFill>
                <a:latin typeface="Consolas" pitchFamily="49" charset="0"/>
                <a:cs typeface="Consolas" pitchFamily="49" charset="0"/>
              </a:rPr>
              <a:t>    | try </a:t>
            </a:r>
            <a:r>
              <a:rPr lang="en-GB" b="1" dirty="0" err="1" smtClean="0">
                <a:solidFill>
                  <a:schemeClr val="bg1">
                    <a:lumMod val="50000"/>
                  </a:schemeClr>
                </a:solidFill>
                <a:latin typeface="Consolas" pitchFamily="49" charset="0"/>
                <a:cs typeface="Consolas" pitchFamily="49" charset="0"/>
              </a:rPr>
              <a:t>aexpr</a:t>
            </a:r>
            <a:r>
              <a:rPr lang="en-GB" b="1" dirty="0" smtClean="0">
                <a:solidFill>
                  <a:schemeClr val="bg1">
                    <a:lumMod val="50000"/>
                  </a:schemeClr>
                </a:solidFill>
                <a:latin typeface="Consolas" pitchFamily="49" charset="0"/>
                <a:cs typeface="Consolas" pitchFamily="49" charset="0"/>
              </a:rPr>
              <a:t> with pat -&gt; </a:t>
            </a:r>
            <a:r>
              <a:rPr lang="en-GB" b="1" dirty="0" err="1" smtClean="0">
                <a:solidFill>
                  <a:schemeClr val="bg1">
                    <a:lumMod val="50000"/>
                  </a:schemeClr>
                </a:solidFill>
                <a:latin typeface="Consolas" pitchFamily="49" charset="0"/>
                <a:cs typeface="Consolas" pitchFamily="49" charset="0"/>
              </a:rPr>
              <a:t>aexpr</a:t>
            </a:r>
            <a:endParaRPr lang="en-GB" b="1" dirty="0" smtClean="0">
              <a:solidFill>
                <a:schemeClr val="bg1">
                  <a:lumMod val="50000"/>
                </a:schemeClr>
              </a:solidFill>
              <a:latin typeface="Consolas" pitchFamily="49" charset="0"/>
              <a:cs typeface="Consolas" pitchFamily="49" charset="0"/>
            </a:endParaRPr>
          </a:p>
          <a:p>
            <a:r>
              <a:rPr lang="en-GB" b="1" dirty="0" smtClean="0">
                <a:solidFill>
                  <a:schemeClr val="bg1">
                    <a:lumMod val="50000"/>
                  </a:schemeClr>
                </a:solidFill>
                <a:latin typeface="Consolas" pitchFamily="49" charset="0"/>
                <a:cs typeface="Consolas" pitchFamily="49" charset="0"/>
              </a:rPr>
              <a:t>    | try </a:t>
            </a:r>
            <a:r>
              <a:rPr lang="en-GB" b="1" dirty="0" err="1" smtClean="0">
                <a:solidFill>
                  <a:schemeClr val="bg1">
                    <a:lumMod val="50000"/>
                  </a:schemeClr>
                </a:solidFill>
                <a:latin typeface="Consolas" pitchFamily="49" charset="0"/>
                <a:cs typeface="Consolas" pitchFamily="49" charset="0"/>
              </a:rPr>
              <a:t>aexpr</a:t>
            </a:r>
            <a:r>
              <a:rPr lang="en-GB" b="1" dirty="0" smtClean="0">
                <a:solidFill>
                  <a:schemeClr val="bg1">
                    <a:lumMod val="50000"/>
                  </a:schemeClr>
                </a:solidFill>
                <a:latin typeface="Consolas" pitchFamily="49" charset="0"/>
                <a:cs typeface="Consolas" pitchFamily="49" charset="0"/>
              </a:rPr>
              <a:t> finally expr</a:t>
            </a:r>
          </a:p>
          <a:p>
            <a:r>
              <a:rPr lang="en-GB" b="1" dirty="0" smtClean="0">
                <a:solidFill>
                  <a:schemeClr val="bg1">
                    <a:lumMod val="50000"/>
                  </a:schemeClr>
                </a:solidFill>
                <a:latin typeface="Consolas" pitchFamily="49" charset="0"/>
                <a:cs typeface="Consolas" pitchFamily="49" charset="0"/>
              </a:rPr>
              <a:t>    | while expr do </a:t>
            </a:r>
            <a:r>
              <a:rPr lang="en-GB" b="1" dirty="0" err="1" smtClean="0">
                <a:solidFill>
                  <a:schemeClr val="bg1">
                    <a:lumMod val="50000"/>
                  </a:schemeClr>
                </a:solidFill>
                <a:latin typeface="Consolas" pitchFamily="49" charset="0"/>
                <a:cs typeface="Consolas" pitchFamily="49" charset="0"/>
              </a:rPr>
              <a:t>aexpr</a:t>
            </a:r>
            <a:endParaRPr lang="en-GB" b="1" dirty="0" smtClean="0">
              <a:solidFill>
                <a:schemeClr val="bg1">
                  <a:lumMod val="50000"/>
                </a:schemeClr>
              </a:solidFill>
              <a:latin typeface="Consolas" pitchFamily="49" charset="0"/>
              <a:cs typeface="Consolas" pitchFamily="49" charset="0"/>
            </a:endParaRPr>
          </a:p>
          <a:p>
            <a:r>
              <a:rPr lang="en-GB" b="1" dirty="0" smtClean="0">
                <a:solidFill>
                  <a:schemeClr val="bg1">
                    <a:lumMod val="50000"/>
                  </a:schemeClr>
                </a:solidFill>
                <a:latin typeface="Consolas" pitchFamily="49" charset="0"/>
                <a:cs typeface="Consolas" pitchFamily="49" charset="0"/>
              </a:rPr>
              <a:t>    | let pat = expr in </a:t>
            </a:r>
            <a:r>
              <a:rPr lang="en-GB" b="1" dirty="0" err="1" smtClean="0">
                <a:solidFill>
                  <a:schemeClr val="bg1">
                    <a:lumMod val="50000"/>
                  </a:schemeClr>
                </a:solidFill>
                <a:latin typeface="Consolas" pitchFamily="49" charset="0"/>
                <a:cs typeface="Consolas" pitchFamily="49" charset="0"/>
              </a:rPr>
              <a:t>aexpr</a:t>
            </a:r>
            <a:endParaRPr lang="en-GB" b="1" dirty="0" smtClean="0">
              <a:solidFill>
                <a:schemeClr val="bg1">
                  <a:lumMod val="50000"/>
                </a:schemeClr>
              </a:solidFill>
              <a:latin typeface="Consolas" pitchFamily="49" charset="0"/>
              <a:cs typeface="Consolas" pitchFamily="49" charset="0"/>
            </a:endParaRPr>
          </a:p>
          <a:p>
            <a:r>
              <a:rPr lang="en-GB" b="1" dirty="0" smtClean="0">
                <a:solidFill>
                  <a:schemeClr val="bg1">
                    <a:lumMod val="50000"/>
                  </a:schemeClr>
                </a:solidFill>
                <a:latin typeface="Consolas" pitchFamily="49" charset="0"/>
                <a:cs typeface="Consolas" pitchFamily="49" charset="0"/>
              </a:rPr>
              <a:t>    | match expr with pat -&gt; </a:t>
            </a:r>
            <a:r>
              <a:rPr lang="en-GB" b="1" dirty="0" err="1" smtClean="0">
                <a:solidFill>
                  <a:schemeClr val="bg1">
                    <a:lumMod val="50000"/>
                  </a:schemeClr>
                </a:solidFill>
                <a:latin typeface="Consolas" pitchFamily="49" charset="0"/>
                <a:cs typeface="Consolas" pitchFamily="49" charset="0"/>
              </a:rPr>
              <a:t>aexpr</a:t>
            </a:r>
            <a:endParaRPr lang="en-GB" b="1" dirty="0" smtClean="0">
              <a:solidFill>
                <a:schemeClr val="bg1">
                  <a:lumMod val="50000"/>
                </a:schemeClr>
              </a:solidFill>
              <a:latin typeface="Consolas" pitchFamily="49" charset="0"/>
              <a:cs typeface="Consolas" pitchFamily="49" charset="0"/>
            </a:endParaRPr>
          </a:p>
          <a:p>
            <a:r>
              <a:rPr lang="en-GB" b="1" dirty="0" smtClean="0">
                <a:solidFill>
                  <a:schemeClr val="bg1">
                    <a:lumMod val="50000"/>
                  </a:schemeClr>
                </a:solidFill>
                <a:latin typeface="Consolas" pitchFamily="49" charset="0"/>
                <a:cs typeface="Consolas" pitchFamily="49" charset="0"/>
              </a:rPr>
              <a:t>    | return! expr</a:t>
            </a:r>
          </a:p>
          <a:p>
            <a:r>
              <a:rPr lang="en-GB" b="1" dirty="0" smtClean="0">
                <a:solidFill>
                  <a:schemeClr val="bg1">
                    <a:lumMod val="50000"/>
                  </a:schemeClr>
                </a:solidFill>
                <a:latin typeface="Consolas" pitchFamily="49" charset="0"/>
                <a:cs typeface="Consolas" pitchFamily="49" charset="0"/>
              </a:rPr>
              <a:t>    | expr </a:t>
            </a:r>
          </a:p>
          <a:p>
            <a:endParaRPr lang="en-GB" b="1" dirty="0" smtClean="0">
              <a:solidFill>
                <a:schemeClr val="bg1"/>
              </a:solidFill>
              <a:latin typeface="Consolas" pitchFamily="49" charset="0"/>
              <a:cs typeface="Consolas" pitchFamily="49" charset="0"/>
            </a:endParaRPr>
          </a:p>
          <a:p>
            <a:r>
              <a:rPr lang="en-GB" b="1" dirty="0" smtClean="0">
                <a:solidFill>
                  <a:schemeClr val="tx1"/>
                </a:solidFill>
                <a:latin typeface="Consolas" pitchFamily="49" charset="0"/>
                <a:cs typeface="Consolas" pitchFamily="49" charset="0"/>
              </a:rPr>
              <a:t>library +=</a:t>
            </a:r>
          </a:p>
          <a:p>
            <a:r>
              <a:rPr lang="en-GB" b="1" dirty="0" smtClean="0">
                <a:solidFill>
                  <a:schemeClr val="bg1">
                    <a:lumMod val="50000"/>
                  </a:schemeClr>
                </a:solidFill>
                <a:latin typeface="Consolas" pitchFamily="49" charset="0"/>
                <a:cs typeface="Consolas" pitchFamily="49" charset="0"/>
              </a:rPr>
              <a:t>      </a:t>
            </a:r>
            <a:r>
              <a:rPr lang="en-GB" b="1" dirty="0" err="1" smtClean="0">
                <a:solidFill>
                  <a:schemeClr val="bg1">
                    <a:lumMod val="50000"/>
                  </a:schemeClr>
                </a:solidFill>
                <a:latin typeface="Consolas" pitchFamily="49" charset="0"/>
                <a:cs typeface="Consolas" pitchFamily="49" charset="0"/>
              </a:rPr>
              <a:t>Async.StartImmediate</a:t>
            </a:r>
            <a:endParaRPr lang="en-GB" b="1" dirty="0" smtClean="0">
              <a:solidFill>
                <a:schemeClr val="bg1">
                  <a:lumMod val="50000"/>
                </a:schemeClr>
              </a:solidFill>
              <a:latin typeface="Consolas" pitchFamily="49" charset="0"/>
              <a:cs typeface="Consolas" pitchFamily="49" charset="0"/>
            </a:endParaRPr>
          </a:p>
          <a:p>
            <a:r>
              <a:rPr lang="en-GB" b="1" dirty="0" smtClean="0">
                <a:solidFill>
                  <a:schemeClr val="tx1"/>
                </a:solidFill>
                <a:latin typeface="Consolas" pitchFamily="49" charset="0"/>
                <a:cs typeface="Consolas" pitchFamily="49" charset="0"/>
              </a:rPr>
              <a:t>      Async.RunSynchronously</a:t>
            </a:r>
          </a:p>
          <a:p>
            <a:r>
              <a:rPr lang="en-GB" b="1" dirty="0" smtClean="0">
                <a:solidFill>
                  <a:schemeClr val="tx1"/>
                </a:solidFill>
                <a:latin typeface="Consolas" pitchFamily="49" charset="0"/>
                <a:cs typeface="Consolas" pitchFamily="49" charset="0"/>
              </a:rPr>
              <a:t>      Async.Parallel</a:t>
            </a:r>
          </a:p>
          <a:p>
            <a:r>
              <a:rPr lang="en-GB" b="1" dirty="0" smtClean="0">
                <a:solidFill>
                  <a:schemeClr val="tx1"/>
                </a:solidFill>
                <a:latin typeface="Consolas" pitchFamily="49" charset="0"/>
                <a:cs typeface="Consolas" pitchFamily="49" charset="0"/>
              </a:rPr>
              <a:t>      </a:t>
            </a:r>
            <a:r>
              <a:rPr lang="en-GB" b="1" dirty="0" err="1" smtClean="0">
                <a:solidFill>
                  <a:schemeClr val="tx1"/>
                </a:solidFill>
                <a:latin typeface="Consolas" pitchFamily="49" charset="0"/>
                <a:cs typeface="Consolas" pitchFamily="49" charset="0"/>
              </a:rPr>
              <a:t>Async.StartChild</a:t>
            </a:r>
            <a:endParaRPr lang="en-GB" b="1" dirty="0" smtClean="0">
              <a:solidFill>
                <a:schemeClr val="tx1"/>
              </a:solidFill>
              <a:latin typeface="Consolas" pitchFamily="49" charset="0"/>
              <a:cs typeface="Consolas" pitchFamily="49" charset="0"/>
            </a:endParaRPr>
          </a:p>
          <a:p>
            <a:r>
              <a:rPr lang="en-GB" b="1" dirty="0" smtClean="0">
                <a:solidFill>
                  <a:schemeClr val="tx1"/>
                </a:solidFill>
                <a:latin typeface="Consolas" pitchFamily="49" charset="0"/>
                <a:cs typeface="Consolas" pitchFamily="49" charset="0"/>
              </a:rPr>
              <a:t>      + I/O, affinity, cancellation primitives...</a:t>
            </a:r>
          </a:p>
        </p:txBody>
      </p:sp>
      <p:sp>
        <p:nvSpPr>
          <p:cNvPr id="11" name="Rectangular Callout 10"/>
          <p:cNvSpPr/>
          <p:nvPr/>
        </p:nvSpPr>
        <p:spPr>
          <a:xfrm>
            <a:off x="5042588" y="5966714"/>
            <a:ext cx="3032626" cy="553998"/>
          </a:xfrm>
          <a:prstGeom prst="wedgeRectCallout">
            <a:avLst>
              <a:gd name="adj1" fmla="val -96610"/>
              <a:gd name="adj2" fmla="val 25627"/>
            </a:avLst>
          </a:prstGeom>
          <a:solidFill>
            <a:srgbClr val="0070C0"/>
          </a:solidFill>
          <a:ln w="15875">
            <a:solidFill>
              <a:schemeClr val="tx1"/>
            </a:solidFill>
            <a:miter lim="800000"/>
            <a:headEnd/>
            <a:tailEnd/>
          </a:ln>
          <a:effectLst/>
        </p:spPr>
        <p:txBody>
          <a:bodyPr wrap="none" anchor="ctr" anchorCtr="1">
            <a:spAutoFit/>
          </a:bodyPr>
          <a:lstStyle/>
          <a:p>
            <a:pPr algn="ctr"/>
            <a:r>
              <a:rPr lang="en-GB" sz="1600" b="1" dirty="0" smtClean="0">
                <a:solidFill>
                  <a:schemeClr val="bg1"/>
                </a:solidFill>
                <a:latin typeface="Consolas" pitchFamily="49" charset="0"/>
                <a:cs typeface="Consolas" pitchFamily="49" charset="0"/>
              </a:rPr>
              <a:t>: Async&lt;T</a:t>
            </a:r>
            <a:r>
              <a:rPr lang="en-GB" sz="1600" b="1" dirty="0" smtClean="0">
                <a:solidFill>
                  <a:schemeClr val="bg1"/>
                </a:solidFill>
                <a:latin typeface="Consolas" pitchFamily="49" charset="0"/>
                <a:cs typeface="Consolas" pitchFamily="49" charset="0"/>
              </a:rPr>
              <a:t>&gt; -&gt; Async&lt;T&gt;</a:t>
            </a:r>
          </a:p>
          <a:p>
            <a:pPr algn="ctr"/>
            <a:r>
              <a:rPr lang="en-GB" sz="1400" dirty="0" smtClean="0">
                <a:solidFill>
                  <a:schemeClr val="bg1"/>
                </a:solidFill>
              </a:rPr>
              <a:t>(queue in thread pool &amp; return </a:t>
            </a:r>
            <a:r>
              <a:rPr lang="en-GB" sz="1400" dirty="0" err="1" smtClean="0">
                <a:solidFill>
                  <a:schemeClr val="bg1"/>
                </a:solidFill>
              </a:rPr>
              <a:t>promis</a:t>
            </a:r>
            <a:r>
              <a:rPr lang="en-GB" sz="1400" dirty="0" smtClean="0">
                <a:solidFill>
                  <a:schemeClr val="bg1"/>
                </a:solidFill>
              </a:rPr>
              <a:t>)</a:t>
            </a:r>
          </a:p>
        </p:txBody>
      </p:sp>
      <p:sp>
        <p:nvSpPr>
          <p:cNvPr id="12" name="Rectangular Callout 11"/>
          <p:cNvSpPr/>
          <p:nvPr/>
        </p:nvSpPr>
        <p:spPr>
          <a:xfrm>
            <a:off x="4958525" y="4399497"/>
            <a:ext cx="1867819" cy="553998"/>
          </a:xfrm>
          <a:prstGeom prst="wedgeRectCallout">
            <a:avLst>
              <a:gd name="adj1" fmla="val -94847"/>
              <a:gd name="adj2" fmla="val 173995"/>
            </a:avLst>
          </a:prstGeom>
          <a:solidFill>
            <a:srgbClr val="0070C0"/>
          </a:solidFill>
          <a:ln w="15875">
            <a:solidFill>
              <a:schemeClr val="tx1"/>
            </a:solidFill>
            <a:miter lim="800000"/>
            <a:headEnd/>
            <a:tailEnd/>
          </a:ln>
          <a:effectLst/>
        </p:spPr>
        <p:txBody>
          <a:bodyPr wrap="none" anchor="ctr" anchorCtr="1">
            <a:spAutoFit/>
          </a:bodyPr>
          <a:lstStyle/>
          <a:p>
            <a:pPr algn="ctr"/>
            <a:r>
              <a:rPr lang="en-GB" sz="1600" b="1" dirty="0" smtClean="0">
                <a:solidFill>
                  <a:schemeClr val="bg1"/>
                </a:solidFill>
                <a:latin typeface="Consolas" pitchFamily="49" charset="0"/>
                <a:cs typeface="Consolas" pitchFamily="49" charset="0"/>
              </a:rPr>
              <a:t>: Async&lt;T</a:t>
            </a:r>
            <a:r>
              <a:rPr lang="en-GB" sz="1600" b="1" dirty="0" smtClean="0">
                <a:solidFill>
                  <a:schemeClr val="bg1"/>
                </a:solidFill>
                <a:latin typeface="Consolas" pitchFamily="49" charset="0"/>
                <a:cs typeface="Consolas" pitchFamily="49" charset="0"/>
              </a:rPr>
              <a:t>&gt; -&gt; T</a:t>
            </a:r>
          </a:p>
          <a:p>
            <a:pPr algn="ctr"/>
            <a:r>
              <a:rPr lang="en-GB" sz="1400" dirty="0" smtClean="0">
                <a:solidFill>
                  <a:schemeClr val="bg1"/>
                </a:solidFill>
              </a:rPr>
              <a:t>(start &amp; blocking wait)</a:t>
            </a:r>
          </a:p>
        </p:txBody>
      </p:sp>
      <p:sp>
        <p:nvSpPr>
          <p:cNvPr id="13" name="Rectangular Callout 12"/>
          <p:cNvSpPr/>
          <p:nvPr/>
        </p:nvSpPr>
        <p:spPr>
          <a:xfrm>
            <a:off x="5039682" y="5288876"/>
            <a:ext cx="3102131" cy="553998"/>
          </a:xfrm>
          <a:prstGeom prst="wedgeRectCallout">
            <a:avLst>
              <a:gd name="adj1" fmla="val -115000"/>
              <a:gd name="adj2" fmla="val 90235"/>
            </a:avLst>
          </a:prstGeom>
          <a:solidFill>
            <a:srgbClr val="0070C0"/>
          </a:solidFill>
          <a:ln w="15875">
            <a:solidFill>
              <a:schemeClr val="tx1"/>
            </a:solidFill>
            <a:miter lim="800000"/>
            <a:headEnd/>
            <a:tailEnd/>
          </a:ln>
          <a:effectLst/>
        </p:spPr>
        <p:txBody>
          <a:bodyPr wrap="none" anchor="ctr" anchorCtr="1">
            <a:spAutoFit/>
          </a:bodyPr>
          <a:lstStyle/>
          <a:p>
            <a:pPr algn="ctr"/>
            <a:r>
              <a:rPr lang="en-GB" sz="1600" b="1" dirty="0" smtClean="0">
                <a:solidFill>
                  <a:schemeClr val="bg1"/>
                </a:solidFill>
                <a:latin typeface="Consolas" pitchFamily="49" charset="0"/>
                <a:cs typeface="Consolas" pitchFamily="49" charset="0"/>
              </a:rPr>
              <a:t>: Async&lt;T</a:t>
            </a:r>
            <a:r>
              <a:rPr lang="en-GB" sz="1600" b="1" dirty="0" smtClean="0">
                <a:solidFill>
                  <a:schemeClr val="bg1"/>
                </a:solidFill>
                <a:latin typeface="Consolas" pitchFamily="49" charset="0"/>
                <a:cs typeface="Consolas" pitchFamily="49" charset="0"/>
              </a:rPr>
              <a:t>&gt;[] -&gt; Async&lt;T[]&gt;</a:t>
            </a:r>
          </a:p>
          <a:p>
            <a:pPr algn="ctr"/>
            <a:r>
              <a:rPr lang="en-GB" sz="1400" dirty="0" smtClean="0">
                <a:solidFill>
                  <a:schemeClr val="bg1"/>
                </a:solidFill>
              </a:rPr>
              <a:t>(start &amp; blocking wait)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38288" y="2090738"/>
            <a:ext cx="7100887" cy="1719262"/>
          </a:xfrm>
        </p:spPr>
        <p:txBody>
          <a:bodyPr/>
          <a:lstStyle/>
          <a:p>
            <a:pPr eaLnBrk="1" hangingPunct="1">
              <a:defRPr/>
            </a:pPr>
            <a:r>
              <a:rPr lang="en-US" dirty="0" smtClean="0"/>
              <a:t>Part 3: The General Syntactic Mechanism in F#</a:t>
            </a:r>
          </a:p>
        </p:txBody>
      </p:sp>
      <p:sp>
        <p:nvSpPr>
          <p:cNvPr id="34818" name="Rectangle 3"/>
          <p:cNvSpPr>
            <a:spLocks noGrp="1" noChangeArrowheads="1"/>
          </p:cNvSpPr>
          <p:nvPr>
            <p:ph type="subTitle" idx="1"/>
          </p:nvPr>
        </p:nvSpPr>
        <p:spPr>
          <a:xfrm>
            <a:off x="1538288" y="3870325"/>
            <a:ext cx="7100887" cy="1136650"/>
          </a:xfrm>
        </p:spPr>
        <p:txBody>
          <a:bodyPr/>
          <a:lstStyle/>
          <a:p>
            <a:pPr eaLnBrk="1" hangingPunct="1">
              <a:spcBef>
                <a:spcPct val="0"/>
              </a:spcBef>
            </a:pPr>
            <a:r>
              <a:rPr lang="en-US" dirty="0" smtClean="0">
                <a:solidFill>
                  <a:schemeClr val="tx1"/>
                </a:solidFill>
              </a:rPr>
              <a:t>Computation Expressions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Uses</a:t>
            </a:r>
            <a:endParaRPr lang="en-GB" dirty="0"/>
          </a:p>
        </p:txBody>
      </p:sp>
      <p:sp>
        <p:nvSpPr>
          <p:cNvPr id="3" name="Content Placeholder 2"/>
          <p:cNvSpPr>
            <a:spLocks noGrp="1"/>
          </p:cNvSpPr>
          <p:nvPr>
            <p:ph idx="1"/>
          </p:nvPr>
        </p:nvSpPr>
        <p:spPr/>
        <p:txBody>
          <a:bodyPr>
            <a:normAutofit/>
          </a:bodyPr>
          <a:lstStyle/>
          <a:p>
            <a:r>
              <a:rPr lang="en-GB" sz="2800" dirty="0" smtClean="0"/>
              <a:t>seq { ... }</a:t>
            </a:r>
          </a:p>
          <a:p>
            <a:r>
              <a:rPr lang="en-GB" sz="2800" dirty="0" smtClean="0"/>
              <a:t>async  { ... }</a:t>
            </a:r>
          </a:p>
          <a:p>
            <a:r>
              <a:rPr lang="en-GB" sz="2800" dirty="0" err="1" smtClean="0"/>
              <a:t>asyncSeq</a:t>
            </a:r>
            <a:r>
              <a:rPr lang="en-GB" sz="2800" dirty="0" smtClean="0"/>
              <a:t> { ... }</a:t>
            </a:r>
          </a:p>
          <a:p>
            <a:r>
              <a:rPr lang="en-GB" sz="2800" dirty="0" smtClean="0"/>
              <a:t>eventually { ...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539751" y="1571612"/>
            <a:ext cx="6461142" cy="4554551"/>
          </a:xfrm>
        </p:spPr>
        <p:txBody>
          <a:bodyPr>
            <a:normAutofit lnSpcReduction="10000"/>
          </a:bodyPr>
          <a:lstStyle/>
          <a:p>
            <a:pPr algn="ctr">
              <a:buNone/>
            </a:pPr>
            <a:r>
              <a:rPr lang="en-GB" sz="4000" dirty="0" smtClean="0"/>
              <a:t>F# is a </a:t>
            </a:r>
            <a:r>
              <a:rPr lang="en-GB" sz="4000" b="1" dirty="0" smtClean="0"/>
              <a:t>Parallel</a:t>
            </a:r>
            <a:r>
              <a:rPr lang="en-GB" sz="4000" dirty="0" smtClean="0"/>
              <a:t> Language</a:t>
            </a:r>
          </a:p>
          <a:p>
            <a:pPr algn="ctr">
              <a:buNone/>
            </a:pPr>
            <a:endParaRPr lang="en-GB" sz="4000" dirty="0" smtClean="0"/>
          </a:p>
          <a:p>
            <a:pPr algn="ctr">
              <a:buNone/>
            </a:pPr>
            <a:r>
              <a:rPr lang="en-GB" sz="3600" dirty="0" smtClean="0"/>
              <a:t>(Multiple active </a:t>
            </a:r>
            <a:r>
              <a:rPr lang="en-GB" sz="3600" b="1" u="sng" dirty="0" smtClean="0"/>
              <a:t>computations</a:t>
            </a:r>
            <a:r>
              <a:rPr lang="en-GB" sz="3600" dirty="0" smtClean="0"/>
              <a:t>)</a:t>
            </a:r>
          </a:p>
          <a:p>
            <a:pPr>
              <a:buNone/>
            </a:pPr>
            <a:endParaRPr lang="en-GB" sz="4000" dirty="0" smtClean="0"/>
          </a:p>
          <a:p>
            <a:pPr algn="ctr">
              <a:buNone/>
            </a:pPr>
            <a:r>
              <a:rPr lang="en-GB" sz="4000" dirty="0" smtClean="0"/>
              <a:t>F# is a </a:t>
            </a:r>
            <a:r>
              <a:rPr lang="en-GB" sz="4000" b="1" dirty="0" smtClean="0"/>
              <a:t>Reactive</a:t>
            </a:r>
            <a:r>
              <a:rPr lang="en-GB" sz="4000" dirty="0" smtClean="0"/>
              <a:t> Language</a:t>
            </a:r>
            <a:endParaRPr lang="en-GB" sz="4000" b="1" dirty="0" smtClean="0"/>
          </a:p>
          <a:p>
            <a:pPr algn="ctr">
              <a:buNone/>
            </a:pPr>
            <a:endParaRPr lang="en-GB" sz="3600" dirty="0" smtClean="0"/>
          </a:p>
          <a:p>
            <a:pPr algn="ctr">
              <a:buNone/>
            </a:pPr>
            <a:r>
              <a:rPr lang="en-GB" sz="3600" dirty="0" smtClean="0"/>
              <a:t>(Multiple pending </a:t>
            </a:r>
            <a:r>
              <a:rPr lang="en-GB" sz="3600" b="1" u="sng" dirty="0" smtClean="0"/>
              <a:t>reactions</a:t>
            </a:r>
            <a:r>
              <a:rPr lang="en-GB" sz="3600" dirty="0" smtClean="0"/>
              <a:t>)</a:t>
            </a:r>
          </a:p>
          <a:p>
            <a:pPr>
              <a:buNone/>
            </a:pPr>
            <a:endParaRPr lang="en-GB" sz="4000" dirty="0"/>
          </a:p>
        </p:txBody>
      </p:sp>
      <p:sp>
        <p:nvSpPr>
          <p:cNvPr id="4" name="Rectangular Callout 3"/>
          <p:cNvSpPr/>
          <p:nvPr/>
        </p:nvSpPr>
        <p:spPr>
          <a:xfrm>
            <a:off x="6715140" y="3695267"/>
            <a:ext cx="2428860" cy="2308324"/>
          </a:xfrm>
          <a:prstGeom prst="wedgeRectCallout">
            <a:avLst>
              <a:gd name="adj1" fmla="val -90965"/>
              <a:gd name="adj2" fmla="val 1429"/>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600" dirty="0" smtClean="0"/>
              <a:t>e.g.</a:t>
            </a:r>
          </a:p>
          <a:p>
            <a:pPr algn="ctr"/>
            <a:r>
              <a:rPr lang="en-GB" sz="1600" dirty="0" smtClean="0"/>
              <a:t> GUI Event</a:t>
            </a:r>
          </a:p>
          <a:p>
            <a:pPr algn="ctr"/>
            <a:r>
              <a:rPr lang="en-GB" sz="1600" dirty="0" smtClean="0"/>
              <a:t> Page Load</a:t>
            </a:r>
          </a:p>
          <a:p>
            <a:pPr algn="ctr"/>
            <a:r>
              <a:rPr lang="en-GB" sz="1600" dirty="0" smtClean="0"/>
              <a:t>Timer </a:t>
            </a:r>
            <a:r>
              <a:rPr lang="en-GB" sz="1600" dirty="0" err="1" smtClean="0"/>
              <a:t>Callback</a:t>
            </a:r>
            <a:endParaRPr lang="en-GB" sz="1600" dirty="0" smtClean="0"/>
          </a:p>
          <a:p>
            <a:pPr algn="ctr"/>
            <a:r>
              <a:rPr lang="en-GB" sz="1600" dirty="0" smtClean="0"/>
              <a:t>Query Response</a:t>
            </a:r>
          </a:p>
          <a:p>
            <a:pPr algn="ctr"/>
            <a:r>
              <a:rPr lang="en-GB" sz="1600" dirty="0" smtClean="0"/>
              <a:t>HTTP Response</a:t>
            </a:r>
          </a:p>
          <a:p>
            <a:pPr algn="ctr"/>
            <a:r>
              <a:rPr lang="en-GB" sz="1600" dirty="0" smtClean="0"/>
              <a:t>Web Service Response</a:t>
            </a:r>
          </a:p>
          <a:p>
            <a:pPr algn="ctr"/>
            <a:r>
              <a:rPr lang="en-GB" sz="1600" dirty="0" smtClean="0"/>
              <a:t>Disk I/O Completion</a:t>
            </a:r>
          </a:p>
          <a:p>
            <a:pPr algn="ctr"/>
            <a:r>
              <a:rPr lang="en-GB" sz="1600" dirty="0" smtClean="0"/>
              <a:t>Agent Gets Message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5" name="Content Placeholder 3"/>
          <p:cNvGraphicFramePr>
            <a:graphicFrameLocks noGrp="1"/>
          </p:cNvGraphicFramePr>
          <p:nvPr>
            <p:ph idx="1"/>
          </p:nvPr>
        </p:nvGraphicFramePr>
        <p:xfrm>
          <a:off x="214282" y="500042"/>
          <a:ext cx="8786876" cy="1804591"/>
        </p:xfrm>
        <a:graphic>
          <a:graphicData uri="http://schemas.openxmlformats.org/drawingml/2006/table">
            <a:tbl>
              <a:tblPr firstRow="1" bandRow="1">
                <a:tableStyleId>{5C22544A-7EE6-4342-B048-85BDC9FD1C3A}</a:tableStyleId>
              </a:tblPr>
              <a:tblGrid>
                <a:gridCol w="1357322"/>
                <a:gridCol w="2786082"/>
                <a:gridCol w="1571636"/>
                <a:gridCol w="1571636"/>
                <a:gridCol w="1500200"/>
              </a:tblGrid>
              <a:tr h="676684">
                <a:tc>
                  <a:txBody>
                    <a:bodyPr/>
                    <a:lstStyle/>
                    <a:p>
                      <a:r>
                        <a:rPr lang="en-GB" dirty="0" smtClean="0"/>
                        <a:t>Operation</a:t>
                      </a:r>
                      <a:endParaRPr lang="en-GB" dirty="0"/>
                    </a:p>
                  </a:txBody>
                  <a:tcPr/>
                </a:tc>
                <a:tc>
                  <a:txBody>
                    <a:bodyPr/>
                    <a:lstStyle/>
                    <a:p>
                      <a:r>
                        <a:rPr lang="en-GB" dirty="0" smtClean="0"/>
                        <a:t>Signature</a:t>
                      </a:r>
                      <a:endParaRPr lang="en-GB" dirty="0"/>
                    </a:p>
                  </a:txBody>
                  <a:tcPr/>
                </a:tc>
                <a:tc>
                  <a:txBody>
                    <a:bodyPr/>
                    <a:lstStyle/>
                    <a:p>
                      <a:r>
                        <a:rPr lang="en-GB" dirty="0" smtClean="0"/>
                        <a:t>LINQ syntax (one use)</a:t>
                      </a:r>
                      <a:endParaRPr lang="en-GB" dirty="0"/>
                    </a:p>
                  </a:txBody>
                  <a:tcPr/>
                </a:tc>
                <a:tc>
                  <a:txBody>
                    <a:bodyPr/>
                    <a:lstStyle/>
                    <a:p>
                      <a:r>
                        <a:rPr lang="en-GB" dirty="0" smtClean="0"/>
                        <a:t>F# syntax</a:t>
                      </a:r>
                    </a:p>
                    <a:p>
                      <a:r>
                        <a:rPr lang="en-GB" dirty="0" smtClean="0"/>
                        <a:t>(monad use)</a:t>
                      </a:r>
                      <a:endParaRPr lang="en-GB" dirty="0"/>
                    </a:p>
                  </a:txBody>
                  <a:tcPr/>
                </a:tc>
                <a:tc>
                  <a:txBody>
                    <a:bodyPr/>
                    <a:lstStyle/>
                    <a:p>
                      <a:r>
                        <a:rPr lang="en-GB" dirty="0" smtClean="0"/>
                        <a:t>F# syntax</a:t>
                      </a:r>
                    </a:p>
                    <a:p>
                      <a:r>
                        <a:rPr lang="en-GB" dirty="0" smtClean="0"/>
                        <a:t>(</a:t>
                      </a:r>
                      <a:r>
                        <a:rPr lang="en-GB" dirty="0" err="1" smtClean="0"/>
                        <a:t>monoid</a:t>
                      </a:r>
                      <a:r>
                        <a:rPr lang="en-GB" baseline="0" dirty="0" smtClean="0"/>
                        <a:t> use)</a:t>
                      </a:r>
                      <a:endParaRPr lang="en-GB" dirty="0"/>
                    </a:p>
                  </a:txBody>
                  <a:tcPr/>
                </a:tc>
              </a:tr>
              <a:tr h="505136">
                <a:tc>
                  <a:txBody>
                    <a:bodyPr/>
                    <a:lstStyle/>
                    <a:p>
                      <a:r>
                        <a:rPr lang="en-GB" sz="1400" dirty="0" smtClean="0">
                          <a:latin typeface="Lucida Console" pitchFamily="49" charset="0"/>
                        </a:rPr>
                        <a:t>return</a:t>
                      </a:r>
                      <a:endParaRPr lang="en-GB" sz="1400" dirty="0">
                        <a:latin typeface="Lucida Console" pitchFamily="49" charset="0"/>
                      </a:endParaRPr>
                    </a:p>
                  </a:txBody>
                  <a:tcPr/>
                </a:tc>
                <a:tc>
                  <a:txBody>
                    <a:bodyPr/>
                    <a:lstStyle/>
                    <a:p>
                      <a:r>
                        <a:rPr lang="en-GB" sz="1400" dirty="0" smtClean="0">
                          <a:latin typeface="Times New Roman" pitchFamily="18" charset="0"/>
                          <a:cs typeface="Times New Roman" pitchFamily="18" charset="0"/>
                        </a:rPr>
                        <a:t>A</a:t>
                      </a:r>
                      <a:r>
                        <a:rPr lang="en-GB" sz="1400" baseline="0" dirty="0" smtClean="0">
                          <a:latin typeface="Times New Roman" pitchFamily="18" charset="0"/>
                          <a:cs typeface="Times New Roman" pitchFamily="18" charset="0"/>
                        </a:rPr>
                        <a:t> </a:t>
                      </a:r>
                      <a:r>
                        <a:rPr lang="en-GB" sz="1100" dirty="0" smtClean="0">
                          <a:latin typeface="Times New Roman" pitchFamily="18" charset="0"/>
                          <a:cs typeface="Times New Roman" pitchFamily="18" charset="0"/>
                          <a:sym typeface="Wingdings" pitchFamily="2" charset="2"/>
                        </a:rPr>
                        <a:t></a:t>
                      </a:r>
                      <a:r>
                        <a:rPr lang="en-GB" sz="1400" dirty="0" smtClean="0">
                          <a:latin typeface="Times New Roman" pitchFamily="18" charset="0"/>
                          <a:cs typeface="Times New Roman" pitchFamily="18" charset="0"/>
                        </a:rPr>
                        <a:t> M&lt;A&gt;</a:t>
                      </a:r>
                      <a:endParaRPr lang="en-GB" sz="1400" dirty="0">
                        <a:latin typeface="Times New Roman" pitchFamily="18" charset="0"/>
                        <a:cs typeface="Times New Roman" pitchFamily="18" charset="0"/>
                      </a:endParaRPr>
                    </a:p>
                  </a:txBody>
                  <a:tcPr/>
                </a:tc>
                <a:tc>
                  <a:txBody>
                    <a:bodyPr/>
                    <a:lstStyle/>
                    <a:p>
                      <a:r>
                        <a:rPr lang="en-GB" sz="1600" dirty="0" smtClean="0">
                          <a:latin typeface="Lucida Console" pitchFamily="49" charset="0"/>
                        </a:rPr>
                        <a:t>select e</a:t>
                      </a:r>
                      <a:endParaRPr lang="en-GB" sz="1600" dirty="0">
                        <a:latin typeface="Lucida Console" pitchFamily="49" charset="0"/>
                      </a:endParaRPr>
                    </a:p>
                  </a:txBody>
                  <a:tcPr/>
                </a:tc>
                <a:tc>
                  <a:txBody>
                    <a:bodyPr/>
                    <a:lstStyle/>
                    <a:p>
                      <a:r>
                        <a:rPr lang="en-GB" sz="1600" dirty="0" smtClean="0">
                          <a:latin typeface="Lucida Console" pitchFamily="49" charset="0"/>
                        </a:rPr>
                        <a:t>return e</a:t>
                      </a:r>
                      <a:endParaRPr lang="en-GB" sz="1600" dirty="0">
                        <a:latin typeface="Lucida Console" pitchFamily="49" charset="0"/>
                      </a:endParaRPr>
                    </a:p>
                  </a:txBody>
                  <a:tcPr/>
                </a:tc>
                <a:tc>
                  <a:txBody>
                    <a:bodyPr/>
                    <a:lstStyle/>
                    <a:p>
                      <a:r>
                        <a:rPr lang="en-GB" sz="1600" dirty="0" smtClean="0">
                          <a:latin typeface="Lucida Console" pitchFamily="49" charset="0"/>
                        </a:rPr>
                        <a:t>--</a:t>
                      </a:r>
                      <a:endParaRPr lang="en-GB" sz="1600" dirty="0">
                        <a:latin typeface="Lucida Console" pitchFamily="49" charset="0"/>
                      </a:endParaRPr>
                    </a:p>
                  </a:txBody>
                  <a:tcPr/>
                </a:tc>
              </a:tr>
              <a:tr h="622771">
                <a:tc>
                  <a:txBody>
                    <a:bodyPr/>
                    <a:lstStyle/>
                    <a:p>
                      <a:r>
                        <a:rPr lang="en-GB" sz="1400" dirty="0" smtClean="0">
                          <a:latin typeface="Lucida Console" pitchFamily="49" charset="0"/>
                        </a:rPr>
                        <a:t>bind</a:t>
                      </a:r>
                      <a:endParaRPr lang="en-GB" sz="1400" dirty="0">
                        <a:latin typeface="Lucida Console" pitchFamily="49" charset="0"/>
                      </a:endParaRPr>
                    </a:p>
                  </a:txBody>
                  <a:tcPr/>
                </a:tc>
                <a:tc>
                  <a:txBody>
                    <a:bodyPr/>
                    <a:lstStyle/>
                    <a:p>
                      <a:r>
                        <a:rPr lang="en-GB" sz="1400" dirty="0" smtClean="0">
                          <a:latin typeface="Times New Roman" pitchFamily="18" charset="0"/>
                          <a:cs typeface="Times New Roman" pitchFamily="18" charset="0"/>
                        </a:rPr>
                        <a:t>M&lt;A&gt; </a:t>
                      </a:r>
                      <a:r>
                        <a:rPr lang="en-GB" sz="1200" dirty="0" smtClean="0">
                          <a:latin typeface="Times New Roman" pitchFamily="18" charset="0"/>
                          <a:cs typeface="Times New Roman" pitchFamily="18" charset="0"/>
                          <a:sym typeface="Wingdings" pitchFamily="2" charset="2"/>
                        </a:rPr>
                        <a:t></a:t>
                      </a:r>
                      <a:r>
                        <a:rPr lang="en-GB" sz="1400" dirty="0" smtClean="0">
                          <a:latin typeface="Times New Roman" pitchFamily="18" charset="0"/>
                          <a:cs typeface="Times New Roman" pitchFamily="18" charset="0"/>
                        </a:rPr>
                        <a:t> (A </a:t>
                      </a:r>
                      <a:r>
                        <a:rPr lang="en-GB" sz="1200" dirty="0" smtClean="0">
                          <a:latin typeface="Times New Roman" pitchFamily="18" charset="0"/>
                          <a:cs typeface="Times New Roman" pitchFamily="18" charset="0"/>
                          <a:sym typeface="Wingdings" pitchFamily="2" charset="2"/>
                        </a:rPr>
                        <a:t></a:t>
                      </a:r>
                      <a:r>
                        <a:rPr lang="en-GB" sz="1200"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M&lt;B&gt;)</a:t>
                      </a:r>
                      <a:r>
                        <a:rPr lang="en-GB" sz="1400" baseline="0" dirty="0" smtClean="0">
                          <a:latin typeface="Times New Roman" pitchFamily="18" charset="0"/>
                          <a:cs typeface="Times New Roman" pitchFamily="18" charset="0"/>
                        </a:rPr>
                        <a:t> </a:t>
                      </a:r>
                      <a:r>
                        <a:rPr lang="en-GB" sz="1200" dirty="0" smtClean="0">
                          <a:latin typeface="Times New Roman" pitchFamily="18" charset="0"/>
                          <a:cs typeface="Times New Roman" pitchFamily="18" charset="0"/>
                          <a:sym typeface="Wingdings" pitchFamily="2" charset="2"/>
                        </a:rPr>
                        <a:t></a:t>
                      </a:r>
                      <a:r>
                        <a:rPr lang="en-GB" sz="1200" baseline="0" dirty="0" smtClean="0">
                          <a:latin typeface="Times New Roman" pitchFamily="18" charset="0"/>
                          <a:cs typeface="Times New Roman" pitchFamily="18" charset="0"/>
                        </a:rPr>
                        <a:t> </a:t>
                      </a:r>
                      <a:r>
                        <a:rPr lang="en-GB" sz="1400" baseline="0" dirty="0" smtClean="0">
                          <a:latin typeface="Times New Roman" pitchFamily="18" charset="0"/>
                          <a:cs typeface="Times New Roman" pitchFamily="18" charset="0"/>
                        </a:rPr>
                        <a:t>M&lt;B&gt;</a:t>
                      </a:r>
                      <a:endParaRPr lang="en-GB" sz="1400" dirty="0">
                        <a:latin typeface="Times New Roman" pitchFamily="18" charset="0"/>
                        <a:cs typeface="Times New Roman" pitchFamily="18" charset="0"/>
                      </a:endParaRPr>
                    </a:p>
                  </a:txBody>
                  <a:tcPr/>
                </a:tc>
                <a:tc>
                  <a:txBody>
                    <a:bodyPr/>
                    <a:lstStyle/>
                    <a:p>
                      <a:r>
                        <a:rPr lang="en-GB" sz="1600" dirty="0" smtClean="0">
                          <a:latin typeface="Lucida Console" pitchFamily="49" charset="0"/>
                        </a:rPr>
                        <a:t>from x</a:t>
                      </a:r>
                      <a:r>
                        <a:rPr lang="en-GB" sz="1600" baseline="0" dirty="0" smtClean="0">
                          <a:latin typeface="Lucida Console" pitchFamily="49" charset="0"/>
                        </a:rPr>
                        <a:t> in e</a:t>
                      </a:r>
                      <a:endParaRPr lang="en-GB" sz="1600" dirty="0">
                        <a:latin typeface="Lucida Console" pitchFamily="49" charset="0"/>
                      </a:endParaRPr>
                    </a:p>
                  </a:txBody>
                  <a:tcPr/>
                </a:tc>
                <a:tc>
                  <a:txBody>
                    <a:bodyPr/>
                    <a:lstStyle/>
                    <a:p>
                      <a:r>
                        <a:rPr lang="en-GB" sz="1600" dirty="0" smtClean="0">
                          <a:latin typeface="Lucida Console" pitchFamily="49" charset="0"/>
                        </a:rPr>
                        <a:t>let! x = e</a:t>
                      </a:r>
                    </a:p>
                    <a:p>
                      <a:r>
                        <a:rPr lang="en-GB" sz="1600" dirty="0" smtClean="0">
                          <a:latin typeface="Lucida Console" pitchFamily="49" charset="0"/>
                        </a:rPr>
                        <a:t>...</a:t>
                      </a:r>
                      <a:endParaRPr lang="en-GB" sz="1600" dirty="0">
                        <a:latin typeface="Lucida Console" pitchFamily="49" charset="0"/>
                      </a:endParaRPr>
                    </a:p>
                  </a:txBody>
                  <a:tcPr/>
                </a:tc>
                <a:tc>
                  <a:txBody>
                    <a:bodyPr/>
                    <a:lstStyle/>
                    <a:p>
                      <a:r>
                        <a:rPr lang="en-GB" sz="1600" dirty="0" smtClean="0">
                          <a:latin typeface="Lucida Console" pitchFamily="49" charset="0"/>
                        </a:rPr>
                        <a:t>--</a:t>
                      </a:r>
                      <a:endParaRPr lang="en-GB" sz="1600" dirty="0">
                        <a:latin typeface="Lucida Console" pitchFamily="49" charset="0"/>
                      </a:endParaRPr>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5" name="Content Placeholder 3"/>
          <p:cNvGraphicFramePr>
            <a:graphicFrameLocks noGrp="1"/>
          </p:cNvGraphicFramePr>
          <p:nvPr>
            <p:ph idx="1"/>
          </p:nvPr>
        </p:nvGraphicFramePr>
        <p:xfrm>
          <a:off x="214282" y="500042"/>
          <a:ext cx="8786876" cy="3738002"/>
        </p:xfrm>
        <a:graphic>
          <a:graphicData uri="http://schemas.openxmlformats.org/drawingml/2006/table">
            <a:tbl>
              <a:tblPr firstRow="1" bandRow="1">
                <a:tableStyleId>{5C22544A-7EE6-4342-B048-85BDC9FD1C3A}</a:tableStyleId>
              </a:tblPr>
              <a:tblGrid>
                <a:gridCol w="1357322"/>
                <a:gridCol w="2786082"/>
                <a:gridCol w="1571636"/>
                <a:gridCol w="1571636"/>
                <a:gridCol w="1500200"/>
              </a:tblGrid>
              <a:tr h="676684">
                <a:tc>
                  <a:txBody>
                    <a:bodyPr/>
                    <a:lstStyle/>
                    <a:p>
                      <a:r>
                        <a:rPr lang="en-GB" dirty="0" smtClean="0"/>
                        <a:t>Operation</a:t>
                      </a:r>
                      <a:endParaRPr lang="en-GB" dirty="0"/>
                    </a:p>
                  </a:txBody>
                  <a:tcPr/>
                </a:tc>
                <a:tc>
                  <a:txBody>
                    <a:bodyPr/>
                    <a:lstStyle/>
                    <a:p>
                      <a:r>
                        <a:rPr lang="en-GB" dirty="0" smtClean="0"/>
                        <a:t>Signature</a:t>
                      </a:r>
                      <a:endParaRPr lang="en-GB" dirty="0"/>
                    </a:p>
                  </a:txBody>
                  <a:tcPr/>
                </a:tc>
                <a:tc>
                  <a:txBody>
                    <a:bodyPr/>
                    <a:lstStyle/>
                    <a:p>
                      <a:r>
                        <a:rPr lang="en-GB" dirty="0" smtClean="0"/>
                        <a:t>LINQ syntax (one use)</a:t>
                      </a:r>
                      <a:endParaRPr lang="en-GB" dirty="0"/>
                    </a:p>
                  </a:txBody>
                  <a:tcPr/>
                </a:tc>
                <a:tc>
                  <a:txBody>
                    <a:bodyPr/>
                    <a:lstStyle/>
                    <a:p>
                      <a:r>
                        <a:rPr lang="en-GB" dirty="0" smtClean="0"/>
                        <a:t>F# syntax</a:t>
                      </a:r>
                    </a:p>
                    <a:p>
                      <a:r>
                        <a:rPr lang="en-GB" dirty="0" smtClean="0"/>
                        <a:t>(monad use)</a:t>
                      </a:r>
                      <a:endParaRPr lang="en-GB" dirty="0"/>
                    </a:p>
                  </a:txBody>
                  <a:tcPr/>
                </a:tc>
                <a:tc>
                  <a:txBody>
                    <a:bodyPr/>
                    <a:lstStyle/>
                    <a:p>
                      <a:r>
                        <a:rPr lang="en-GB" dirty="0" smtClean="0"/>
                        <a:t>F# syntax</a:t>
                      </a:r>
                    </a:p>
                    <a:p>
                      <a:r>
                        <a:rPr lang="en-GB" dirty="0" smtClean="0"/>
                        <a:t>(</a:t>
                      </a:r>
                      <a:r>
                        <a:rPr lang="en-GB" dirty="0" err="1" smtClean="0"/>
                        <a:t>monoid</a:t>
                      </a:r>
                      <a:r>
                        <a:rPr lang="en-GB" baseline="0" dirty="0" smtClean="0"/>
                        <a:t> use)</a:t>
                      </a:r>
                      <a:endParaRPr lang="en-GB" dirty="0"/>
                    </a:p>
                  </a:txBody>
                  <a:tcPr/>
                </a:tc>
              </a:tr>
              <a:tr h="505136">
                <a:tc>
                  <a:txBody>
                    <a:bodyPr/>
                    <a:lstStyle/>
                    <a:p>
                      <a:r>
                        <a:rPr lang="en-GB" sz="1400" dirty="0" smtClean="0">
                          <a:latin typeface="Lucida Console" pitchFamily="49" charset="0"/>
                        </a:rPr>
                        <a:t>return</a:t>
                      </a:r>
                      <a:endParaRPr lang="en-GB" sz="1400" dirty="0">
                        <a:latin typeface="Lucida Console" pitchFamily="49" charset="0"/>
                      </a:endParaRPr>
                    </a:p>
                  </a:txBody>
                  <a:tcPr>
                    <a:solidFill>
                      <a:schemeClr val="bg2"/>
                    </a:solidFill>
                  </a:tcPr>
                </a:tc>
                <a:tc>
                  <a:txBody>
                    <a:bodyPr/>
                    <a:lstStyle/>
                    <a:p>
                      <a:r>
                        <a:rPr lang="en-GB" sz="1400" dirty="0" smtClean="0">
                          <a:latin typeface="Times New Roman" pitchFamily="18" charset="0"/>
                          <a:cs typeface="Times New Roman" pitchFamily="18" charset="0"/>
                        </a:rPr>
                        <a:t>A</a:t>
                      </a:r>
                      <a:r>
                        <a:rPr lang="en-GB" sz="1400" baseline="0" dirty="0" smtClean="0">
                          <a:latin typeface="Times New Roman" pitchFamily="18" charset="0"/>
                          <a:cs typeface="Times New Roman" pitchFamily="18" charset="0"/>
                        </a:rPr>
                        <a:t> </a:t>
                      </a:r>
                      <a:r>
                        <a:rPr lang="en-GB" sz="1100" dirty="0" smtClean="0">
                          <a:latin typeface="Times New Roman" pitchFamily="18" charset="0"/>
                          <a:cs typeface="Times New Roman" pitchFamily="18" charset="0"/>
                          <a:sym typeface="Wingdings" pitchFamily="2" charset="2"/>
                        </a:rPr>
                        <a:t></a:t>
                      </a:r>
                      <a:r>
                        <a:rPr lang="en-GB" sz="1400" dirty="0" smtClean="0">
                          <a:latin typeface="Times New Roman" pitchFamily="18" charset="0"/>
                          <a:cs typeface="Times New Roman" pitchFamily="18" charset="0"/>
                        </a:rPr>
                        <a:t> M&lt;A&gt;</a:t>
                      </a:r>
                      <a:endParaRPr lang="en-GB" sz="1400" dirty="0">
                        <a:latin typeface="Times New Roman" pitchFamily="18" charset="0"/>
                        <a:cs typeface="Times New Roman" pitchFamily="18" charset="0"/>
                      </a:endParaRPr>
                    </a:p>
                  </a:txBody>
                  <a:tcPr>
                    <a:solidFill>
                      <a:schemeClr val="bg2"/>
                    </a:solidFill>
                  </a:tcPr>
                </a:tc>
                <a:tc>
                  <a:txBody>
                    <a:bodyPr/>
                    <a:lstStyle/>
                    <a:p>
                      <a:r>
                        <a:rPr lang="en-GB" sz="1600" dirty="0" smtClean="0">
                          <a:latin typeface="Lucida Console" pitchFamily="49" charset="0"/>
                        </a:rPr>
                        <a:t>select e</a:t>
                      </a:r>
                      <a:endParaRPr lang="en-GB" sz="1600" dirty="0">
                        <a:latin typeface="Lucida Console" pitchFamily="49" charset="0"/>
                      </a:endParaRPr>
                    </a:p>
                  </a:txBody>
                  <a:tcPr>
                    <a:solidFill>
                      <a:schemeClr val="bg2"/>
                    </a:solidFill>
                  </a:tcPr>
                </a:tc>
                <a:tc>
                  <a:txBody>
                    <a:bodyPr/>
                    <a:lstStyle/>
                    <a:p>
                      <a:r>
                        <a:rPr lang="en-GB" sz="1600" dirty="0" smtClean="0">
                          <a:latin typeface="Lucida Console" pitchFamily="49" charset="0"/>
                        </a:rPr>
                        <a:t>return e</a:t>
                      </a:r>
                      <a:endParaRPr lang="en-GB" sz="1600" dirty="0">
                        <a:latin typeface="Lucida Console" pitchFamily="49" charset="0"/>
                      </a:endParaRPr>
                    </a:p>
                  </a:txBody>
                  <a:tcPr>
                    <a:solidFill>
                      <a:schemeClr val="bg2"/>
                    </a:solidFill>
                  </a:tcPr>
                </a:tc>
                <a:tc>
                  <a:txBody>
                    <a:bodyPr/>
                    <a:lstStyle/>
                    <a:p>
                      <a:r>
                        <a:rPr lang="en-GB" sz="1600" dirty="0" smtClean="0">
                          <a:latin typeface="Lucida Console" pitchFamily="49" charset="0"/>
                        </a:rPr>
                        <a:t>--</a:t>
                      </a:r>
                      <a:endParaRPr lang="en-GB" sz="1600" dirty="0">
                        <a:latin typeface="Lucida Console" pitchFamily="49" charset="0"/>
                      </a:endParaRPr>
                    </a:p>
                  </a:txBody>
                  <a:tcPr>
                    <a:solidFill>
                      <a:schemeClr val="bg2"/>
                    </a:solidFill>
                  </a:tcPr>
                </a:tc>
              </a:tr>
              <a:tr h="622771">
                <a:tc>
                  <a:txBody>
                    <a:bodyPr/>
                    <a:lstStyle/>
                    <a:p>
                      <a:r>
                        <a:rPr lang="en-GB" sz="1400" dirty="0" smtClean="0">
                          <a:latin typeface="Lucida Console" pitchFamily="49" charset="0"/>
                        </a:rPr>
                        <a:t>bind</a:t>
                      </a:r>
                      <a:endParaRPr lang="en-GB" sz="1400" dirty="0">
                        <a:latin typeface="Lucida Console" pitchFamily="49" charset="0"/>
                      </a:endParaRPr>
                    </a:p>
                  </a:txBody>
                  <a:tcPr>
                    <a:solidFill>
                      <a:schemeClr val="bg2"/>
                    </a:solidFill>
                  </a:tcPr>
                </a:tc>
                <a:tc>
                  <a:txBody>
                    <a:bodyPr/>
                    <a:lstStyle/>
                    <a:p>
                      <a:r>
                        <a:rPr lang="en-GB" sz="1400" dirty="0" smtClean="0">
                          <a:latin typeface="Times New Roman" pitchFamily="18" charset="0"/>
                          <a:cs typeface="Times New Roman" pitchFamily="18" charset="0"/>
                        </a:rPr>
                        <a:t>M&lt;A&gt; </a:t>
                      </a:r>
                      <a:r>
                        <a:rPr lang="en-GB" sz="1200" dirty="0" smtClean="0">
                          <a:latin typeface="Times New Roman" pitchFamily="18" charset="0"/>
                          <a:cs typeface="Times New Roman" pitchFamily="18" charset="0"/>
                          <a:sym typeface="Wingdings" pitchFamily="2" charset="2"/>
                        </a:rPr>
                        <a:t></a:t>
                      </a:r>
                      <a:r>
                        <a:rPr lang="en-GB" sz="1400" dirty="0" smtClean="0">
                          <a:latin typeface="Times New Roman" pitchFamily="18" charset="0"/>
                          <a:cs typeface="Times New Roman" pitchFamily="18" charset="0"/>
                        </a:rPr>
                        <a:t> (A </a:t>
                      </a:r>
                      <a:r>
                        <a:rPr lang="en-GB" sz="1200" dirty="0" smtClean="0">
                          <a:latin typeface="Times New Roman" pitchFamily="18" charset="0"/>
                          <a:cs typeface="Times New Roman" pitchFamily="18" charset="0"/>
                          <a:sym typeface="Wingdings" pitchFamily="2" charset="2"/>
                        </a:rPr>
                        <a:t></a:t>
                      </a:r>
                      <a:r>
                        <a:rPr lang="en-GB" sz="1200"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M&lt;B&gt;)</a:t>
                      </a:r>
                      <a:r>
                        <a:rPr lang="en-GB" sz="1400" baseline="0" dirty="0" smtClean="0">
                          <a:latin typeface="Times New Roman" pitchFamily="18" charset="0"/>
                          <a:cs typeface="Times New Roman" pitchFamily="18" charset="0"/>
                        </a:rPr>
                        <a:t> </a:t>
                      </a:r>
                      <a:r>
                        <a:rPr lang="en-GB" sz="1200" dirty="0" smtClean="0">
                          <a:latin typeface="Times New Roman" pitchFamily="18" charset="0"/>
                          <a:cs typeface="Times New Roman" pitchFamily="18" charset="0"/>
                          <a:sym typeface="Wingdings" pitchFamily="2" charset="2"/>
                        </a:rPr>
                        <a:t></a:t>
                      </a:r>
                      <a:r>
                        <a:rPr lang="en-GB" sz="1200" baseline="0" dirty="0" smtClean="0">
                          <a:latin typeface="Times New Roman" pitchFamily="18" charset="0"/>
                          <a:cs typeface="Times New Roman" pitchFamily="18" charset="0"/>
                        </a:rPr>
                        <a:t> </a:t>
                      </a:r>
                      <a:r>
                        <a:rPr lang="en-GB" sz="1400" baseline="0" dirty="0" smtClean="0">
                          <a:latin typeface="Times New Roman" pitchFamily="18" charset="0"/>
                          <a:cs typeface="Times New Roman" pitchFamily="18" charset="0"/>
                        </a:rPr>
                        <a:t>M&lt;B&gt;</a:t>
                      </a:r>
                      <a:endParaRPr lang="en-GB" sz="1400" dirty="0">
                        <a:latin typeface="Times New Roman" pitchFamily="18" charset="0"/>
                        <a:cs typeface="Times New Roman" pitchFamily="18" charset="0"/>
                      </a:endParaRPr>
                    </a:p>
                  </a:txBody>
                  <a:tcPr>
                    <a:solidFill>
                      <a:schemeClr val="bg2"/>
                    </a:solidFill>
                  </a:tcPr>
                </a:tc>
                <a:tc>
                  <a:txBody>
                    <a:bodyPr/>
                    <a:lstStyle/>
                    <a:p>
                      <a:r>
                        <a:rPr lang="en-GB" sz="1600" dirty="0" smtClean="0">
                          <a:latin typeface="Lucida Console" pitchFamily="49" charset="0"/>
                        </a:rPr>
                        <a:t>from x</a:t>
                      </a:r>
                      <a:r>
                        <a:rPr lang="en-GB" sz="1600" baseline="0" dirty="0" smtClean="0">
                          <a:latin typeface="Lucida Console" pitchFamily="49" charset="0"/>
                        </a:rPr>
                        <a:t> in e</a:t>
                      </a:r>
                      <a:endParaRPr lang="en-GB" sz="1600" dirty="0">
                        <a:latin typeface="Lucida Console" pitchFamily="49" charset="0"/>
                      </a:endParaRPr>
                    </a:p>
                  </a:txBody>
                  <a:tcPr>
                    <a:solidFill>
                      <a:schemeClr val="bg2"/>
                    </a:solidFill>
                  </a:tcPr>
                </a:tc>
                <a:tc>
                  <a:txBody>
                    <a:bodyPr/>
                    <a:lstStyle/>
                    <a:p>
                      <a:r>
                        <a:rPr lang="en-GB" sz="1600" dirty="0" smtClean="0">
                          <a:latin typeface="Lucida Console" pitchFamily="49" charset="0"/>
                        </a:rPr>
                        <a:t>let! x = e</a:t>
                      </a:r>
                    </a:p>
                    <a:p>
                      <a:r>
                        <a:rPr lang="en-GB" sz="1600" dirty="0" smtClean="0">
                          <a:latin typeface="Lucida Console" pitchFamily="49" charset="0"/>
                        </a:rPr>
                        <a:t>...</a:t>
                      </a:r>
                      <a:endParaRPr lang="en-GB" sz="1600" dirty="0">
                        <a:latin typeface="Lucida Console" pitchFamily="49" charset="0"/>
                      </a:endParaRPr>
                    </a:p>
                  </a:txBody>
                  <a:tcPr>
                    <a:solidFill>
                      <a:schemeClr val="bg2"/>
                    </a:solidFill>
                  </a:tcPr>
                </a:tc>
                <a:tc>
                  <a:txBody>
                    <a:bodyPr/>
                    <a:lstStyle/>
                    <a:p>
                      <a:r>
                        <a:rPr lang="en-GB" sz="1600" dirty="0" smtClean="0">
                          <a:latin typeface="Lucida Console" pitchFamily="49" charset="0"/>
                        </a:rPr>
                        <a:t>--</a:t>
                      </a:r>
                      <a:endParaRPr lang="en-GB" sz="1600" dirty="0">
                        <a:latin typeface="Lucida Console" pitchFamily="49" charset="0"/>
                      </a:endParaRPr>
                    </a:p>
                  </a:txBody>
                  <a:tcPr>
                    <a:solidFill>
                      <a:schemeClr val="bg2"/>
                    </a:solidFill>
                  </a:tcPr>
                </a:tc>
              </a:tr>
              <a:tr h="622771">
                <a:tc>
                  <a:txBody>
                    <a:bodyPr/>
                    <a:lstStyle/>
                    <a:p>
                      <a:r>
                        <a:rPr lang="en-GB" sz="1400" dirty="0" err="1" smtClean="0">
                          <a:latin typeface="Lucida Console" pitchFamily="49" charset="0"/>
                        </a:rPr>
                        <a:t>seqM</a:t>
                      </a:r>
                      <a:endParaRPr lang="en-GB" sz="1400" dirty="0">
                        <a:latin typeface="Lucida Console"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M&lt;unit&gt; </a:t>
                      </a:r>
                      <a:r>
                        <a:rPr lang="en-GB" sz="1200" dirty="0" smtClean="0">
                          <a:latin typeface="Times New Roman" pitchFamily="18" charset="0"/>
                          <a:cs typeface="Times New Roman" pitchFamily="18" charset="0"/>
                          <a:sym typeface="Wingdings" pitchFamily="2" charset="2"/>
                        </a:rPr>
                        <a:t></a:t>
                      </a:r>
                      <a:r>
                        <a:rPr lang="en-GB" sz="1200"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M&lt;A&gt;</a:t>
                      </a:r>
                      <a:r>
                        <a:rPr lang="en-GB" sz="1400" baseline="0" dirty="0" smtClean="0">
                          <a:latin typeface="Times New Roman" pitchFamily="18" charset="0"/>
                          <a:cs typeface="Times New Roman" pitchFamily="18" charset="0"/>
                        </a:rPr>
                        <a:t> </a:t>
                      </a:r>
                      <a:r>
                        <a:rPr lang="en-GB" sz="1200" dirty="0" smtClean="0">
                          <a:latin typeface="Times New Roman" pitchFamily="18" charset="0"/>
                          <a:cs typeface="Times New Roman" pitchFamily="18" charset="0"/>
                          <a:sym typeface="Wingdings" pitchFamily="2" charset="2"/>
                        </a:rPr>
                        <a:t></a:t>
                      </a:r>
                      <a:r>
                        <a:rPr lang="en-GB" sz="1200" baseline="0" dirty="0" smtClean="0">
                          <a:latin typeface="Times New Roman" pitchFamily="18" charset="0"/>
                          <a:cs typeface="Times New Roman" pitchFamily="18" charset="0"/>
                        </a:rPr>
                        <a:t> </a:t>
                      </a:r>
                      <a:r>
                        <a:rPr lang="en-GB" sz="1400" baseline="0" dirty="0" smtClean="0">
                          <a:latin typeface="Times New Roman" pitchFamily="18" charset="0"/>
                          <a:cs typeface="Times New Roman" pitchFamily="18" charset="0"/>
                        </a:rPr>
                        <a:t>M&lt;A&gt;)</a:t>
                      </a:r>
                      <a:endParaRPr lang="en-GB" sz="1400" dirty="0" smtClean="0">
                        <a:latin typeface="Times New Roman" pitchFamily="18" charset="0"/>
                        <a:cs typeface="Times New Roman" pitchFamily="18" charset="0"/>
                      </a:endParaRPr>
                    </a:p>
                  </a:txBody>
                  <a:tcPr/>
                </a:tc>
                <a:tc>
                  <a:txBody>
                    <a:bodyPr/>
                    <a:lstStyle/>
                    <a:p>
                      <a:endParaRPr lang="en-GB" sz="1600" dirty="0">
                        <a:latin typeface="Lucida Console" pitchFamily="49" charset="0"/>
                      </a:endParaRPr>
                    </a:p>
                  </a:txBody>
                  <a:tcPr/>
                </a:tc>
                <a:tc>
                  <a:txBody>
                    <a:bodyPr/>
                    <a:lstStyle/>
                    <a:p>
                      <a:r>
                        <a:rPr lang="en-GB" sz="1600" dirty="0" smtClean="0">
                          <a:latin typeface="Lucida Console" pitchFamily="49" charset="0"/>
                        </a:rPr>
                        <a:t>...</a:t>
                      </a:r>
                      <a:r>
                        <a:rPr lang="en-GB" sz="1600" baseline="0" dirty="0" smtClean="0">
                          <a:latin typeface="Lucida Console" pitchFamily="49" charset="0"/>
                        </a:rPr>
                        <a:t> ; ...</a:t>
                      </a:r>
                      <a:endParaRPr lang="en-GB" sz="1600" dirty="0">
                        <a:latin typeface="Lucida Console" pitchFamily="49" charset="0"/>
                      </a:endParaRPr>
                    </a:p>
                  </a:txBody>
                  <a:tcPr/>
                </a:tc>
                <a:tc>
                  <a:txBody>
                    <a:bodyPr/>
                    <a:lstStyle/>
                    <a:p>
                      <a:endParaRPr lang="en-GB" sz="1600" dirty="0">
                        <a:latin typeface="Lucida Console" pitchFamily="49" charset="0"/>
                      </a:endParaRPr>
                    </a:p>
                  </a:txBody>
                  <a:tcPr/>
                </a:tc>
              </a:tr>
              <a:tr h="505136">
                <a:tc>
                  <a:txBody>
                    <a:bodyPr/>
                    <a:lstStyle/>
                    <a:p>
                      <a:r>
                        <a:rPr lang="en-GB" sz="1400" dirty="0" err="1" smtClean="0">
                          <a:latin typeface="Lucida Console" pitchFamily="49" charset="0"/>
                        </a:rPr>
                        <a:t>iterM</a:t>
                      </a:r>
                      <a:endParaRPr lang="en-GB" sz="1400" dirty="0">
                        <a:latin typeface="Lucida Console" pitchFamily="49" charset="0"/>
                      </a:endParaRPr>
                    </a:p>
                  </a:txBody>
                  <a:tcPr/>
                </a:tc>
                <a:tc>
                  <a:txBody>
                    <a:bodyPr/>
                    <a:lstStyle/>
                    <a:p>
                      <a:r>
                        <a:rPr lang="en-GB" sz="1400" dirty="0" err="1" smtClean="0">
                          <a:latin typeface="Times New Roman" pitchFamily="18" charset="0"/>
                          <a:cs typeface="Times New Roman" pitchFamily="18" charset="0"/>
                        </a:rPr>
                        <a:t>seq</a:t>
                      </a:r>
                      <a:r>
                        <a:rPr lang="en-GB" sz="1400" dirty="0" smtClean="0">
                          <a:latin typeface="Times New Roman" pitchFamily="18" charset="0"/>
                          <a:cs typeface="Times New Roman" pitchFamily="18" charset="0"/>
                        </a:rPr>
                        <a:t>&lt;A&gt; </a:t>
                      </a:r>
                      <a:r>
                        <a:rPr lang="en-GB" sz="1200" dirty="0" smtClean="0">
                          <a:latin typeface="Times New Roman" pitchFamily="18" charset="0"/>
                          <a:cs typeface="Times New Roman" pitchFamily="18" charset="0"/>
                          <a:sym typeface="Wingdings" pitchFamily="2" charset="2"/>
                        </a:rPr>
                        <a:t></a:t>
                      </a:r>
                      <a:r>
                        <a:rPr lang="en-GB" sz="1400" dirty="0" smtClean="0">
                          <a:latin typeface="Times New Roman" pitchFamily="18" charset="0"/>
                          <a:cs typeface="Times New Roman" pitchFamily="18" charset="0"/>
                        </a:rPr>
                        <a:t> (A </a:t>
                      </a:r>
                      <a:r>
                        <a:rPr lang="en-GB" sz="1200" dirty="0" smtClean="0">
                          <a:latin typeface="Times New Roman" pitchFamily="18" charset="0"/>
                          <a:cs typeface="Times New Roman" pitchFamily="18" charset="0"/>
                          <a:sym typeface="Wingdings" pitchFamily="2" charset="2"/>
                        </a:rPr>
                        <a:t></a:t>
                      </a:r>
                      <a:r>
                        <a:rPr lang="en-GB" sz="1200"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M&lt;unit&gt;)</a:t>
                      </a:r>
                      <a:r>
                        <a:rPr lang="en-GB" sz="1400" baseline="0" dirty="0" smtClean="0">
                          <a:latin typeface="Times New Roman" pitchFamily="18" charset="0"/>
                          <a:cs typeface="Times New Roman" pitchFamily="18" charset="0"/>
                        </a:rPr>
                        <a:t> </a:t>
                      </a:r>
                      <a:r>
                        <a:rPr lang="en-GB" sz="1200" dirty="0" smtClean="0">
                          <a:latin typeface="Times New Roman" pitchFamily="18" charset="0"/>
                          <a:cs typeface="Times New Roman" pitchFamily="18" charset="0"/>
                          <a:sym typeface="Wingdings" pitchFamily="2" charset="2"/>
                        </a:rPr>
                        <a:t></a:t>
                      </a:r>
                      <a:r>
                        <a:rPr lang="en-GB" sz="1400" baseline="0" dirty="0" smtClean="0">
                          <a:latin typeface="Times New Roman" pitchFamily="18" charset="0"/>
                          <a:cs typeface="Times New Roman" pitchFamily="18" charset="0"/>
                        </a:rPr>
                        <a:t> M&lt;unit&gt;</a:t>
                      </a:r>
                      <a:endParaRPr lang="en-GB" sz="1400" dirty="0">
                        <a:latin typeface="Times New Roman" pitchFamily="18" charset="0"/>
                        <a:cs typeface="Times New Roman" pitchFamily="18" charset="0"/>
                      </a:endParaRPr>
                    </a:p>
                  </a:txBody>
                  <a:tcPr/>
                </a:tc>
                <a:tc>
                  <a:txBody>
                    <a:bodyPr/>
                    <a:lstStyle/>
                    <a:p>
                      <a:endParaRPr lang="en-GB" sz="1600">
                        <a:latin typeface="Lucida Console" pitchFamily="49" charset="0"/>
                      </a:endParaRPr>
                    </a:p>
                  </a:txBody>
                  <a:tcPr/>
                </a:tc>
                <a:tc>
                  <a:txBody>
                    <a:bodyPr/>
                    <a:lstStyle/>
                    <a:p>
                      <a:r>
                        <a:rPr lang="en-GB" sz="1600" dirty="0" smtClean="0">
                          <a:latin typeface="Lucida Console" pitchFamily="49" charset="0"/>
                        </a:rPr>
                        <a:t>for x in e</a:t>
                      </a:r>
                    </a:p>
                    <a:p>
                      <a:r>
                        <a:rPr lang="en-GB" sz="1600" dirty="0" smtClean="0">
                          <a:latin typeface="Lucida Console" pitchFamily="49" charset="0"/>
                        </a:rPr>
                        <a:t>   ...</a:t>
                      </a:r>
                      <a:endParaRPr lang="en-GB" sz="1600" dirty="0">
                        <a:latin typeface="Lucida Console" pitchFamily="49" charset="0"/>
                      </a:endParaRPr>
                    </a:p>
                  </a:txBody>
                  <a:tcPr/>
                </a:tc>
                <a:tc>
                  <a:txBody>
                    <a:bodyPr/>
                    <a:lstStyle/>
                    <a:p>
                      <a:r>
                        <a:rPr lang="en-GB" sz="1600" dirty="0" smtClean="0">
                          <a:latin typeface="Lucida Console" pitchFamily="49" charset="0"/>
                        </a:rPr>
                        <a:t>--</a:t>
                      </a:r>
                      <a:endParaRPr lang="en-GB" sz="1600" dirty="0">
                        <a:latin typeface="Lucida Console" pitchFamily="49" charset="0"/>
                      </a:endParaRPr>
                    </a:p>
                  </a:txBody>
                  <a:tcPr/>
                </a:tc>
              </a:tr>
              <a:tr h="547792">
                <a:tc>
                  <a:txBody>
                    <a:bodyPr/>
                    <a:lstStyle/>
                    <a:p>
                      <a:r>
                        <a:rPr lang="en-GB" sz="1400" dirty="0" err="1" smtClean="0">
                          <a:latin typeface="Lucida Console" pitchFamily="49" charset="0"/>
                        </a:rPr>
                        <a:t>whileM</a:t>
                      </a:r>
                      <a:endParaRPr lang="en-GB" sz="1400" dirty="0">
                        <a:latin typeface="Lucida Console"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(unit </a:t>
                      </a:r>
                      <a:r>
                        <a:rPr lang="en-GB" sz="1400" dirty="0" smtClean="0">
                          <a:latin typeface="Times New Roman" pitchFamily="18" charset="0"/>
                          <a:cs typeface="Times New Roman" pitchFamily="18" charset="0"/>
                          <a:sym typeface="Wingdings" pitchFamily="2" charset="2"/>
                        </a:rPr>
                        <a:t></a:t>
                      </a: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bool</a:t>
                      </a:r>
                      <a:r>
                        <a:rPr lang="en-GB" sz="1400" dirty="0" smtClean="0">
                          <a:latin typeface="Times New Roman" pitchFamily="18" charset="0"/>
                          <a:cs typeface="Times New Roman" pitchFamily="18" charset="0"/>
                        </a:rPr>
                        <a:t>) </a:t>
                      </a:r>
                      <a:r>
                        <a:rPr lang="en-GB" sz="1200" dirty="0" smtClean="0">
                          <a:latin typeface="Times New Roman" pitchFamily="18" charset="0"/>
                          <a:cs typeface="Times New Roman" pitchFamily="18" charset="0"/>
                          <a:sym typeface="Wingdings" pitchFamily="2" charset="2"/>
                        </a:rPr>
                        <a:t></a:t>
                      </a:r>
                      <a:r>
                        <a:rPr lang="en-GB" sz="1400" dirty="0" smtClean="0">
                          <a:latin typeface="Times New Roman" pitchFamily="18" charset="0"/>
                          <a:cs typeface="Times New Roman" pitchFamily="18" charset="0"/>
                        </a:rPr>
                        <a:t> M&lt;unit&gt;</a:t>
                      </a:r>
                      <a:r>
                        <a:rPr lang="en-GB" sz="1400" baseline="0" dirty="0" smtClean="0">
                          <a:latin typeface="Times New Roman" pitchFamily="18" charset="0"/>
                          <a:cs typeface="Times New Roman" pitchFamily="18" charset="0"/>
                        </a:rPr>
                        <a:t> </a:t>
                      </a:r>
                      <a:r>
                        <a:rPr lang="en-GB" sz="1200" dirty="0" smtClean="0">
                          <a:latin typeface="Times New Roman" pitchFamily="18" charset="0"/>
                          <a:cs typeface="Times New Roman" pitchFamily="18" charset="0"/>
                          <a:sym typeface="Wingdings" pitchFamily="2" charset="2"/>
                        </a:rPr>
                        <a:t></a:t>
                      </a:r>
                      <a:r>
                        <a:rPr lang="en-GB" sz="1200" baseline="0" dirty="0" smtClean="0">
                          <a:latin typeface="Times New Roman" pitchFamily="18" charset="0"/>
                          <a:cs typeface="Times New Roman" pitchFamily="18" charset="0"/>
                        </a:rPr>
                        <a:t> </a:t>
                      </a:r>
                      <a:r>
                        <a:rPr lang="en-GB" sz="1400" baseline="0" dirty="0" smtClean="0">
                          <a:latin typeface="Times New Roman" pitchFamily="18" charset="0"/>
                          <a:cs typeface="Times New Roman" pitchFamily="18" charset="0"/>
                        </a:rPr>
                        <a:t>M&lt;unit&gt;</a:t>
                      </a:r>
                      <a:endParaRPr lang="en-GB" sz="1400" dirty="0" smtClean="0">
                        <a:latin typeface="Times New Roman" pitchFamily="18" charset="0"/>
                        <a:cs typeface="Times New Roman" pitchFamily="18" charset="0"/>
                      </a:endParaRPr>
                    </a:p>
                    <a:p>
                      <a:endParaRPr lang="en-GB" sz="1400" dirty="0">
                        <a:latin typeface="Times New Roman" pitchFamily="18" charset="0"/>
                        <a:cs typeface="Times New Roman" pitchFamily="18" charset="0"/>
                      </a:endParaRPr>
                    </a:p>
                  </a:txBody>
                  <a:tcPr/>
                </a:tc>
                <a:tc>
                  <a:txBody>
                    <a:bodyPr/>
                    <a:lstStyle/>
                    <a:p>
                      <a:endParaRPr lang="en-GB" sz="1600" dirty="0">
                        <a:latin typeface="Lucida Console" pitchFamily="49" charset="0"/>
                      </a:endParaRPr>
                    </a:p>
                  </a:txBody>
                  <a:tcPr/>
                </a:tc>
                <a:tc>
                  <a:txBody>
                    <a:bodyPr/>
                    <a:lstStyle/>
                    <a:p>
                      <a:r>
                        <a:rPr lang="en-GB" sz="1600" dirty="0" smtClean="0">
                          <a:latin typeface="Lucida Console" pitchFamily="49" charset="0"/>
                        </a:rPr>
                        <a:t>while x do</a:t>
                      </a:r>
                    </a:p>
                    <a:p>
                      <a:r>
                        <a:rPr lang="en-GB" sz="1600" dirty="0" smtClean="0">
                          <a:latin typeface="Lucida Console" pitchFamily="49" charset="0"/>
                        </a:rPr>
                        <a:t>   ...</a:t>
                      </a:r>
                      <a:endParaRPr lang="en-GB" sz="1600" dirty="0">
                        <a:latin typeface="Lucida Console" pitchFamily="49" charset="0"/>
                      </a:endParaRPr>
                    </a:p>
                  </a:txBody>
                  <a:tcPr/>
                </a:tc>
                <a:tc>
                  <a:txBody>
                    <a:bodyPr/>
                    <a:lstStyle/>
                    <a:p>
                      <a:endParaRPr lang="en-GB" sz="1600" dirty="0">
                        <a:latin typeface="Lucida Console" pitchFamily="49" charset="0"/>
                      </a:endParaRPr>
                    </a:p>
                  </a:txBody>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5" name="Content Placeholder 3"/>
          <p:cNvGraphicFramePr>
            <a:graphicFrameLocks noGrp="1"/>
          </p:cNvGraphicFramePr>
          <p:nvPr>
            <p:ph idx="1"/>
          </p:nvPr>
        </p:nvGraphicFramePr>
        <p:xfrm>
          <a:off x="214282" y="500042"/>
          <a:ext cx="8786876" cy="5991826"/>
        </p:xfrm>
        <a:graphic>
          <a:graphicData uri="http://schemas.openxmlformats.org/drawingml/2006/table">
            <a:tbl>
              <a:tblPr firstRow="1" bandRow="1">
                <a:tableStyleId>{5C22544A-7EE6-4342-B048-85BDC9FD1C3A}</a:tableStyleId>
              </a:tblPr>
              <a:tblGrid>
                <a:gridCol w="1357322"/>
                <a:gridCol w="2786082"/>
                <a:gridCol w="1571636"/>
                <a:gridCol w="1571636"/>
                <a:gridCol w="1500200"/>
              </a:tblGrid>
              <a:tr h="676684">
                <a:tc>
                  <a:txBody>
                    <a:bodyPr/>
                    <a:lstStyle/>
                    <a:p>
                      <a:r>
                        <a:rPr lang="en-GB" dirty="0" smtClean="0"/>
                        <a:t>Operation</a:t>
                      </a:r>
                      <a:endParaRPr lang="en-GB" dirty="0"/>
                    </a:p>
                  </a:txBody>
                  <a:tcPr/>
                </a:tc>
                <a:tc>
                  <a:txBody>
                    <a:bodyPr/>
                    <a:lstStyle/>
                    <a:p>
                      <a:r>
                        <a:rPr lang="en-GB" dirty="0" smtClean="0"/>
                        <a:t>Signature</a:t>
                      </a:r>
                      <a:endParaRPr lang="en-GB" dirty="0"/>
                    </a:p>
                  </a:txBody>
                  <a:tcPr/>
                </a:tc>
                <a:tc>
                  <a:txBody>
                    <a:bodyPr/>
                    <a:lstStyle/>
                    <a:p>
                      <a:r>
                        <a:rPr lang="en-GB" dirty="0" smtClean="0"/>
                        <a:t>LINQ syntax (one use)</a:t>
                      </a:r>
                      <a:endParaRPr lang="en-GB" dirty="0"/>
                    </a:p>
                  </a:txBody>
                  <a:tcPr/>
                </a:tc>
                <a:tc>
                  <a:txBody>
                    <a:bodyPr/>
                    <a:lstStyle/>
                    <a:p>
                      <a:r>
                        <a:rPr lang="en-GB" dirty="0" smtClean="0"/>
                        <a:t>F# syntax</a:t>
                      </a:r>
                    </a:p>
                    <a:p>
                      <a:r>
                        <a:rPr lang="en-GB" dirty="0" smtClean="0"/>
                        <a:t>(monad use)</a:t>
                      </a:r>
                      <a:endParaRPr lang="en-GB" dirty="0"/>
                    </a:p>
                  </a:txBody>
                  <a:tcPr/>
                </a:tc>
                <a:tc>
                  <a:txBody>
                    <a:bodyPr/>
                    <a:lstStyle/>
                    <a:p>
                      <a:r>
                        <a:rPr lang="en-GB" dirty="0" smtClean="0"/>
                        <a:t>F# syntax</a:t>
                      </a:r>
                    </a:p>
                    <a:p>
                      <a:r>
                        <a:rPr lang="en-GB" dirty="0" smtClean="0"/>
                        <a:t>(</a:t>
                      </a:r>
                      <a:r>
                        <a:rPr lang="en-GB" dirty="0" err="1" smtClean="0"/>
                        <a:t>monoid</a:t>
                      </a:r>
                      <a:r>
                        <a:rPr lang="en-GB" baseline="0" dirty="0" smtClean="0"/>
                        <a:t> use)</a:t>
                      </a:r>
                      <a:endParaRPr lang="en-GB" dirty="0"/>
                    </a:p>
                  </a:txBody>
                  <a:tcPr/>
                </a:tc>
              </a:tr>
              <a:tr h="505136">
                <a:tc>
                  <a:txBody>
                    <a:bodyPr/>
                    <a:lstStyle/>
                    <a:p>
                      <a:r>
                        <a:rPr lang="en-GB" sz="1400" dirty="0" smtClean="0">
                          <a:latin typeface="Lucida Console" pitchFamily="49" charset="0"/>
                        </a:rPr>
                        <a:t>return</a:t>
                      </a:r>
                      <a:endParaRPr lang="en-GB" sz="1400" dirty="0">
                        <a:latin typeface="Lucida Console" pitchFamily="49" charset="0"/>
                      </a:endParaRPr>
                    </a:p>
                  </a:txBody>
                  <a:tcPr>
                    <a:solidFill>
                      <a:schemeClr val="bg2"/>
                    </a:solidFill>
                  </a:tcPr>
                </a:tc>
                <a:tc>
                  <a:txBody>
                    <a:bodyPr/>
                    <a:lstStyle/>
                    <a:p>
                      <a:r>
                        <a:rPr lang="en-GB" sz="1400" dirty="0" smtClean="0">
                          <a:latin typeface="Times New Roman" pitchFamily="18" charset="0"/>
                          <a:cs typeface="Times New Roman" pitchFamily="18" charset="0"/>
                        </a:rPr>
                        <a:t>A</a:t>
                      </a:r>
                      <a:r>
                        <a:rPr lang="en-GB" sz="1400" baseline="0" dirty="0" smtClean="0">
                          <a:latin typeface="Times New Roman" pitchFamily="18" charset="0"/>
                          <a:cs typeface="Times New Roman" pitchFamily="18" charset="0"/>
                        </a:rPr>
                        <a:t> </a:t>
                      </a:r>
                      <a:r>
                        <a:rPr lang="en-GB" sz="1100" dirty="0" smtClean="0">
                          <a:latin typeface="Times New Roman" pitchFamily="18" charset="0"/>
                          <a:cs typeface="Times New Roman" pitchFamily="18" charset="0"/>
                          <a:sym typeface="Wingdings" pitchFamily="2" charset="2"/>
                        </a:rPr>
                        <a:t></a:t>
                      </a:r>
                      <a:r>
                        <a:rPr lang="en-GB" sz="1400" dirty="0" smtClean="0">
                          <a:latin typeface="Times New Roman" pitchFamily="18" charset="0"/>
                          <a:cs typeface="Times New Roman" pitchFamily="18" charset="0"/>
                        </a:rPr>
                        <a:t> M&lt;A&gt;</a:t>
                      </a:r>
                      <a:endParaRPr lang="en-GB" sz="1400" dirty="0">
                        <a:latin typeface="Times New Roman" pitchFamily="18" charset="0"/>
                        <a:cs typeface="Times New Roman" pitchFamily="18" charset="0"/>
                      </a:endParaRPr>
                    </a:p>
                  </a:txBody>
                  <a:tcPr>
                    <a:solidFill>
                      <a:schemeClr val="bg2"/>
                    </a:solidFill>
                  </a:tcPr>
                </a:tc>
                <a:tc>
                  <a:txBody>
                    <a:bodyPr/>
                    <a:lstStyle/>
                    <a:p>
                      <a:r>
                        <a:rPr lang="en-GB" sz="1600" dirty="0" smtClean="0">
                          <a:latin typeface="Lucida Console" pitchFamily="49" charset="0"/>
                        </a:rPr>
                        <a:t>select e</a:t>
                      </a:r>
                      <a:endParaRPr lang="en-GB" sz="1600" dirty="0">
                        <a:latin typeface="Lucida Console" pitchFamily="49" charset="0"/>
                      </a:endParaRPr>
                    </a:p>
                  </a:txBody>
                  <a:tcPr>
                    <a:solidFill>
                      <a:schemeClr val="bg2"/>
                    </a:solidFill>
                  </a:tcPr>
                </a:tc>
                <a:tc>
                  <a:txBody>
                    <a:bodyPr/>
                    <a:lstStyle/>
                    <a:p>
                      <a:r>
                        <a:rPr lang="en-GB" sz="1600" dirty="0" smtClean="0">
                          <a:latin typeface="Lucida Console" pitchFamily="49" charset="0"/>
                        </a:rPr>
                        <a:t>return e</a:t>
                      </a:r>
                      <a:endParaRPr lang="en-GB" sz="1600" dirty="0">
                        <a:latin typeface="Lucida Console" pitchFamily="49" charset="0"/>
                      </a:endParaRPr>
                    </a:p>
                  </a:txBody>
                  <a:tcPr>
                    <a:solidFill>
                      <a:schemeClr val="bg2"/>
                    </a:solidFill>
                  </a:tcPr>
                </a:tc>
                <a:tc>
                  <a:txBody>
                    <a:bodyPr/>
                    <a:lstStyle/>
                    <a:p>
                      <a:r>
                        <a:rPr lang="en-GB" sz="1600" dirty="0" smtClean="0">
                          <a:latin typeface="Lucida Console" pitchFamily="49" charset="0"/>
                        </a:rPr>
                        <a:t>--</a:t>
                      </a:r>
                      <a:endParaRPr lang="en-GB" sz="1600" dirty="0">
                        <a:latin typeface="Lucida Console" pitchFamily="49" charset="0"/>
                      </a:endParaRPr>
                    </a:p>
                  </a:txBody>
                  <a:tcPr>
                    <a:solidFill>
                      <a:schemeClr val="bg2"/>
                    </a:solidFill>
                  </a:tcPr>
                </a:tc>
              </a:tr>
              <a:tr h="622771">
                <a:tc>
                  <a:txBody>
                    <a:bodyPr/>
                    <a:lstStyle/>
                    <a:p>
                      <a:r>
                        <a:rPr lang="en-GB" sz="1400" dirty="0" smtClean="0">
                          <a:latin typeface="Lucida Console" pitchFamily="49" charset="0"/>
                        </a:rPr>
                        <a:t>bind</a:t>
                      </a:r>
                      <a:endParaRPr lang="en-GB" sz="1400" dirty="0">
                        <a:latin typeface="Lucida Console" pitchFamily="49" charset="0"/>
                      </a:endParaRPr>
                    </a:p>
                  </a:txBody>
                  <a:tcPr>
                    <a:solidFill>
                      <a:schemeClr val="bg2"/>
                    </a:solidFill>
                  </a:tcPr>
                </a:tc>
                <a:tc>
                  <a:txBody>
                    <a:bodyPr/>
                    <a:lstStyle/>
                    <a:p>
                      <a:r>
                        <a:rPr lang="en-GB" sz="1400" dirty="0" smtClean="0">
                          <a:latin typeface="Times New Roman" pitchFamily="18" charset="0"/>
                          <a:cs typeface="Times New Roman" pitchFamily="18" charset="0"/>
                        </a:rPr>
                        <a:t>M&lt;A&gt; </a:t>
                      </a:r>
                      <a:r>
                        <a:rPr lang="en-GB" sz="1200" dirty="0" smtClean="0">
                          <a:latin typeface="Times New Roman" pitchFamily="18" charset="0"/>
                          <a:cs typeface="Times New Roman" pitchFamily="18" charset="0"/>
                          <a:sym typeface="Wingdings" pitchFamily="2" charset="2"/>
                        </a:rPr>
                        <a:t></a:t>
                      </a:r>
                      <a:r>
                        <a:rPr lang="en-GB" sz="1400" dirty="0" smtClean="0">
                          <a:latin typeface="Times New Roman" pitchFamily="18" charset="0"/>
                          <a:cs typeface="Times New Roman" pitchFamily="18" charset="0"/>
                        </a:rPr>
                        <a:t> (A </a:t>
                      </a:r>
                      <a:r>
                        <a:rPr lang="en-GB" sz="1200" dirty="0" smtClean="0">
                          <a:latin typeface="Times New Roman" pitchFamily="18" charset="0"/>
                          <a:cs typeface="Times New Roman" pitchFamily="18" charset="0"/>
                          <a:sym typeface="Wingdings" pitchFamily="2" charset="2"/>
                        </a:rPr>
                        <a:t></a:t>
                      </a:r>
                      <a:r>
                        <a:rPr lang="en-GB" sz="1200"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M&lt;B&gt;)</a:t>
                      </a:r>
                      <a:r>
                        <a:rPr lang="en-GB" sz="1400" baseline="0" dirty="0" smtClean="0">
                          <a:latin typeface="Times New Roman" pitchFamily="18" charset="0"/>
                          <a:cs typeface="Times New Roman" pitchFamily="18" charset="0"/>
                        </a:rPr>
                        <a:t> </a:t>
                      </a:r>
                      <a:r>
                        <a:rPr lang="en-GB" sz="1200" dirty="0" smtClean="0">
                          <a:latin typeface="Times New Roman" pitchFamily="18" charset="0"/>
                          <a:cs typeface="Times New Roman" pitchFamily="18" charset="0"/>
                          <a:sym typeface="Wingdings" pitchFamily="2" charset="2"/>
                        </a:rPr>
                        <a:t></a:t>
                      </a:r>
                      <a:r>
                        <a:rPr lang="en-GB" sz="1200" baseline="0" dirty="0" smtClean="0">
                          <a:latin typeface="Times New Roman" pitchFamily="18" charset="0"/>
                          <a:cs typeface="Times New Roman" pitchFamily="18" charset="0"/>
                        </a:rPr>
                        <a:t> </a:t>
                      </a:r>
                      <a:r>
                        <a:rPr lang="en-GB" sz="1400" baseline="0" dirty="0" smtClean="0">
                          <a:latin typeface="Times New Roman" pitchFamily="18" charset="0"/>
                          <a:cs typeface="Times New Roman" pitchFamily="18" charset="0"/>
                        </a:rPr>
                        <a:t>M&lt;B&gt;</a:t>
                      </a:r>
                      <a:endParaRPr lang="en-GB" sz="1400" dirty="0">
                        <a:latin typeface="Times New Roman" pitchFamily="18" charset="0"/>
                        <a:cs typeface="Times New Roman" pitchFamily="18" charset="0"/>
                      </a:endParaRPr>
                    </a:p>
                  </a:txBody>
                  <a:tcPr>
                    <a:solidFill>
                      <a:schemeClr val="bg2"/>
                    </a:solidFill>
                  </a:tcPr>
                </a:tc>
                <a:tc>
                  <a:txBody>
                    <a:bodyPr/>
                    <a:lstStyle/>
                    <a:p>
                      <a:r>
                        <a:rPr lang="en-GB" sz="1600" dirty="0" smtClean="0">
                          <a:latin typeface="Lucida Console" pitchFamily="49" charset="0"/>
                        </a:rPr>
                        <a:t>from x</a:t>
                      </a:r>
                      <a:r>
                        <a:rPr lang="en-GB" sz="1600" baseline="0" dirty="0" smtClean="0">
                          <a:latin typeface="Lucida Console" pitchFamily="49" charset="0"/>
                        </a:rPr>
                        <a:t> in e</a:t>
                      </a:r>
                      <a:endParaRPr lang="en-GB" sz="1600" dirty="0">
                        <a:latin typeface="Lucida Console" pitchFamily="49" charset="0"/>
                      </a:endParaRPr>
                    </a:p>
                  </a:txBody>
                  <a:tcPr>
                    <a:solidFill>
                      <a:schemeClr val="bg2"/>
                    </a:solidFill>
                  </a:tcPr>
                </a:tc>
                <a:tc>
                  <a:txBody>
                    <a:bodyPr/>
                    <a:lstStyle/>
                    <a:p>
                      <a:r>
                        <a:rPr lang="en-GB" sz="1600" dirty="0" smtClean="0">
                          <a:latin typeface="Lucida Console" pitchFamily="49" charset="0"/>
                        </a:rPr>
                        <a:t>let! x = e</a:t>
                      </a:r>
                    </a:p>
                    <a:p>
                      <a:r>
                        <a:rPr lang="en-GB" sz="1600" dirty="0" smtClean="0">
                          <a:latin typeface="Lucida Console" pitchFamily="49" charset="0"/>
                        </a:rPr>
                        <a:t>...</a:t>
                      </a:r>
                      <a:endParaRPr lang="en-GB" sz="1600" dirty="0">
                        <a:latin typeface="Lucida Console" pitchFamily="49" charset="0"/>
                      </a:endParaRPr>
                    </a:p>
                  </a:txBody>
                  <a:tcPr>
                    <a:solidFill>
                      <a:schemeClr val="bg2"/>
                    </a:solidFill>
                  </a:tcPr>
                </a:tc>
                <a:tc>
                  <a:txBody>
                    <a:bodyPr/>
                    <a:lstStyle/>
                    <a:p>
                      <a:r>
                        <a:rPr lang="en-GB" sz="1600" dirty="0" smtClean="0">
                          <a:latin typeface="Lucida Console" pitchFamily="49" charset="0"/>
                        </a:rPr>
                        <a:t>--</a:t>
                      </a:r>
                      <a:endParaRPr lang="en-GB" sz="1600" dirty="0">
                        <a:latin typeface="Lucida Console" pitchFamily="49" charset="0"/>
                      </a:endParaRPr>
                    </a:p>
                  </a:txBody>
                  <a:tcPr>
                    <a:solidFill>
                      <a:schemeClr val="bg2"/>
                    </a:solidFill>
                  </a:tcPr>
                </a:tc>
              </a:tr>
              <a:tr h="622771">
                <a:tc>
                  <a:txBody>
                    <a:bodyPr/>
                    <a:lstStyle/>
                    <a:p>
                      <a:r>
                        <a:rPr lang="en-GB" sz="1400" dirty="0" err="1" smtClean="0">
                          <a:latin typeface="Lucida Console" pitchFamily="49" charset="0"/>
                        </a:rPr>
                        <a:t>seqM</a:t>
                      </a:r>
                      <a:endParaRPr lang="en-GB" sz="1400" dirty="0">
                        <a:latin typeface="Lucida Console" pitchFamily="49" charset="0"/>
                      </a:endParaRPr>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M&lt;unit&gt; </a:t>
                      </a:r>
                      <a:r>
                        <a:rPr lang="en-GB" sz="1200" dirty="0" smtClean="0">
                          <a:latin typeface="Times New Roman" pitchFamily="18" charset="0"/>
                          <a:cs typeface="Times New Roman" pitchFamily="18" charset="0"/>
                          <a:sym typeface="Wingdings" pitchFamily="2" charset="2"/>
                        </a:rPr>
                        <a:t></a:t>
                      </a:r>
                      <a:r>
                        <a:rPr lang="en-GB" sz="1200"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M&lt;A&gt;</a:t>
                      </a:r>
                      <a:r>
                        <a:rPr lang="en-GB" sz="1400" baseline="0" dirty="0" smtClean="0">
                          <a:latin typeface="Times New Roman" pitchFamily="18" charset="0"/>
                          <a:cs typeface="Times New Roman" pitchFamily="18" charset="0"/>
                        </a:rPr>
                        <a:t> </a:t>
                      </a:r>
                      <a:r>
                        <a:rPr lang="en-GB" sz="1200" dirty="0" smtClean="0">
                          <a:latin typeface="Times New Roman" pitchFamily="18" charset="0"/>
                          <a:cs typeface="Times New Roman" pitchFamily="18" charset="0"/>
                          <a:sym typeface="Wingdings" pitchFamily="2" charset="2"/>
                        </a:rPr>
                        <a:t></a:t>
                      </a:r>
                      <a:r>
                        <a:rPr lang="en-GB" sz="1200" baseline="0" dirty="0" smtClean="0">
                          <a:latin typeface="Times New Roman" pitchFamily="18" charset="0"/>
                          <a:cs typeface="Times New Roman" pitchFamily="18" charset="0"/>
                        </a:rPr>
                        <a:t> </a:t>
                      </a:r>
                      <a:r>
                        <a:rPr lang="en-GB" sz="1400" baseline="0" dirty="0" smtClean="0">
                          <a:latin typeface="Times New Roman" pitchFamily="18" charset="0"/>
                          <a:cs typeface="Times New Roman" pitchFamily="18" charset="0"/>
                        </a:rPr>
                        <a:t>M&lt;A&gt;)</a:t>
                      </a:r>
                      <a:endParaRPr lang="en-GB" sz="1400" dirty="0" smtClean="0">
                        <a:latin typeface="Times New Roman" pitchFamily="18" charset="0"/>
                        <a:cs typeface="Times New Roman" pitchFamily="18" charset="0"/>
                      </a:endParaRPr>
                    </a:p>
                  </a:txBody>
                  <a:tcPr>
                    <a:solidFill>
                      <a:schemeClr val="bg2"/>
                    </a:solidFill>
                  </a:tcPr>
                </a:tc>
                <a:tc>
                  <a:txBody>
                    <a:bodyPr/>
                    <a:lstStyle/>
                    <a:p>
                      <a:endParaRPr lang="en-GB" sz="1600" dirty="0">
                        <a:latin typeface="Lucida Console" pitchFamily="49" charset="0"/>
                      </a:endParaRPr>
                    </a:p>
                  </a:txBody>
                  <a:tcPr>
                    <a:solidFill>
                      <a:schemeClr val="bg2"/>
                    </a:solidFill>
                  </a:tcPr>
                </a:tc>
                <a:tc>
                  <a:txBody>
                    <a:bodyPr/>
                    <a:lstStyle/>
                    <a:p>
                      <a:r>
                        <a:rPr lang="en-GB" sz="1600" dirty="0" smtClean="0">
                          <a:latin typeface="Lucida Console" pitchFamily="49" charset="0"/>
                        </a:rPr>
                        <a:t>...</a:t>
                      </a:r>
                      <a:r>
                        <a:rPr lang="en-GB" sz="1600" baseline="0" dirty="0" smtClean="0">
                          <a:latin typeface="Lucida Console" pitchFamily="49" charset="0"/>
                        </a:rPr>
                        <a:t> ; ...</a:t>
                      </a:r>
                      <a:endParaRPr lang="en-GB" sz="1600" dirty="0">
                        <a:latin typeface="Lucida Console" pitchFamily="49" charset="0"/>
                      </a:endParaRPr>
                    </a:p>
                  </a:txBody>
                  <a:tcPr>
                    <a:solidFill>
                      <a:schemeClr val="bg2"/>
                    </a:solidFill>
                  </a:tcPr>
                </a:tc>
                <a:tc>
                  <a:txBody>
                    <a:bodyPr/>
                    <a:lstStyle/>
                    <a:p>
                      <a:endParaRPr lang="en-GB" sz="1600" dirty="0">
                        <a:latin typeface="Lucida Console" pitchFamily="49" charset="0"/>
                      </a:endParaRPr>
                    </a:p>
                  </a:txBody>
                  <a:tcPr>
                    <a:solidFill>
                      <a:schemeClr val="bg2"/>
                    </a:solidFill>
                  </a:tcPr>
                </a:tc>
              </a:tr>
              <a:tr h="505136">
                <a:tc>
                  <a:txBody>
                    <a:bodyPr/>
                    <a:lstStyle/>
                    <a:p>
                      <a:r>
                        <a:rPr lang="en-GB" sz="1400" dirty="0" err="1" smtClean="0">
                          <a:latin typeface="Lucida Console" pitchFamily="49" charset="0"/>
                        </a:rPr>
                        <a:t>iterM</a:t>
                      </a:r>
                      <a:endParaRPr lang="en-GB" sz="1400" dirty="0">
                        <a:latin typeface="Lucida Console" pitchFamily="49" charset="0"/>
                      </a:endParaRPr>
                    </a:p>
                  </a:txBody>
                  <a:tcPr>
                    <a:solidFill>
                      <a:schemeClr val="bg2"/>
                    </a:solidFill>
                  </a:tcPr>
                </a:tc>
                <a:tc>
                  <a:txBody>
                    <a:bodyPr/>
                    <a:lstStyle/>
                    <a:p>
                      <a:r>
                        <a:rPr lang="en-GB" sz="1400" dirty="0" err="1" smtClean="0">
                          <a:latin typeface="Times New Roman" pitchFamily="18" charset="0"/>
                          <a:cs typeface="Times New Roman" pitchFamily="18" charset="0"/>
                        </a:rPr>
                        <a:t>seq</a:t>
                      </a:r>
                      <a:r>
                        <a:rPr lang="en-GB" sz="1400" dirty="0" smtClean="0">
                          <a:latin typeface="Times New Roman" pitchFamily="18" charset="0"/>
                          <a:cs typeface="Times New Roman" pitchFamily="18" charset="0"/>
                        </a:rPr>
                        <a:t>&lt;A&gt; </a:t>
                      </a:r>
                      <a:r>
                        <a:rPr lang="en-GB" sz="1200" dirty="0" smtClean="0">
                          <a:latin typeface="Times New Roman" pitchFamily="18" charset="0"/>
                          <a:cs typeface="Times New Roman" pitchFamily="18" charset="0"/>
                          <a:sym typeface="Wingdings" pitchFamily="2" charset="2"/>
                        </a:rPr>
                        <a:t></a:t>
                      </a:r>
                      <a:r>
                        <a:rPr lang="en-GB" sz="1400" dirty="0" smtClean="0">
                          <a:latin typeface="Times New Roman" pitchFamily="18" charset="0"/>
                          <a:cs typeface="Times New Roman" pitchFamily="18" charset="0"/>
                        </a:rPr>
                        <a:t> (A </a:t>
                      </a:r>
                      <a:r>
                        <a:rPr lang="en-GB" sz="1200" dirty="0" smtClean="0">
                          <a:latin typeface="Times New Roman" pitchFamily="18" charset="0"/>
                          <a:cs typeface="Times New Roman" pitchFamily="18" charset="0"/>
                          <a:sym typeface="Wingdings" pitchFamily="2" charset="2"/>
                        </a:rPr>
                        <a:t></a:t>
                      </a:r>
                      <a:r>
                        <a:rPr lang="en-GB" sz="1200"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M&lt;unit&gt;)</a:t>
                      </a:r>
                      <a:r>
                        <a:rPr lang="en-GB" sz="1400" baseline="0" dirty="0" smtClean="0">
                          <a:latin typeface="Times New Roman" pitchFamily="18" charset="0"/>
                          <a:cs typeface="Times New Roman" pitchFamily="18" charset="0"/>
                        </a:rPr>
                        <a:t> </a:t>
                      </a:r>
                      <a:r>
                        <a:rPr lang="en-GB" sz="1200" dirty="0" smtClean="0">
                          <a:latin typeface="Times New Roman" pitchFamily="18" charset="0"/>
                          <a:cs typeface="Times New Roman" pitchFamily="18" charset="0"/>
                          <a:sym typeface="Wingdings" pitchFamily="2" charset="2"/>
                        </a:rPr>
                        <a:t></a:t>
                      </a:r>
                      <a:r>
                        <a:rPr lang="en-GB" sz="1400" baseline="0" dirty="0" smtClean="0">
                          <a:latin typeface="Times New Roman" pitchFamily="18" charset="0"/>
                          <a:cs typeface="Times New Roman" pitchFamily="18" charset="0"/>
                        </a:rPr>
                        <a:t> M&lt;unit&gt;</a:t>
                      </a:r>
                      <a:endParaRPr lang="en-GB" sz="1400" dirty="0">
                        <a:latin typeface="Times New Roman" pitchFamily="18" charset="0"/>
                        <a:cs typeface="Times New Roman" pitchFamily="18" charset="0"/>
                      </a:endParaRPr>
                    </a:p>
                  </a:txBody>
                  <a:tcPr>
                    <a:solidFill>
                      <a:schemeClr val="bg2"/>
                    </a:solidFill>
                  </a:tcPr>
                </a:tc>
                <a:tc>
                  <a:txBody>
                    <a:bodyPr/>
                    <a:lstStyle/>
                    <a:p>
                      <a:endParaRPr lang="en-GB" sz="1600">
                        <a:latin typeface="Lucida Console" pitchFamily="49" charset="0"/>
                      </a:endParaRPr>
                    </a:p>
                  </a:txBody>
                  <a:tcPr>
                    <a:solidFill>
                      <a:schemeClr val="bg2"/>
                    </a:solidFill>
                  </a:tcPr>
                </a:tc>
                <a:tc>
                  <a:txBody>
                    <a:bodyPr/>
                    <a:lstStyle/>
                    <a:p>
                      <a:r>
                        <a:rPr lang="en-GB" sz="1600" dirty="0" smtClean="0">
                          <a:latin typeface="Lucida Console" pitchFamily="49" charset="0"/>
                        </a:rPr>
                        <a:t>for x in e</a:t>
                      </a:r>
                    </a:p>
                    <a:p>
                      <a:r>
                        <a:rPr lang="en-GB" sz="1600" dirty="0" smtClean="0">
                          <a:latin typeface="Lucida Console" pitchFamily="49" charset="0"/>
                        </a:rPr>
                        <a:t>   ...</a:t>
                      </a:r>
                      <a:endParaRPr lang="en-GB" sz="1600" dirty="0">
                        <a:latin typeface="Lucida Console" pitchFamily="49" charset="0"/>
                      </a:endParaRPr>
                    </a:p>
                  </a:txBody>
                  <a:tcPr>
                    <a:solidFill>
                      <a:schemeClr val="bg2"/>
                    </a:solidFill>
                  </a:tcPr>
                </a:tc>
                <a:tc>
                  <a:txBody>
                    <a:bodyPr/>
                    <a:lstStyle/>
                    <a:p>
                      <a:r>
                        <a:rPr lang="en-GB" sz="1600" dirty="0" smtClean="0">
                          <a:latin typeface="Lucida Console" pitchFamily="49" charset="0"/>
                        </a:rPr>
                        <a:t>--</a:t>
                      </a:r>
                      <a:endParaRPr lang="en-GB" sz="1600" dirty="0">
                        <a:latin typeface="Lucida Console" pitchFamily="49" charset="0"/>
                      </a:endParaRPr>
                    </a:p>
                  </a:txBody>
                  <a:tcPr>
                    <a:solidFill>
                      <a:schemeClr val="bg2"/>
                    </a:solidFill>
                  </a:tcPr>
                </a:tc>
              </a:tr>
              <a:tr h="547792">
                <a:tc>
                  <a:txBody>
                    <a:bodyPr/>
                    <a:lstStyle/>
                    <a:p>
                      <a:r>
                        <a:rPr lang="en-GB" sz="1400" dirty="0" err="1" smtClean="0">
                          <a:latin typeface="Lucida Console" pitchFamily="49" charset="0"/>
                        </a:rPr>
                        <a:t>whileM</a:t>
                      </a:r>
                      <a:endParaRPr lang="en-GB" sz="1400" dirty="0">
                        <a:latin typeface="Lucida Console" pitchFamily="49" charset="0"/>
                      </a:endParaRPr>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(unit </a:t>
                      </a:r>
                      <a:r>
                        <a:rPr lang="en-GB" sz="1400" dirty="0" smtClean="0">
                          <a:latin typeface="Times New Roman" pitchFamily="18" charset="0"/>
                          <a:cs typeface="Times New Roman" pitchFamily="18" charset="0"/>
                          <a:sym typeface="Wingdings" pitchFamily="2" charset="2"/>
                        </a:rPr>
                        <a:t></a:t>
                      </a: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bool</a:t>
                      </a:r>
                      <a:r>
                        <a:rPr lang="en-GB" sz="1400" dirty="0" smtClean="0">
                          <a:latin typeface="Times New Roman" pitchFamily="18" charset="0"/>
                          <a:cs typeface="Times New Roman" pitchFamily="18" charset="0"/>
                        </a:rPr>
                        <a:t>) </a:t>
                      </a:r>
                      <a:r>
                        <a:rPr lang="en-GB" sz="1200" dirty="0" smtClean="0">
                          <a:latin typeface="Times New Roman" pitchFamily="18" charset="0"/>
                          <a:cs typeface="Times New Roman" pitchFamily="18" charset="0"/>
                          <a:sym typeface="Wingdings" pitchFamily="2" charset="2"/>
                        </a:rPr>
                        <a:t></a:t>
                      </a:r>
                      <a:r>
                        <a:rPr lang="en-GB" sz="1400" dirty="0" smtClean="0">
                          <a:latin typeface="Times New Roman" pitchFamily="18" charset="0"/>
                          <a:cs typeface="Times New Roman" pitchFamily="18" charset="0"/>
                        </a:rPr>
                        <a:t> M&lt;unit&gt;</a:t>
                      </a:r>
                      <a:r>
                        <a:rPr lang="en-GB" sz="1400" baseline="0" dirty="0" smtClean="0">
                          <a:latin typeface="Times New Roman" pitchFamily="18" charset="0"/>
                          <a:cs typeface="Times New Roman" pitchFamily="18" charset="0"/>
                        </a:rPr>
                        <a:t> </a:t>
                      </a:r>
                      <a:r>
                        <a:rPr lang="en-GB" sz="1200" dirty="0" smtClean="0">
                          <a:latin typeface="Times New Roman" pitchFamily="18" charset="0"/>
                          <a:cs typeface="Times New Roman" pitchFamily="18" charset="0"/>
                          <a:sym typeface="Wingdings" pitchFamily="2" charset="2"/>
                        </a:rPr>
                        <a:t></a:t>
                      </a:r>
                      <a:r>
                        <a:rPr lang="en-GB" sz="1200" baseline="0" dirty="0" smtClean="0">
                          <a:latin typeface="Times New Roman" pitchFamily="18" charset="0"/>
                          <a:cs typeface="Times New Roman" pitchFamily="18" charset="0"/>
                        </a:rPr>
                        <a:t> </a:t>
                      </a:r>
                      <a:r>
                        <a:rPr lang="en-GB" sz="1400" baseline="0" dirty="0" smtClean="0">
                          <a:latin typeface="Times New Roman" pitchFamily="18" charset="0"/>
                          <a:cs typeface="Times New Roman" pitchFamily="18" charset="0"/>
                        </a:rPr>
                        <a:t>M&lt;unit&gt;</a:t>
                      </a:r>
                      <a:endParaRPr lang="en-GB" sz="1400" dirty="0" smtClean="0">
                        <a:latin typeface="Times New Roman" pitchFamily="18" charset="0"/>
                        <a:cs typeface="Times New Roman" pitchFamily="18" charset="0"/>
                      </a:endParaRPr>
                    </a:p>
                    <a:p>
                      <a:endParaRPr lang="en-GB" sz="1400" dirty="0">
                        <a:latin typeface="Times New Roman" pitchFamily="18" charset="0"/>
                        <a:cs typeface="Times New Roman" pitchFamily="18" charset="0"/>
                      </a:endParaRPr>
                    </a:p>
                  </a:txBody>
                  <a:tcPr>
                    <a:solidFill>
                      <a:schemeClr val="bg2"/>
                    </a:solidFill>
                  </a:tcPr>
                </a:tc>
                <a:tc>
                  <a:txBody>
                    <a:bodyPr/>
                    <a:lstStyle/>
                    <a:p>
                      <a:endParaRPr lang="en-GB" sz="1600" dirty="0">
                        <a:latin typeface="Lucida Console" pitchFamily="49" charset="0"/>
                      </a:endParaRPr>
                    </a:p>
                  </a:txBody>
                  <a:tcPr>
                    <a:solidFill>
                      <a:schemeClr val="bg2"/>
                    </a:solidFill>
                  </a:tcPr>
                </a:tc>
                <a:tc>
                  <a:txBody>
                    <a:bodyPr/>
                    <a:lstStyle/>
                    <a:p>
                      <a:r>
                        <a:rPr lang="en-GB" sz="1600" dirty="0" smtClean="0">
                          <a:latin typeface="Lucida Console" pitchFamily="49" charset="0"/>
                        </a:rPr>
                        <a:t>while x do</a:t>
                      </a:r>
                    </a:p>
                    <a:p>
                      <a:r>
                        <a:rPr lang="en-GB" sz="1600" dirty="0" smtClean="0">
                          <a:latin typeface="Lucida Console" pitchFamily="49" charset="0"/>
                        </a:rPr>
                        <a:t>   ...</a:t>
                      </a:r>
                      <a:endParaRPr lang="en-GB" sz="1600" dirty="0">
                        <a:latin typeface="Lucida Console" pitchFamily="49" charset="0"/>
                      </a:endParaRPr>
                    </a:p>
                  </a:txBody>
                  <a:tcPr>
                    <a:solidFill>
                      <a:schemeClr val="bg2"/>
                    </a:solidFill>
                  </a:tcPr>
                </a:tc>
                <a:tc>
                  <a:txBody>
                    <a:bodyPr/>
                    <a:lstStyle/>
                    <a:p>
                      <a:endParaRPr lang="en-GB" sz="1600" dirty="0">
                        <a:latin typeface="Lucida Console" pitchFamily="49" charset="0"/>
                      </a:endParaRPr>
                    </a:p>
                  </a:txBody>
                  <a:tcPr>
                    <a:solidFill>
                      <a:schemeClr val="bg2"/>
                    </a:solidFill>
                  </a:tcPr>
                </a:tc>
              </a:tr>
              <a:tr h="547792">
                <a:tc>
                  <a:txBody>
                    <a:bodyPr/>
                    <a:lstStyle/>
                    <a:p>
                      <a:r>
                        <a:rPr lang="en-GB" sz="1400" dirty="0" smtClean="0">
                          <a:latin typeface="Lucida Console" pitchFamily="49" charset="0"/>
                        </a:rPr>
                        <a:t>append</a:t>
                      </a:r>
                      <a:endParaRPr lang="en-GB" sz="1400" dirty="0">
                        <a:latin typeface="Lucida Console"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M&lt;A&gt; </a:t>
                      </a:r>
                      <a:r>
                        <a:rPr lang="en-GB" sz="1200" dirty="0" smtClean="0">
                          <a:latin typeface="Times New Roman" pitchFamily="18" charset="0"/>
                          <a:cs typeface="Times New Roman" pitchFamily="18" charset="0"/>
                          <a:sym typeface="Wingdings" pitchFamily="2" charset="2"/>
                        </a:rPr>
                        <a:t></a:t>
                      </a:r>
                      <a:r>
                        <a:rPr lang="en-GB" sz="1200"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M&lt;A&gt;</a:t>
                      </a:r>
                      <a:r>
                        <a:rPr lang="en-GB" sz="1400" baseline="0" dirty="0" smtClean="0">
                          <a:latin typeface="Times New Roman" pitchFamily="18" charset="0"/>
                          <a:cs typeface="Times New Roman" pitchFamily="18" charset="0"/>
                        </a:rPr>
                        <a:t> </a:t>
                      </a:r>
                      <a:r>
                        <a:rPr lang="en-GB" sz="1200" dirty="0" smtClean="0">
                          <a:latin typeface="Times New Roman" pitchFamily="18" charset="0"/>
                          <a:cs typeface="Times New Roman" pitchFamily="18" charset="0"/>
                          <a:sym typeface="Wingdings" pitchFamily="2" charset="2"/>
                        </a:rPr>
                        <a:t></a:t>
                      </a:r>
                      <a:r>
                        <a:rPr lang="en-GB" sz="1400" baseline="0" dirty="0" smtClean="0">
                          <a:latin typeface="Times New Roman" pitchFamily="18" charset="0"/>
                          <a:cs typeface="Times New Roman" pitchFamily="18" charset="0"/>
                        </a:rPr>
                        <a:t> M&lt;A&gt;</a:t>
                      </a:r>
                      <a:endParaRPr lang="en-GB" sz="1400" dirty="0" smtClean="0">
                        <a:latin typeface="Times New Roman" pitchFamily="18" charset="0"/>
                        <a:cs typeface="Times New Roman" pitchFamily="18" charset="0"/>
                      </a:endParaRPr>
                    </a:p>
                  </a:txBody>
                  <a:tcPr/>
                </a:tc>
                <a:tc>
                  <a:txBody>
                    <a:bodyPr/>
                    <a:lstStyle/>
                    <a:p>
                      <a:endParaRPr lang="en-GB" sz="1600" dirty="0">
                        <a:latin typeface="Lucida Console" pitchFamily="49" charset="0"/>
                      </a:endParaRPr>
                    </a:p>
                  </a:txBody>
                  <a:tcPr/>
                </a:tc>
                <a:tc>
                  <a:txBody>
                    <a:bodyPr/>
                    <a:lstStyle/>
                    <a:p>
                      <a:endParaRPr lang="en-GB" sz="1600" dirty="0">
                        <a:latin typeface="Lucida Console" pitchFamily="49" charset="0"/>
                      </a:endParaRPr>
                    </a:p>
                  </a:txBody>
                  <a:tcPr/>
                </a:tc>
                <a:tc>
                  <a:txBody>
                    <a:bodyPr/>
                    <a:lstStyle/>
                    <a:p>
                      <a:r>
                        <a:rPr lang="en-GB" sz="1600" dirty="0" smtClean="0">
                          <a:latin typeface="Lucida Console" pitchFamily="49" charset="0"/>
                        </a:rPr>
                        <a:t>...</a:t>
                      </a:r>
                      <a:r>
                        <a:rPr lang="en-GB" sz="1600" baseline="0" dirty="0" smtClean="0">
                          <a:latin typeface="Lucida Console" pitchFamily="49" charset="0"/>
                        </a:rPr>
                        <a:t> ; ...</a:t>
                      </a:r>
                      <a:endParaRPr lang="en-GB" sz="1600" dirty="0">
                        <a:latin typeface="Lucida Console" pitchFamily="49" charset="0"/>
                      </a:endParaRPr>
                    </a:p>
                  </a:txBody>
                  <a:tcPr/>
                </a:tc>
              </a:tr>
              <a:tr h="547792">
                <a:tc>
                  <a:txBody>
                    <a:bodyPr/>
                    <a:lstStyle/>
                    <a:p>
                      <a:r>
                        <a:rPr lang="en-GB" sz="1400" dirty="0" smtClean="0">
                          <a:latin typeface="Lucida Console" pitchFamily="49" charset="0"/>
                        </a:rPr>
                        <a:t>yield</a:t>
                      </a:r>
                      <a:endParaRPr lang="en-GB" sz="1400" dirty="0">
                        <a:latin typeface="Lucida Console"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A</a:t>
                      </a:r>
                      <a:r>
                        <a:rPr lang="en-GB" sz="1400" baseline="0" dirty="0" smtClean="0">
                          <a:latin typeface="Times New Roman" pitchFamily="18" charset="0"/>
                          <a:cs typeface="Times New Roman" pitchFamily="18" charset="0"/>
                        </a:rPr>
                        <a:t> </a:t>
                      </a:r>
                      <a:r>
                        <a:rPr lang="en-GB" sz="1100" dirty="0" smtClean="0">
                          <a:latin typeface="Times New Roman" pitchFamily="18" charset="0"/>
                          <a:cs typeface="Times New Roman" pitchFamily="18" charset="0"/>
                          <a:sym typeface="Wingdings" pitchFamily="2" charset="2"/>
                        </a:rPr>
                        <a:t></a:t>
                      </a:r>
                      <a:r>
                        <a:rPr lang="en-GB" sz="1400" dirty="0" smtClean="0">
                          <a:latin typeface="Times New Roman" pitchFamily="18" charset="0"/>
                          <a:cs typeface="Times New Roman" pitchFamily="18" charset="0"/>
                        </a:rPr>
                        <a:t> M&lt;A&gt;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smtClean="0">
                        <a:latin typeface="Times New Roman" pitchFamily="18" charset="0"/>
                        <a:cs typeface="Times New Roman" pitchFamily="18" charset="0"/>
                      </a:endParaRPr>
                    </a:p>
                  </a:txBody>
                  <a:tcPr/>
                </a:tc>
                <a:tc>
                  <a:txBody>
                    <a:bodyPr/>
                    <a:lstStyle/>
                    <a:p>
                      <a:endParaRPr lang="en-GB" sz="1600" dirty="0">
                        <a:latin typeface="Lucida Console" pitchFamily="49" charset="0"/>
                      </a:endParaRPr>
                    </a:p>
                  </a:txBody>
                  <a:tcPr/>
                </a:tc>
                <a:tc>
                  <a:txBody>
                    <a:bodyPr/>
                    <a:lstStyle/>
                    <a:p>
                      <a:endParaRPr lang="en-GB" sz="1600" dirty="0">
                        <a:latin typeface="Lucida Console" pitchFamily="49" charset="0"/>
                      </a:endParaRPr>
                    </a:p>
                  </a:txBody>
                  <a:tcPr/>
                </a:tc>
                <a:tc>
                  <a:txBody>
                    <a:bodyPr/>
                    <a:lstStyle/>
                    <a:p>
                      <a:r>
                        <a:rPr lang="en-GB" sz="1600" dirty="0" smtClean="0">
                          <a:latin typeface="Lucida Console" pitchFamily="49" charset="0"/>
                        </a:rPr>
                        <a:t>yield e</a:t>
                      </a:r>
                      <a:endParaRPr lang="en-GB" sz="1600" dirty="0">
                        <a:latin typeface="Lucida Console" pitchFamily="49" charset="0"/>
                      </a:endParaRPr>
                    </a:p>
                  </a:txBody>
                  <a:tcPr/>
                </a:tc>
              </a:tr>
              <a:tr h="547792">
                <a:tc>
                  <a:txBody>
                    <a:bodyPr/>
                    <a:lstStyle/>
                    <a:p>
                      <a:r>
                        <a:rPr lang="en-GB" sz="1400" dirty="0" err="1" smtClean="0">
                          <a:latin typeface="Lucida Console" pitchFamily="49" charset="0"/>
                        </a:rPr>
                        <a:t>appendFor</a:t>
                      </a:r>
                      <a:endParaRPr lang="en-GB" sz="1400" dirty="0">
                        <a:latin typeface="Lucida Console"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latin typeface="Times New Roman" pitchFamily="18" charset="0"/>
                          <a:cs typeface="Times New Roman" pitchFamily="18" charset="0"/>
                        </a:rPr>
                        <a:t>seq</a:t>
                      </a:r>
                      <a:r>
                        <a:rPr lang="en-GB" sz="1400" dirty="0" smtClean="0">
                          <a:latin typeface="Times New Roman" pitchFamily="18" charset="0"/>
                          <a:cs typeface="Times New Roman" pitchFamily="18" charset="0"/>
                        </a:rPr>
                        <a:t>&lt;A&gt;</a:t>
                      </a:r>
                      <a:r>
                        <a:rPr lang="en-GB" sz="1400" baseline="0" dirty="0" smtClean="0">
                          <a:latin typeface="Times New Roman" pitchFamily="18" charset="0"/>
                          <a:cs typeface="Times New Roman" pitchFamily="18" charset="0"/>
                        </a:rPr>
                        <a:t> </a:t>
                      </a:r>
                      <a:r>
                        <a:rPr lang="en-GB" sz="1200" baseline="0" dirty="0" smtClean="0">
                          <a:latin typeface="Times New Roman" pitchFamily="18" charset="0"/>
                          <a:cs typeface="Times New Roman" pitchFamily="18" charset="0"/>
                          <a:sym typeface="Wingdings" pitchFamily="2" charset="2"/>
                        </a:rPr>
                        <a:t></a:t>
                      </a:r>
                      <a:r>
                        <a:rPr lang="en-GB" sz="1400" baseline="0" dirty="0" smtClean="0">
                          <a:latin typeface="Times New Roman" pitchFamily="18" charset="0"/>
                          <a:cs typeface="Times New Roman" pitchFamily="18" charset="0"/>
                          <a:sym typeface="Wingdings" pitchFamily="2" charset="2"/>
                        </a:rPr>
                        <a:t> (A </a:t>
                      </a:r>
                      <a:r>
                        <a:rPr lang="en-GB" sz="1200" baseline="0" dirty="0" smtClean="0">
                          <a:latin typeface="Times New Roman" pitchFamily="18" charset="0"/>
                          <a:cs typeface="Times New Roman" pitchFamily="18" charset="0"/>
                          <a:sym typeface="Wingdings" pitchFamily="2" charset="2"/>
                        </a:rPr>
                        <a:t></a:t>
                      </a:r>
                      <a:r>
                        <a:rPr lang="en-GB" sz="1400" baseline="0" dirty="0" smtClean="0">
                          <a:latin typeface="Times New Roman" pitchFamily="18" charset="0"/>
                          <a:cs typeface="Times New Roman" pitchFamily="18" charset="0"/>
                          <a:sym typeface="Wingdings" pitchFamily="2" charset="2"/>
                        </a:rPr>
                        <a:t> M&lt;B&gt;) </a:t>
                      </a:r>
                      <a:r>
                        <a:rPr lang="en-GB" sz="1200" baseline="0" dirty="0" smtClean="0">
                          <a:latin typeface="Times New Roman" pitchFamily="18" charset="0"/>
                          <a:cs typeface="Times New Roman" pitchFamily="18" charset="0"/>
                          <a:sym typeface="Wingdings" pitchFamily="2" charset="2"/>
                        </a:rPr>
                        <a:t></a:t>
                      </a:r>
                      <a:r>
                        <a:rPr lang="en-GB" sz="1400" baseline="0" dirty="0" smtClean="0">
                          <a:latin typeface="Times New Roman" pitchFamily="18" charset="0"/>
                          <a:cs typeface="Times New Roman" pitchFamily="18" charset="0"/>
                          <a:sym typeface="Wingdings" pitchFamily="2" charset="2"/>
                        </a:rPr>
                        <a:t> M&lt;B&gt;</a:t>
                      </a:r>
                      <a:endParaRPr lang="en-GB" sz="1400" dirty="0" smtClean="0">
                        <a:latin typeface="Times New Roman" pitchFamily="18" charset="0"/>
                        <a:cs typeface="Times New Roman" pitchFamily="18" charset="0"/>
                      </a:endParaRPr>
                    </a:p>
                  </a:txBody>
                  <a:tcPr/>
                </a:tc>
                <a:tc>
                  <a:txBody>
                    <a:bodyPr/>
                    <a:lstStyle/>
                    <a:p>
                      <a:endParaRPr lang="en-GB" sz="1600" dirty="0">
                        <a:latin typeface="Lucida Console" pitchFamily="49" charset="0"/>
                      </a:endParaRPr>
                    </a:p>
                  </a:txBody>
                  <a:tcPr/>
                </a:tc>
                <a:tc>
                  <a:txBody>
                    <a:bodyPr/>
                    <a:lstStyle/>
                    <a:p>
                      <a:endParaRPr lang="en-GB" sz="1600" dirty="0">
                        <a:latin typeface="Lucida Console" pitchFamily="49" charset="0"/>
                      </a:endParaRPr>
                    </a:p>
                  </a:txBody>
                  <a:tcPr/>
                </a:tc>
                <a:tc>
                  <a:txBody>
                    <a:bodyPr/>
                    <a:lstStyle/>
                    <a:p>
                      <a:r>
                        <a:rPr lang="en-GB" sz="1600" dirty="0" smtClean="0">
                          <a:latin typeface="Lucida Console" pitchFamily="49" charset="0"/>
                        </a:rPr>
                        <a:t>for x in e </a:t>
                      </a:r>
                    </a:p>
                    <a:p>
                      <a:r>
                        <a:rPr lang="en-GB" sz="1600" dirty="0" smtClean="0">
                          <a:latin typeface="Lucida Console" pitchFamily="49" charset="0"/>
                        </a:rPr>
                        <a:t>    ... </a:t>
                      </a:r>
                      <a:endParaRPr lang="en-GB" sz="1600" dirty="0">
                        <a:latin typeface="Lucida Console" pitchFamily="49" charset="0"/>
                      </a:endParaRPr>
                    </a:p>
                  </a:txBody>
                  <a:tcPr/>
                </a:tc>
              </a:tr>
              <a:tr h="547792">
                <a:tc>
                  <a:txBody>
                    <a:bodyPr/>
                    <a:lstStyle/>
                    <a:p>
                      <a:r>
                        <a:rPr lang="en-GB" sz="1400" dirty="0" err="1" smtClean="0">
                          <a:latin typeface="Lucida Console" pitchFamily="49" charset="0"/>
                        </a:rPr>
                        <a:t>appendWhile</a:t>
                      </a:r>
                      <a:endParaRPr lang="en-GB" sz="1400" dirty="0">
                        <a:latin typeface="Lucida Console"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(unit</a:t>
                      </a:r>
                      <a:r>
                        <a:rPr lang="en-GB" sz="1400" baseline="0" dirty="0" smtClean="0">
                          <a:latin typeface="Times New Roman" pitchFamily="18" charset="0"/>
                          <a:cs typeface="Times New Roman" pitchFamily="18" charset="0"/>
                        </a:rPr>
                        <a:t> </a:t>
                      </a:r>
                      <a:r>
                        <a:rPr lang="en-GB" sz="1200" baseline="0" dirty="0" smtClean="0">
                          <a:latin typeface="Times New Roman" pitchFamily="18" charset="0"/>
                          <a:cs typeface="Times New Roman" pitchFamily="18" charset="0"/>
                          <a:sym typeface="Wingdings" pitchFamily="2" charset="2"/>
                        </a:rPr>
                        <a:t></a:t>
                      </a:r>
                      <a:r>
                        <a:rPr lang="en-GB" sz="1400" baseline="0" dirty="0" smtClean="0">
                          <a:latin typeface="Times New Roman" pitchFamily="18" charset="0"/>
                          <a:cs typeface="Times New Roman" pitchFamily="18" charset="0"/>
                        </a:rPr>
                        <a:t> </a:t>
                      </a:r>
                      <a:r>
                        <a:rPr lang="en-GB" sz="1400" baseline="0" dirty="0" err="1" smtClean="0">
                          <a:latin typeface="Times New Roman" pitchFamily="18" charset="0"/>
                          <a:cs typeface="Times New Roman" pitchFamily="18" charset="0"/>
                        </a:rPr>
                        <a:t>bool</a:t>
                      </a:r>
                      <a:r>
                        <a:rPr lang="en-GB" sz="1400" baseline="0" dirty="0" smtClean="0">
                          <a:latin typeface="Times New Roman" pitchFamily="18" charset="0"/>
                          <a:cs typeface="Times New Roman" pitchFamily="18" charset="0"/>
                        </a:rPr>
                        <a:t>) </a:t>
                      </a:r>
                      <a:r>
                        <a:rPr lang="en-GB" sz="1200" baseline="0" dirty="0" smtClean="0">
                          <a:latin typeface="Times New Roman" pitchFamily="18" charset="0"/>
                          <a:cs typeface="Times New Roman" pitchFamily="18" charset="0"/>
                          <a:sym typeface="Wingdings" pitchFamily="2" charset="2"/>
                        </a:rPr>
                        <a:t></a:t>
                      </a:r>
                      <a:r>
                        <a:rPr lang="en-GB" sz="1400" baseline="0" dirty="0" smtClean="0">
                          <a:latin typeface="Times New Roman" pitchFamily="18" charset="0"/>
                          <a:cs typeface="Times New Roman" pitchFamily="18" charset="0"/>
                        </a:rPr>
                        <a:t> M&lt;A&gt; </a:t>
                      </a:r>
                      <a:r>
                        <a:rPr lang="en-GB" sz="1200" baseline="0" dirty="0" smtClean="0">
                          <a:latin typeface="Times New Roman" pitchFamily="18" charset="0"/>
                          <a:cs typeface="Times New Roman" pitchFamily="18" charset="0"/>
                          <a:sym typeface="Wingdings" pitchFamily="2" charset="2"/>
                        </a:rPr>
                        <a:t></a:t>
                      </a:r>
                      <a:r>
                        <a:rPr lang="en-GB" sz="1400" baseline="0" dirty="0" smtClean="0">
                          <a:latin typeface="Times New Roman" pitchFamily="18" charset="0"/>
                          <a:cs typeface="Times New Roman" pitchFamily="18" charset="0"/>
                        </a:rPr>
                        <a:t> M&lt;A&gt;</a:t>
                      </a:r>
                      <a:endParaRPr lang="en-GB" sz="1400" dirty="0" smtClean="0">
                        <a:latin typeface="Times New Roman" pitchFamily="18" charset="0"/>
                        <a:cs typeface="Times New Roman" pitchFamily="18" charset="0"/>
                      </a:endParaRPr>
                    </a:p>
                  </a:txBody>
                  <a:tcPr/>
                </a:tc>
                <a:tc>
                  <a:txBody>
                    <a:bodyPr/>
                    <a:lstStyle/>
                    <a:p>
                      <a:endParaRPr lang="en-GB" sz="1600" dirty="0">
                        <a:latin typeface="Lucida Console" pitchFamily="49" charset="0"/>
                      </a:endParaRPr>
                    </a:p>
                  </a:txBody>
                  <a:tcPr/>
                </a:tc>
                <a:tc>
                  <a:txBody>
                    <a:bodyPr/>
                    <a:lstStyle/>
                    <a:p>
                      <a:endParaRPr lang="en-GB" sz="1600" dirty="0">
                        <a:latin typeface="Lucida Console" pitchFamily="49" charset="0"/>
                      </a:endParaRPr>
                    </a:p>
                  </a:txBody>
                  <a:tcPr/>
                </a:tc>
                <a:tc>
                  <a:txBody>
                    <a:bodyPr/>
                    <a:lstStyle/>
                    <a:p>
                      <a:r>
                        <a:rPr lang="en-GB" sz="1600" dirty="0" smtClean="0">
                          <a:latin typeface="Lucida Console" pitchFamily="49" charset="0"/>
                        </a:rPr>
                        <a:t>while x do</a:t>
                      </a:r>
                    </a:p>
                    <a:p>
                      <a:r>
                        <a:rPr lang="en-GB" sz="1600" dirty="0" smtClean="0">
                          <a:latin typeface="Lucida Console" pitchFamily="49" charset="0"/>
                        </a:rPr>
                        <a:t>   ...</a:t>
                      </a:r>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Case Study: Making the F# Language Service More Reliably Reactive</a:t>
            </a:r>
            <a:endParaRPr lang="en-GB" dirty="0"/>
          </a:p>
        </p:txBody>
      </p:sp>
      <p:sp>
        <p:nvSpPr>
          <p:cNvPr id="3" name="Content Placeholder 2"/>
          <p:cNvSpPr>
            <a:spLocks noGrp="1"/>
          </p:cNvSpPr>
          <p:nvPr>
            <p:ph idx="1"/>
          </p:nvPr>
        </p:nvSpPr>
        <p:spPr/>
        <p:txBody>
          <a:bodyPr>
            <a:normAutofit fontScale="92500" lnSpcReduction="20000"/>
          </a:bodyPr>
          <a:lstStyle/>
          <a:p>
            <a:endParaRPr lang="en-GB" sz="2800" dirty="0" smtClean="0"/>
          </a:p>
          <a:p>
            <a:r>
              <a:rPr lang="en-GB" sz="2800" dirty="0" smtClean="0"/>
              <a:t>Basic architecture: </a:t>
            </a:r>
          </a:p>
          <a:p>
            <a:pPr lvl="1"/>
            <a:r>
              <a:rPr lang="en-GB" sz="2400" dirty="0" smtClean="0"/>
              <a:t>single GUI thread (VS)</a:t>
            </a:r>
          </a:p>
          <a:p>
            <a:pPr lvl="1"/>
            <a:r>
              <a:rPr lang="en-GB" sz="2400" dirty="0" smtClean="0"/>
              <a:t>single background thread (F# compiler services)</a:t>
            </a:r>
          </a:p>
          <a:p>
            <a:pPr lvl="1">
              <a:buNone/>
            </a:pPr>
            <a:endParaRPr lang="en-GB" sz="2400" dirty="0" smtClean="0"/>
          </a:p>
          <a:p>
            <a:r>
              <a:rPr lang="en-GB" sz="2800" dirty="0" smtClean="0"/>
              <a:t>The problem:</a:t>
            </a:r>
          </a:p>
          <a:p>
            <a:pPr lvl="1"/>
            <a:r>
              <a:rPr lang="en-GB" sz="2400" dirty="0" smtClean="0"/>
              <a:t>The F# compiler uses enough mutable state that type-checking is single threaded.</a:t>
            </a:r>
          </a:p>
          <a:p>
            <a:pPr lvl="1"/>
            <a:r>
              <a:rPr lang="en-GB" sz="2400" dirty="0" smtClean="0"/>
              <a:t>We can’t afford for the background worker to be unresponsive</a:t>
            </a:r>
          </a:p>
          <a:p>
            <a:pPr lvl="1"/>
            <a:endParaRPr lang="en-GB" sz="2400" dirty="0" smtClean="0"/>
          </a:p>
          <a:p>
            <a:r>
              <a:rPr lang="en-GB" sz="2800" dirty="0" smtClean="0"/>
              <a:t>The solution:</a:t>
            </a:r>
          </a:p>
          <a:p>
            <a:pPr lvl="1"/>
            <a:r>
              <a:rPr lang="en-GB" sz="2400" dirty="0"/>
              <a:t>C</a:t>
            </a:r>
            <a:r>
              <a:rPr lang="en-GB" sz="2400" dirty="0" smtClean="0"/>
              <a:t>omputations are “chopped and spliced” into  &lt; ~25ms.</a:t>
            </a:r>
            <a:endParaRPr lang="en-GB"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cstate="print"/>
          <a:srcRect/>
          <a:stretch>
            <a:fillRect/>
          </a:stretch>
        </p:blipFill>
        <p:spPr bwMode="auto">
          <a:xfrm>
            <a:off x="428596" y="2214554"/>
            <a:ext cx="8429652" cy="21431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a:p>
        </p:txBody>
      </p:sp>
      <p:pic>
        <p:nvPicPr>
          <p:cNvPr id="2050" name="Picture 2"/>
          <p:cNvPicPr>
            <a:picLocks noChangeAspect="1" noChangeArrowheads="1"/>
          </p:cNvPicPr>
          <p:nvPr/>
        </p:nvPicPr>
        <p:blipFill>
          <a:blip r:embed="rId2" cstate="print"/>
          <a:srcRect/>
          <a:stretch>
            <a:fillRect/>
          </a:stretch>
        </p:blipFill>
        <p:spPr bwMode="auto">
          <a:xfrm>
            <a:off x="642910" y="2071678"/>
            <a:ext cx="7786742"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Generality – e.g. Type Indexed Monads</a:t>
            </a:r>
            <a:endParaRPr lang="en-GB" dirty="0"/>
          </a:p>
        </p:txBody>
      </p:sp>
      <p:sp>
        <p:nvSpPr>
          <p:cNvPr id="3" name="Content Placeholder 2"/>
          <p:cNvSpPr>
            <a:spLocks noGrp="1"/>
          </p:cNvSpPr>
          <p:nvPr>
            <p:ph idx="1"/>
          </p:nvPr>
        </p:nvSpPr>
        <p:spPr/>
        <p:txBody>
          <a:bodyPr/>
          <a:lstStyle/>
          <a:p>
            <a:endParaRPr lang="en-GB"/>
          </a:p>
        </p:txBody>
      </p:sp>
      <p:sp>
        <p:nvSpPr>
          <p:cNvPr id="4" name="Folded Corner 3"/>
          <p:cNvSpPr/>
          <p:nvPr/>
        </p:nvSpPr>
        <p:spPr>
          <a:xfrm>
            <a:off x="428596" y="2143116"/>
            <a:ext cx="8286808" cy="1555997"/>
          </a:xfrm>
          <a:prstGeom prst="foldedCorner">
            <a:avLst/>
          </a:prstGeom>
          <a:solidFill>
            <a:srgbClr val="F8F57B"/>
          </a:solidFill>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1600" dirty="0" smtClean="0">
                <a:solidFill>
                  <a:schemeClr val="tx1"/>
                </a:solidFill>
                <a:latin typeface="Consolas" pitchFamily="49" charset="0"/>
                <a:cs typeface="Consolas" pitchFamily="49" charset="0"/>
              </a:rPr>
              <a:t> type </a:t>
            </a:r>
            <a:r>
              <a:rPr lang="en-GB" sz="1600" b="1" i="1" dirty="0" err="1" smtClean="0">
                <a:solidFill>
                  <a:schemeClr val="tx1"/>
                </a:solidFill>
                <a:latin typeface="Consolas" pitchFamily="49" charset="0"/>
                <a:cs typeface="Consolas" pitchFamily="49" charset="0"/>
              </a:rPr>
              <a:t>Monad</a:t>
            </a:r>
            <a:r>
              <a:rPr lang="en-GB" sz="1600" dirty="0" err="1" smtClean="0">
                <a:solidFill>
                  <a:schemeClr val="tx1"/>
                </a:solidFill>
                <a:latin typeface="Consolas" pitchFamily="49" charset="0"/>
                <a:cs typeface="Consolas" pitchFamily="49" charset="0"/>
              </a:rPr>
              <a:t>Builder</a:t>
            </a:r>
            <a:r>
              <a:rPr lang="en-GB" sz="1600" dirty="0" smtClean="0">
                <a:solidFill>
                  <a:schemeClr val="tx1"/>
                </a:solidFill>
                <a:latin typeface="Consolas" pitchFamily="49" charset="0"/>
                <a:cs typeface="Consolas" pitchFamily="49" charset="0"/>
              </a:rPr>
              <a:t>() with</a:t>
            </a:r>
          </a:p>
          <a:p>
            <a:r>
              <a:rPr lang="en-GB" sz="1600" dirty="0" smtClean="0">
                <a:solidFill>
                  <a:schemeClr val="tx1"/>
                </a:solidFill>
                <a:latin typeface="Consolas" pitchFamily="49" charset="0"/>
                <a:cs typeface="Consolas" pitchFamily="49" charset="0"/>
              </a:rPr>
              <a:t>    member Return : 'a -&gt; M&lt;'</a:t>
            </a:r>
            <a:r>
              <a:rPr lang="en-GB" sz="1600" dirty="0" err="1" smtClean="0">
                <a:solidFill>
                  <a:schemeClr val="tx1"/>
                </a:solidFill>
                <a:latin typeface="Consolas" pitchFamily="49" charset="0"/>
                <a:cs typeface="Consolas" pitchFamily="49" charset="0"/>
              </a:rPr>
              <a:t>a,'idx</a:t>
            </a:r>
            <a:r>
              <a:rPr lang="en-GB" sz="1600" dirty="0" smtClean="0">
                <a:solidFill>
                  <a:schemeClr val="tx1"/>
                </a:solidFill>
                <a:latin typeface="Consolas" pitchFamily="49" charset="0"/>
                <a:cs typeface="Consolas" pitchFamily="49" charset="0"/>
              </a:rPr>
              <a:t>&gt;</a:t>
            </a:r>
          </a:p>
          <a:p>
            <a:r>
              <a:rPr lang="en-GB" sz="1600" dirty="0" smtClean="0">
                <a:solidFill>
                  <a:schemeClr val="tx1"/>
                </a:solidFill>
                <a:latin typeface="Consolas" pitchFamily="49" charset="0"/>
                <a:cs typeface="Consolas" pitchFamily="49" charset="0"/>
              </a:rPr>
              <a:t>    member Bind: M&lt;'</a:t>
            </a:r>
            <a:r>
              <a:rPr lang="en-GB" sz="1600" dirty="0" err="1" smtClean="0">
                <a:solidFill>
                  <a:schemeClr val="tx1"/>
                </a:solidFill>
                <a:latin typeface="Consolas" pitchFamily="49" charset="0"/>
                <a:cs typeface="Consolas" pitchFamily="49" charset="0"/>
              </a:rPr>
              <a:t>a,'idx</a:t>
            </a:r>
            <a:r>
              <a:rPr lang="en-GB" sz="1600" dirty="0" smtClean="0">
                <a:solidFill>
                  <a:schemeClr val="tx1"/>
                </a:solidFill>
                <a:latin typeface="Consolas" pitchFamily="49" charset="0"/>
                <a:cs typeface="Consolas" pitchFamily="49" charset="0"/>
              </a:rPr>
              <a:t>&gt; * ('a -&gt; M&lt;'</a:t>
            </a:r>
            <a:r>
              <a:rPr lang="en-GB" sz="1600" dirty="0" err="1" smtClean="0">
                <a:solidFill>
                  <a:schemeClr val="tx1"/>
                </a:solidFill>
                <a:latin typeface="Consolas" pitchFamily="49" charset="0"/>
                <a:cs typeface="Consolas" pitchFamily="49" charset="0"/>
              </a:rPr>
              <a:t>b,'idx</a:t>
            </a:r>
            <a:r>
              <a:rPr lang="en-GB" sz="1600" dirty="0" smtClean="0">
                <a:solidFill>
                  <a:schemeClr val="tx1"/>
                </a:solidFill>
                <a:latin typeface="Consolas" pitchFamily="49" charset="0"/>
                <a:cs typeface="Consolas" pitchFamily="49" charset="0"/>
              </a:rPr>
              <a:t>&gt;) -&gt; M&lt;'</a:t>
            </a:r>
            <a:r>
              <a:rPr lang="en-GB" sz="1600" dirty="0" err="1" smtClean="0">
                <a:solidFill>
                  <a:schemeClr val="tx1"/>
                </a:solidFill>
                <a:latin typeface="Consolas" pitchFamily="49" charset="0"/>
                <a:cs typeface="Consolas" pitchFamily="49" charset="0"/>
              </a:rPr>
              <a:t>b,'idx</a:t>
            </a:r>
            <a:r>
              <a:rPr lang="en-GB" sz="1600" dirty="0" smtClean="0">
                <a:solidFill>
                  <a:schemeClr val="tx1"/>
                </a:solidFill>
                <a:latin typeface="Consolas" pitchFamily="49" charset="0"/>
                <a:cs typeface="Consolas" pitchFamily="49" charset="0"/>
              </a:rPr>
              <a:t>&gt;</a:t>
            </a:r>
          </a:p>
          <a:p>
            <a:endParaRPr lang="en-GB" sz="1600" dirty="0" smtClean="0">
              <a:solidFill>
                <a:schemeClr val="tx1"/>
              </a:solidFill>
              <a:latin typeface="Consolas" pitchFamily="49" charset="0"/>
              <a:cs typeface="Consolas" pitchFamily="49" charset="0"/>
            </a:endParaRPr>
          </a:p>
          <a:p>
            <a:r>
              <a:rPr lang="en-GB" sz="1600" dirty="0" smtClean="0">
                <a:solidFill>
                  <a:schemeClr val="tx1"/>
                </a:solidFill>
                <a:latin typeface="Consolas" pitchFamily="49" charset="0"/>
                <a:cs typeface="Consolas" pitchFamily="49" charset="0"/>
              </a:rPr>
              <a:t>let monad = </a:t>
            </a:r>
            <a:r>
              <a:rPr lang="en-GB" sz="1600" i="1" dirty="0" err="1" smtClean="0">
                <a:solidFill>
                  <a:schemeClr val="tx1"/>
                </a:solidFill>
                <a:latin typeface="Consolas" pitchFamily="49" charset="0"/>
                <a:cs typeface="Consolas" pitchFamily="49" charset="0"/>
              </a:rPr>
              <a:t>Monad</a:t>
            </a:r>
            <a:r>
              <a:rPr lang="en-GB" sz="1600" dirty="0" err="1" smtClean="0">
                <a:solidFill>
                  <a:schemeClr val="tx1"/>
                </a:solidFill>
                <a:latin typeface="Consolas" pitchFamily="49" charset="0"/>
                <a:cs typeface="Consolas" pitchFamily="49" charset="0"/>
              </a:rPr>
              <a:t>Builder</a:t>
            </a:r>
            <a:r>
              <a:rPr lang="en-GB" sz="1600" dirty="0" smtClean="0">
                <a:solidFill>
                  <a:schemeClr val="tx1"/>
                </a:solidFill>
                <a:latin typeface="Consolas" pitchFamily="49" charset="0"/>
                <a:cs typeface="Consolas"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GB" dirty="0"/>
          </a:p>
        </p:txBody>
      </p:sp>
      <p:sp>
        <p:nvSpPr>
          <p:cNvPr id="3" name="Content Placeholder 2"/>
          <p:cNvSpPr>
            <a:spLocks noGrp="1"/>
          </p:cNvSpPr>
          <p:nvPr>
            <p:ph idx="1"/>
          </p:nvPr>
        </p:nvSpPr>
        <p:spPr/>
        <p:txBody>
          <a:bodyPr>
            <a:normAutofit/>
          </a:bodyPr>
          <a:lstStyle/>
          <a:p>
            <a:endParaRPr lang="en-GB" sz="2400" dirty="0" smtClean="0"/>
          </a:p>
          <a:p>
            <a:r>
              <a:rPr lang="en-GB" sz="2800" dirty="0" smtClean="0"/>
              <a:t>Very general monadic/</a:t>
            </a:r>
            <a:r>
              <a:rPr lang="en-GB" sz="2800" dirty="0" err="1" smtClean="0"/>
              <a:t>monoidal</a:t>
            </a:r>
            <a:r>
              <a:rPr lang="en-GB" sz="2800" dirty="0" smtClean="0"/>
              <a:t> syntax</a:t>
            </a:r>
          </a:p>
          <a:p>
            <a:pPr lvl="1"/>
            <a:r>
              <a:rPr lang="en-GB" sz="2400" dirty="0" smtClean="0"/>
              <a:t>In a strict language</a:t>
            </a:r>
          </a:p>
          <a:p>
            <a:pPr lvl="1"/>
            <a:r>
              <a:rPr lang="en-GB" sz="2400" dirty="0" smtClean="0"/>
              <a:t>Haskell monadic syntax now looks very “bare”. Time for a rethink?</a:t>
            </a:r>
          </a:p>
          <a:p>
            <a:pPr lvl="1"/>
            <a:endParaRPr lang="en-GB" sz="2400" dirty="0" smtClean="0"/>
          </a:p>
          <a:p>
            <a:r>
              <a:rPr lang="en-GB" sz="2800" dirty="0" smtClean="0"/>
              <a:t>Applicable to any functional language which aspires to have multi-paradigm elements</a:t>
            </a:r>
          </a:p>
          <a:p>
            <a:pPr lvl="1"/>
            <a:r>
              <a:rPr lang="en-GB" sz="2400" dirty="0" smtClean="0"/>
              <a:t>Including pure languages</a:t>
            </a:r>
          </a:p>
          <a:p>
            <a:endParaRPr lang="en-GB"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Summary</a:t>
            </a:r>
            <a:endParaRPr lang="en-GB" dirty="0"/>
          </a:p>
        </p:txBody>
      </p:sp>
      <p:sp>
        <p:nvSpPr>
          <p:cNvPr id="5" name="Subtitle 4"/>
          <p:cNvSpPr>
            <a:spLocks noGrp="1"/>
          </p:cNvSpPr>
          <p:nvPr>
            <p:ph type="subTitle" idx="1"/>
          </p:nvPr>
        </p:nvSpPr>
        <p:spPr/>
        <p:txBody>
          <a:bodyPr/>
          <a:lstStyle/>
          <a:p>
            <a:endParaRPr lang="en-GB"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Summary</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F# “async” finalized in F# 2.0 (2010)</a:t>
            </a:r>
          </a:p>
          <a:p>
            <a:pPr lvl="1"/>
            <a:r>
              <a:rPr lang="en-GB" dirty="0" smtClean="0"/>
              <a:t>Based on an “async modality”, syntax, library</a:t>
            </a:r>
          </a:p>
          <a:p>
            <a:pPr lvl="1"/>
            <a:r>
              <a:rPr lang="en-GB" dirty="0" smtClean="0"/>
              <a:t>Efficient, simple, regular with rest of language</a:t>
            </a:r>
          </a:p>
          <a:p>
            <a:pPr lvl="1"/>
            <a:r>
              <a:rPr lang="en-GB" dirty="0" smtClean="0"/>
              <a:t>For Server, GUI, HTML5, agent programming</a:t>
            </a:r>
          </a:p>
          <a:p>
            <a:pPr lvl="1"/>
            <a:r>
              <a:rPr lang="en-GB" dirty="0" smtClean="0"/>
              <a:t>Massively simplifies async/parallel/reactive programming</a:t>
            </a:r>
          </a:p>
          <a:p>
            <a:endParaRPr lang="en-GB" dirty="0" smtClean="0"/>
          </a:p>
          <a:p>
            <a:r>
              <a:rPr lang="en-GB" dirty="0" smtClean="0"/>
              <a:t>Model is potentially applicable to many languages</a:t>
            </a:r>
          </a:p>
          <a:p>
            <a:pPr lvl="1"/>
            <a:r>
              <a:rPr lang="en-GB" dirty="0" smtClean="0"/>
              <a:t>Basic idea published in “Expert F#”, </a:t>
            </a:r>
            <a:r>
              <a:rPr lang="en-GB" dirty="0" smtClean="0"/>
              <a:t>2007</a:t>
            </a:r>
          </a:p>
          <a:p>
            <a:pPr lvl="1"/>
            <a:r>
              <a:rPr lang="en-GB" dirty="0" smtClean="0"/>
              <a:t>Summaries in subsequent papers (Petricek, Syme)</a:t>
            </a:r>
            <a:endParaRPr lang="en-GB" dirty="0" smtClean="0"/>
          </a:p>
          <a:p>
            <a:endParaRPr lang="en-GB" dirty="0" smtClean="0"/>
          </a:p>
          <a:p>
            <a:r>
              <a:rPr lang="en-GB" dirty="0" smtClean="0"/>
              <a:t>[Confidential] C# adopting “async” modality for C# 5.0</a:t>
            </a:r>
          </a:p>
          <a:p>
            <a:endParaRPr lang="en-GB" dirty="0" smtClean="0"/>
          </a:p>
          <a:p>
            <a:endParaRPr lang="en-GB"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normAutofit/>
          </a:bodyPr>
          <a:lstStyle/>
          <a:p>
            <a:r>
              <a:rPr lang="en-GB" dirty="0" smtClean="0"/>
              <a:t>Computational Model Example</a:t>
            </a:r>
            <a:endParaRPr lang="en-GB" dirty="0"/>
          </a:p>
        </p:txBody>
      </p:sp>
      <p:sp>
        <p:nvSpPr>
          <p:cNvPr id="4" name="Rectangle 3"/>
          <p:cNvSpPr/>
          <p:nvPr/>
        </p:nvSpPr>
        <p:spPr>
          <a:xfrm>
            <a:off x="285752" y="2214554"/>
            <a:ext cx="2286016" cy="40719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Single Threaded GUI</a:t>
            </a:r>
          </a:p>
          <a:p>
            <a:pPr algn="ctr"/>
            <a:endParaRPr lang="en-GB" dirty="0" smtClean="0">
              <a:solidFill>
                <a:schemeClr val="bg1"/>
              </a:solidFill>
            </a:endParaRPr>
          </a:p>
        </p:txBody>
      </p:sp>
      <p:sp>
        <p:nvSpPr>
          <p:cNvPr id="48" name="Rectangle 47"/>
          <p:cNvSpPr/>
          <p:nvPr/>
        </p:nvSpPr>
        <p:spPr bwMode="auto">
          <a:xfrm>
            <a:off x="7290179" y="2718178"/>
            <a:ext cx="368489" cy="1910687"/>
          </a:xfrm>
          <a:prstGeom prst="rect">
            <a:avLst/>
          </a:prstGeom>
          <a:solidFill>
            <a:schemeClr val="bg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49" name="Straight Connector 48"/>
          <p:cNvCxnSpPr/>
          <p:nvPr/>
        </p:nvCxnSpPr>
        <p:spPr>
          <a:xfrm>
            <a:off x="7303827" y="3004782"/>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265158" y="3348251"/>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308376" y="3746310"/>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269707" y="4117074"/>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71982" y="4405952"/>
            <a:ext cx="354841" cy="13648"/>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849738" y="2540758"/>
            <a:ext cx="1092735" cy="646331"/>
          </a:xfrm>
          <a:prstGeom prst="rect">
            <a:avLst/>
          </a:prstGeom>
          <a:noFill/>
        </p:spPr>
        <p:txBody>
          <a:bodyPr wrap="none" rtlCol="0">
            <a:spAutoFit/>
          </a:bodyPr>
          <a:lstStyle/>
          <a:p>
            <a:r>
              <a:rPr lang="en-GB" dirty="0" smtClean="0"/>
              <a:t>Pending</a:t>
            </a:r>
          </a:p>
          <a:p>
            <a:r>
              <a:rPr lang="en-GB" dirty="0" smtClean="0"/>
              <a:t>Reactions</a:t>
            </a:r>
          </a:p>
        </p:txBody>
      </p:sp>
      <p:sp>
        <p:nvSpPr>
          <p:cNvPr id="67" name="TextBox 66"/>
          <p:cNvSpPr txBox="1"/>
          <p:nvPr/>
        </p:nvSpPr>
        <p:spPr>
          <a:xfrm>
            <a:off x="5968622" y="4985981"/>
            <a:ext cx="357790" cy="369332"/>
          </a:xfrm>
          <a:prstGeom prst="rect">
            <a:avLst/>
          </a:prstGeom>
          <a:noFill/>
        </p:spPr>
        <p:txBody>
          <a:bodyPr wrap="none" rtlCol="0">
            <a:spAutoFit/>
          </a:bodyPr>
          <a:lstStyle/>
          <a:p>
            <a:r>
              <a:rPr lang="en-GB" dirty="0" smtClean="0">
                <a:solidFill>
                  <a:schemeClr val="bg1"/>
                </a:solidFill>
              </a:rPr>
              <a:t>...</a:t>
            </a:r>
            <a:endParaRPr lang="en-GB" dirty="0">
              <a:solidFill>
                <a:schemeClr val="bg1"/>
              </a:solidFill>
            </a:endParaRPr>
          </a:p>
        </p:txBody>
      </p:sp>
      <p:sp>
        <p:nvSpPr>
          <p:cNvPr id="68" name="TextBox 67"/>
          <p:cNvSpPr txBox="1"/>
          <p:nvPr/>
        </p:nvSpPr>
        <p:spPr>
          <a:xfrm>
            <a:off x="384413" y="5775276"/>
            <a:ext cx="2045753" cy="369332"/>
          </a:xfrm>
          <a:prstGeom prst="rect">
            <a:avLst/>
          </a:prstGeom>
          <a:noFill/>
        </p:spPr>
        <p:txBody>
          <a:bodyPr wrap="none" rtlCol="0">
            <a:spAutoFit/>
          </a:bodyPr>
          <a:lstStyle/>
          <a:p>
            <a:r>
              <a:rPr lang="en-GB" dirty="0" smtClean="0">
                <a:solidFill>
                  <a:schemeClr val="bg1"/>
                </a:solidFill>
              </a:rPr>
              <a:t>Handlers (callbacks)</a:t>
            </a:r>
            <a:endParaRPr lang="en-GB" dirty="0">
              <a:solidFill>
                <a:schemeClr val="bg1"/>
              </a:solidFill>
            </a:endParaRPr>
          </a:p>
        </p:txBody>
      </p:sp>
      <p:grpSp>
        <p:nvGrpSpPr>
          <p:cNvPr id="3" name="Group 68"/>
          <p:cNvGrpSpPr/>
          <p:nvPr/>
        </p:nvGrpSpPr>
        <p:grpSpPr>
          <a:xfrm>
            <a:off x="509516" y="2008494"/>
            <a:ext cx="398059" cy="953070"/>
            <a:chOff x="3414215" y="2606721"/>
            <a:chExt cx="398059" cy="1910687"/>
          </a:xfrm>
        </p:grpSpPr>
        <p:sp>
          <p:nvSpPr>
            <p:cNvPr id="70" name="Rectangle 69"/>
            <p:cNvSpPr/>
            <p:nvPr/>
          </p:nvSpPr>
          <p:spPr bwMode="auto">
            <a:xfrm>
              <a:off x="3439236" y="2606721"/>
              <a:ext cx="368489" cy="1910687"/>
            </a:xfrm>
            <a:prstGeom prst="rect">
              <a:avLst/>
            </a:prstGeom>
            <a:solidFill>
              <a:schemeClr val="bg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71" name="Straight Connector 70"/>
            <p:cNvCxnSpPr/>
            <p:nvPr/>
          </p:nvCxnSpPr>
          <p:spPr>
            <a:xfrm>
              <a:off x="3452884" y="2893325"/>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414215" y="3236794"/>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457433" y="3634853"/>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418764" y="4005617"/>
              <a:ext cx="354841" cy="1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421039" y="4294495"/>
              <a:ext cx="354841" cy="136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TextBox 80"/>
          <p:cNvSpPr txBox="1"/>
          <p:nvPr/>
        </p:nvSpPr>
        <p:spPr>
          <a:xfrm>
            <a:off x="518615" y="5281684"/>
            <a:ext cx="304892" cy="523220"/>
          </a:xfrm>
          <a:prstGeom prst="rect">
            <a:avLst/>
          </a:prstGeom>
          <a:noFill/>
          <a:ln>
            <a:solidFill>
              <a:schemeClr val="bg1"/>
            </a:solidFill>
          </a:ln>
        </p:spPr>
        <p:txBody>
          <a:bodyPr wrap="non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83" name="TextBox 82"/>
          <p:cNvSpPr txBox="1"/>
          <p:nvPr/>
        </p:nvSpPr>
        <p:spPr>
          <a:xfrm>
            <a:off x="971265" y="5270311"/>
            <a:ext cx="304892" cy="523220"/>
          </a:xfrm>
          <a:prstGeom prst="rect">
            <a:avLst/>
          </a:prstGeom>
          <a:noFill/>
          <a:ln>
            <a:solidFill>
              <a:schemeClr val="bg1"/>
            </a:solidFill>
          </a:ln>
        </p:spPr>
        <p:txBody>
          <a:bodyPr wrap="non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84" name="TextBox 83"/>
          <p:cNvSpPr txBox="1"/>
          <p:nvPr/>
        </p:nvSpPr>
        <p:spPr>
          <a:xfrm>
            <a:off x="1410267" y="5258938"/>
            <a:ext cx="304892" cy="523220"/>
          </a:xfrm>
          <a:prstGeom prst="rect">
            <a:avLst/>
          </a:prstGeom>
          <a:noFill/>
          <a:ln>
            <a:solidFill>
              <a:schemeClr val="bg1"/>
            </a:solidFill>
          </a:ln>
        </p:spPr>
        <p:txBody>
          <a:bodyPr wrap="non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85" name="TextBox 84"/>
          <p:cNvSpPr txBox="1"/>
          <p:nvPr/>
        </p:nvSpPr>
        <p:spPr>
          <a:xfrm>
            <a:off x="1712793" y="5370393"/>
            <a:ext cx="357790" cy="369332"/>
          </a:xfrm>
          <a:prstGeom prst="rect">
            <a:avLst/>
          </a:prstGeom>
          <a:noFill/>
        </p:spPr>
        <p:txBody>
          <a:bodyPr wrap="none" rtlCol="0">
            <a:spAutoFit/>
          </a:bodyPr>
          <a:lstStyle/>
          <a:p>
            <a:r>
              <a:rPr lang="en-GB" dirty="0" smtClean="0">
                <a:solidFill>
                  <a:schemeClr val="bg1"/>
                </a:solidFill>
              </a:rPr>
              <a:t>...</a:t>
            </a:r>
            <a:endParaRPr lang="en-GB" dirty="0">
              <a:solidFill>
                <a:schemeClr val="bg1"/>
              </a:solidFill>
            </a:endParaRPr>
          </a:p>
        </p:txBody>
      </p:sp>
      <p:cxnSp>
        <p:nvCxnSpPr>
          <p:cNvPr id="103" name="Straight Arrow Connector 102"/>
          <p:cNvCxnSpPr/>
          <p:nvPr/>
        </p:nvCxnSpPr>
        <p:spPr>
          <a:xfrm flipV="1">
            <a:off x="2183642" y="4230807"/>
            <a:ext cx="4776716" cy="1078172"/>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211540" y="1467134"/>
            <a:ext cx="1525674" cy="523220"/>
          </a:xfrm>
          <a:prstGeom prst="rect">
            <a:avLst/>
          </a:prstGeom>
          <a:noFill/>
        </p:spPr>
        <p:txBody>
          <a:bodyPr wrap="none" rtlCol="0">
            <a:spAutoFit/>
          </a:bodyPr>
          <a:lstStyle/>
          <a:p>
            <a:r>
              <a:rPr lang="en-GB" sz="2800" dirty="0" smtClean="0">
                <a:solidFill>
                  <a:schemeClr val="accent1"/>
                </a:solidFill>
                <a:latin typeface="Times New Roman" pitchFamily="18" charset="0"/>
                <a:cs typeface="Times New Roman" pitchFamily="18" charset="0"/>
                <a:sym typeface="ZapfDingbats"/>
              </a:rPr>
              <a:t></a:t>
            </a:r>
            <a:r>
              <a:rPr lang="en-GB" sz="2800" dirty="0" smtClean="0">
                <a:solidFill>
                  <a:srgbClr val="FFFF00"/>
                </a:solidFill>
                <a:latin typeface="Times New Roman" pitchFamily="18" charset="0"/>
                <a:cs typeface="Times New Roman" pitchFamily="18" charset="0"/>
                <a:sym typeface="ZapfDingbats"/>
              </a:rPr>
              <a:t> </a:t>
            </a:r>
            <a:r>
              <a:rPr lang="en-GB" dirty="0" smtClean="0">
                <a:sym typeface="ZapfDingbats"/>
              </a:rPr>
              <a:t>(e.g. Click)</a:t>
            </a:r>
            <a:endParaRPr lang="en-GB" dirty="0">
              <a:solidFill>
                <a:srgbClr val="FFFF00"/>
              </a:solidFill>
              <a:latin typeface="Times New Roman" pitchFamily="18" charset="0"/>
              <a:cs typeface="Times New Roman" pitchFamily="18" charset="0"/>
            </a:endParaRPr>
          </a:p>
        </p:txBody>
      </p:sp>
      <p:sp>
        <p:nvSpPr>
          <p:cNvPr id="107" name="TextBox 106"/>
          <p:cNvSpPr txBox="1"/>
          <p:nvPr/>
        </p:nvSpPr>
        <p:spPr>
          <a:xfrm>
            <a:off x="7993941" y="3762233"/>
            <a:ext cx="1108188" cy="1077218"/>
          </a:xfrm>
          <a:prstGeom prst="rect">
            <a:avLst/>
          </a:prstGeom>
          <a:noFill/>
        </p:spPr>
        <p:txBody>
          <a:bodyPr wrap="none" rtlCol="0">
            <a:spAutoFit/>
          </a:bodyPr>
          <a:lstStyle/>
          <a:p>
            <a:r>
              <a:rPr lang="en-GB" sz="2800" dirty="0" smtClean="0">
                <a:solidFill>
                  <a:schemeClr val="accent1"/>
                </a:solidFill>
                <a:latin typeface="Times New Roman" pitchFamily="18" charset="0"/>
                <a:cs typeface="Times New Roman" pitchFamily="18" charset="0"/>
                <a:sym typeface="ZapfDingbats"/>
              </a:rPr>
              <a:t></a:t>
            </a:r>
            <a:r>
              <a:rPr lang="en-GB" sz="2800" dirty="0" smtClean="0">
                <a:solidFill>
                  <a:srgbClr val="FFFF00"/>
                </a:solidFill>
                <a:latin typeface="Times New Roman" pitchFamily="18" charset="0"/>
                <a:cs typeface="Times New Roman" pitchFamily="18" charset="0"/>
                <a:sym typeface="ZapfDingbats"/>
              </a:rPr>
              <a:t> </a:t>
            </a:r>
          </a:p>
          <a:p>
            <a:r>
              <a:rPr lang="en-GB" dirty="0" smtClean="0">
                <a:sym typeface="ZapfDingbats"/>
              </a:rPr>
              <a:t>(e.g. I/O </a:t>
            </a:r>
          </a:p>
          <a:p>
            <a:r>
              <a:rPr lang="en-GB" dirty="0" smtClean="0">
                <a:sym typeface="ZapfDingbats"/>
              </a:rPr>
              <a:t>response)</a:t>
            </a:r>
            <a:endParaRPr lang="en-GB" dirty="0">
              <a:solidFill>
                <a:srgbClr val="FFFF00"/>
              </a:solidFill>
              <a:latin typeface="Times New Roman" pitchFamily="18" charset="0"/>
              <a:cs typeface="Times New Roman" pitchFamily="18" charset="0"/>
            </a:endParaRPr>
          </a:p>
        </p:txBody>
      </p:sp>
      <p:cxnSp>
        <p:nvCxnSpPr>
          <p:cNvPr id="108" name="Straight Arrow Connector 107"/>
          <p:cNvCxnSpPr/>
          <p:nvPr/>
        </p:nvCxnSpPr>
        <p:spPr>
          <a:xfrm rot="10800000">
            <a:off x="7683691" y="4012442"/>
            <a:ext cx="316173" cy="1592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7287904" y="3684895"/>
            <a:ext cx="354842" cy="523220"/>
          </a:xfrm>
          <a:prstGeom prst="rect">
            <a:avLst/>
          </a:prstGeom>
          <a:noFill/>
          <a:ln>
            <a:noFill/>
          </a:ln>
        </p:spPr>
        <p:txBody>
          <a:bodyPr wrap="square" rtlCol="0">
            <a:spAutoFit/>
          </a:bodyPr>
          <a:lstStyle/>
          <a:p>
            <a:r>
              <a:rPr lang="en-GB" sz="2800" dirty="0" smtClean="0">
                <a:solidFill>
                  <a:srgbClr val="FFFF00"/>
                </a:solidFill>
                <a:latin typeface="Times New Roman" pitchFamily="18" charset="0"/>
                <a:cs typeface="Times New Roman" pitchFamily="18" charset="0"/>
              </a:rPr>
              <a:t>!</a:t>
            </a:r>
            <a:endParaRPr lang="en-GB" dirty="0">
              <a:solidFill>
                <a:srgbClr val="FFFF00"/>
              </a:solidFill>
              <a:latin typeface="Times New Roman" pitchFamily="18" charset="0"/>
              <a:cs typeface="Times New Roman" pitchFamily="18" charset="0"/>
            </a:endParaRPr>
          </a:p>
        </p:txBody>
      </p:sp>
      <p:sp>
        <p:nvSpPr>
          <p:cNvPr id="113" name="Circular Arrow 112"/>
          <p:cNvSpPr/>
          <p:nvPr/>
        </p:nvSpPr>
        <p:spPr>
          <a:xfrm>
            <a:off x="2401277" y="6055211"/>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56" name="Straight Arrow Connector 55"/>
          <p:cNvCxnSpPr/>
          <p:nvPr/>
        </p:nvCxnSpPr>
        <p:spPr>
          <a:xfrm rot="10800000">
            <a:off x="1078174" y="2074461"/>
            <a:ext cx="6127845" cy="1869743"/>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6200000" flipH="1">
            <a:off x="-161497" y="4028364"/>
            <a:ext cx="1676397" cy="65965"/>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6200000" flipH="1">
            <a:off x="102358" y="3746310"/>
            <a:ext cx="1651380" cy="600502"/>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5" grpId="0"/>
      <p:bldP spid="106" grpId="0"/>
      <p:bldP spid="107" grpId="0"/>
      <p:bldP spid="1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Possible Future Directions</a:t>
            </a:r>
            <a:endParaRPr lang="en-GB" dirty="0"/>
          </a:p>
        </p:txBody>
      </p:sp>
      <p:sp>
        <p:nvSpPr>
          <p:cNvPr id="3" name="Content Placeholder 2"/>
          <p:cNvSpPr>
            <a:spLocks noGrp="1"/>
          </p:cNvSpPr>
          <p:nvPr>
            <p:ph idx="1"/>
          </p:nvPr>
        </p:nvSpPr>
        <p:spPr/>
        <p:txBody>
          <a:bodyPr>
            <a:normAutofit/>
          </a:bodyPr>
          <a:lstStyle/>
          <a:p>
            <a:r>
              <a:rPr lang="en-GB" sz="2800" dirty="0" smtClean="0"/>
              <a:t>Formalize </a:t>
            </a:r>
            <a:r>
              <a:rPr lang="en-GB" sz="2800" dirty="0" err="1" smtClean="0"/>
              <a:t>MiniAsync</a:t>
            </a:r>
            <a:endParaRPr lang="en-GB" sz="2800" dirty="0" smtClean="0"/>
          </a:p>
          <a:p>
            <a:pPr lvl="1"/>
            <a:r>
              <a:rPr lang="en-GB" sz="2400" dirty="0" smtClean="0"/>
              <a:t>give language variations in C#, Java, </a:t>
            </a:r>
            <a:r>
              <a:rPr lang="en-GB" sz="2400" dirty="0" err="1" smtClean="0"/>
              <a:t>Javascript</a:t>
            </a:r>
            <a:r>
              <a:rPr lang="en-GB" sz="2400" dirty="0" smtClean="0"/>
              <a:t>, Haskell, etc.</a:t>
            </a:r>
          </a:p>
          <a:p>
            <a:pPr lvl="1"/>
            <a:r>
              <a:rPr lang="en-GB" sz="2400" dirty="0" smtClean="0"/>
              <a:t>give library variations for different domains</a:t>
            </a:r>
          </a:p>
          <a:p>
            <a:pPr lvl="1"/>
            <a:r>
              <a:rPr lang="en-GB" sz="2400" dirty="0" smtClean="0"/>
              <a:t>compare &amp; contrast to the huge related literature</a:t>
            </a:r>
          </a:p>
          <a:p>
            <a:r>
              <a:rPr lang="en-GB" sz="2800" dirty="0" smtClean="0"/>
              <a:t>Variations</a:t>
            </a:r>
          </a:p>
          <a:p>
            <a:pPr lvl="1"/>
            <a:r>
              <a:rPr lang="en-GB" sz="2400" dirty="0" smtClean="0"/>
              <a:t>Pure core </a:t>
            </a:r>
            <a:r>
              <a:rPr lang="en-GB" sz="2400" dirty="0" smtClean="0"/>
              <a:t>language?</a:t>
            </a:r>
            <a:endParaRPr lang="en-GB" sz="2400" dirty="0" smtClean="0"/>
          </a:p>
          <a:p>
            <a:pPr lvl="1"/>
            <a:r>
              <a:rPr lang="en-GB" sz="2400" dirty="0" smtClean="0"/>
              <a:t>Impure core language without data </a:t>
            </a:r>
            <a:r>
              <a:rPr lang="en-GB" sz="2400" dirty="0" smtClean="0"/>
              <a:t>races? </a:t>
            </a:r>
            <a:r>
              <a:rPr lang="en-GB" sz="2400" dirty="0" smtClean="0"/>
              <a:t>(c.f. F#/Axum agent language)</a:t>
            </a:r>
            <a:endParaRPr lang="en-GB" sz="2400" dirty="0"/>
          </a:p>
        </p:txBody>
      </p:sp>
      <p:sp>
        <p:nvSpPr>
          <p:cNvPr id="4" name="Rectangular Callout 3"/>
          <p:cNvSpPr/>
          <p:nvPr/>
        </p:nvSpPr>
        <p:spPr>
          <a:xfrm>
            <a:off x="4967785" y="4885313"/>
            <a:ext cx="3930555" cy="1754326"/>
          </a:xfrm>
          <a:prstGeom prst="wedgeRectCallout">
            <a:avLst>
              <a:gd name="adj1" fmla="val -69188"/>
              <a:gd name="adj2" fmla="val -38139"/>
            </a:avLst>
          </a:prstGeom>
          <a:solidFill>
            <a:srgbClr val="0070C0"/>
          </a:solidFill>
          <a:ln w="15875">
            <a:solidFill>
              <a:schemeClr val="tx1"/>
            </a:solidFill>
            <a:miter lim="800000"/>
            <a:headEnd/>
            <a:tailEnd/>
          </a:ln>
          <a:effectLst/>
        </p:spPr>
        <p:txBody>
          <a:bodyPr wrap="square" anchor="ctr" anchorCtr="1">
            <a:spAutoFit/>
          </a:bodyPr>
          <a:lstStyle/>
          <a:p>
            <a:pPr algn="ctr"/>
            <a:r>
              <a:rPr lang="en-GB" dirty="0" smtClean="0">
                <a:solidFill>
                  <a:schemeClr val="bg1"/>
                </a:solidFill>
              </a:rPr>
              <a:t>Splitting code into  sync/async </a:t>
            </a:r>
            <a:r>
              <a:rPr lang="en-GB" dirty="0" smtClean="0">
                <a:solidFill>
                  <a:schemeClr val="bg1"/>
                </a:solidFill>
              </a:rPr>
              <a:t>is </a:t>
            </a:r>
            <a:r>
              <a:rPr lang="en-GB" dirty="0" smtClean="0">
                <a:solidFill>
                  <a:schemeClr val="bg1"/>
                </a:solidFill>
              </a:rPr>
              <a:t>a variation on the pure/IO split of Haskell</a:t>
            </a:r>
            <a:r>
              <a:rPr lang="en-GB" dirty="0" smtClean="0">
                <a:solidFill>
                  <a:schemeClr val="bg1"/>
                </a:solidFill>
              </a:rPr>
              <a:t>. </a:t>
            </a:r>
            <a:endParaRPr lang="en-GB" dirty="0" smtClean="0">
              <a:solidFill>
                <a:schemeClr val="bg1"/>
              </a:solidFill>
            </a:endParaRPr>
          </a:p>
          <a:p>
            <a:pPr algn="ctr"/>
            <a:endParaRPr lang="en-GB" dirty="0" smtClean="0">
              <a:solidFill>
                <a:schemeClr val="bg1"/>
              </a:solidFill>
            </a:endParaRPr>
          </a:p>
          <a:p>
            <a:pPr algn="ctr"/>
            <a:r>
              <a:rPr lang="en-GB" dirty="0" smtClean="0">
                <a:solidFill>
                  <a:schemeClr val="bg1"/>
                </a:solidFill>
              </a:rPr>
              <a:t>i.e. there is more than one choice about where to split, even for a “safe” language.</a:t>
            </a:r>
            <a:endParaRPr lang="en-GB"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Questions?</a:t>
            </a:r>
            <a:endParaRPr lang="en-GB" dirty="0"/>
          </a:p>
        </p:txBody>
      </p:sp>
      <p:sp>
        <p:nvSpPr>
          <p:cNvPr id="5" name="Subtitle 4"/>
          <p:cNvSpPr>
            <a:spLocks noGrp="1"/>
          </p:cNvSpPr>
          <p:nvPr>
            <p:ph type="subTitle" idx="1"/>
          </p:nvPr>
        </p:nvSpPr>
        <p:spPr/>
        <p:txBody>
          <a:bodyPr/>
          <a:lstStyle/>
          <a:p>
            <a:endParaRPr lang="en-GB"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use - background</a:t>
            </a:r>
          </a:p>
        </p:txBody>
      </p:sp>
      <p:sp>
        <p:nvSpPr>
          <p:cNvPr id="3" name="Content Placeholder 2"/>
          <p:cNvSpPr>
            <a:spLocks noGrp="1"/>
          </p:cNvSpPr>
          <p:nvPr>
            <p:ph idx="1"/>
          </p:nvPr>
        </p:nvSpPr>
        <p:spPr/>
        <p:txBody>
          <a:bodyPr/>
          <a:lstStyle/>
          <a:p>
            <a:pPr marL="0" indent="0" defTabSz="914363" eaLnBrk="1" fontAlgn="auto" hangingPunct="1">
              <a:lnSpc>
                <a:spcPct val="90000"/>
              </a:lnSpc>
              <a:spcAft>
                <a:spcPts val="0"/>
              </a:spcAft>
              <a:buClrTx/>
              <a:buFontTx/>
              <a:buNone/>
              <a:defRPr/>
            </a:pPr>
            <a:endParaRPr lang="en-US" sz="1800" b="1" kern="1200" dirty="0" smtClean="0">
              <a:latin typeface="Courier New" pitchFamily="49" charset="0"/>
              <a:cs typeface="Courier New" pitchFamily="49" charset="0"/>
            </a:endParaRPr>
          </a:p>
          <a:p>
            <a:pPr marL="0" indent="0" defTabSz="914363" eaLnBrk="1" fontAlgn="auto" hangingPunct="1">
              <a:lnSpc>
                <a:spcPct val="90000"/>
              </a:lnSpc>
              <a:spcAft>
                <a:spcPts val="0"/>
              </a:spcAft>
              <a:buClrTx/>
              <a:buNone/>
              <a:defRPr/>
            </a:pPr>
            <a:r>
              <a:rPr lang="en-US" sz="1800" b="1" kern="1200" dirty="0" smtClean="0">
                <a:solidFill>
                  <a:schemeClr val="accent2">
                    <a:lumMod val="40000"/>
                    <a:lumOff val="60000"/>
                  </a:schemeClr>
                </a:solidFill>
                <a:latin typeface="Courier New" pitchFamily="49" charset="0"/>
                <a:cs typeface="Courier New" pitchFamily="49" charset="0"/>
              </a:rPr>
              <a:t>open</a:t>
            </a:r>
            <a:r>
              <a:rPr lang="en-US" sz="1800" b="1" kern="1200" dirty="0" smtClean="0">
                <a:latin typeface="Courier New" pitchFamily="49" charset="0"/>
                <a:cs typeface="Courier New" pitchFamily="49" charset="0"/>
              </a:rPr>
              <a:t> System.IO</a:t>
            </a: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open</a:t>
            </a: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System.Collections.Generic</a:t>
            </a:r>
            <a:endParaRPr lang="en-US" sz="1800" b="1" kern="1200" dirty="0" smtClean="0">
              <a:latin typeface="Courier New" pitchFamily="49" charset="0"/>
              <a:cs typeface="Courier New" pitchFamily="49" charset="0"/>
            </a:endParaRPr>
          </a:p>
          <a:p>
            <a:pPr marL="0" indent="0" defTabSz="914363" eaLnBrk="1" fontAlgn="auto" hangingPunct="1">
              <a:lnSpc>
                <a:spcPct val="90000"/>
              </a:lnSpc>
              <a:spcAft>
                <a:spcPts val="0"/>
              </a:spcAft>
              <a:buClrTx/>
              <a:buFontTx/>
              <a:buNone/>
              <a:defRPr/>
            </a:pPr>
            <a:endParaRPr lang="en-US" sz="1800" b="1" kern="1200" dirty="0" smtClean="0">
              <a:solidFill>
                <a:schemeClr val="accent2">
                  <a:lumMod val="40000"/>
                  <a:lumOff val="60000"/>
                </a:schemeClr>
              </a:solidFill>
              <a:latin typeface="Courier New" pitchFamily="49" charset="0"/>
              <a:cs typeface="Courier New" pitchFamily="49" charset="0"/>
            </a:endParaRP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let</a:t>
            </a: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readAllLines</a:t>
            </a:r>
            <a:r>
              <a:rPr lang="en-US" sz="1800" b="1" kern="1200" dirty="0" smtClean="0">
                <a:latin typeface="Courier New" pitchFamily="49" charset="0"/>
                <a:cs typeface="Courier New" pitchFamily="49" charset="0"/>
              </a:rPr>
              <a:t>(file) =</a:t>
            </a:r>
          </a:p>
          <a:p>
            <a:pPr marL="0" indent="0" defTabSz="914363" eaLnBrk="1" fontAlgn="auto" hangingPunct="1">
              <a:lnSpc>
                <a:spcPct val="90000"/>
              </a:lnSpc>
              <a:spcAft>
                <a:spcPts val="0"/>
              </a:spcAft>
              <a:buClrTx/>
              <a:buFontTx/>
              <a:buNone/>
              <a:defRPr/>
            </a:pPr>
            <a:r>
              <a:rPr lang="en-US" sz="1800" b="1" kern="1200" dirty="0" smtClean="0">
                <a:latin typeface="Courier New" pitchFamily="49" charset="0"/>
                <a:cs typeface="Courier New" pitchFamily="49" charset="0"/>
              </a:rPr>
              <a:t>    </a:t>
            </a:r>
            <a:r>
              <a:rPr lang="en-US" sz="1800" b="1" kern="1200" dirty="0" smtClean="0">
                <a:solidFill>
                  <a:schemeClr val="accent2">
                    <a:lumMod val="40000"/>
                    <a:lumOff val="60000"/>
                  </a:schemeClr>
                </a:solidFill>
                <a:latin typeface="Courier New" pitchFamily="49" charset="0"/>
                <a:cs typeface="Courier New" pitchFamily="49" charset="0"/>
              </a:rPr>
              <a:t>use</a:t>
            </a: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inp</a:t>
            </a:r>
            <a:r>
              <a:rPr lang="en-US" sz="1800" b="1" kern="1200" dirty="0" smtClean="0">
                <a:latin typeface="Courier New" pitchFamily="49" charset="0"/>
                <a:cs typeface="Courier New" pitchFamily="49" charset="0"/>
              </a:rPr>
              <a:t> = </a:t>
            </a:r>
            <a:r>
              <a:rPr lang="en-US" sz="1800" b="1" kern="1200" dirty="0" err="1" smtClean="0">
                <a:latin typeface="Courier New" pitchFamily="49" charset="0"/>
                <a:cs typeface="Courier New" pitchFamily="49" charset="0"/>
              </a:rPr>
              <a:t>File.OpenText</a:t>
            </a:r>
            <a:r>
              <a:rPr lang="en-US" sz="1800" b="1" kern="1200" dirty="0" smtClean="0">
                <a:latin typeface="Courier New" pitchFamily="49" charset="0"/>
                <a:cs typeface="Courier New" pitchFamily="49" charset="0"/>
              </a:rPr>
              <a:t> file</a:t>
            </a: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    let</a:t>
            </a:r>
            <a:r>
              <a:rPr lang="en-US" sz="1800" b="1" kern="1200" dirty="0" smtClean="0">
                <a:latin typeface="Courier New" pitchFamily="49" charset="0"/>
                <a:cs typeface="Courier New" pitchFamily="49" charset="0"/>
              </a:rPr>
              <a:t> res = new List&lt;_&gt;()</a:t>
            </a: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    while</a:t>
            </a:r>
            <a:r>
              <a:rPr lang="en-US" sz="1800" b="1" kern="1200" dirty="0" smtClean="0">
                <a:latin typeface="Courier New" pitchFamily="49" charset="0"/>
                <a:cs typeface="Courier New" pitchFamily="49" charset="0"/>
              </a:rPr>
              <a:t> not(</a:t>
            </a:r>
            <a:r>
              <a:rPr lang="en-US" sz="1800" b="1" kern="1200" dirty="0" err="1" smtClean="0">
                <a:latin typeface="Courier New" pitchFamily="49" charset="0"/>
                <a:cs typeface="Courier New" pitchFamily="49" charset="0"/>
              </a:rPr>
              <a:t>inp.EndOfStream</a:t>
            </a:r>
            <a:r>
              <a:rPr lang="en-US" sz="1800" b="1" kern="1200" dirty="0" smtClean="0">
                <a:latin typeface="Courier New" pitchFamily="49" charset="0"/>
                <a:cs typeface="Courier New" pitchFamily="49" charset="0"/>
              </a:rPr>
              <a:t>) </a:t>
            </a:r>
            <a:r>
              <a:rPr lang="en-US" sz="1800" b="1" kern="1200" dirty="0" smtClean="0">
                <a:solidFill>
                  <a:schemeClr val="accent2">
                    <a:lumMod val="40000"/>
                    <a:lumOff val="60000"/>
                  </a:schemeClr>
                </a:solidFill>
                <a:latin typeface="Courier New" pitchFamily="49" charset="0"/>
                <a:cs typeface="Courier New" pitchFamily="49" charset="0"/>
              </a:rPr>
              <a:t>do</a:t>
            </a:r>
          </a:p>
          <a:p>
            <a:pPr marL="0" indent="0" defTabSz="914363" eaLnBrk="1" fontAlgn="auto" hangingPunct="1">
              <a:lnSpc>
                <a:spcPct val="90000"/>
              </a:lnSpc>
              <a:spcAft>
                <a:spcPts val="0"/>
              </a:spcAft>
              <a:buClrTx/>
              <a:buFontTx/>
              <a:buNone/>
              <a:defRPr/>
            </a:pP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res.Add</a:t>
            </a:r>
            <a:r>
              <a:rPr lang="en-US" sz="1800" b="1" kern="1200" dirty="0" smtClean="0">
                <a:latin typeface="Courier New" pitchFamily="49" charset="0"/>
                <a:cs typeface="Courier New" pitchFamily="49" charset="0"/>
              </a:rPr>
              <a:t>(</a:t>
            </a:r>
            <a:r>
              <a:rPr lang="en-US" sz="1800" b="1" kern="1200" dirty="0" err="1" smtClean="0">
                <a:latin typeface="Courier New" pitchFamily="49" charset="0"/>
                <a:cs typeface="Courier New" pitchFamily="49" charset="0"/>
              </a:rPr>
              <a:t>inp.ReadLine</a:t>
            </a:r>
            <a:r>
              <a:rPr lang="en-US" sz="1800" b="1" kern="1200" dirty="0" smtClean="0">
                <a:latin typeface="Courier New" pitchFamily="49" charset="0"/>
                <a:cs typeface="Courier New" pitchFamily="49" charset="0"/>
              </a:rPr>
              <a:t>())</a:t>
            </a:r>
          </a:p>
          <a:p>
            <a:pPr marL="0" indent="0" defTabSz="914363" eaLnBrk="1" fontAlgn="auto" hangingPunct="1">
              <a:lnSpc>
                <a:spcPct val="90000"/>
              </a:lnSpc>
              <a:spcAft>
                <a:spcPts val="0"/>
              </a:spcAft>
              <a:buClrTx/>
              <a:buNone/>
              <a:defRPr/>
            </a:pP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res.ToArray</a:t>
            </a:r>
            <a:r>
              <a:rPr lang="en-US" sz="1800" b="1" kern="1200" dirty="0" smtClean="0">
                <a:latin typeface="Courier New" pitchFamily="49" charset="0"/>
                <a:cs typeface="Courier New" pitchFamily="49" charset="0"/>
              </a:rPr>
              <a:t>()</a:t>
            </a:r>
          </a:p>
          <a:p>
            <a:pPr eaLnBrk="1" hangingPunct="1">
              <a:buFontTx/>
              <a:buNone/>
              <a:defRPr/>
            </a:pPr>
            <a:endParaRPr lang="en-US" sz="1800" dirty="0"/>
          </a:p>
        </p:txBody>
      </p:sp>
      <p:sp>
        <p:nvSpPr>
          <p:cNvPr id="5" name="Rectangular Callout 4"/>
          <p:cNvSpPr/>
          <p:nvPr/>
        </p:nvSpPr>
        <p:spPr>
          <a:xfrm>
            <a:off x="6858016" y="1928802"/>
            <a:ext cx="1643074" cy="646331"/>
          </a:xfrm>
          <a:prstGeom prst="wedgeRectCallout">
            <a:avLst>
              <a:gd name="adj1" fmla="val -172827"/>
              <a:gd name="adj2" fmla="val 146983"/>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GB" dirty="0" smtClean="0"/>
              <a:t>“use” = </a:t>
            </a:r>
          </a:p>
          <a:p>
            <a:pPr algn="ctr"/>
            <a:r>
              <a:rPr lang="en-GB" dirty="0" smtClean="0"/>
              <a:t>C# “using”</a:t>
            </a:r>
            <a:endParaRPr lang="en-GB"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use</a:t>
            </a:r>
          </a:p>
        </p:txBody>
      </p:sp>
      <p:sp>
        <p:nvSpPr>
          <p:cNvPr id="3" name="Content Placeholder 2"/>
          <p:cNvSpPr>
            <a:spLocks noGrp="1"/>
          </p:cNvSpPr>
          <p:nvPr>
            <p:ph idx="1"/>
          </p:nvPr>
        </p:nvSpPr>
        <p:spPr/>
        <p:txBody>
          <a:bodyPr/>
          <a:lstStyle/>
          <a:p>
            <a:pPr marL="0" indent="0" defTabSz="914363" eaLnBrk="1" fontAlgn="auto" hangingPunct="1">
              <a:lnSpc>
                <a:spcPct val="90000"/>
              </a:lnSpc>
              <a:spcAft>
                <a:spcPts val="0"/>
              </a:spcAft>
              <a:buClrTx/>
              <a:buFontTx/>
              <a:buNone/>
              <a:defRPr/>
            </a:pPr>
            <a:endParaRPr lang="en-US" sz="1800" b="1" kern="1200" dirty="0" smtClean="0">
              <a:latin typeface="Courier New" pitchFamily="49" charset="0"/>
              <a:cs typeface="Courier New" pitchFamily="49" charset="0"/>
            </a:endParaRPr>
          </a:p>
          <a:p>
            <a:pPr marL="0" indent="0" defTabSz="914363" eaLnBrk="1" fontAlgn="auto" hangingPunct="1">
              <a:lnSpc>
                <a:spcPct val="90000"/>
              </a:lnSpc>
              <a:spcAft>
                <a:spcPts val="0"/>
              </a:spcAft>
              <a:buClrTx/>
              <a:buNone/>
              <a:defRPr/>
            </a:pPr>
            <a:r>
              <a:rPr lang="en-US" sz="1800" b="1" kern="1200" dirty="0" smtClean="0">
                <a:solidFill>
                  <a:schemeClr val="accent2">
                    <a:lumMod val="40000"/>
                    <a:lumOff val="60000"/>
                  </a:schemeClr>
                </a:solidFill>
                <a:latin typeface="Courier New" pitchFamily="49" charset="0"/>
                <a:cs typeface="Courier New" pitchFamily="49" charset="0"/>
              </a:rPr>
              <a:t>open</a:t>
            </a:r>
            <a:r>
              <a:rPr lang="en-US" sz="1800" b="1" kern="1200" dirty="0" smtClean="0">
                <a:latin typeface="Courier New" pitchFamily="49" charset="0"/>
                <a:cs typeface="Courier New" pitchFamily="49" charset="0"/>
              </a:rPr>
              <a:t> System.IO</a:t>
            </a: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open</a:t>
            </a: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System.Collections.Generic</a:t>
            </a:r>
            <a:endParaRPr lang="en-US" sz="1800" b="1" kern="1200" dirty="0" smtClean="0">
              <a:latin typeface="Courier New" pitchFamily="49" charset="0"/>
              <a:cs typeface="Courier New" pitchFamily="49" charset="0"/>
            </a:endParaRPr>
          </a:p>
          <a:p>
            <a:pPr marL="0" indent="0" defTabSz="914363" eaLnBrk="1" fontAlgn="auto" hangingPunct="1">
              <a:lnSpc>
                <a:spcPct val="90000"/>
              </a:lnSpc>
              <a:spcAft>
                <a:spcPts val="0"/>
              </a:spcAft>
              <a:buClrTx/>
              <a:buFontTx/>
              <a:buNone/>
              <a:defRPr/>
            </a:pPr>
            <a:endParaRPr lang="en-US" sz="1800" b="1" kern="1200" dirty="0" smtClean="0">
              <a:solidFill>
                <a:schemeClr val="accent2">
                  <a:lumMod val="40000"/>
                  <a:lumOff val="60000"/>
                </a:schemeClr>
              </a:solidFill>
              <a:latin typeface="Courier New" pitchFamily="49" charset="0"/>
              <a:cs typeface="Courier New" pitchFamily="49" charset="0"/>
            </a:endParaRP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let</a:t>
            </a: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readAllLines</a:t>
            </a:r>
            <a:r>
              <a:rPr lang="en-US" sz="1800" b="1" kern="1200" dirty="0" smtClean="0">
                <a:latin typeface="Courier New" pitchFamily="49" charset="0"/>
                <a:cs typeface="Courier New" pitchFamily="49" charset="0"/>
              </a:rPr>
              <a:t>(file) =</a:t>
            </a:r>
          </a:p>
          <a:p>
            <a:pPr marL="0" indent="0" defTabSz="914363" eaLnBrk="1" fontAlgn="auto" hangingPunct="1">
              <a:lnSpc>
                <a:spcPct val="90000"/>
              </a:lnSpc>
              <a:spcAft>
                <a:spcPts val="0"/>
              </a:spcAft>
              <a:buClrTx/>
              <a:buFontTx/>
              <a:buNone/>
              <a:defRPr/>
            </a:pPr>
            <a:r>
              <a:rPr lang="en-US" sz="1800" b="1" kern="1200" dirty="0" smtClean="0">
                <a:latin typeface="Courier New" pitchFamily="49" charset="0"/>
                <a:cs typeface="Courier New" pitchFamily="49" charset="0"/>
              </a:rPr>
              <a:t>    </a:t>
            </a:r>
            <a:r>
              <a:rPr lang="en-US" sz="1800" b="1" kern="1200" dirty="0" smtClean="0">
                <a:solidFill>
                  <a:schemeClr val="accent2">
                    <a:lumMod val="40000"/>
                    <a:lumOff val="60000"/>
                  </a:schemeClr>
                </a:solidFill>
                <a:latin typeface="Courier New" pitchFamily="49" charset="0"/>
                <a:cs typeface="Courier New" pitchFamily="49" charset="0"/>
              </a:rPr>
              <a:t>let </a:t>
            </a:r>
            <a:r>
              <a:rPr lang="en-US" sz="1800" b="1" kern="1200" dirty="0" err="1" smtClean="0">
                <a:latin typeface="Courier New" pitchFamily="49" charset="0"/>
                <a:cs typeface="Courier New" pitchFamily="49" charset="0"/>
              </a:rPr>
              <a:t>inp</a:t>
            </a:r>
            <a:r>
              <a:rPr lang="en-US" sz="1800" b="1" kern="1200" dirty="0" smtClean="0">
                <a:latin typeface="Courier New" pitchFamily="49" charset="0"/>
                <a:cs typeface="Courier New" pitchFamily="49" charset="0"/>
              </a:rPr>
              <a:t> = </a:t>
            </a:r>
            <a:r>
              <a:rPr lang="en-US" sz="1800" b="1" kern="1200" dirty="0" err="1" smtClean="0">
                <a:latin typeface="Courier New" pitchFamily="49" charset="0"/>
                <a:cs typeface="Courier New" pitchFamily="49" charset="0"/>
              </a:rPr>
              <a:t>File.OpenText</a:t>
            </a:r>
            <a:r>
              <a:rPr lang="en-US" sz="1800" b="1" kern="1200" dirty="0" smtClean="0">
                <a:latin typeface="Courier New" pitchFamily="49" charset="0"/>
                <a:cs typeface="Courier New" pitchFamily="49" charset="0"/>
              </a:rPr>
              <a:t> file</a:t>
            </a: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    try </a:t>
            </a: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       let</a:t>
            </a:r>
            <a:r>
              <a:rPr lang="en-US" sz="1800" b="1" kern="1200" dirty="0" smtClean="0">
                <a:latin typeface="Courier New" pitchFamily="49" charset="0"/>
                <a:cs typeface="Courier New" pitchFamily="49" charset="0"/>
              </a:rPr>
              <a:t> res = new List&lt;_&gt;()</a:t>
            </a: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       while</a:t>
            </a:r>
            <a:r>
              <a:rPr lang="en-US" sz="1800" b="1" kern="1200" dirty="0" smtClean="0">
                <a:latin typeface="Courier New" pitchFamily="49" charset="0"/>
                <a:cs typeface="Courier New" pitchFamily="49" charset="0"/>
              </a:rPr>
              <a:t> not(</a:t>
            </a:r>
            <a:r>
              <a:rPr lang="en-US" sz="1800" b="1" kern="1200" dirty="0" err="1" smtClean="0">
                <a:latin typeface="Courier New" pitchFamily="49" charset="0"/>
                <a:cs typeface="Courier New" pitchFamily="49" charset="0"/>
              </a:rPr>
              <a:t>inp.EndOfStream</a:t>
            </a:r>
            <a:r>
              <a:rPr lang="en-US" sz="1800" b="1" kern="1200" dirty="0" smtClean="0">
                <a:latin typeface="Courier New" pitchFamily="49" charset="0"/>
                <a:cs typeface="Courier New" pitchFamily="49" charset="0"/>
              </a:rPr>
              <a:t>) </a:t>
            </a:r>
            <a:r>
              <a:rPr lang="en-US" sz="1800" b="1" kern="1200" dirty="0" smtClean="0">
                <a:solidFill>
                  <a:schemeClr val="accent2">
                    <a:lumMod val="40000"/>
                    <a:lumOff val="60000"/>
                  </a:schemeClr>
                </a:solidFill>
                <a:latin typeface="Courier New" pitchFamily="49" charset="0"/>
                <a:cs typeface="Courier New" pitchFamily="49" charset="0"/>
              </a:rPr>
              <a:t>do</a:t>
            </a:r>
          </a:p>
          <a:p>
            <a:pPr marL="0" indent="0" defTabSz="914363" eaLnBrk="1" fontAlgn="auto" hangingPunct="1">
              <a:lnSpc>
                <a:spcPct val="90000"/>
              </a:lnSpc>
              <a:spcAft>
                <a:spcPts val="0"/>
              </a:spcAft>
              <a:buClrTx/>
              <a:buFontTx/>
              <a:buNone/>
              <a:defRPr/>
            </a:pP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res.Add</a:t>
            </a:r>
            <a:r>
              <a:rPr lang="en-US" sz="1800" b="1" kern="1200" dirty="0" smtClean="0">
                <a:latin typeface="Courier New" pitchFamily="49" charset="0"/>
                <a:cs typeface="Courier New" pitchFamily="49" charset="0"/>
              </a:rPr>
              <a:t>(</a:t>
            </a:r>
            <a:r>
              <a:rPr lang="en-US" sz="1800" b="1" kern="1200" dirty="0" err="1" smtClean="0">
                <a:latin typeface="Courier New" pitchFamily="49" charset="0"/>
                <a:cs typeface="Courier New" pitchFamily="49" charset="0"/>
              </a:rPr>
              <a:t>inp.ReadLine</a:t>
            </a:r>
            <a:r>
              <a:rPr lang="en-US" sz="1800" b="1" kern="1200" dirty="0" smtClean="0">
                <a:latin typeface="Courier New" pitchFamily="49" charset="0"/>
                <a:cs typeface="Courier New" pitchFamily="49" charset="0"/>
              </a:rPr>
              <a:t>())</a:t>
            </a:r>
          </a:p>
          <a:p>
            <a:pPr marL="0" indent="0" defTabSz="914363" eaLnBrk="1" fontAlgn="auto" hangingPunct="1">
              <a:lnSpc>
                <a:spcPct val="90000"/>
              </a:lnSpc>
              <a:spcAft>
                <a:spcPts val="0"/>
              </a:spcAft>
              <a:buClrTx/>
              <a:buNone/>
              <a:defRPr/>
            </a:pP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res.ToArray</a:t>
            </a:r>
            <a:r>
              <a:rPr lang="en-US" sz="1800" b="1" kern="1200" dirty="0" smtClean="0">
                <a:latin typeface="Courier New" pitchFamily="49" charset="0"/>
                <a:cs typeface="Courier New" pitchFamily="49" charset="0"/>
              </a:rPr>
              <a:t>()</a:t>
            </a:r>
          </a:p>
          <a:p>
            <a:pPr eaLnBrk="1" hangingPunct="1">
              <a:buFontTx/>
              <a:buNone/>
              <a:defRPr/>
            </a:pPr>
            <a:r>
              <a:rPr lang="en-US" sz="1800" b="1" kern="1200" dirty="0" smtClean="0">
                <a:solidFill>
                  <a:schemeClr val="accent2">
                    <a:lumMod val="40000"/>
                    <a:lumOff val="60000"/>
                  </a:schemeClr>
                </a:solidFill>
                <a:latin typeface="Courier New" pitchFamily="49" charset="0"/>
                <a:cs typeface="Courier New" pitchFamily="49" charset="0"/>
              </a:rPr>
              <a:t>    finally </a:t>
            </a:r>
            <a:r>
              <a:rPr lang="en-US" sz="1800" b="1" kern="1200" dirty="0" err="1" smtClean="0">
                <a:latin typeface="Courier New" pitchFamily="49" charset="0"/>
                <a:cs typeface="Courier New" pitchFamily="49" charset="0"/>
              </a:rPr>
              <a:t>inp.Close</a:t>
            </a:r>
            <a:r>
              <a:rPr lang="en-US" sz="1800" b="1" kern="1200" dirty="0" smtClean="0">
                <a:latin typeface="Courier New" pitchFamily="49" charset="0"/>
                <a:cs typeface="Courier New" pitchFamily="49" charset="0"/>
              </a:rPr>
              <a:t>()</a:t>
            </a:r>
            <a:r>
              <a:rPr lang="en-US" sz="1800" b="1" kern="1200" dirty="0" smtClean="0">
                <a:solidFill>
                  <a:schemeClr val="accent2">
                    <a:lumMod val="40000"/>
                    <a:lumOff val="60000"/>
                  </a:schemeClr>
                </a:solidFill>
                <a:latin typeface="Courier New" pitchFamily="49" charset="0"/>
                <a:cs typeface="Courier New" pitchFamily="49" charset="0"/>
              </a:rPr>
              <a:t> </a:t>
            </a:r>
            <a:endParaRPr lang="en-US" sz="1800" dirty="0"/>
          </a:p>
        </p:txBody>
      </p:sp>
      <p:sp>
        <p:nvSpPr>
          <p:cNvPr id="4" name="Rectangular Callout 3"/>
          <p:cNvSpPr/>
          <p:nvPr/>
        </p:nvSpPr>
        <p:spPr>
          <a:xfrm>
            <a:off x="6858016" y="1928802"/>
            <a:ext cx="1643074" cy="646331"/>
          </a:xfrm>
          <a:prstGeom prst="wedgeRectCallout">
            <a:avLst>
              <a:gd name="adj1" fmla="val -159537"/>
              <a:gd name="adj2" fmla="val 111086"/>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GB" dirty="0" smtClean="0"/>
              <a:t>use is sugar for try/finally</a:t>
            </a:r>
            <a:endParaRPr lang="en-GB"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use</a:t>
            </a:r>
          </a:p>
        </p:txBody>
      </p:sp>
      <p:sp>
        <p:nvSpPr>
          <p:cNvPr id="3" name="Content Placeholder 2"/>
          <p:cNvSpPr>
            <a:spLocks noGrp="1"/>
          </p:cNvSpPr>
          <p:nvPr>
            <p:ph idx="1"/>
          </p:nvPr>
        </p:nvSpPr>
        <p:spPr/>
        <p:txBody>
          <a:bodyPr/>
          <a:lstStyle/>
          <a:p>
            <a:pPr marL="0" indent="0" defTabSz="914363" eaLnBrk="1" fontAlgn="auto" hangingPunct="1">
              <a:lnSpc>
                <a:spcPct val="90000"/>
              </a:lnSpc>
              <a:spcAft>
                <a:spcPts val="0"/>
              </a:spcAft>
              <a:buClrTx/>
              <a:buFontTx/>
              <a:buNone/>
              <a:defRPr/>
            </a:pPr>
            <a:endParaRPr lang="en-US" sz="1800" b="1" kern="1200" dirty="0" smtClean="0">
              <a:latin typeface="Courier New" pitchFamily="49" charset="0"/>
              <a:cs typeface="Courier New" pitchFamily="49" charset="0"/>
            </a:endParaRPr>
          </a:p>
          <a:p>
            <a:pPr marL="0" indent="0" defTabSz="914363" eaLnBrk="1" fontAlgn="auto" hangingPunct="1">
              <a:lnSpc>
                <a:spcPct val="90000"/>
              </a:lnSpc>
              <a:spcAft>
                <a:spcPts val="0"/>
              </a:spcAft>
              <a:buClrTx/>
              <a:buNone/>
              <a:defRPr/>
            </a:pPr>
            <a:r>
              <a:rPr lang="en-US" sz="1800" b="1" kern="1200" dirty="0" smtClean="0">
                <a:solidFill>
                  <a:schemeClr val="accent2">
                    <a:lumMod val="40000"/>
                    <a:lumOff val="60000"/>
                  </a:schemeClr>
                </a:solidFill>
                <a:latin typeface="Courier New" pitchFamily="49" charset="0"/>
                <a:cs typeface="Courier New" pitchFamily="49" charset="0"/>
              </a:rPr>
              <a:t>open</a:t>
            </a:r>
            <a:r>
              <a:rPr lang="en-US" sz="1800" b="1" kern="1200" dirty="0" smtClean="0">
                <a:latin typeface="Courier New" pitchFamily="49" charset="0"/>
                <a:cs typeface="Courier New" pitchFamily="49" charset="0"/>
              </a:rPr>
              <a:t> System.IO</a:t>
            </a: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open</a:t>
            </a: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System.Collections.Generic</a:t>
            </a:r>
            <a:endParaRPr lang="en-US" sz="1800" b="1" kern="1200" dirty="0" smtClean="0">
              <a:latin typeface="Courier New" pitchFamily="49" charset="0"/>
              <a:cs typeface="Courier New" pitchFamily="49" charset="0"/>
            </a:endParaRPr>
          </a:p>
          <a:p>
            <a:pPr marL="0" indent="0" defTabSz="914363" eaLnBrk="1" fontAlgn="auto" hangingPunct="1">
              <a:lnSpc>
                <a:spcPct val="90000"/>
              </a:lnSpc>
              <a:spcAft>
                <a:spcPts val="0"/>
              </a:spcAft>
              <a:buClrTx/>
              <a:buFontTx/>
              <a:buNone/>
              <a:defRPr/>
            </a:pPr>
            <a:endParaRPr lang="en-US" sz="1800" b="1" kern="1200" dirty="0" smtClean="0">
              <a:solidFill>
                <a:schemeClr val="accent2">
                  <a:lumMod val="40000"/>
                  <a:lumOff val="60000"/>
                </a:schemeClr>
              </a:solidFill>
              <a:latin typeface="Courier New" pitchFamily="49" charset="0"/>
              <a:cs typeface="Courier New" pitchFamily="49" charset="0"/>
            </a:endParaRP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let</a:t>
            </a: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readAllLines</a:t>
            </a:r>
            <a:r>
              <a:rPr lang="en-US" sz="1800" b="1" kern="1200" dirty="0" smtClean="0">
                <a:latin typeface="Courier New" pitchFamily="49" charset="0"/>
                <a:cs typeface="Courier New" pitchFamily="49" charset="0"/>
              </a:rPr>
              <a:t>(file) =</a:t>
            </a:r>
          </a:p>
          <a:p>
            <a:pPr marL="0" indent="0" defTabSz="914363" eaLnBrk="1" fontAlgn="auto" hangingPunct="1">
              <a:lnSpc>
                <a:spcPct val="90000"/>
              </a:lnSpc>
              <a:spcAft>
                <a:spcPts val="0"/>
              </a:spcAft>
              <a:buClrTx/>
              <a:buFontTx/>
              <a:buNone/>
              <a:defRPr/>
            </a:pP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async</a:t>
            </a:r>
            <a:r>
              <a:rPr lang="en-US" sz="1800" b="1" kern="1200" dirty="0" smtClean="0">
                <a:latin typeface="Courier New" pitchFamily="49" charset="0"/>
                <a:cs typeface="Courier New" pitchFamily="49" charset="0"/>
              </a:rPr>
              <a:t> { </a:t>
            </a:r>
            <a:r>
              <a:rPr lang="en-US" sz="1800" b="1" kern="1200" dirty="0" smtClean="0">
                <a:solidFill>
                  <a:schemeClr val="accent2">
                    <a:lumMod val="40000"/>
                    <a:lumOff val="60000"/>
                  </a:schemeClr>
                </a:solidFill>
                <a:latin typeface="Courier New" pitchFamily="49" charset="0"/>
                <a:cs typeface="Courier New" pitchFamily="49" charset="0"/>
              </a:rPr>
              <a:t>let! </a:t>
            </a:r>
            <a:r>
              <a:rPr lang="en-US" sz="1800" b="1" kern="1200" dirty="0" err="1" smtClean="0">
                <a:latin typeface="Courier New" pitchFamily="49" charset="0"/>
                <a:cs typeface="Courier New" pitchFamily="49" charset="0"/>
              </a:rPr>
              <a:t>inp</a:t>
            </a:r>
            <a:r>
              <a:rPr lang="en-US" sz="1800" b="1" kern="1200" dirty="0" smtClean="0">
                <a:latin typeface="Courier New" pitchFamily="49" charset="0"/>
                <a:cs typeface="Courier New" pitchFamily="49" charset="0"/>
              </a:rPr>
              <a:t> = </a:t>
            </a:r>
            <a:r>
              <a:rPr lang="en-US" sz="1800" b="1" kern="1200" dirty="0" err="1" smtClean="0">
                <a:latin typeface="Courier New" pitchFamily="49" charset="0"/>
                <a:cs typeface="Courier New" pitchFamily="49" charset="0"/>
              </a:rPr>
              <a:t>File.AsyncOpenText</a:t>
            </a:r>
            <a:r>
              <a:rPr lang="en-US" sz="1800" b="1" kern="1200" dirty="0" smtClean="0">
                <a:latin typeface="Courier New" pitchFamily="49" charset="0"/>
                <a:cs typeface="Courier New" pitchFamily="49" charset="0"/>
              </a:rPr>
              <a:t> file</a:t>
            </a: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            try </a:t>
            </a: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               let</a:t>
            </a:r>
            <a:r>
              <a:rPr lang="en-US" sz="1800" b="1" kern="1200" dirty="0" smtClean="0">
                <a:latin typeface="Courier New" pitchFamily="49" charset="0"/>
                <a:cs typeface="Courier New" pitchFamily="49" charset="0"/>
              </a:rPr>
              <a:t> res = new List&lt;_&gt;()</a:t>
            </a: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               while</a:t>
            </a:r>
            <a:r>
              <a:rPr lang="en-US" sz="1800" b="1" kern="1200" dirty="0" smtClean="0">
                <a:latin typeface="Courier New" pitchFamily="49" charset="0"/>
                <a:cs typeface="Courier New" pitchFamily="49" charset="0"/>
              </a:rPr>
              <a:t> not(</a:t>
            </a:r>
            <a:r>
              <a:rPr lang="en-US" sz="1800" b="1" kern="1200" dirty="0" err="1" smtClean="0">
                <a:latin typeface="Courier New" pitchFamily="49" charset="0"/>
                <a:cs typeface="Courier New" pitchFamily="49" charset="0"/>
              </a:rPr>
              <a:t>inp.EndOfStream</a:t>
            </a:r>
            <a:r>
              <a:rPr lang="en-US" sz="1800" b="1" kern="1200" dirty="0" smtClean="0">
                <a:latin typeface="Courier New" pitchFamily="49" charset="0"/>
                <a:cs typeface="Courier New" pitchFamily="49" charset="0"/>
              </a:rPr>
              <a:t>) </a:t>
            </a:r>
            <a:r>
              <a:rPr lang="en-US" sz="1800" b="1" kern="1200" dirty="0" smtClean="0">
                <a:solidFill>
                  <a:schemeClr val="accent2">
                    <a:lumMod val="40000"/>
                    <a:lumOff val="60000"/>
                  </a:schemeClr>
                </a:solidFill>
                <a:latin typeface="Courier New" pitchFamily="49" charset="0"/>
                <a:cs typeface="Courier New" pitchFamily="49" charset="0"/>
              </a:rPr>
              <a:t>do</a:t>
            </a:r>
          </a:p>
          <a:p>
            <a:pPr marL="0" indent="0" defTabSz="914363" eaLnBrk="1" fontAlgn="auto" hangingPunct="1">
              <a:lnSpc>
                <a:spcPct val="90000"/>
              </a:lnSpc>
              <a:spcAft>
                <a:spcPts val="0"/>
              </a:spcAft>
              <a:buClrTx/>
              <a:buFontTx/>
              <a:buNone/>
              <a:defRPr/>
            </a:pPr>
            <a:r>
              <a:rPr lang="en-US" sz="1800" b="1" kern="1200" dirty="0" smtClean="0">
                <a:latin typeface="Courier New" pitchFamily="49" charset="0"/>
                <a:cs typeface="Courier New" pitchFamily="49" charset="0"/>
              </a:rPr>
              <a:t>                   </a:t>
            </a:r>
            <a:r>
              <a:rPr lang="en-US" sz="1800" b="1" kern="1200" dirty="0" smtClean="0">
                <a:solidFill>
                  <a:srgbClr val="00B0F0"/>
                </a:solidFill>
                <a:latin typeface="Courier New" pitchFamily="49" charset="0"/>
                <a:cs typeface="Courier New" pitchFamily="49" charset="0"/>
              </a:rPr>
              <a:t>let!</a:t>
            </a:r>
            <a:r>
              <a:rPr lang="en-US" sz="1800" b="1" kern="1200" dirty="0" smtClean="0">
                <a:latin typeface="Courier New" pitchFamily="49" charset="0"/>
                <a:cs typeface="Courier New" pitchFamily="49" charset="0"/>
              </a:rPr>
              <a:t> line = </a:t>
            </a:r>
            <a:r>
              <a:rPr lang="en-US" sz="1800" b="1" kern="1200" dirty="0" err="1" smtClean="0">
                <a:latin typeface="Courier New" pitchFamily="49" charset="0"/>
                <a:cs typeface="Courier New" pitchFamily="49" charset="0"/>
              </a:rPr>
              <a:t>inp.AsyncReadLine</a:t>
            </a:r>
            <a:r>
              <a:rPr lang="en-US" sz="1800" b="1" kern="1200" dirty="0" smtClean="0">
                <a:latin typeface="Courier New" pitchFamily="49" charset="0"/>
                <a:cs typeface="Courier New" pitchFamily="49" charset="0"/>
              </a:rPr>
              <a:t>()</a:t>
            </a:r>
          </a:p>
          <a:p>
            <a:pPr marL="0" indent="0" defTabSz="914363" eaLnBrk="1" fontAlgn="auto" hangingPunct="1">
              <a:lnSpc>
                <a:spcPct val="90000"/>
              </a:lnSpc>
              <a:spcAft>
                <a:spcPts val="0"/>
              </a:spcAft>
              <a:buClrTx/>
              <a:buFontTx/>
              <a:buNone/>
              <a:defRPr/>
            </a:pP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res.Add</a:t>
            </a:r>
            <a:r>
              <a:rPr lang="en-US" sz="1800" b="1" kern="1200" dirty="0" smtClean="0">
                <a:latin typeface="Courier New" pitchFamily="49" charset="0"/>
                <a:cs typeface="Courier New" pitchFamily="49" charset="0"/>
              </a:rPr>
              <a:t>(line)</a:t>
            </a:r>
          </a:p>
          <a:p>
            <a:pPr marL="0" indent="0" defTabSz="914363" eaLnBrk="1" fontAlgn="auto" hangingPunct="1">
              <a:lnSpc>
                <a:spcPct val="90000"/>
              </a:lnSpc>
              <a:spcAft>
                <a:spcPts val="0"/>
              </a:spcAft>
              <a:buClrTx/>
              <a:buNone/>
              <a:defRPr/>
            </a:pP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res.ToArray</a:t>
            </a:r>
            <a:r>
              <a:rPr lang="en-US" sz="1800" b="1" kern="1200" dirty="0" smtClean="0">
                <a:latin typeface="Courier New" pitchFamily="49" charset="0"/>
                <a:cs typeface="Courier New" pitchFamily="49" charset="0"/>
              </a:rPr>
              <a:t>()</a:t>
            </a:r>
          </a:p>
          <a:p>
            <a:pPr eaLnBrk="1" hangingPunct="1">
              <a:buFontTx/>
              <a:buNone/>
              <a:defRPr/>
            </a:pPr>
            <a:r>
              <a:rPr lang="en-US" sz="1800" b="1" kern="1200" dirty="0" smtClean="0">
                <a:solidFill>
                  <a:schemeClr val="accent2">
                    <a:lumMod val="40000"/>
                    <a:lumOff val="60000"/>
                  </a:schemeClr>
                </a:solidFill>
                <a:latin typeface="Courier New" pitchFamily="49" charset="0"/>
                <a:cs typeface="Courier New" pitchFamily="49" charset="0"/>
              </a:rPr>
              <a:t>            finally </a:t>
            </a:r>
            <a:r>
              <a:rPr lang="en-US" sz="1800" b="1" kern="1200" dirty="0" err="1" smtClean="0">
                <a:latin typeface="Courier New" pitchFamily="49" charset="0"/>
                <a:cs typeface="Courier New" pitchFamily="49" charset="0"/>
              </a:rPr>
              <a:t>inp.Close</a:t>
            </a:r>
            <a:r>
              <a:rPr lang="en-US" sz="1800" b="1" kern="1200" dirty="0" smtClean="0">
                <a:latin typeface="Courier New" pitchFamily="49" charset="0"/>
                <a:cs typeface="Courier New" pitchFamily="49" charset="0"/>
              </a:rPr>
              <a:t>() }</a:t>
            </a:r>
            <a:r>
              <a:rPr lang="en-US" sz="1800" b="1" kern="1200" dirty="0" smtClean="0">
                <a:solidFill>
                  <a:schemeClr val="accent2">
                    <a:lumMod val="40000"/>
                    <a:lumOff val="60000"/>
                  </a:schemeClr>
                </a:solidFill>
                <a:latin typeface="Courier New" pitchFamily="49" charset="0"/>
                <a:cs typeface="Courier New" pitchFamily="49" charset="0"/>
              </a:rPr>
              <a:t> </a:t>
            </a:r>
            <a:endParaRPr lang="en-US" sz="1800" dirty="0"/>
          </a:p>
        </p:txBody>
      </p:sp>
      <p:sp>
        <p:nvSpPr>
          <p:cNvPr id="5" name="Rectangular Callout 4"/>
          <p:cNvSpPr/>
          <p:nvPr/>
        </p:nvSpPr>
        <p:spPr>
          <a:xfrm>
            <a:off x="6858016" y="1928802"/>
            <a:ext cx="1643074" cy="923330"/>
          </a:xfrm>
          <a:prstGeom prst="wedgeRectCallout">
            <a:avLst>
              <a:gd name="adj1" fmla="val -138771"/>
              <a:gd name="adj2" fmla="val 75612"/>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GB" dirty="0" smtClean="0"/>
              <a:t>we can use the same sugar here</a:t>
            </a:r>
            <a:endParaRPr lang="en-GB"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use</a:t>
            </a:r>
          </a:p>
        </p:txBody>
      </p:sp>
      <p:sp>
        <p:nvSpPr>
          <p:cNvPr id="3" name="Content Placeholder 2"/>
          <p:cNvSpPr>
            <a:spLocks noGrp="1"/>
          </p:cNvSpPr>
          <p:nvPr>
            <p:ph idx="1"/>
          </p:nvPr>
        </p:nvSpPr>
        <p:spPr/>
        <p:txBody>
          <a:bodyPr/>
          <a:lstStyle/>
          <a:p>
            <a:pPr marL="0" indent="0" defTabSz="914363" eaLnBrk="1" fontAlgn="auto" hangingPunct="1">
              <a:lnSpc>
                <a:spcPct val="90000"/>
              </a:lnSpc>
              <a:spcAft>
                <a:spcPts val="0"/>
              </a:spcAft>
              <a:buClrTx/>
              <a:buFontTx/>
              <a:buNone/>
              <a:defRPr/>
            </a:pPr>
            <a:endParaRPr lang="en-US" sz="1800" b="1" kern="1200" dirty="0" smtClean="0">
              <a:latin typeface="Courier New" pitchFamily="49" charset="0"/>
              <a:cs typeface="Courier New" pitchFamily="49" charset="0"/>
            </a:endParaRPr>
          </a:p>
          <a:p>
            <a:pPr marL="0" indent="0" defTabSz="914363" eaLnBrk="1" fontAlgn="auto" hangingPunct="1">
              <a:lnSpc>
                <a:spcPct val="90000"/>
              </a:lnSpc>
              <a:spcAft>
                <a:spcPts val="0"/>
              </a:spcAft>
              <a:buClrTx/>
              <a:buNone/>
              <a:defRPr/>
            </a:pPr>
            <a:r>
              <a:rPr lang="en-US" sz="1800" b="1" kern="1200" dirty="0" smtClean="0">
                <a:solidFill>
                  <a:schemeClr val="accent2">
                    <a:lumMod val="40000"/>
                    <a:lumOff val="60000"/>
                  </a:schemeClr>
                </a:solidFill>
                <a:latin typeface="Courier New" pitchFamily="49" charset="0"/>
                <a:cs typeface="Courier New" pitchFamily="49" charset="0"/>
              </a:rPr>
              <a:t>open</a:t>
            </a:r>
            <a:r>
              <a:rPr lang="en-US" sz="1800" b="1" kern="1200" dirty="0" smtClean="0">
                <a:latin typeface="Courier New" pitchFamily="49" charset="0"/>
                <a:cs typeface="Courier New" pitchFamily="49" charset="0"/>
              </a:rPr>
              <a:t> System.IO</a:t>
            </a: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open</a:t>
            </a: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System.Collections.Generic</a:t>
            </a:r>
            <a:endParaRPr lang="en-US" sz="1800" b="1" kern="1200" dirty="0" smtClean="0">
              <a:latin typeface="Courier New" pitchFamily="49" charset="0"/>
              <a:cs typeface="Courier New" pitchFamily="49" charset="0"/>
            </a:endParaRPr>
          </a:p>
          <a:p>
            <a:pPr marL="0" indent="0" defTabSz="914363" eaLnBrk="1" fontAlgn="auto" hangingPunct="1">
              <a:lnSpc>
                <a:spcPct val="90000"/>
              </a:lnSpc>
              <a:spcAft>
                <a:spcPts val="0"/>
              </a:spcAft>
              <a:buClrTx/>
              <a:buFontTx/>
              <a:buNone/>
              <a:defRPr/>
            </a:pPr>
            <a:endParaRPr lang="en-US" sz="1800" b="1" kern="1200" dirty="0" smtClean="0">
              <a:solidFill>
                <a:schemeClr val="accent2">
                  <a:lumMod val="40000"/>
                  <a:lumOff val="60000"/>
                </a:schemeClr>
              </a:solidFill>
              <a:latin typeface="Courier New" pitchFamily="49" charset="0"/>
              <a:cs typeface="Courier New" pitchFamily="49" charset="0"/>
            </a:endParaRP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let</a:t>
            </a: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readAllLines</a:t>
            </a:r>
            <a:r>
              <a:rPr lang="en-US" sz="1800" b="1" kern="1200" dirty="0" smtClean="0">
                <a:latin typeface="Courier New" pitchFamily="49" charset="0"/>
                <a:cs typeface="Courier New" pitchFamily="49" charset="0"/>
              </a:rPr>
              <a:t>(file) =</a:t>
            </a:r>
          </a:p>
          <a:p>
            <a:pPr marL="0" indent="0" defTabSz="914363" eaLnBrk="1" fontAlgn="auto" hangingPunct="1">
              <a:lnSpc>
                <a:spcPct val="90000"/>
              </a:lnSpc>
              <a:spcAft>
                <a:spcPts val="0"/>
              </a:spcAft>
              <a:buClrTx/>
              <a:buFontTx/>
              <a:buNone/>
              <a:defRPr/>
            </a:pP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async</a:t>
            </a:r>
            <a:r>
              <a:rPr lang="en-US" sz="1800" b="1" kern="1200" dirty="0" smtClean="0">
                <a:latin typeface="Courier New" pitchFamily="49" charset="0"/>
                <a:cs typeface="Courier New" pitchFamily="49" charset="0"/>
              </a:rPr>
              <a:t> { </a:t>
            </a:r>
            <a:r>
              <a:rPr lang="en-US" sz="1800" b="1" kern="1200" dirty="0" smtClean="0">
                <a:solidFill>
                  <a:schemeClr val="accent2">
                    <a:lumMod val="40000"/>
                    <a:lumOff val="60000"/>
                  </a:schemeClr>
                </a:solidFill>
                <a:latin typeface="Courier New" pitchFamily="49" charset="0"/>
                <a:cs typeface="Courier New" pitchFamily="49" charset="0"/>
              </a:rPr>
              <a:t>use </a:t>
            </a:r>
            <a:r>
              <a:rPr lang="en-US" sz="1800" b="1" kern="1200" dirty="0" err="1" smtClean="0">
                <a:latin typeface="Courier New" pitchFamily="49" charset="0"/>
                <a:cs typeface="Courier New" pitchFamily="49" charset="0"/>
              </a:rPr>
              <a:t>inp</a:t>
            </a:r>
            <a:r>
              <a:rPr lang="en-US" sz="1800" b="1" kern="1200" dirty="0" smtClean="0">
                <a:latin typeface="Courier New" pitchFamily="49" charset="0"/>
                <a:cs typeface="Courier New" pitchFamily="49" charset="0"/>
              </a:rPr>
              <a:t> = </a:t>
            </a:r>
            <a:r>
              <a:rPr lang="en-US" sz="1800" b="1" kern="1200" dirty="0" err="1" smtClean="0">
                <a:latin typeface="Courier New" pitchFamily="49" charset="0"/>
                <a:cs typeface="Courier New" pitchFamily="49" charset="0"/>
              </a:rPr>
              <a:t>File.OpenText</a:t>
            </a:r>
            <a:r>
              <a:rPr lang="en-US" sz="1800" b="1" kern="1200" dirty="0" smtClean="0">
                <a:latin typeface="Courier New" pitchFamily="49" charset="0"/>
                <a:cs typeface="Courier New" pitchFamily="49" charset="0"/>
              </a:rPr>
              <a:t> file</a:t>
            </a: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            let</a:t>
            </a:r>
            <a:r>
              <a:rPr lang="en-US" sz="1800" b="1" kern="1200" dirty="0" smtClean="0">
                <a:latin typeface="Courier New" pitchFamily="49" charset="0"/>
                <a:cs typeface="Courier New" pitchFamily="49" charset="0"/>
              </a:rPr>
              <a:t> res = new List&lt;_&gt;()</a:t>
            </a:r>
          </a:p>
          <a:p>
            <a:pPr marL="0" indent="0" defTabSz="914363" eaLnBrk="1" fontAlgn="auto" hangingPunct="1">
              <a:lnSpc>
                <a:spcPct val="90000"/>
              </a:lnSpc>
              <a:spcAft>
                <a:spcPts val="0"/>
              </a:spcAft>
              <a:buClrTx/>
              <a:buFontTx/>
              <a:buNone/>
              <a:defRPr/>
            </a:pPr>
            <a:r>
              <a:rPr lang="en-US" sz="1800" b="1" kern="1200" dirty="0" smtClean="0">
                <a:solidFill>
                  <a:schemeClr val="accent2">
                    <a:lumMod val="40000"/>
                    <a:lumOff val="60000"/>
                  </a:schemeClr>
                </a:solidFill>
                <a:latin typeface="Courier New" pitchFamily="49" charset="0"/>
                <a:cs typeface="Courier New" pitchFamily="49" charset="0"/>
              </a:rPr>
              <a:t>            while</a:t>
            </a:r>
            <a:r>
              <a:rPr lang="en-US" sz="1800" b="1" kern="1200" dirty="0" smtClean="0">
                <a:latin typeface="Courier New" pitchFamily="49" charset="0"/>
                <a:cs typeface="Courier New" pitchFamily="49" charset="0"/>
              </a:rPr>
              <a:t> not(</a:t>
            </a:r>
            <a:r>
              <a:rPr lang="en-US" sz="1800" b="1" kern="1200" dirty="0" err="1" smtClean="0">
                <a:latin typeface="Courier New" pitchFamily="49" charset="0"/>
                <a:cs typeface="Courier New" pitchFamily="49" charset="0"/>
              </a:rPr>
              <a:t>inp.EndOfStream</a:t>
            </a:r>
            <a:r>
              <a:rPr lang="en-US" sz="1800" b="1" kern="1200" dirty="0" smtClean="0">
                <a:latin typeface="Courier New" pitchFamily="49" charset="0"/>
                <a:cs typeface="Courier New" pitchFamily="49" charset="0"/>
              </a:rPr>
              <a:t>) </a:t>
            </a:r>
            <a:r>
              <a:rPr lang="en-US" sz="1800" b="1" kern="1200" dirty="0" smtClean="0">
                <a:solidFill>
                  <a:schemeClr val="accent2">
                    <a:lumMod val="40000"/>
                    <a:lumOff val="60000"/>
                  </a:schemeClr>
                </a:solidFill>
                <a:latin typeface="Courier New" pitchFamily="49" charset="0"/>
                <a:cs typeface="Courier New" pitchFamily="49" charset="0"/>
              </a:rPr>
              <a:t>do</a:t>
            </a:r>
          </a:p>
          <a:p>
            <a:pPr marL="0" indent="0" defTabSz="914363" eaLnBrk="1" fontAlgn="auto" hangingPunct="1">
              <a:lnSpc>
                <a:spcPct val="90000"/>
              </a:lnSpc>
              <a:spcAft>
                <a:spcPts val="0"/>
              </a:spcAft>
              <a:buClrTx/>
              <a:buFontTx/>
              <a:buNone/>
              <a:defRPr/>
            </a:pPr>
            <a:r>
              <a:rPr lang="en-US" sz="1800" b="1" kern="1200" dirty="0" smtClean="0">
                <a:latin typeface="Courier New" pitchFamily="49" charset="0"/>
                <a:cs typeface="Courier New" pitchFamily="49" charset="0"/>
              </a:rPr>
              <a:t>                </a:t>
            </a:r>
            <a:r>
              <a:rPr lang="en-US" sz="1800" b="1" kern="1200" dirty="0" smtClean="0">
                <a:solidFill>
                  <a:srgbClr val="00B0F0"/>
                </a:solidFill>
                <a:latin typeface="Courier New" pitchFamily="49" charset="0"/>
                <a:cs typeface="Courier New" pitchFamily="49" charset="0"/>
              </a:rPr>
              <a:t>let!</a:t>
            </a:r>
            <a:r>
              <a:rPr lang="en-US" sz="1800" b="1" kern="1200" dirty="0" smtClean="0">
                <a:latin typeface="Courier New" pitchFamily="49" charset="0"/>
                <a:cs typeface="Courier New" pitchFamily="49" charset="0"/>
              </a:rPr>
              <a:t> line = </a:t>
            </a:r>
            <a:r>
              <a:rPr lang="en-US" sz="1800" b="1" kern="1200" dirty="0" err="1" smtClean="0">
                <a:latin typeface="Courier New" pitchFamily="49" charset="0"/>
                <a:cs typeface="Courier New" pitchFamily="49" charset="0"/>
              </a:rPr>
              <a:t>inp.AsyncReadLine</a:t>
            </a:r>
            <a:r>
              <a:rPr lang="en-US" sz="1800" b="1" kern="1200" dirty="0" smtClean="0">
                <a:latin typeface="Courier New" pitchFamily="49" charset="0"/>
                <a:cs typeface="Courier New" pitchFamily="49" charset="0"/>
              </a:rPr>
              <a:t>()</a:t>
            </a:r>
          </a:p>
          <a:p>
            <a:pPr marL="0" indent="0" defTabSz="914363" eaLnBrk="1" fontAlgn="auto" hangingPunct="1">
              <a:lnSpc>
                <a:spcPct val="90000"/>
              </a:lnSpc>
              <a:spcAft>
                <a:spcPts val="0"/>
              </a:spcAft>
              <a:buClrTx/>
              <a:buFontTx/>
              <a:buNone/>
              <a:defRPr/>
            </a:pP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res.Add</a:t>
            </a:r>
            <a:r>
              <a:rPr lang="en-US" sz="1800" b="1" kern="1200" dirty="0" smtClean="0">
                <a:latin typeface="Courier New" pitchFamily="49" charset="0"/>
                <a:cs typeface="Courier New" pitchFamily="49" charset="0"/>
              </a:rPr>
              <a:t>(line)</a:t>
            </a:r>
          </a:p>
          <a:p>
            <a:pPr marL="0" indent="0" defTabSz="914363" eaLnBrk="1" fontAlgn="auto" hangingPunct="1">
              <a:lnSpc>
                <a:spcPct val="90000"/>
              </a:lnSpc>
              <a:spcAft>
                <a:spcPts val="0"/>
              </a:spcAft>
              <a:buClrTx/>
              <a:buNone/>
              <a:defRPr/>
            </a:pPr>
            <a:r>
              <a:rPr lang="en-US" sz="1800" b="1" kern="1200" dirty="0" smtClean="0">
                <a:latin typeface="Courier New" pitchFamily="49" charset="0"/>
                <a:cs typeface="Courier New" pitchFamily="49" charset="0"/>
              </a:rPr>
              <a:t>            </a:t>
            </a:r>
            <a:r>
              <a:rPr lang="en-US" sz="1800" b="1" kern="1200" dirty="0" err="1" smtClean="0">
                <a:latin typeface="Courier New" pitchFamily="49" charset="0"/>
                <a:cs typeface="Courier New" pitchFamily="49" charset="0"/>
              </a:rPr>
              <a:t>res.ToArray</a:t>
            </a:r>
            <a:r>
              <a:rPr lang="en-US" sz="1800" b="1" kern="1200" dirty="0" smtClean="0">
                <a:latin typeface="Courier New" pitchFamily="49" charset="0"/>
                <a:cs typeface="Courier New" pitchFamily="49" charset="0"/>
              </a:rPr>
              <a:t>() }</a:t>
            </a:r>
            <a:r>
              <a:rPr lang="en-US" sz="1800" b="1" kern="1200" dirty="0" smtClean="0">
                <a:solidFill>
                  <a:schemeClr val="accent2">
                    <a:lumMod val="40000"/>
                    <a:lumOff val="60000"/>
                  </a:schemeClr>
                </a:solidFill>
                <a:latin typeface="Courier New" pitchFamily="49" charset="0"/>
                <a:cs typeface="Courier New" pitchFamily="49" charset="0"/>
              </a:rPr>
              <a:t> </a:t>
            </a:r>
            <a:endParaRPr lang="en-US" sz="1800"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Popular Question</a:t>
            </a:r>
            <a:endParaRPr lang="en-GB" dirty="0"/>
          </a:p>
        </p:txBody>
      </p:sp>
      <p:sp>
        <p:nvSpPr>
          <p:cNvPr id="3" name="Content Placeholder 2"/>
          <p:cNvSpPr>
            <a:spLocks noGrp="1"/>
          </p:cNvSpPr>
          <p:nvPr>
            <p:ph idx="1"/>
          </p:nvPr>
        </p:nvSpPr>
        <p:spPr/>
        <p:txBody>
          <a:bodyPr>
            <a:normAutofit fontScale="77500" lnSpcReduction="20000"/>
          </a:bodyPr>
          <a:lstStyle/>
          <a:p>
            <a:r>
              <a:rPr lang="en-GB" sz="2800" dirty="0" smtClean="0"/>
              <a:t>Today’s multi-paradigm languages all tend to include embedded, richer computational sub-languages</a:t>
            </a:r>
          </a:p>
          <a:p>
            <a:r>
              <a:rPr lang="en-GB" sz="2800" dirty="0" err="1" smtClean="0"/>
              <a:t>Scala</a:t>
            </a:r>
            <a:endParaRPr lang="en-GB" sz="2800" dirty="0" smtClean="0"/>
          </a:p>
          <a:p>
            <a:pPr lvl="1"/>
            <a:r>
              <a:rPr lang="en-GB" sz="2400" dirty="0" smtClean="0"/>
              <a:t>Extensible Monadic Generator Expressions</a:t>
            </a:r>
          </a:p>
          <a:p>
            <a:r>
              <a:rPr lang="en-GB" sz="2800" dirty="0" smtClean="0"/>
              <a:t>C#</a:t>
            </a:r>
          </a:p>
          <a:p>
            <a:pPr lvl="1"/>
            <a:r>
              <a:rPr lang="en-GB" sz="2400" dirty="0" err="1" smtClean="0"/>
              <a:t>Iterators</a:t>
            </a:r>
            <a:r>
              <a:rPr lang="en-GB" sz="2400" dirty="0" smtClean="0"/>
              <a:t> for generated sequences</a:t>
            </a:r>
          </a:p>
          <a:p>
            <a:pPr lvl="1"/>
            <a:r>
              <a:rPr lang="en-GB" sz="2400" dirty="0" smtClean="0"/>
              <a:t>LINQ for extensible data queries</a:t>
            </a:r>
          </a:p>
          <a:p>
            <a:pPr lvl="1"/>
            <a:r>
              <a:rPr lang="en-GB" sz="2400" dirty="0" smtClean="0"/>
              <a:t>C# 5.0 async programming</a:t>
            </a:r>
          </a:p>
          <a:p>
            <a:r>
              <a:rPr lang="en-GB" sz="2800" dirty="0" smtClean="0"/>
              <a:t>Haskell</a:t>
            </a:r>
          </a:p>
          <a:p>
            <a:pPr lvl="1"/>
            <a:r>
              <a:rPr lang="en-GB" sz="2400" dirty="0" smtClean="0"/>
              <a:t>List Comprehensions</a:t>
            </a:r>
          </a:p>
          <a:p>
            <a:pPr lvl="1"/>
            <a:r>
              <a:rPr lang="en-GB" sz="2400" dirty="0" smtClean="0"/>
              <a:t>Monadic Syntax</a:t>
            </a:r>
          </a:p>
          <a:p>
            <a:pPr lvl="1"/>
            <a:r>
              <a:rPr lang="en-GB" sz="2400" dirty="0" smtClean="0"/>
              <a:t>Arrow Syntax</a:t>
            </a:r>
          </a:p>
          <a:p>
            <a:r>
              <a:rPr lang="en-GB" sz="2800" dirty="0" smtClean="0"/>
              <a:t>Python</a:t>
            </a:r>
          </a:p>
          <a:p>
            <a:pPr lvl="1"/>
            <a:r>
              <a:rPr lang="en-GB" sz="2400" dirty="0" smtClean="0"/>
              <a:t>Generators/Consumers</a:t>
            </a:r>
          </a:p>
          <a:p>
            <a:endParaRPr lang="en-GB"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a:t>
            </a:r>
            <a:endParaRPr lang="en-GB" dirty="0"/>
          </a:p>
        </p:txBody>
      </p:sp>
      <p:sp>
        <p:nvSpPr>
          <p:cNvPr id="3" name="Content Placeholder 2"/>
          <p:cNvSpPr>
            <a:spLocks noGrp="1"/>
          </p:cNvSpPr>
          <p:nvPr>
            <p:ph idx="1"/>
          </p:nvPr>
        </p:nvSpPr>
        <p:spPr/>
        <p:txBody>
          <a:bodyPr/>
          <a:lstStyle/>
          <a:p>
            <a:r>
              <a:rPr lang="en-GB" dirty="0" smtClean="0"/>
              <a:t>C# generators/</a:t>
            </a:r>
            <a:r>
              <a:rPr lang="en-GB" dirty="0" err="1" smtClean="0"/>
              <a:t>iterators</a:t>
            </a:r>
            <a:endParaRPr lang="en-GB" dirty="0" smtClean="0"/>
          </a:p>
          <a:p>
            <a:endParaRPr lang="en-GB" dirty="0"/>
          </a:p>
        </p:txBody>
      </p:sp>
      <p:sp>
        <p:nvSpPr>
          <p:cNvPr id="8" name="Folded Corner 7"/>
          <p:cNvSpPr/>
          <p:nvPr/>
        </p:nvSpPr>
        <p:spPr>
          <a:xfrm>
            <a:off x="428596" y="2807568"/>
            <a:ext cx="5380246" cy="2202459"/>
          </a:xfrm>
          <a:prstGeom prst="foldedCorner">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pPr>
              <a:lnSpc>
                <a:spcPct val="120000"/>
              </a:lnSpc>
              <a:spcAft>
                <a:spcPts val="0"/>
              </a:spcAft>
            </a:pPr>
            <a:r>
              <a:rPr lang="en-GB" sz="1600" dirty="0" smtClean="0">
                <a:solidFill>
                  <a:schemeClr val="tx1"/>
                </a:solidFill>
                <a:latin typeface="Courier New" pitchFamily="49" charset="0"/>
                <a:ea typeface="Calibri"/>
                <a:cs typeface="Courier New" pitchFamily="49" charset="0"/>
              </a:rPr>
              <a:t>public IEnumerator&lt;string&gt; GetEnumerator()</a:t>
            </a:r>
          </a:p>
          <a:p>
            <a:pPr>
              <a:lnSpc>
                <a:spcPct val="120000"/>
              </a:lnSpc>
              <a:spcAft>
                <a:spcPts val="0"/>
              </a:spcAft>
            </a:pPr>
            <a:r>
              <a:rPr lang="en-GB" sz="1600" dirty="0" smtClean="0">
                <a:solidFill>
                  <a:schemeClr val="tx1"/>
                </a:solidFill>
                <a:latin typeface="Courier New" pitchFamily="49" charset="0"/>
                <a:ea typeface="Calibri"/>
                <a:cs typeface="Courier New" pitchFamily="49" charset="0"/>
              </a:rPr>
              <a:t>{</a:t>
            </a:r>
          </a:p>
          <a:p>
            <a:pPr>
              <a:lnSpc>
                <a:spcPct val="120000"/>
              </a:lnSpc>
              <a:spcAft>
                <a:spcPts val="0"/>
              </a:spcAft>
            </a:pPr>
            <a:r>
              <a:rPr lang="en-GB" sz="1600" dirty="0" smtClean="0">
                <a:solidFill>
                  <a:schemeClr val="tx1"/>
                </a:solidFill>
                <a:latin typeface="Courier New" pitchFamily="49" charset="0"/>
                <a:ea typeface="Calibri"/>
                <a:cs typeface="Courier New" pitchFamily="49" charset="0"/>
              </a:rPr>
              <a:t>   yield return "New York";</a:t>
            </a:r>
          </a:p>
          <a:p>
            <a:pPr>
              <a:lnSpc>
                <a:spcPct val="120000"/>
              </a:lnSpc>
              <a:spcAft>
                <a:spcPts val="0"/>
              </a:spcAft>
            </a:pPr>
            <a:r>
              <a:rPr lang="en-GB" sz="1600" dirty="0" smtClean="0">
                <a:solidFill>
                  <a:schemeClr val="tx1"/>
                </a:solidFill>
                <a:latin typeface="Courier New" pitchFamily="49" charset="0"/>
                <a:ea typeface="Calibri"/>
                <a:cs typeface="Courier New" pitchFamily="49" charset="0"/>
              </a:rPr>
              <a:t>   yield return "Paris";</a:t>
            </a:r>
          </a:p>
          <a:p>
            <a:pPr>
              <a:lnSpc>
                <a:spcPct val="120000"/>
              </a:lnSpc>
              <a:spcAft>
                <a:spcPts val="0"/>
              </a:spcAft>
            </a:pPr>
            <a:r>
              <a:rPr lang="en-GB" sz="1600" dirty="0" smtClean="0">
                <a:solidFill>
                  <a:schemeClr val="tx1"/>
                </a:solidFill>
                <a:latin typeface="Courier New" pitchFamily="49" charset="0"/>
                <a:ea typeface="Calibri"/>
                <a:cs typeface="Courier New" pitchFamily="49" charset="0"/>
              </a:rPr>
              <a:t>   yield return "London";</a:t>
            </a:r>
          </a:p>
          <a:p>
            <a:pPr>
              <a:lnSpc>
                <a:spcPct val="120000"/>
              </a:lnSpc>
              <a:spcAft>
                <a:spcPts val="0"/>
              </a:spcAft>
            </a:pPr>
            <a:r>
              <a:rPr lang="en-GB" sz="1600" dirty="0" smtClean="0">
                <a:solidFill>
                  <a:schemeClr val="tx1"/>
                </a:solidFill>
                <a:latin typeface="Courier New" pitchFamily="49" charset="0"/>
                <a:ea typeface="Calibri"/>
                <a:cs typeface="Courier New" pitchFamily="49" charset="0"/>
              </a:rPr>
              <a:t>}</a:t>
            </a:r>
          </a:p>
        </p:txBody>
      </p:sp>
      <p:sp>
        <p:nvSpPr>
          <p:cNvPr id="9" name="Folded Corner 8"/>
          <p:cNvSpPr/>
          <p:nvPr/>
        </p:nvSpPr>
        <p:spPr>
          <a:xfrm>
            <a:off x="928662" y="3000372"/>
            <a:ext cx="7972302" cy="2907690"/>
          </a:xfrm>
          <a:prstGeom prst="foldedCorner">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pPr>
              <a:lnSpc>
                <a:spcPct val="120000"/>
              </a:lnSpc>
              <a:spcAft>
                <a:spcPts val="0"/>
              </a:spcAft>
            </a:pPr>
            <a:r>
              <a:rPr lang="en-GB" sz="1600" dirty="0" smtClean="0">
                <a:solidFill>
                  <a:schemeClr val="tx1"/>
                </a:solidFill>
                <a:latin typeface="Courier New" pitchFamily="49" charset="0"/>
                <a:ea typeface="Calibri"/>
                <a:cs typeface="Courier New" pitchFamily="49" charset="0"/>
              </a:rPr>
              <a:t>// Method that takes an </a:t>
            </a:r>
            <a:r>
              <a:rPr lang="en-GB" sz="1600" dirty="0" err="1" smtClean="0">
                <a:solidFill>
                  <a:schemeClr val="tx1"/>
                </a:solidFill>
                <a:latin typeface="Courier New" pitchFamily="49" charset="0"/>
                <a:ea typeface="Calibri"/>
                <a:cs typeface="Courier New" pitchFamily="49" charset="0"/>
              </a:rPr>
              <a:t>iterable</a:t>
            </a:r>
            <a:r>
              <a:rPr lang="en-GB" sz="1600" dirty="0" smtClean="0">
                <a:solidFill>
                  <a:schemeClr val="tx1"/>
                </a:solidFill>
                <a:latin typeface="Courier New" pitchFamily="49" charset="0"/>
                <a:ea typeface="Calibri"/>
                <a:cs typeface="Courier New" pitchFamily="49" charset="0"/>
              </a:rPr>
              <a:t> input (possibly an array)</a:t>
            </a:r>
          </a:p>
          <a:p>
            <a:pPr>
              <a:lnSpc>
                <a:spcPct val="120000"/>
              </a:lnSpc>
              <a:spcAft>
                <a:spcPts val="0"/>
              </a:spcAft>
            </a:pPr>
            <a:r>
              <a:rPr lang="en-GB" sz="1600" dirty="0" smtClean="0">
                <a:solidFill>
                  <a:schemeClr val="tx1"/>
                </a:solidFill>
                <a:latin typeface="Courier New" pitchFamily="49" charset="0"/>
                <a:ea typeface="Calibri"/>
                <a:cs typeface="Courier New" pitchFamily="49" charset="0"/>
              </a:rPr>
              <a:t>// and returns all even numbers.</a:t>
            </a:r>
          </a:p>
          <a:p>
            <a:pPr>
              <a:lnSpc>
                <a:spcPct val="120000"/>
              </a:lnSpc>
              <a:spcAft>
                <a:spcPts val="0"/>
              </a:spcAft>
            </a:pPr>
            <a:r>
              <a:rPr lang="en-GB" sz="1600" dirty="0" smtClean="0">
                <a:solidFill>
                  <a:schemeClr val="tx1"/>
                </a:solidFill>
                <a:latin typeface="Courier New" pitchFamily="49" charset="0"/>
                <a:ea typeface="Calibri"/>
                <a:cs typeface="Courier New" pitchFamily="49" charset="0"/>
              </a:rPr>
              <a:t>public static IEnumerable&lt;int&gt; </a:t>
            </a:r>
            <a:r>
              <a:rPr lang="en-GB" sz="1600" dirty="0" err="1" smtClean="0">
                <a:solidFill>
                  <a:schemeClr val="tx1"/>
                </a:solidFill>
                <a:latin typeface="Courier New" pitchFamily="49" charset="0"/>
                <a:ea typeface="Calibri"/>
                <a:cs typeface="Courier New" pitchFamily="49" charset="0"/>
              </a:rPr>
              <a:t>GetEven</a:t>
            </a:r>
            <a:r>
              <a:rPr lang="en-GB" sz="1600" dirty="0" smtClean="0">
                <a:solidFill>
                  <a:schemeClr val="tx1"/>
                </a:solidFill>
                <a:latin typeface="Courier New" pitchFamily="49" charset="0"/>
                <a:ea typeface="Calibri"/>
                <a:cs typeface="Courier New" pitchFamily="49" charset="0"/>
              </a:rPr>
              <a:t>(IEnumerable&lt;int&gt; numbers)</a:t>
            </a:r>
          </a:p>
          <a:p>
            <a:pPr>
              <a:lnSpc>
                <a:spcPct val="120000"/>
              </a:lnSpc>
              <a:spcAft>
                <a:spcPts val="0"/>
              </a:spcAft>
            </a:pPr>
            <a:r>
              <a:rPr lang="en-GB" sz="1600" dirty="0" smtClean="0">
                <a:solidFill>
                  <a:schemeClr val="tx1"/>
                </a:solidFill>
                <a:latin typeface="Courier New" pitchFamily="49" charset="0"/>
                <a:ea typeface="Calibri"/>
                <a:cs typeface="Courier New" pitchFamily="49" charset="0"/>
              </a:rPr>
              <a:t>{</a:t>
            </a:r>
          </a:p>
          <a:p>
            <a:pPr>
              <a:lnSpc>
                <a:spcPct val="120000"/>
              </a:lnSpc>
              <a:spcAft>
                <a:spcPts val="0"/>
              </a:spcAft>
            </a:pPr>
            <a:r>
              <a:rPr lang="en-GB" sz="1600" dirty="0" smtClean="0">
                <a:solidFill>
                  <a:schemeClr val="tx1"/>
                </a:solidFill>
                <a:latin typeface="Courier New" pitchFamily="49" charset="0"/>
                <a:ea typeface="Calibri"/>
                <a:cs typeface="Courier New" pitchFamily="49" charset="0"/>
              </a:rPr>
              <a:t>    </a:t>
            </a:r>
            <a:r>
              <a:rPr lang="en-GB" sz="1600" dirty="0" err="1" smtClean="0">
                <a:solidFill>
                  <a:schemeClr val="tx1"/>
                </a:solidFill>
                <a:latin typeface="Courier New" pitchFamily="49" charset="0"/>
                <a:ea typeface="Calibri"/>
                <a:cs typeface="Courier New" pitchFamily="49" charset="0"/>
              </a:rPr>
              <a:t>foreach</a:t>
            </a:r>
            <a:r>
              <a:rPr lang="en-GB" sz="1600" dirty="0" smtClean="0">
                <a:solidFill>
                  <a:schemeClr val="tx1"/>
                </a:solidFill>
                <a:latin typeface="Courier New" pitchFamily="49" charset="0"/>
                <a:ea typeface="Calibri"/>
                <a:cs typeface="Courier New" pitchFamily="49" charset="0"/>
              </a:rPr>
              <a:t> (int i in numbers)</a:t>
            </a:r>
          </a:p>
          <a:p>
            <a:pPr>
              <a:lnSpc>
                <a:spcPct val="120000"/>
              </a:lnSpc>
              <a:spcAft>
                <a:spcPts val="0"/>
              </a:spcAft>
            </a:pPr>
            <a:r>
              <a:rPr lang="en-GB" sz="1600" dirty="0" smtClean="0">
                <a:solidFill>
                  <a:schemeClr val="tx1"/>
                </a:solidFill>
                <a:latin typeface="Courier New" pitchFamily="49" charset="0"/>
                <a:ea typeface="Calibri"/>
                <a:cs typeface="Courier New" pitchFamily="49" charset="0"/>
              </a:rPr>
              <a:t>        if ((i % 2) == 0)</a:t>
            </a:r>
          </a:p>
          <a:p>
            <a:pPr>
              <a:lnSpc>
                <a:spcPct val="120000"/>
              </a:lnSpc>
              <a:spcAft>
                <a:spcPts val="0"/>
              </a:spcAft>
            </a:pPr>
            <a:r>
              <a:rPr lang="en-GB" sz="1600" dirty="0" smtClean="0">
                <a:solidFill>
                  <a:schemeClr val="tx1"/>
                </a:solidFill>
                <a:latin typeface="Courier New" pitchFamily="49" charset="0"/>
                <a:ea typeface="Calibri"/>
                <a:cs typeface="Courier New" pitchFamily="49" charset="0"/>
              </a:rPr>
              <a:t>            yield return i;</a:t>
            </a:r>
          </a:p>
          <a:p>
            <a:pPr>
              <a:lnSpc>
                <a:spcPct val="120000"/>
              </a:lnSpc>
              <a:spcAft>
                <a:spcPts val="0"/>
              </a:spcAft>
            </a:pPr>
            <a:r>
              <a:rPr lang="en-GB" sz="1600" dirty="0" smtClean="0">
                <a:solidFill>
                  <a:schemeClr val="tx1"/>
                </a:solidFill>
                <a:latin typeface="Courier New" pitchFamily="49" charset="0"/>
                <a:ea typeface="Calibri"/>
                <a:cs typeface="Courier New" pitchFamily="49" charset="0"/>
              </a:rPr>
              <a:t>}</a:t>
            </a:r>
          </a:p>
        </p:txBody>
      </p:sp>
      <p:sp>
        <p:nvSpPr>
          <p:cNvPr id="10" name="Rectangular Callout 9"/>
          <p:cNvSpPr/>
          <p:nvPr/>
        </p:nvSpPr>
        <p:spPr>
          <a:xfrm>
            <a:off x="5510260" y="1341629"/>
            <a:ext cx="3429024" cy="1200329"/>
          </a:xfrm>
          <a:prstGeom prst="wedgeRectCallout">
            <a:avLst>
              <a:gd name="adj1" fmla="val -58803"/>
              <a:gd name="adj2" fmla="val 80581"/>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b="1" dirty="0" smtClean="0">
                <a:solidFill>
                  <a:schemeClr val="bg1"/>
                </a:solidFill>
              </a:rPr>
              <a:t>Same control language, very different computational interpretation (on-demand, state-machine)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Full F# Syntax &amp; Translation</a:t>
            </a:r>
            <a:endParaRPr lang="en-GB" dirty="0"/>
          </a:p>
        </p:txBody>
      </p:sp>
      <p:sp>
        <p:nvSpPr>
          <p:cNvPr id="3" name="Content Placeholder 2"/>
          <p:cNvSpPr>
            <a:spLocks noGrp="1"/>
          </p:cNvSpPr>
          <p:nvPr>
            <p:ph idx="1"/>
          </p:nvPr>
        </p:nvSpPr>
        <p:spPr/>
        <p:txBody>
          <a:bodyPr/>
          <a:lstStyle/>
          <a:p>
            <a:endParaRPr lang="en-GB"/>
          </a:p>
        </p:txBody>
      </p:sp>
      <p:sp>
        <p:nvSpPr>
          <p:cNvPr id="1025" name="Rectangle 1"/>
          <p:cNvSpPr>
            <a:spLocks noChangeArrowheads="1"/>
          </p:cNvSpPr>
          <p:nvPr/>
        </p:nvSpPr>
        <p:spPr bwMode="auto">
          <a:xfrm>
            <a:off x="214282" y="1284731"/>
            <a:ext cx="9228808" cy="501675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spcAft>
                <a:spcPts val="0"/>
              </a:spcAft>
            </a:pP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 = ... </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 </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 {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                  -- let v = </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 in </a:t>
            </a:r>
            <a:r>
              <a:rPr lang="en-GB" sz="1400" dirty="0" err="1" smtClean="0">
                <a:latin typeface="Consolas" pitchFamily="49" charset="0"/>
                <a:ea typeface="Calibri"/>
                <a:cs typeface="Times New Roman"/>
              </a:rPr>
              <a:t>v.Delay</a:t>
            </a:r>
            <a:r>
              <a:rPr lang="en-GB" sz="1400" dirty="0" smtClean="0">
                <a:latin typeface="Consolas" pitchFamily="49" charset="0"/>
                <a:ea typeface="Calibri"/>
                <a:cs typeface="Times New Roman"/>
              </a:rPr>
              <a:t>(fun () -&gt;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 {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                          </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 [|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                        </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 [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                       </a:t>
            </a:r>
            <a:endParaRPr lang="en-GB" sz="1200" dirty="0" smtClean="0">
              <a:latin typeface="Consolas" pitchFamily="49" charset="0"/>
              <a:ea typeface="Calibri"/>
              <a:cs typeface="Times New Roman"/>
            </a:endParaRPr>
          </a:p>
          <a:p>
            <a:pPr>
              <a:spcAft>
                <a:spcPts val="0"/>
              </a:spcAft>
            </a:pP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 let! pat = </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 in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 </a:t>
            </a:r>
            <a:r>
              <a:rPr lang="en-GB" sz="1400" dirty="0" err="1" smtClean="0">
                <a:latin typeface="Consolas" pitchFamily="49" charset="0"/>
                <a:ea typeface="Calibri"/>
                <a:cs typeface="Times New Roman"/>
              </a:rPr>
              <a:t>v.Bind</a:t>
            </a:r>
            <a:r>
              <a:rPr lang="en-GB" sz="1400" dirty="0" smtClean="0">
                <a:latin typeface="Consolas" pitchFamily="49" charset="0"/>
                <a:ea typeface="Calibri"/>
                <a:cs typeface="Times New Roman"/>
              </a:rPr>
              <a:t>(</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,(fun pat -&gt;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 use pat = </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 in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 </a:t>
            </a:r>
            <a:r>
              <a:rPr lang="en-GB" sz="1400" dirty="0" err="1" smtClean="0">
                <a:latin typeface="Consolas" pitchFamily="49" charset="0"/>
                <a:ea typeface="Calibri"/>
                <a:cs typeface="Times New Roman"/>
              </a:rPr>
              <a:t>v.Using</a:t>
            </a:r>
            <a:r>
              <a:rPr lang="en-GB" sz="1400" dirty="0" smtClean="0">
                <a:latin typeface="Consolas" pitchFamily="49" charset="0"/>
                <a:ea typeface="Calibri"/>
                <a:cs typeface="Times New Roman"/>
              </a:rPr>
              <a:t>(</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,(fun pat -&gt;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 do! cexpr1 in cexpr2            -- «let! () = cexpr1 in cexpr2» </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 do </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 in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 «let () = cexpr1 in cexpr2» </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 for pat in </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 do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 </a:t>
            </a:r>
            <a:r>
              <a:rPr lang="en-GB" sz="1400" dirty="0" err="1" smtClean="0">
                <a:latin typeface="Consolas" pitchFamily="49" charset="0"/>
                <a:ea typeface="Calibri"/>
                <a:cs typeface="Times New Roman"/>
              </a:rPr>
              <a:t>v.For</a:t>
            </a:r>
            <a:r>
              <a:rPr lang="en-GB" sz="1400" dirty="0" smtClean="0">
                <a:latin typeface="Consolas" pitchFamily="49" charset="0"/>
                <a:ea typeface="Calibri"/>
                <a:cs typeface="Times New Roman"/>
              </a:rPr>
              <a:t>(</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,(fun pat -&gt;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 while </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 do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 </a:t>
            </a:r>
            <a:r>
              <a:rPr lang="en-GB" sz="1400" dirty="0" err="1" smtClean="0">
                <a:latin typeface="Consolas" pitchFamily="49" charset="0"/>
                <a:ea typeface="Calibri"/>
                <a:cs typeface="Times New Roman"/>
              </a:rPr>
              <a:t>v.While</a:t>
            </a:r>
            <a:r>
              <a:rPr lang="en-GB" sz="1400" dirty="0" smtClean="0">
                <a:latin typeface="Consolas" pitchFamily="49" charset="0"/>
                <a:ea typeface="Calibri"/>
                <a:cs typeface="Times New Roman"/>
              </a:rPr>
              <a:t>((fun () -&gt; </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a:t>
            </a:r>
            <a:r>
              <a:rPr lang="en-GB" sz="1400" dirty="0" err="1" smtClean="0">
                <a:latin typeface="Consolas" pitchFamily="49" charset="0"/>
                <a:ea typeface="Calibri"/>
                <a:cs typeface="Times New Roman"/>
              </a:rPr>
              <a:t>v.Delay</a:t>
            </a:r>
            <a:r>
              <a:rPr lang="en-GB" sz="1400" dirty="0" smtClean="0">
                <a:latin typeface="Consolas" pitchFamily="49" charset="0"/>
                <a:ea typeface="Calibri"/>
                <a:cs typeface="Times New Roman"/>
              </a:rPr>
              <a:t>(fun () -&gt;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 if </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 then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else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 if </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 then «cexpr1» else «cexpr2» </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 if </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 then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 if </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 then «cexpr1» else </a:t>
            </a:r>
            <a:r>
              <a:rPr lang="en-GB" sz="1400" dirty="0" err="1" smtClean="0">
                <a:latin typeface="Consolas" pitchFamily="49" charset="0"/>
                <a:ea typeface="Calibri"/>
                <a:cs typeface="Times New Roman"/>
              </a:rPr>
              <a:t>v.Zero</a:t>
            </a:r>
            <a:r>
              <a:rPr lang="en-GB" sz="1400" dirty="0" smtClean="0">
                <a:latin typeface="Consolas" pitchFamily="49" charset="0"/>
                <a:ea typeface="Calibri"/>
                <a:cs typeface="Times New Roman"/>
              </a:rPr>
              <a:t>() </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 </a:t>
            </a:r>
            <a:r>
              <a:rPr lang="en-GB" sz="1400" dirty="0" err="1" smtClean="0">
                <a:latin typeface="Consolas" pitchFamily="49" charset="0"/>
                <a:ea typeface="Calibri"/>
                <a:cs typeface="Times New Roman"/>
              </a:rPr>
              <a:t>v.Combine</a:t>
            </a:r>
            <a:r>
              <a:rPr lang="en-GB" sz="1400" dirty="0" smtClean="0">
                <a:latin typeface="Consolas" pitchFamily="49" charset="0"/>
                <a:ea typeface="Calibri"/>
                <a:cs typeface="Times New Roman"/>
              </a:rPr>
              <a:t>(«cexpr1», </a:t>
            </a:r>
            <a:r>
              <a:rPr lang="en-GB" sz="1400" dirty="0" err="1" smtClean="0">
                <a:latin typeface="Consolas" pitchFamily="49" charset="0"/>
                <a:ea typeface="Calibri"/>
                <a:cs typeface="Times New Roman"/>
              </a:rPr>
              <a:t>v.Delay</a:t>
            </a:r>
            <a:r>
              <a:rPr lang="en-GB" sz="1400" dirty="0" smtClean="0">
                <a:latin typeface="Consolas" pitchFamily="49" charset="0"/>
                <a:ea typeface="Calibri"/>
                <a:cs typeface="Times New Roman"/>
              </a:rPr>
              <a:t>(fun () -&gt; «cexpr2»)) </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 return expr                    -- </a:t>
            </a:r>
            <a:r>
              <a:rPr lang="en-GB" sz="1400" dirty="0" err="1" smtClean="0">
                <a:latin typeface="Consolas" pitchFamily="49" charset="0"/>
                <a:ea typeface="Calibri"/>
                <a:cs typeface="Times New Roman"/>
              </a:rPr>
              <a:t>v.Return</a:t>
            </a:r>
            <a:r>
              <a:rPr lang="en-GB" sz="1400" dirty="0" smtClean="0">
                <a:latin typeface="Consolas" pitchFamily="49" charset="0"/>
                <a:ea typeface="Calibri"/>
                <a:cs typeface="Times New Roman"/>
              </a:rPr>
              <a:t>(expr) </a:t>
            </a:r>
            <a:endParaRPr lang="en-GB" sz="1200" dirty="0" smtClean="0">
              <a:latin typeface="Consolas" pitchFamily="49" charset="0"/>
              <a:ea typeface="Calibri"/>
              <a:cs typeface="Times New Roman"/>
            </a:endParaRPr>
          </a:p>
          <a:p>
            <a:r>
              <a:rPr lang="en-GB" sz="1400" dirty="0" smtClean="0">
                <a:latin typeface="Consolas" pitchFamily="49" charset="0"/>
                <a:ea typeface="Calibri"/>
                <a:cs typeface="Times New Roman"/>
              </a:rPr>
              <a:t>      | return! expr                   -- </a:t>
            </a:r>
            <a:r>
              <a:rPr lang="en-GB" sz="1400" dirty="0" err="1" smtClean="0">
                <a:latin typeface="Consolas" pitchFamily="49" charset="0"/>
                <a:ea typeface="Calibri"/>
                <a:cs typeface="Times New Roman"/>
              </a:rPr>
              <a:t>v.ReturnFrom</a:t>
            </a:r>
            <a:r>
              <a:rPr lang="en-GB" sz="1400" dirty="0" smtClean="0">
                <a:latin typeface="Consolas" pitchFamily="49" charset="0"/>
                <a:ea typeface="Calibri"/>
                <a:cs typeface="Times New Roman"/>
              </a:rPr>
              <a:t>(expr) </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 yield </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                     -- </a:t>
            </a:r>
            <a:r>
              <a:rPr lang="en-GB" sz="1400" dirty="0" err="1" smtClean="0">
                <a:latin typeface="Consolas" pitchFamily="49" charset="0"/>
                <a:ea typeface="Calibri"/>
                <a:cs typeface="Times New Roman"/>
              </a:rPr>
              <a:t>v.Yield</a:t>
            </a:r>
            <a:r>
              <a:rPr lang="en-GB" sz="1400" dirty="0" smtClean="0">
                <a:latin typeface="Consolas" pitchFamily="49" charset="0"/>
                <a:ea typeface="Calibri"/>
                <a:cs typeface="Times New Roman"/>
              </a:rPr>
              <a:t>(</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 </a:t>
            </a:r>
            <a:endParaRPr lang="en-GB" sz="1200" dirty="0" smtClean="0">
              <a:latin typeface="Consolas" pitchFamily="49" charset="0"/>
              <a:ea typeface="Calibri"/>
              <a:cs typeface="Times New Roman"/>
            </a:endParaRPr>
          </a:p>
          <a:p>
            <a:r>
              <a:rPr lang="en-GB" sz="1400" dirty="0" smtClean="0">
                <a:latin typeface="Consolas" pitchFamily="49" charset="0"/>
                <a:ea typeface="Calibri"/>
                <a:cs typeface="Times New Roman"/>
              </a:rPr>
              <a:t>      | yield! expr                    -- </a:t>
            </a:r>
            <a:r>
              <a:rPr lang="en-GB" sz="1400" dirty="0" err="1" smtClean="0">
                <a:latin typeface="Consolas" pitchFamily="49" charset="0"/>
                <a:ea typeface="Calibri"/>
                <a:cs typeface="Times New Roman"/>
              </a:rPr>
              <a:t>v.YieldMany</a:t>
            </a:r>
            <a:r>
              <a:rPr lang="en-GB" sz="1400" dirty="0" smtClean="0">
                <a:latin typeface="Consolas" pitchFamily="49" charset="0"/>
                <a:ea typeface="Calibri"/>
                <a:cs typeface="Times New Roman"/>
              </a:rPr>
              <a:t>(expr) </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 match </a:t>
            </a:r>
            <a:r>
              <a:rPr lang="en-GB" sz="1400" dirty="0" err="1" smtClean="0">
                <a:latin typeface="Consolas" pitchFamily="49" charset="0"/>
                <a:ea typeface="Calibri"/>
                <a:cs typeface="Times New Roman"/>
              </a:rPr>
              <a:t>expr</a:t>
            </a:r>
            <a:r>
              <a:rPr lang="en-GB" sz="1400" dirty="0" smtClean="0">
                <a:latin typeface="Consolas" pitchFamily="49" charset="0"/>
                <a:ea typeface="Calibri"/>
                <a:cs typeface="Times New Roman"/>
              </a:rPr>
              <a:t> with [pat -&gt;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 ...   </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 try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finally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 ...</a:t>
            </a:r>
            <a:endParaRPr lang="en-GB" sz="1200" dirty="0" smtClean="0">
              <a:latin typeface="Consolas" pitchFamily="49" charset="0"/>
              <a:ea typeface="Calibri"/>
              <a:cs typeface="Times New Roman"/>
            </a:endParaRPr>
          </a:p>
          <a:p>
            <a:pPr>
              <a:spcAft>
                <a:spcPts val="0"/>
              </a:spcAft>
            </a:pPr>
            <a:r>
              <a:rPr lang="en-GB" sz="1400" dirty="0" smtClean="0">
                <a:latin typeface="Consolas" pitchFamily="49" charset="0"/>
                <a:ea typeface="Calibri"/>
                <a:cs typeface="Times New Roman"/>
              </a:rPr>
              <a:t>      | try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with pat -&gt; </a:t>
            </a:r>
            <a:r>
              <a:rPr lang="en-GB" sz="1400" dirty="0" err="1" smtClean="0">
                <a:latin typeface="Consolas" pitchFamily="49" charset="0"/>
                <a:ea typeface="Calibri"/>
                <a:cs typeface="Times New Roman"/>
              </a:rPr>
              <a:t>cexpr</a:t>
            </a:r>
            <a:r>
              <a:rPr lang="en-GB" sz="1400" dirty="0" smtClean="0">
                <a:latin typeface="Consolas" pitchFamily="49" charset="0"/>
                <a:ea typeface="Calibri"/>
                <a:cs typeface="Times New Roman"/>
              </a:rPr>
              <a:t>     -- ...</a:t>
            </a:r>
            <a:endParaRPr lang="en-GB" sz="1200" dirty="0" smtClean="0">
              <a:latin typeface="Consolas" pitchFamily="49" charset="0"/>
              <a:ea typeface="Calibri"/>
              <a:cs typeface="Times New Roman"/>
            </a:endParaRPr>
          </a:p>
          <a:p>
            <a:pPr>
              <a:spcAft>
                <a:spcPts val="0"/>
              </a:spcAft>
            </a:pPr>
            <a:r>
              <a:rPr lang="en-GB" sz="1200" dirty="0" smtClean="0">
                <a:latin typeface="Consolas" pitchFamily="49" charset="0"/>
                <a:ea typeface="Calibri"/>
                <a:cs typeface="Times New Roman"/>
              </a:rPr>
              <a:t> </a:t>
            </a:r>
            <a:endParaRPr lang="en-GB" sz="1200" dirty="0">
              <a:latin typeface="Consolas" pitchFamily="49" charset="0"/>
              <a:ea typeface="Calibri"/>
              <a:cs typeface="Times New Roman"/>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Add a general mechanism for de-sugared control flow in a strict functional language</a:t>
            </a:r>
          </a:p>
          <a:p>
            <a:endParaRPr lang="en-GB" dirty="0" smtClean="0"/>
          </a:p>
          <a:p>
            <a:r>
              <a:rPr lang="en-GB" dirty="0" smtClean="0"/>
              <a:t>Doesn’t commit to underlying use of resumptions/continuations/co-routines/state-machines</a:t>
            </a:r>
          </a:p>
          <a:p>
            <a:pPr lvl="1"/>
            <a:r>
              <a:rPr lang="en-GB" dirty="0" smtClean="0"/>
              <a:t>F# compiler knows how to optimize seq { ... } to state machines</a:t>
            </a:r>
          </a:p>
          <a:p>
            <a:endParaRPr lang="en-GB" dirty="0" smtClean="0"/>
          </a:p>
          <a:p>
            <a:r>
              <a:rPr lang="en-GB" dirty="0" smtClean="0"/>
              <a:t>We have made that syntax is uniform with F# control flow syntax </a:t>
            </a:r>
          </a:p>
          <a:p>
            <a:endParaRPr lang="en-GB" dirty="0" smtClean="0"/>
          </a:p>
          <a:p>
            <a:endParaRPr lang="en-GB"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GB" dirty="0"/>
          </a:p>
        </p:txBody>
      </p:sp>
      <p:sp>
        <p:nvSpPr>
          <p:cNvPr id="4" name="Rectangle 3"/>
          <p:cNvSpPr/>
          <p:nvPr/>
        </p:nvSpPr>
        <p:spPr>
          <a:xfrm>
            <a:off x="571472" y="1472575"/>
            <a:ext cx="8276314"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2400" b="1" dirty="0" smtClean="0">
              <a:solidFill>
                <a:schemeClr val="bg1"/>
              </a:solidFill>
              <a:latin typeface="Consolas" pitchFamily="49" charset="0"/>
              <a:cs typeface="Consolas" pitchFamily="49" charset="0"/>
            </a:endParaRPr>
          </a:p>
          <a:p>
            <a:r>
              <a:rPr lang="en-GB" sz="2400" b="1" dirty="0" smtClean="0">
                <a:solidFill>
                  <a:schemeClr val="tx1"/>
                </a:solidFill>
                <a:latin typeface="Consolas" pitchFamily="49" charset="0"/>
                <a:cs typeface="Consolas" pitchFamily="49" charset="0"/>
              </a:rPr>
              <a:t>async { </a:t>
            </a:r>
            <a:r>
              <a:rPr lang="en-GB" sz="2400" b="1" dirty="0" smtClean="0">
                <a:solidFill>
                  <a:schemeClr val="accent2"/>
                </a:solidFill>
                <a:latin typeface="Consolas" pitchFamily="49" charset="0"/>
                <a:cs typeface="Consolas" pitchFamily="49" charset="0"/>
              </a:rPr>
              <a:t>let!</a:t>
            </a:r>
            <a:r>
              <a:rPr lang="en-GB" sz="2400" b="1" dirty="0" smtClean="0">
                <a:solidFill>
                  <a:schemeClr val="bg1"/>
                </a:solidFill>
                <a:latin typeface="Consolas" pitchFamily="49" charset="0"/>
                <a:cs typeface="Consolas" pitchFamily="49" charset="0"/>
              </a:rPr>
              <a:t> </a:t>
            </a:r>
            <a:r>
              <a:rPr lang="en-GB" sz="2400" b="1" dirty="0" smtClean="0">
                <a:solidFill>
                  <a:schemeClr val="tx1"/>
                </a:solidFill>
                <a:latin typeface="Consolas" pitchFamily="49" charset="0"/>
                <a:cs typeface="Consolas" pitchFamily="49" charset="0"/>
              </a:rPr>
              <a:t>res = &lt;async-event&gt;</a:t>
            </a:r>
          </a:p>
          <a:p>
            <a:r>
              <a:rPr lang="en-GB" sz="2400" b="1" dirty="0" smtClean="0">
                <a:solidFill>
                  <a:schemeClr val="tx1"/>
                </a:solidFill>
                <a:latin typeface="Consolas" pitchFamily="49" charset="0"/>
                <a:cs typeface="Consolas" pitchFamily="49" charset="0"/>
              </a:rPr>
              <a:t>        ...  }</a:t>
            </a:r>
          </a:p>
          <a:p>
            <a:r>
              <a:rPr lang="en-GB" sz="2400" b="1" dirty="0" smtClean="0">
                <a:solidFill>
                  <a:schemeClr val="bg1"/>
                </a:solidFill>
                <a:latin typeface="Consolas" pitchFamily="49" charset="0"/>
                <a:cs typeface="Consolas" pitchFamily="49" charset="0"/>
              </a:rPr>
              <a:t> </a:t>
            </a:r>
          </a:p>
        </p:txBody>
      </p:sp>
      <p:sp>
        <p:nvSpPr>
          <p:cNvPr id="5" name="Rectangular Callout 4"/>
          <p:cNvSpPr/>
          <p:nvPr/>
        </p:nvSpPr>
        <p:spPr>
          <a:xfrm>
            <a:off x="4661638" y="720893"/>
            <a:ext cx="1133195" cy="523220"/>
          </a:xfrm>
          <a:prstGeom prst="wedgeRectCallout">
            <a:avLst>
              <a:gd name="adj1" fmla="val -155316"/>
              <a:gd name="adj2" fmla="val 155183"/>
            </a:avLst>
          </a:prstGeom>
          <a:solidFill>
            <a:schemeClr val="accent1"/>
          </a:solidFill>
          <a:ln w="15875">
            <a:solidFill>
              <a:schemeClr val="tx1"/>
            </a:solidFill>
            <a:miter lim="800000"/>
            <a:headEnd/>
            <a:tailEnd/>
          </a:ln>
          <a:effectLst/>
        </p:spPr>
        <p:txBody>
          <a:bodyPr wrap="none" anchor="ctr" anchorCtr="1">
            <a:spAutoFit/>
          </a:bodyPr>
          <a:lstStyle/>
          <a:p>
            <a:pPr algn="ctr"/>
            <a:r>
              <a:rPr lang="en-GB" sz="2800" b="1" dirty="0" smtClean="0">
                <a:solidFill>
                  <a:schemeClr val="bg1"/>
                </a:solidFill>
              </a:rPr>
              <a:t>React!</a:t>
            </a:r>
          </a:p>
        </p:txBody>
      </p:sp>
      <p:sp>
        <p:nvSpPr>
          <p:cNvPr id="7" name="Rectangular Callout 6"/>
          <p:cNvSpPr/>
          <p:nvPr/>
        </p:nvSpPr>
        <p:spPr>
          <a:xfrm>
            <a:off x="3234379" y="3475634"/>
            <a:ext cx="3692678" cy="2246769"/>
          </a:xfrm>
          <a:prstGeom prst="wedgeRectCallout">
            <a:avLst>
              <a:gd name="adj1" fmla="val -49236"/>
              <a:gd name="adj2" fmla="val -91131"/>
            </a:avLst>
          </a:prstGeom>
          <a:solidFill>
            <a:srgbClr val="0070C0"/>
          </a:solidFill>
          <a:ln w="15875">
            <a:solidFill>
              <a:schemeClr val="tx1"/>
            </a:solidFill>
            <a:miter lim="800000"/>
            <a:headEnd/>
            <a:tailEnd/>
          </a:ln>
          <a:effectLst/>
        </p:spPr>
        <p:txBody>
          <a:bodyPr wrap="none" anchor="ctr" anchorCtr="1">
            <a:spAutoFit/>
          </a:bodyPr>
          <a:lstStyle/>
          <a:p>
            <a:pPr algn="ctr"/>
            <a:r>
              <a:rPr lang="en-GB" sz="2000" b="1" dirty="0" smtClean="0">
                <a:solidFill>
                  <a:schemeClr val="bg1"/>
                </a:solidFill>
              </a:rPr>
              <a:t>React to a GUI Event</a:t>
            </a:r>
          </a:p>
          <a:p>
            <a:pPr algn="ctr"/>
            <a:r>
              <a:rPr lang="en-GB" sz="2000" b="1" dirty="0" smtClean="0">
                <a:solidFill>
                  <a:schemeClr val="bg1"/>
                </a:solidFill>
              </a:rPr>
              <a:t>React to a Timer Callback</a:t>
            </a:r>
          </a:p>
          <a:p>
            <a:pPr algn="ctr"/>
            <a:r>
              <a:rPr lang="en-GB" sz="2000" b="1" dirty="0" smtClean="0">
                <a:solidFill>
                  <a:schemeClr val="bg1"/>
                </a:solidFill>
              </a:rPr>
              <a:t>React to a Query Response</a:t>
            </a:r>
          </a:p>
          <a:p>
            <a:pPr algn="ctr"/>
            <a:r>
              <a:rPr lang="en-GB" sz="2000" b="1" dirty="0" smtClean="0">
                <a:solidFill>
                  <a:schemeClr val="bg1"/>
                </a:solidFill>
              </a:rPr>
              <a:t>React to a HTTP Response</a:t>
            </a:r>
          </a:p>
          <a:p>
            <a:pPr algn="ctr"/>
            <a:r>
              <a:rPr lang="en-GB" sz="2000" b="1" dirty="0" smtClean="0">
                <a:solidFill>
                  <a:schemeClr val="bg1"/>
                </a:solidFill>
              </a:rPr>
              <a:t>React to a Web Service Response</a:t>
            </a:r>
          </a:p>
          <a:p>
            <a:pPr algn="ctr"/>
            <a:r>
              <a:rPr lang="en-GB" sz="2000" b="1" dirty="0" smtClean="0">
                <a:solidFill>
                  <a:schemeClr val="bg1"/>
                </a:solidFill>
              </a:rPr>
              <a:t>React to a Disk I/O Completion</a:t>
            </a:r>
          </a:p>
          <a:p>
            <a:pPr algn="ctr"/>
            <a:r>
              <a:rPr lang="en-GB" sz="2000" b="1" dirty="0" smtClean="0">
                <a:solidFill>
                  <a:schemeClr val="bg1"/>
                </a:solidFill>
              </a:rPr>
              <a:t>Agent reacts to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12642" name="Picture 2"/>
          <p:cNvPicPr>
            <a:picLocks noChangeAspect="1" noChangeArrowheads="1"/>
          </p:cNvPicPr>
          <p:nvPr/>
        </p:nvPicPr>
        <p:blipFill>
          <a:blip r:embed="rId2"/>
          <a:srcRect/>
          <a:stretch>
            <a:fillRect/>
          </a:stretch>
        </p:blipFill>
        <p:spPr bwMode="auto">
          <a:xfrm>
            <a:off x="0" y="0"/>
            <a:ext cx="12192000" cy="7239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13666" name="Picture 2"/>
          <p:cNvPicPr>
            <a:picLocks noChangeAspect="1" noChangeArrowheads="1"/>
          </p:cNvPicPr>
          <p:nvPr/>
        </p:nvPicPr>
        <p:blipFill>
          <a:blip r:embed="rId2"/>
          <a:srcRect/>
          <a:stretch>
            <a:fillRect/>
          </a:stretch>
        </p:blipFill>
        <p:spPr bwMode="auto">
          <a:xfrm>
            <a:off x="0" y="0"/>
            <a:ext cx="12192000" cy="7239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GB"/>
          </a:p>
        </p:txBody>
      </p:sp>
      <p:pic>
        <p:nvPicPr>
          <p:cNvPr id="114690" name="Picture 2"/>
          <p:cNvPicPr>
            <a:picLocks noChangeAspect="1" noChangeArrowheads="1"/>
          </p:cNvPicPr>
          <p:nvPr/>
        </p:nvPicPr>
        <p:blipFill>
          <a:blip r:embed="rId2"/>
          <a:srcRect l="28696" t="41007" r="27065" b="14691"/>
          <a:stretch>
            <a:fillRect/>
          </a:stretch>
        </p:blipFill>
        <p:spPr bwMode="auto">
          <a:xfrm>
            <a:off x="420523" y="3393397"/>
            <a:ext cx="5393635" cy="3207026"/>
          </a:xfrm>
          <a:prstGeom prst="rect">
            <a:avLst/>
          </a:prstGeom>
          <a:noFill/>
          <a:ln w="9525">
            <a:noFill/>
            <a:miter lim="800000"/>
            <a:headEnd/>
            <a:tailEnd/>
          </a:ln>
        </p:spPr>
      </p:pic>
      <p:pic>
        <p:nvPicPr>
          <p:cNvPr id="114694" name="Picture 6"/>
          <p:cNvPicPr>
            <a:picLocks noChangeAspect="1" noChangeArrowheads="1"/>
          </p:cNvPicPr>
          <p:nvPr/>
        </p:nvPicPr>
        <p:blipFill>
          <a:blip r:embed="rId3"/>
          <a:srcRect l="22065" t="17217" r="28152" b="21391"/>
          <a:stretch>
            <a:fillRect/>
          </a:stretch>
        </p:blipFill>
        <p:spPr bwMode="auto">
          <a:xfrm>
            <a:off x="4943993" y="577869"/>
            <a:ext cx="4006823" cy="3088228"/>
          </a:xfrm>
          <a:prstGeom prst="rect">
            <a:avLst/>
          </a:prstGeom>
          <a:noFill/>
          <a:ln w="28575">
            <a:solidFill>
              <a:schemeClr val="tx1"/>
            </a:solidFill>
            <a:miter lim="800000"/>
            <a:headEnd/>
            <a:tailEnd/>
          </a:ln>
          <a:effectLst>
            <a:outerShdw blurRad="50800" dist="38100" dir="2700000" algn="tl" rotWithShape="0">
              <a:prstClr val="black">
                <a:alpha val="40000"/>
              </a:prstClr>
            </a:outerShdw>
          </a:effectLst>
        </p:spPr>
      </p:pic>
      <p:pic>
        <p:nvPicPr>
          <p:cNvPr id="13" name="Picture 2"/>
          <p:cNvPicPr>
            <a:picLocks noChangeAspect="1" noChangeArrowheads="1"/>
          </p:cNvPicPr>
          <p:nvPr/>
        </p:nvPicPr>
        <p:blipFill>
          <a:blip r:embed="rId4"/>
          <a:srcRect l="22826" t="21968" r="23587" b="9748"/>
          <a:stretch>
            <a:fillRect/>
          </a:stretch>
        </p:blipFill>
        <p:spPr bwMode="auto">
          <a:xfrm>
            <a:off x="729043" y="309093"/>
            <a:ext cx="3834931" cy="2901480"/>
          </a:xfrm>
          <a:prstGeom prst="rect">
            <a:avLst/>
          </a:prstGeom>
          <a:noFill/>
          <a:ln w="9525">
            <a:noFill/>
            <a:miter lim="800000"/>
            <a:headEnd/>
            <a:tailEnd/>
          </a:ln>
        </p:spPr>
      </p:pic>
      <p:pic>
        <p:nvPicPr>
          <p:cNvPr id="114695" name="Picture 7"/>
          <p:cNvPicPr>
            <a:picLocks noChangeAspect="1" noChangeArrowheads="1"/>
          </p:cNvPicPr>
          <p:nvPr/>
        </p:nvPicPr>
        <p:blipFill>
          <a:blip r:embed="rId5"/>
          <a:srcRect l="12717" t="39542" r="55529" b="15423"/>
          <a:stretch>
            <a:fillRect/>
          </a:stretch>
        </p:blipFill>
        <p:spPr bwMode="auto">
          <a:xfrm>
            <a:off x="3559609" y="2697850"/>
            <a:ext cx="4940448" cy="4160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GB"/>
          </a:p>
        </p:txBody>
      </p:sp>
      <p:pic>
        <p:nvPicPr>
          <p:cNvPr id="114692" name="Picture 4"/>
          <p:cNvPicPr>
            <a:picLocks noChangeAspect="1" noChangeArrowheads="1"/>
          </p:cNvPicPr>
          <p:nvPr/>
        </p:nvPicPr>
        <p:blipFill>
          <a:blip r:embed="rId2"/>
          <a:srcRect l="10056" t="41654" r="55613" b="37098"/>
          <a:stretch>
            <a:fillRect/>
          </a:stretch>
        </p:blipFill>
        <p:spPr bwMode="auto">
          <a:xfrm>
            <a:off x="351649" y="945196"/>
            <a:ext cx="6890434" cy="2532099"/>
          </a:xfrm>
          <a:prstGeom prst="rect">
            <a:avLst/>
          </a:prstGeom>
          <a:noFill/>
          <a:ln w="9525">
            <a:noFill/>
            <a:miter lim="800000"/>
            <a:headEnd/>
            <a:tailEnd/>
          </a:ln>
        </p:spPr>
      </p:pic>
      <p:pic>
        <p:nvPicPr>
          <p:cNvPr id="114693" name="Picture 5"/>
          <p:cNvPicPr>
            <a:picLocks noChangeAspect="1" noChangeArrowheads="1"/>
          </p:cNvPicPr>
          <p:nvPr/>
        </p:nvPicPr>
        <p:blipFill>
          <a:blip r:embed="rId3"/>
          <a:srcRect t="50343" r="48370" b="21282"/>
          <a:stretch>
            <a:fillRect/>
          </a:stretch>
        </p:blipFill>
        <p:spPr bwMode="auto">
          <a:xfrm>
            <a:off x="180304" y="3541319"/>
            <a:ext cx="8706119" cy="2840944"/>
          </a:xfrm>
          <a:prstGeom prst="rect">
            <a:avLst/>
          </a:prstGeom>
          <a:noFill/>
          <a:ln w="9525">
            <a:noFill/>
            <a:miter lim="800000"/>
            <a:headEnd/>
            <a:tailEnd/>
          </a:ln>
        </p:spPr>
      </p:pic>
      <p:sp>
        <p:nvSpPr>
          <p:cNvPr id="8" name="Freeform 7"/>
          <p:cNvSpPr/>
          <p:nvPr/>
        </p:nvSpPr>
        <p:spPr bwMode="auto">
          <a:xfrm>
            <a:off x="1899274" y="1758328"/>
            <a:ext cx="884428" cy="405323"/>
          </a:xfrm>
          <a:custGeom>
            <a:avLst/>
            <a:gdLst>
              <a:gd name="connsiteX0" fmla="*/ 354529 w 884428"/>
              <a:gd name="connsiteY0" fmla="*/ 31835 h 405323"/>
              <a:gd name="connsiteX1" fmla="*/ 96951 w 884428"/>
              <a:gd name="connsiteY1" fmla="*/ 44714 h 405323"/>
              <a:gd name="connsiteX2" fmla="*/ 58315 w 884428"/>
              <a:gd name="connsiteY2" fmla="*/ 57593 h 405323"/>
              <a:gd name="connsiteX3" fmla="*/ 45436 w 884428"/>
              <a:gd name="connsiteY3" fmla="*/ 134866 h 405323"/>
              <a:gd name="connsiteX4" fmla="*/ 32557 w 884428"/>
              <a:gd name="connsiteY4" fmla="*/ 199261 h 405323"/>
              <a:gd name="connsiteX5" fmla="*/ 84072 w 884428"/>
              <a:gd name="connsiteY5" fmla="*/ 392444 h 405323"/>
              <a:gd name="connsiteX6" fmla="*/ 122709 w 884428"/>
              <a:gd name="connsiteY6" fmla="*/ 405323 h 405323"/>
              <a:gd name="connsiteX7" fmla="*/ 367408 w 884428"/>
              <a:gd name="connsiteY7" fmla="*/ 392444 h 405323"/>
              <a:gd name="connsiteX8" fmla="*/ 406044 w 884428"/>
              <a:gd name="connsiteY8" fmla="*/ 379565 h 405323"/>
              <a:gd name="connsiteX9" fmla="*/ 740895 w 884428"/>
              <a:gd name="connsiteY9" fmla="*/ 366686 h 405323"/>
              <a:gd name="connsiteX10" fmla="*/ 818168 w 884428"/>
              <a:gd name="connsiteY10" fmla="*/ 340928 h 405323"/>
              <a:gd name="connsiteX11" fmla="*/ 882563 w 884428"/>
              <a:gd name="connsiteY11" fmla="*/ 225018 h 405323"/>
              <a:gd name="connsiteX12" fmla="*/ 869684 w 884428"/>
              <a:gd name="connsiteY12" fmla="*/ 96230 h 405323"/>
              <a:gd name="connsiteX13" fmla="*/ 831047 w 884428"/>
              <a:gd name="connsiteY13" fmla="*/ 83351 h 405323"/>
              <a:gd name="connsiteX14" fmla="*/ 792411 w 884428"/>
              <a:gd name="connsiteY14" fmla="*/ 57593 h 405323"/>
              <a:gd name="connsiteX15" fmla="*/ 650743 w 884428"/>
              <a:gd name="connsiteY15" fmla="*/ 31835 h 405323"/>
              <a:gd name="connsiteX16" fmla="*/ 418923 w 884428"/>
              <a:gd name="connsiteY16" fmla="*/ 31835 h 405323"/>
              <a:gd name="connsiteX17" fmla="*/ 354529 w 884428"/>
              <a:gd name="connsiteY17" fmla="*/ 31835 h 40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4428" h="405323">
                <a:moveTo>
                  <a:pt x="354529" y="31835"/>
                </a:moveTo>
                <a:cubicBezTo>
                  <a:pt x="300867" y="33981"/>
                  <a:pt x="182594" y="37267"/>
                  <a:pt x="96951" y="44714"/>
                </a:cubicBezTo>
                <a:cubicBezTo>
                  <a:pt x="83427" y="45890"/>
                  <a:pt x="65050" y="45806"/>
                  <a:pt x="58315" y="57593"/>
                </a:cubicBezTo>
                <a:cubicBezTo>
                  <a:pt x="45359" y="80265"/>
                  <a:pt x="50107" y="109174"/>
                  <a:pt x="45436" y="134866"/>
                </a:cubicBezTo>
                <a:cubicBezTo>
                  <a:pt x="41520" y="156403"/>
                  <a:pt x="36850" y="177796"/>
                  <a:pt x="32557" y="199261"/>
                </a:cubicBezTo>
                <a:cubicBezTo>
                  <a:pt x="42514" y="328706"/>
                  <a:pt x="0" y="350407"/>
                  <a:pt x="84072" y="392444"/>
                </a:cubicBezTo>
                <a:cubicBezTo>
                  <a:pt x="96214" y="398515"/>
                  <a:pt x="109830" y="401030"/>
                  <a:pt x="122709" y="405323"/>
                </a:cubicBezTo>
                <a:cubicBezTo>
                  <a:pt x="204275" y="401030"/>
                  <a:pt x="286064" y="399839"/>
                  <a:pt x="367408" y="392444"/>
                </a:cubicBezTo>
                <a:cubicBezTo>
                  <a:pt x="380928" y="391215"/>
                  <a:pt x="392501" y="380499"/>
                  <a:pt x="406044" y="379565"/>
                </a:cubicBezTo>
                <a:cubicBezTo>
                  <a:pt x="517479" y="371880"/>
                  <a:pt x="629278" y="370979"/>
                  <a:pt x="740895" y="366686"/>
                </a:cubicBezTo>
                <a:cubicBezTo>
                  <a:pt x="766653" y="358100"/>
                  <a:pt x="803107" y="363519"/>
                  <a:pt x="818168" y="340928"/>
                </a:cubicBezTo>
                <a:cubicBezTo>
                  <a:pt x="877214" y="252359"/>
                  <a:pt x="859895" y="293023"/>
                  <a:pt x="882563" y="225018"/>
                </a:cubicBezTo>
                <a:cubicBezTo>
                  <a:pt x="878270" y="182089"/>
                  <a:pt x="884428" y="136776"/>
                  <a:pt x="869684" y="96230"/>
                </a:cubicBezTo>
                <a:cubicBezTo>
                  <a:pt x="865045" y="83472"/>
                  <a:pt x="843189" y="89422"/>
                  <a:pt x="831047" y="83351"/>
                </a:cubicBezTo>
                <a:cubicBezTo>
                  <a:pt x="817203" y="76429"/>
                  <a:pt x="806255" y="64515"/>
                  <a:pt x="792411" y="57593"/>
                </a:cubicBezTo>
                <a:cubicBezTo>
                  <a:pt x="752705" y="37740"/>
                  <a:pt x="686258" y="36274"/>
                  <a:pt x="650743" y="31835"/>
                </a:cubicBezTo>
                <a:cubicBezTo>
                  <a:pt x="555229" y="0"/>
                  <a:pt x="604977" y="11163"/>
                  <a:pt x="418923" y="31835"/>
                </a:cubicBezTo>
                <a:cubicBezTo>
                  <a:pt x="254134" y="50144"/>
                  <a:pt x="408191" y="29689"/>
                  <a:pt x="354529" y="31835"/>
                </a:cubicBezTo>
                <a:close/>
              </a:path>
            </a:pathLst>
          </a:custGeom>
          <a:noFill/>
          <a:ln>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Freeform 8"/>
          <p:cNvSpPr/>
          <p:nvPr/>
        </p:nvSpPr>
        <p:spPr bwMode="auto">
          <a:xfrm>
            <a:off x="982727" y="1253906"/>
            <a:ext cx="884428" cy="405323"/>
          </a:xfrm>
          <a:custGeom>
            <a:avLst/>
            <a:gdLst>
              <a:gd name="connsiteX0" fmla="*/ 354529 w 884428"/>
              <a:gd name="connsiteY0" fmla="*/ 31835 h 405323"/>
              <a:gd name="connsiteX1" fmla="*/ 96951 w 884428"/>
              <a:gd name="connsiteY1" fmla="*/ 44714 h 405323"/>
              <a:gd name="connsiteX2" fmla="*/ 58315 w 884428"/>
              <a:gd name="connsiteY2" fmla="*/ 57593 h 405323"/>
              <a:gd name="connsiteX3" fmla="*/ 45436 w 884428"/>
              <a:gd name="connsiteY3" fmla="*/ 134866 h 405323"/>
              <a:gd name="connsiteX4" fmla="*/ 32557 w 884428"/>
              <a:gd name="connsiteY4" fmla="*/ 199261 h 405323"/>
              <a:gd name="connsiteX5" fmla="*/ 84072 w 884428"/>
              <a:gd name="connsiteY5" fmla="*/ 392444 h 405323"/>
              <a:gd name="connsiteX6" fmla="*/ 122709 w 884428"/>
              <a:gd name="connsiteY6" fmla="*/ 405323 h 405323"/>
              <a:gd name="connsiteX7" fmla="*/ 367408 w 884428"/>
              <a:gd name="connsiteY7" fmla="*/ 392444 h 405323"/>
              <a:gd name="connsiteX8" fmla="*/ 406044 w 884428"/>
              <a:gd name="connsiteY8" fmla="*/ 379565 h 405323"/>
              <a:gd name="connsiteX9" fmla="*/ 740895 w 884428"/>
              <a:gd name="connsiteY9" fmla="*/ 366686 h 405323"/>
              <a:gd name="connsiteX10" fmla="*/ 818168 w 884428"/>
              <a:gd name="connsiteY10" fmla="*/ 340928 h 405323"/>
              <a:gd name="connsiteX11" fmla="*/ 882563 w 884428"/>
              <a:gd name="connsiteY11" fmla="*/ 225018 h 405323"/>
              <a:gd name="connsiteX12" fmla="*/ 869684 w 884428"/>
              <a:gd name="connsiteY12" fmla="*/ 96230 h 405323"/>
              <a:gd name="connsiteX13" fmla="*/ 831047 w 884428"/>
              <a:gd name="connsiteY13" fmla="*/ 83351 h 405323"/>
              <a:gd name="connsiteX14" fmla="*/ 792411 w 884428"/>
              <a:gd name="connsiteY14" fmla="*/ 57593 h 405323"/>
              <a:gd name="connsiteX15" fmla="*/ 650743 w 884428"/>
              <a:gd name="connsiteY15" fmla="*/ 31835 h 405323"/>
              <a:gd name="connsiteX16" fmla="*/ 418923 w 884428"/>
              <a:gd name="connsiteY16" fmla="*/ 31835 h 405323"/>
              <a:gd name="connsiteX17" fmla="*/ 354529 w 884428"/>
              <a:gd name="connsiteY17" fmla="*/ 31835 h 40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4428" h="405323">
                <a:moveTo>
                  <a:pt x="354529" y="31835"/>
                </a:moveTo>
                <a:cubicBezTo>
                  <a:pt x="300867" y="33981"/>
                  <a:pt x="182594" y="37267"/>
                  <a:pt x="96951" y="44714"/>
                </a:cubicBezTo>
                <a:cubicBezTo>
                  <a:pt x="83427" y="45890"/>
                  <a:pt x="65050" y="45806"/>
                  <a:pt x="58315" y="57593"/>
                </a:cubicBezTo>
                <a:cubicBezTo>
                  <a:pt x="45359" y="80265"/>
                  <a:pt x="50107" y="109174"/>
                  <a:pt x="45436" y="134866"/>
                </a:cubicBezTo>
                <a:cubicBezTo>
                  <a:pt x="41520" y="156403"/>
                  <a:pt x="36850" y="177796"/>
                  <a:pt x="32557" y="199261"/>
                </a:cubicBezTo>
                <a:cubicBezTo>
                  <a:pt x="42514" y="328706"/>
                  <a:pt x="0" y="350407"/>
                  <a:pt x="84072" y="392444"/>
                </a:cubicBezTo>
                <a:cubicBezTo>
                  <a:pt x="96214" y="398515"/>
                  <a:pt x="109830" y="401030"/>
                  <a:pt x="122709" y="405323"/>
                </a:cubicBezTo>
                <a:cubicBezTo>
                  <a:pt x="204275" y="401030"/>
                  <a:pt x="286064" y="399839"/>
                  <a:pt x="367408" y="392444"/>
                </a:cubicBezTo>
                <a:cubicBezTo>
                  <a:pt x="380928" y="391215"/>
                  <a:pt x="392501" y="380499"/>
                  <a:pt x="406044" y="379565"/>
                </a:cubicBezTo>
                <a:cubicBezTo>
                  <a:pt x="517479" y="371880"/>
                  <a:pt x="629278" y="370979"/>
                  <a:pt x="740895" y="366686"/>
                </a:cubicBezTo>
                <a:cubicBezTo>
                  <a:pt x="766653" y="358100"/>
                  <a:pt x="803107" y="363519"/>
                  <a:pt x="818168" y="340928"/>
                </a:cubicBezTo>
                <a:cubicBezTo>
                  <a:pt x="877214" y="252359"/>
                  <a:pt x="859895" y="293023"/>
                  <a:pt x="882563" y="225018"/>
                </a:cubicBezTo>
                <a:cubicBezTo>
                  <a:pt x="878270" y="182089"/>
                  <a:pt x="884428" y="136776"/>
                  <a:pt x="869684" y="96230"/>
                </a:cubicBezTo>
                <a:cubicBezTo>
                  <a:pt x="865045" y="83472"/>
                  <a:pt x="843189" y="89422"/>
                  <a:pt x="831047" y="83351"/>
                </a:cubicBezTo>
                <a:cubicBezTo>
                  <a:pt x="817203" y="76429"/>
                  <a:pt x="806255" y="64515"/>
                  <a:pt x="792411" y="57593"/>
                </a:cubicBezTo>
                <a:cubicBezTo>
                  <a:pt x="752705" y="37740"/>
                  <a:pt x="686258" y="36274"/>
                  <a:pt x="650743" y="31835"/>
                </a:cubicBezTo>
                <a:cubicBezTo>
                  <a:pt x="555229" y="0"/>
                  <a:pt x="604977" y="11163"/>
                  <a:pt x="418923" y="31835"/>
                </a:cubicBezTo>
                <a:cubicBezTo>
                  <a:pt x="254134" y="50144"/>
                  <a:pt x="408191" y="29689"/>
                  <a:pt x="354529" y="31835"/>
                </a:cubicBezTo>
                <a:close/>
              </a:path>
            </a:pathLst>
          </a:custGeom>
          <a:noFill/>
          <a:ln>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Freeform 9"/>
          <p:cNvSpPr/>
          <p:nvPr/>
        </p:nvSpPr>
        <p:spPr bwMode="auto">
          <a:xfrm>
            <a:off x="493331" y="3803922"/>
            <a:ext cx="884428" cy="405323"/>
          </a:xfrm>
          <a:custGeom>
            <a:avLst/>
            <a:gdLst>
              <a:gd name="connsiteX0" fmla="*/ 354529 w 884428"/>
              <a:gd name="connsiteY0" fmla="*/ 31835 h 405323"/>
              <a:gd name="connsiteX1" fmla="*/ 96951 w 884428"/>
              <a:gd name="connsiteY1" fmla="*/ 44714 h 405323"/>
              <a:gd name="connsiteX2" fmla="*/ 58315 w 884428"/>
              <a:gd name="connsiteY2" fmla="*/ 57593 h 405323"/>
              <a:gd name="connsiteX3" fmla="*/ 45436 w 884428"/>
              <a:gd name="connsiteY3" fmla="*/ 134866 h 405323"/>
              <a:gd name="connsiteX4" fmla="*/ 32557 w 884428"/>
              <a:gd name="connsiteY4" fmla="*/ 199261 h 405323"/>
              <a:gd name="connsiteX5" fmla="*/ 84072 w 884428"/>
              <a:gd name="connsiteY5" fmla="*/ 392444 h 405323"/>
              <a:gd name="connsiteX6" fmla="*/ 122709 w 884428"/>
              <a:gd name="connsiteY6" fmla="*/ 405323 h 405323"/>
              <a:gd name="connsiteX7" fmla="*/ 367408 w 884428"/>
              <a:gd name="connsiteY7" fmla="*/ 392444 h 405323"/>
              <a:gd name="connsiteX8" fmla="*/ 406044 w 884428"/>
              <a:gd name="connsiteY8" fmla="*/ 379565 h 405323"/>
              <a:gd name="connsiteX9" fmla="*/ 740895 w 884428"/>
              <a:gd name="connsiteY9" fmla="*/ 366686 h 405323"/>
              <a:gd name="connsiteX10" fmla="*/ 818168 w 884428"/>
              <a:gd name="connsiteY10" fmla="*/ 340928 h 405323"/>
              <a:gd name="connsiteX11" fmla="*/ 882563 w 884428"/>
              <a:gd name="connsiteY11" fmla="*/ 225018 h 405323"/>
              <a:gd name="connsiteX12" fmla="*/ 869684 w 884428"/>
              <a:gd name="connsiteY12" fmla="*/ 96230 h 405323"/>
              <a:gd name="connsiteX13" fmla="*/ 831047 w 884428"/>
              <a:gd name="connsiteY13" fmla="*/ 83351 h 405323"/>
              <a:gd name="connsiteX14" fmla="*/ 792411 w 884428"/>
              <a:gd name="connsiteY14" fmla="*/ 57593 h 405323"/>
              <a:gd name="connsiteX15" fmla="*/ 650743 w 884428"/>
              <a:gd name="connsiteY15" fmla="*/ 31835 h 405323"/>
              <a:gd name="connsiteX16" fmla="*/ 418923 w 884428"/>
              <a:gd name="connsiteY16" fmla="*/ 31835 h 405323"/>
              <a:gd name="connsiteX17" fmla="*/ 354529 w 884428"/>
              <a:gd name="connsiteY17" fmla="*/ 31835 h 40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4428" h="405323">
                <a:moveTo>
                  <a:pt x="354529" y="31835"/>
                </a:moveTo>
                <a:cubicBezTo>
                  <a:pt x="300867" y="33981"/>
                  <a:pt x="182594" y="37267"/>
                  <a:pt x="96951" y="44714"/>
                </a:cubicBezTo>
                <a:cubicBezTo>
                  <a:pt x="83427" y="45890"/>
                  <a:pt x="65050" y="45806"/>
                  <a:pt x="58315" y="57593"/>
                </a:cubicBezTo>
                <a:cubicBezTo>
                  <a:pt x="45359" y="80265"/>
                  <a:pt x="50107" y="109174"/>
                  <a:pt x="45436" y="134866"/>
                </a:cubicBezTo>
                <a:cubicBezTo>
                  <a:pt x="41520" y="156403"/>
                  <a:pt x="36850" y="177796"/>
                  <a:pt x="32557" y="199261"/>
                </a:cubicBezTo>
                <a:cubicBezTo>
                  <a:pt x="42514" y="328706"/>
                  <a:pt x="0" y="350407"/>
                  <a:pt x="84072" y="392444"/>
                </a:cubicBezTo>
                <a:cubicBezTo>
                  <a:pt x="96214" y="398515"/>
                  <a:pt x="109830" y="401030"/>
                  <a:pt x="122709" y="405323"/>
                </a:cubicBezTo>
                <a:cubicBezTo>
                  <a:pt x="204275" y="401030"/>
                  <a:pt x="286064" y="399839"/>
                  <a:pt x="367408" y="392444"/>
                </a:cubicBezTo>
                <a:cubicBezTo>
                  <a:pt x="380928" y="391215"/>
                  <a:pt x="392501" y="380499"/>
                  <a:pt x="406044" y="379565"/>
                </a:cubicBezTo>
                <a:cubicBezTo>
                  <a:pt x="517479" y="371880"/>
                  <a:pt x="629278" y="370979"/>
                  <a:pt x="740895" y="366686"/>
                </a:cubicBezTo>
                <a:cubicBezTo>
                  <a:pt x="766653" y="358100"/>
                  <a:pt x="803107" y="363519"/>
                  <a:pt x="818168" y="340928"/>
                </a:cubicBezTo>
                <a:cubicBezTo>
                  <a:pt x="877214" y="252359"/>
                  <a:pt x="859895" y="293023"/>
                  <a:pt x="882563" y="225018"/>
                </a:cubicBezTo>
                <a:cubicBezTo>
                  <a:pt x="878270" y="182089"/>
                  <a:pt x="884428" y="136776"/>
                  <a:pt x="869684" y="96230"/>
                </a:cubicBezTo>
                <a:cubicBezTo>
                  <a:pt x="865045" y="83472"/>
                  <a:pt x="843189" y="89422"/>
                  <a:pt x="831047" y="83351"/>
                </a:cubicBezTo>
                <a:cubicBezTo>
                  <a:pt x="817203" y="76429"/>
                  <a:pt x="806255" y="64515"/>
                  <a:pt x="792411" y="57593"/>
                </a:cubicBezTo>
                <a:cubicBezTo>
                  <a:pt x="752705" y="37740"/>
                  <a:pt x="686258" y="36274"/>
                  <a:pt x="650743" y="31835"/>
                </a:cubicBezTo>
                <a:cubicBezTo>
                  <a:pt x="555229" y="0"/>
                  <a:pt x="604977" y="11163"/>
                  <a:pt x="418923" y="31835"/>
                </a:cubicBezTo>
                <a:cubicBezTo>
                  <a:pt x="254134" y="50144"/>
                  <a:pt x="408191" y="29689"/>
                  <a:pt x="354529" y="31835"/>
                </a:cubicBezTo>
                <a:close/>
              </a:path>
            </a:pathLst>
          </a:custGeom>
          <a:noFill/>
          <a:ln>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TextBox 10"/>
          <p:cNvSpPr txBox="1"/>
          <p:nvPr/>
        </p:nvSpPr>
        <p:spPr>
          <a:xfrm>
            <a:off x="7547020" y="1571223"/>
            <a:ext cx="728213" cy="400110"/>
          </a:xfrm>
          <a:prstGeom prst="rect">
            <a:avLst/>
          </a:prstGeom>
          <a:noFill/>
        </p:spPr>
        <p:txBody>
          <a:bodyPr wrap="none" rtlCol="0">
            <a:spAutoFit/>
          </a:bodyPr>
          <a:lstStyle/>
          <a:p>
            <a:r>
              <a:rPr lang="en-GB" sz="2000" b="1" dirty="0" err="1" smtClean="0"/>
              <a:t>Scala</a:t>
            </a:r>
            <a:endParaRPr lang="en-GB" sz="2000" b="1" dirty="0"/>
          </a:p>
        </p:txBody>
      </p:sp>
      <p:sp>
        <p:nvSpPr>
          <p:cNvPr id="12" name="TextBox 11"/>
          <p:cNvSpPr txBox="1"/>
          <p:nvPr/>
        </p:nvSpPr>
        <p:spPr>
          <a:xfrm>
            <a:off x="7609268" y="3166057"/>
            <a:ext cx="849913" cy="400110"/>
          </a:xfrm>
          <a:prstGeom prst="rect">
            <a:avLst/>
          </a:prstGeom>
          <a:noFill/>
        </p:spPr>
        <p:txBody>
          <a:bodyPr wrap="none" rtlCol="0">
            <a:spAutoFit/>
          </a:bodyPr>
          <a:lstStyle/>
          <a:p>
            <a:r>
              <a:rPr lang="en-GB" sz="2000" b="1" dirty="0" err="1" smtClean="0"/>
              <a:t>Erlang</a:t>
            </a:r>
            <a:endParaRPr lang="en-GB" sz="2000" b="1" dirty="0"/>
          </a:p>
        </p:txBody>
      </p:sp>
      <p:sp>
        <p:nvSpPr>
          <p:cNvPr id="13" name="Folded Corner 12"/>
          <p:cNvSpPr/>
          <p:nvPr/>
        </p:nvSpPr>
        <p:spPr>
          <a:xfrm>
            <a:off x="3493768" y="4965593"/>
            <a:ext cx="5138192" cy="1555997"/>
          </a:xfrm>
          <a:prstGeom prst="foldedCorner">
            <a:avLst/>
          </a:prstGeom>
          <a:solidFill>
            <a:schemeClr val="tx1"/>
          </a:soli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1600" b="1" dirty="0" err="1" smtClean="0">
                <a:solidFill>
                  <a:schemeClr val="bg1"/>
                </a:solidFill>
                <a:latin typeface="Consolas" pitchFamily="49" charset="0"/>
                <a:cs typeface="Consolas" pitchFamily="49" charset="0"/>
              </a:rPr>
              <a:t>async</a:t>
            </a:r>
            <a:r>
              <a:rPr lang="en-GB" sz="1600" b="1" dirty="0" smtClean="0">
                <a:solidFill>
                  <a:schemeClr val="bg1"/>
                </a:solidFill>
                <a:latin typeface="Consolas" pitchFamily="49" charset="0"/>
                <a:cs typeface="Consolas" pitchFamily="49" charset="0"/>
              </a:rPr>
              <a:t> { </a:t>
            </a:r>
            <a:r>
              <a:rPr lang="en-GB" sz="1600" b="1" dirty="0" smtClean="0">
                <a:solidFill>
                  <a:schemeClr val="accent2"/>
                </a:solidFill>
                <a:latin typeface="Consolas" pitchFamily="49" charset="0"/>
                <a:cs typeface="Consolas" pitchFamily="49" charset="0"/>
              </a:rPr>
              <a:t>let!</a:t>
            </a:r>
            <a:r>
              <a:rPr lang="en-GB" sz="1600" b="1" dirty="0" smtClean="0">
                <a:solidFill>
                  <a:schemeClr val="bg1"/>
                </a:solidFill>
                <a:latin typeface="Consolas" pitchFamily="49" charset="0"/>
                <a:cs typeface="Consolas" pitchFamily="49" charset="0"/>
              </a:rPr>
              <a:t> image = </a:t>
            </a:r>
            <a:r>
              <a:rPr lang="en-GB" sz="1600" b="1" dirty="0" err="1" smtClean="0">
                <a:solidFill>
                  <a:schemeClr val="bg1"/>
                </a:solidFill>
                <a:latin typeface="Consolas" pitchFamily="49" charset="0"/>
                <a:cs typeface="Consolas" pitchFamily="49" charset="0"/>
              </a:rPr>
              <a:t>ReadAsync</a:t>
            </a:r>
            <a:r>
              <a:rPr lang="en-GB" sz="1600" b="1" dirty="0" smtClean="0">
                <a:solidFill>
                  <a:schemeClr val="bg1"/>
                </a:solidFill>
                <a:latin typeface="Consolas" pitchFamily="49" charset="0"/>
                <a:cs typeface="Consolas" pitchFamily="49" charset="0"/>
              </a:rPr>
              <a:t> "cat.jpg"</a:t>
            </a:r>
          </a:p>
          <a:p>
            <a:r>
              <a:rPr lang="en-GB" sz="1600" b="1" dirty="0" smtClean="0">
                <a:solidFill>
                  <a:schemeClr val="bg1"/>
                </a:solidFill>
                <a:latin typeface="Consolas" pitchFamily="49" charset="0"/>
                <a:cs typeface="Consolas" pitchFamily="49" charset="0"/>
              </a:rPr>
              <a:t>        </a:t>
            </a:r>
            <a:r>
              <a:rPr lang="en-GB" sz="1600" b="1" dirty="0" smtClean="0">
                <a:solidFill>
                  <a:schemeClr val="accent2"/>
                </a:solidFill>
                <a:latin typeface="Consolas" pitchFamily="49" charset="0"/>
                <a:cs typeface="Consolas" pitchFamily="49" charset="0"/>
              </a:rPr>
              <a:t>let</a:t>
            </a:r>
            <a:r>
              <a:rPr lang="en-GB" sz="1600" b="1" dirty="0" smtClean="0">
                <a:solidFill>
                  <a:schemeClr val="bg1"/>
                </a:solidFill>
                <a:latin typeface="Consolas" pitchFamily="49" charset="0"/>
                <a:cs typeface="Consolas" pitchFamily="49" charset="0"/>
              </a:rPr>
              <a:t> image2 = f image</a:t>
            </a:r>
          </a:p>
          <a:p>
            <a:r>
              <a:rPr lang="en-GB" sz="1600" b="1" dirty="0" smtClean="0">
                <a:solidFill>
                  <a:schemeClr val="bg1"/>
                </a:solidFill>
                <a:latin typeface="Consolas" pitchFamily="49" charset="0"/>
                <a:cs typeface="Consolas" pitchFamily="49" charset="0"/>
              </a:rPr>
              <a:t>        </a:t>
            </a:r>
            <a:r>
              <a:rPr lang="en-GB" sz="1600" b="1" dirty="0" smtClean="0">
                <a:solidFill>
                  <a:schemeClr val="accent2"/>
                </a:solidFill>
                <a:latin typeface="Consolas" pitchFamily="49" charset="0"/>
                <a:cs typeface="Consolas" pitchFamily="49" charset="0"/>
              </a:rPr>
              <a:t>do! </a:t>
            </a:r>
            <a:r>
              <a:rPr lang="en-GB" sz="1600" b="1" dirty="0" err="1" smtClean="0">
                <a:solidFill>
                  <a:schemeClr val="bg1"/>
                </a:solidFill>
                <a:latin typeface="Consolas" pitchFamily="49" charset="0"/>
                <a:cs typeface="Consolas" pitchFamily="49" charset="0"/>
              </a:rPr>
              <a:t>WriteAsync</a:t>
            </a:r>
            <a:r>
              <a:rPr lang="en-GB" sz="1600" b="1" dirty="0" smtClean="0">
                <a:solidFill>
                  <a:schemeClr val="bg1"/>
                </a:solidFill>
                <a:latin typeface="Consolas" pitchFamily="49" charset="0"/>
                <a:cs typeface="Consolas" pitchFamily="49" charset="0"/>
              </a:rPr>
              <a:t> image2 "dog.jpg"</a:t>
            </a:r>
          </a:p>
          <a:p>
            <a:r>
              <a:rPr lang="en-GB" sz="1600" b="1" dirty="0" smtClean="0">
                <a:solidFill>
                  <a:schemeClr val="bg1"/>
                </a:solidFill>
                <a:latin typeface="Consolas" pitchFamily="49" charset="0"/>
                <a:cs typeface="Consolas" pitchFamily="49" charset="0"/>
              </a:rPr>
              <a:t>        </a:t>
            </a:r>
            <a:r>
              <a:rPr lang="en-GB" sz="1600" b="1" dirty="0" smtClean="0">
                <a:solidFill>
                  <a:schemeClr val="accent2"/>
                </a:solidFill>
                <a:latin typeface="Consolas" pitchFamily="49" charset="0"/>
                <a:cs typeface="Consolas" pitchFamily="49" charset="0"/>
              </a:rPr>
              <a:t>do </a:t>
            </a:r>
            <a:r>
              <a:rPr lang="en-GB" sz="1600" b="1" dirty="0" err="1" smtClean="0">
                <a:solidFill>
                  <a:schemeClr val="bg1"/>
                </a:solidFill>
                <a:latin typeface="Consolas" pitchFamily="49" charset="0"/>
                <a:cs typeface="Consolas" pitchFamily="49" charset="0"/>
              </a:rPr>
              <a:t>printfn</a:t>
            </a:r>
            <a:r>
              <a:rPr lang="en-GB" sz="1600" b="1" dirty="0" smtClean="0">
                <a:solidFill>
                  <a:schemeClr val="bg1"/>
                </a:solidFill>
                <a:latin typeface="Consolas" pitchFamily="49" charset="0"/>
                <a:cs typeface="Consolas" pitchFamily="49" charset="0"/>
              </a:rPr>
              <a:t> "done!" </a:t>
            </a:r>
          </a:p>
          <a:p>
            <a:r>
              <a:rPr lang="en-GB" sz="1600" b="1" dirty="0" smtClean="0">
                <a:solidFill>
                  <a:schemeClr val="bg1"/>
                </a:solidFill>
                <a:latin typeface="Consolas" pitchFamily="49" charset="0"/>
                <a:cs typeface="Consolas" pitchFamily="49" charset="0"/>
              </a:rPr>
              <a:t>        </a:t>
            </a:r>
            <a:r>
              <a:rPr lang="en-GB" sz="1600" b="1" dirty="0" smtClean="0">
                <a:solidFill>
                  <a:schemeClr val="accent2"/>
                </a:solidFill>
                <a:latin typeface="Consolas" pitchFamily="49" charset="0"/>
                <a:cs typeface="Consolas" pitchFamily="49" charset="0"/>
              </a:rPr>
              <a:t>return </a:t>
            </a:r>
            <a:r>
              <a:rPr lang="en-GB" sz="1600" b="1" dirty="0" smtClean="0">
                <a:solidFill>
                  <a:schemeClr val="bg1"/>
                </a:solidFill>
                <a:latin typeface="Consolas" pitchFamily="49" charset="0"/>
                <a:cs typeface="Consolas" pitchFamily="49" charset="0"/>
              </a:rPr>
              <a:t>image2 }</a:t>
            </a:r>
          </a:p>
        </p:txBody>
      </p:sp>
      <p:sp>
        <p:nvSpPr>
          <p:cNvPr id="14" name="Freeform 13"/>
          <p:cNvSpPr/>
          <p:nvPr/>
        </p:nvSpPr>
        <p:spPr bwMode="auto">
          <a:xfrm>
            <a:off x="4226059" y="4960874"/>
            <a:ext cx="884428" cy="405323"/>
          </a:xfrm>
          <a:custGeom>
            <a:avLst/>
            <a:gdLst>
              <a:gd name="connsiteX0" fmla="*/ 354529 w 884428"/>
              <a:gd name="connsiteY0" fmla="*/ 31835 h 405323"/>
              <a:gd name="connsiteX1" fmla="*/ 96951 w 884428"/>
              <a:gd name="connsiteY1" fmla="*/ 44714 h 405323"/>
              <a:gd name="connsiteX2" fmla="*/ 58315 w 884428"/>
              <a:gd name="connsiteY2" fmla="*/ 57593 h 405323"/>
              <a:gd name="connsiteX3" fmla="*/ 45436 w 884428"/>
              <a:gd name="connsiteY3" fmla="*/ 134866 h 405323"/>
              <a:gd name="connsiteX4" fmla="*/ 32557 w 884428"/>
              <a:gd name="connsiteY4" fmla="*/ 199261 h 405323"/>
              <a:gd name="connsiteX5" fmla="*/ 84072 w 884428"/>
              <a:gd name="connsiteY5" fmla="*/ 392444 h 405323"/>
              <a:gd name="connsiteX6" fmla="*/ 122709 w 884428"/>
              <a:gd name="connsiteY6" fmla="*/ 405323 h 405323"/>
              <a:gd name="connsiteX7" fmla="*/ 367408 w 884428"/>
              <a:gd name="connsiteY7" fmla="*/ 392444 h 405323"/>
              <a:gd name="connsiteX8" fmla="*/ 406044 w 884428"/>
              <a:gd name="connsiteY8" fmla="*/ 379565 h 405323"/>
              <a:gd name="connsiteX9" fmla="*/ 740895 w 884428"/>
              <a:gd name="connsiteY9" fmla="*/ 366686 h 405323"/>
              <a:gd name="connsiteX10" fmla="*/ 818168 w 884428"/>
              <a:gd name="connsiteY10" fmla="*/ 340928 h 405323"/>
              <a:gd name="connsiteX11" fmla="*/ 882563 w 884428"/>
              <a:gd name="connsiteY11" fmla="*/ 225018 h 405323"/>
              <a:gd name="connsiteX12" fmla="*/ 869684 w 884428"/>
              <a:gd name="connsiteY12" fmla="*/ 96230 h 405323"/>
              <a:gd name="connsiteX13" fmla="*/ 831047 w 884428"/>
              <a:gd name="connsiteY13" fmla="*/ 83351 h 405323"/>
              <a:gd name="connsiteX14" fmla="*/ 792411 w 884428"/>
              <a:gd name="connsiteY14" fmla="*/ 57593 h 405323"/>
              <a:gd name="connsiteX15" fmla="*/ 650743 w 884428"/>
              <a:gd name="connsiteY15" fmla="*/ 31835 h 405323"/>
              <a:gd name="connsiteX16" fmla="*/ 418923 w 884428"/>
              <a:gd name="connsiteY16" fmla="*/ 31835 h 405323"/>
              <a:gd name="connsiteX17" fmla="*/ 354529 w 884428"/>
              <a:gd name="connsiteY17" fmla="*/ 31835 h 40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4428" h="405323">
                <a:moveTo>
                  <a:pt x="354529" y="31835"/>
                </a:moveTo>
                <a:cubicBezTo>
                  <a:pt x="300867" y="33981"/>
                  <a:pt x="182594" y="37267"/>
                  <a:pt x="96951" y="44714"/>
                </a:cubicBezTo>
                <a:cubicBezTo>
                  <a:pt x="83427" y="45890"/>
                  <a:pt x="65050" y="45806"/>
                  <a:pt x="58315" y="57593"/>
                </a:cubicBezTo>
                <a:cubicBezTo>
                  <a:pt x="45359" y="80265"/>
                  <a:pt x="50107" y="109174"/>
                  <a:pt x="45436" y="134866"/>
                </a:cubicBezTo>
                <a:cubicBezTo>
                  <a:pt x="41520" y="156403"/>
                  <a:pt x="36850" y="177796"/>
                  <a:pt x="32557" y="199261"/>
                </a:cubicBezTo>
                <a:cubicBezTo>
                  <a:pt x="42514" y="328706"/>
                  <a:pt x="0" y="350407"/>
                  <a:pt x="84072" y="392444"/>
                </a:cubicBezTo>
                <a:cubicBezTo>
                  <a:pt x="96214" y="398515"/>
                  <a:pt x="109830" y="401030"/>
                  <a:pt x="122709" y="405323"/>
                </a:cubicBezTo>
                <a:cubicBezTo>
                  <a:pt x="204275" y="401030"/>
                  <a:pt x="286064" y="399839"/>
                  <a:pt x="367408" y="392444"/>
                </a:cubicBezTo>
                <a:cubicBezTo>
                  <a:pt x="380928" y="391215"/>
                  <a:pt x="392501" y="380499"/>
                  <a:pt x="406044" y="379565"/>
                </a:cubicBezTo>
                <a:cubicBezTo>
                  <a:pt x="517479" y="371880"/>
                  <a:pt x="629278" y="370979"/>
                  <a:pt x="740895" y="366686"/>
                </a:cubicBezTo>
                <a:cubicBezTo>
                  <a:pt x="766653" y="358100"/>
                  <a:pt x="803107" y="363519"/>
                  <a:pt x="818168" y="340928"/>
                </a:cubicBezTo>
                <a:cubicBezTo>
                  <a:pt x="877214" y="252359"/>
                  <a:pt x="859895" y="293023"/>
                  <a:pt x="882563" y="225018"/>
                </a:cubicBezTo>
                <a:cubicBezTo>
                  <a:pt x="878270" y="182089"/>
                  <a:pt x="884428" y="136776"/>
                  <a:pt x="869684" y="96230"/>
                </a:cubicBezTo>
                <a:cubicBezTo>
                  <a:pt x="865045" y="83472"/>
                  <a:pt x="843189" y="89422"/>
                  <a:pt x="831047" y="83351"/>
                </a:cubicBezTo>
                <a:cubicBezTo>
                  <a:pt x="817203" y="76429"/>
                  <a:pt x="806255" y="64515"/>
                  <a:pt x="792411" y="57593"/>
                </a:cubicBezTo>
                <a:cubicBezTo>
                  <a:pt x="752705" y="37740"/>
                  <a:pt x="686258" y="36274"/>
                  <a:pt x="650743" y="31835"/>
                </a:cubicBezTo>
                <a:cubicBezTo>
                  <a:pt x="555229" y="0"/>
                  <a:pt x="604977" y="11163"/>
                  <a:pt x="418923" y="31835"/>
                </a:cubicBezTo>
                <a:cubicBezTo>
                  <a:pt x="254134" y="50144"/>
                  <a:pt x="408191" y="29689"/>
                  <a:pt x="354529" y="31835"/>
                </a:cubicBezTo>
                <a:close/>
              </a:path>
            </a:pathLst>
          </a:custGeom>
          <a:noFill/>
          <a:ln>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Freeform 14"/>
          <p:cNvSpPr/>
          <p:nvPr/>
        </p:nvSpPr>
        <p:spPr bwMode="auto">
          <a:xfrm>
            <a:off x="4277573" y="5411634"/>
            <a:ext cx="884428" cy="405323"/>
          </a:xfrm>
          <a:custGeom>
            <a:avLst/>
            <a:gdLst>
              <a:gd name="connsiteX0" fmla="*/ 354529 w 884428"/>
              <a:gd name="connsiteY0" fmla="*/ 31835 h 405323"/>
              <a:gd name="connsiteX1" fmla="*/ 96951 w 884428"/>
              <a:gd name="connsiteY1" fmla="*/ 44714 h 405323"/>
              <a:gd name="connsiteX2" fmla="*/ 58315 w 884428"/>
              <a:gd name="connsiteY2" fmla="*/ 57593 h 405323"/>
              <a:gd name="connsiteX3" fmla="*/ 45436 w 884428"/>
              <a:gd name="connsiteY3" fmla="*/ 134866 h 405323"/>
              <a:gd name="connsiteX4" fmla="*/ 32557 w 884428"/>
              <a:gd name="connsiteY4" fmla="*/ 199261 h 405323"/>
              <a:gd name="connsiteX5" fmla="*/ 84072 w 884428"/>
              <a:gd name="connsiteY5" fmla="*/ 392444 h 405323"/>
              <a:gd name="connsiteX6" fmla="*/ 122709 w 884428"/>
              <a:gd name="connsiteY6" fmla="*/ 405323 h 405323"/>
              <a:gd name="connsiteX7" fmla="*/ 367408 w 884428"/>
              <a:gd name="connsiteY7" fmla="*/ 392444 h 405323"/>
              <a:gd name="connsiteX8" fmla="*/ 406044 w 884428"/>
              <a:gd name="connsiteY8" fmla="*/ 379565 h 405323"/>
              <a:gd name="connsiteX9" fmla="*/ 740895 w 884428"/>
              <a:gd name="connsiteY9" fmla="*/ 366686 h 405323"/>
              <a:gd name="connsiteX10" fmla="*/ 818168 w 884428"/>
              <a:gd name="connsiteY10" fmla="*/ 340928 h 405323"/>
              <a:gd name="connsiteX11" fmla="*/ 882563 w 884428"/>
              <a:gd name="connsiteY11" fmla="*/ 225018 h 405323"/>
              <a:gd name="connsiteX12" fmla="*/ 869684 w 884428"/>
              <a:gd name="connsiteY12" fmla="*/ 96230 h 405323"/>
              <a:gd name="connsiteX13" fmla="*/ 831047 w 884428"/>
              <a:gd name="connsiteY13" fmla="*/ 83351 h 405323"/>
              <a:gd name="connsiteX14" fmla="*/ 792411 w 884428"/>
              <a:gd name="connsiteY14" fmla="*/ 57593 h 405323"/>
              <a:gd name="connsiteX15" fmla="*/ 650743 w 884428"/>
              <a:gd name="connsiteY15" fmla="*/ 31835 h 405323"/>
              <a:gd name="connsiteX16" fmla="*/ 418923 w 884428"/>
              <a:gd name="connsiteY16" fmla="*/ 31835 h 405323"/>
              <a:gd name="connsiteX17" fmla="*/ 354529 w 884428"/>
              <a:gd name="connsiteY17" fmla="*/ 31835 h 40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4428" h="405323">
                <a:moveTo>
                  <a:pt x="354529" y="31835"/>
                </a:moveTo>
                <a:cubicBezTo>
                  <a:pt x="300867" y="33981"/>
                  <a:pt x="182594" y="37267"/>
                  <a:pt x="96951" y="44714"/>
                </a:cubicBezTo>
                <a:cubicBezTo>
                  <a:pt x="83427" y="45890"/>
                  <a:pt x="65050" y="45806"/>
                  <a:pt x="58315" y="57593"/>
                </a:cubicBezTo>
                <a:cubicBezTo>
                  <a:pt x="45359" y="80265"/>
                  <a:pt x="50107" y="109174"/>
                  <a:pt x="45436" y="134866"/>
                </a:cubicBezTo>
                <a:cubicBezTo>
                  <a:pt x="41520" y="156403"/>
                  <a:pt x="36850" y="177796"/>
                  <a:pt x="32557" y="199261"/>
                </a:cubicBezTo>
                <a:cubicBezTo>
                  <a:pt x="42514" y="328706"/>
                  <a:pt x="0" y="350407"/>
                  <a:pt x="84072" y="392444"/>
                </a:cubicBezTo>
                <a:cubicBezTo>
                  <a:pt x="96214" y="398515"/>
                  <a:pt x="109830" y="401030"/>
                  <a:pt x="122709" y="405323"/>
                </a:cubicBezTo>
                <a:cubicBezTo>
                  <a:pt x="204275" y="401030"/>
                  <a:pt x="286064" y="399839"/>
                  <a:pt x="367408" y="392444"/>
                </a:cubicBezTo>
                <a:cubicBezTo>
                  <a:pt x="380928" y="391215"/>
                  <a:pt x="392501" y="380499"/>
                  <a:pt x="406044" y="379565"/>
                </a:cubicBezTo>
                <a:cubicBezTo>
                  <a:pt x="517479" y="371880"/>
                  <a:pt x="629278" y="370979"/>
                  <a:pt x="740895" y="366686"/>
                </a:cubicBezTo>
                <a:cubicBezTo>
                  <a:pt x="766653" y="358100"/>
                  <a:pt x="803107" y="363519"/>
                  <a:pt x="818168" y="340928"/>
                </a:cubicBezTo>
                <a:cubicBezTo>
                  <a:pt x="877214" y="252359"/>
                  <a:pt x="859895" y="293023"/>
                  <a:pt x="882563" y="225018"/>
                </a:cubicBezTo>
                <a:cubicBezTo>
                  <a:pt x="878270" y="182089"/>
                  <a:pt x="884428" y="136776"/>
                  <a:pt x="869684" y="96230"/>
                </a:cubicBezTo>
                <a:cubicBezTo>
                  <a:pt x="865045" y="83472"/>
                  <a:pt x="843189" y="89422"/>
                  <a:pt x="831047" y="83351"/>
                </a:cubicBezTo>
                <a:cubicBezTo>
                  <a:pt x="817203" y="76429"/>
                  <a:pt x="806255" y="64515"/>
                  <a:pt x="792411" y="57593"/>
                </a:cubicBezTo>
                <a:cubicBezTo>
                  <a:pt x="752705" y="37740"/>
                  <a:pt x="686258" y="36274"/>
                  <a:pt x="650743" y="31835"/>
                </a:cubicBezTo>
                <a:cubicBezTo>
                  <a:pt x="555229" y="0"/>
                  <a:pt x="604977" y="11163"/>
                  <a:pt x="418923" y="31835"/>
                </a:cubicBezTo>
                <a:cubicBezTo>
                  <a:pt x="254134" y="50144"/>
                  <a:pt x="408191" y="29689"/>
                  <a:pt x="354529" y="31835"/>
                </a:cubicBezTo>
                <a:close/>
              </a:path>
            </a:pathLst>
          </a:custGeom>
          <a:noFill/>
          <a:ln>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 name="TextBox 15"/>
          <p:cNvSpPr txBox="1"/>
          <p:nvPr/>
        </p:nvSpPr>
        <p:spPr>
          <a:xfrm>
            <a:off x="8714074" y="4631333"/>
            <a:ext cx="429926" cy="400110"/>
          </a:xfrm>
          <a:prstGeom prst="rect">
            <a:avLst/>
          </a:prstGeom>
          <a:noFill/>
        </p:spPr>
        <p:txBody>
          <a:bodyPr wrap="none" rtlCol="0">
            <a:spAutoFit/>
          </a:bodyPr>
          <a:lstStyle/>
          <a:p>
            <a:r>
              <a:rPr lang="en-GB" sz="2000" b="1" dirty="0" smtClean="0"/>
              <a:t>F#</a:t>
            </a:r>
            <a:endParaRPr lang="en-GB"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F# async { ... }</a:t>
            </a:r>
            <a:endParaRPr lang="en-GB" dirty="0"/>
          </a:p>
        </p:txBody>
      </p:sp>
      <p:sp>
        <p:nvSpPr>
          <p:cNvPr id="3" name="Content Placeholder 2"/>
          <p:cNvSpPr>
            <a:spLocks noGrp="1"/>
          </p:cNvSpPr>
          <p:nvPr>
            <p:ph idx="1"/>
          </p:nvPr>
        </p:nvSpPr>
        <p:spPr/>
        <p:txBody>
          <a:bodyPr/>
          <a:lstStyle/>
          <a:p>
            <a:r>
              <a:rPr lang="en-GB" sz="2800" dirty="0" smtClean="0"/>
              <a:t>Sequencing I/O requests</a:t>
            </a:r>
          </a:p>
          <a:p>
            <a:endParaRPr lang="en-GB" sz="2800" dirty="0" smtClean="0"/>
          </a:p>
          <a:p>
            <a:endParaRPr lang="en-GB" sz="2800" dirty="0" smtClean="0"/>
          </a:p>
          <a:p>
            <a:endParaRPr lang="en-GB" sz="2800" dirty="0" smtClean="0"/>
          </a:p>
          <a:p>
            <a:r>
              <a:rPr lang="en-GB" sz="2800" dirty="0" smtClean="0"/>
              <a:t>Sequencing CPU computations and I/O requests</a:t>
            </a:r>
          </a:p>
          <a:p>
            <a:endParaRPr lang="en-GB" sz="2800" dirty="0" smtClean="0"/>
          </a:p>
        </p:txBody>
      </p:sp>
      <p:sp>
        <p:nvSpPr>
          <p:cNvPr id="6" name="Folded Corner 5"/>
          <p:cNvSpPr/>
          <p:nvPr/>
        </p:nvSpPr>
        <p:spPr>
          <a:xfrm>
            <a:off x="635537" y="2311399"/>
            <a:ext cx="8177486" cy="1188689"/>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tx1"/>
                </a:solidFill>
                <a:latin typeface="Consolas" pitchFamily="49" charset="0"/>
                <a:cs typeface="Consolas" pitchFamily="49" charset="0"/>
              </a:rPr>
              <a:t>async</a:t>
            </a:r>
            <a:r>
              <a:rPr lang="en-GB" sz="2000" b="1" dirty="0" smtClean="0">
                <a:solidFill>
                  <a:schemeClr val="tx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tx1"/>
                </a:solidFill>
                <a:latin typeface="Consolas" pitchFamily="49" charset="0"/>
                <a:cs typeface="Consolas" pitchFamily="49" charset="0"/>
              </a:rPr>
              <a:t>lang</a:t>
            </a:r>
            <a:r>
              <a:rPr lang="en-GB" sz="2000" b="1" dirty="0" smtClean="0">
                <a:solidFill>
                  <a:schemeClr val="tx1"/>
                </a:solidFill>
                <a:latin typeface="Consolas" pitchFamily="49" charset="0"/>
                <a:cs typeface="Consolas" pitchFamily="49" charset="0"/>
              </a:rPr>
              <a:t>  = </a:t>
            </a:r>
            <a:r>
              <a:rPr lang="en-GB" sz="2000" b="1" dirty="0" err="1" smtClean="0">
                <a:solidFill>
                  <a:schemeClr val="tx1"/>
                </a:solidFill>
                <a:latin typeface="Consolas" pitchFamily="49" charset="0"/>
                <a:cs typeface="Consolas" pitchFamily="49" charset="0"/>
              </a:rPr>
              <a:t>detectLanguageAsync</a:t>
            </a:r>
            <a:r>
              <a:rPr lang="en-GB" sz="2000" b="1" dirty="0" smtClean="0">
                <a:solidFill>
                  <a:schemeClr val="tx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tx1"/>
                </a:solidFill>
                <a:latin typeface="Consolas" pitchFamily="49" charset="0"/>
                <a:cs typeface="Consolas" pitchFamily="49" charset="0"/>
              </a:rPr>
              <a:t>text2 = </a:t>
            </a:r>
            <a:r>
              <a:rPr lang="en-GB" sz="2000" b="1" dirty="0" err="1" smtClean="0">
                <a:solidFill>
                  <a:schemeClr val="tx1"/>
                </a:solidFill>
                <a:latin typeface="Consolas" pitchFamily="49" charset="0"/>
                <a:cs typeface="Consolas" pitchFamily="49" charset="0"/>
              </a:rPr>
              <a:t>translateAsync</a:t>
            </a:r>
            <a:r>
              <a:rPr lang="en-GB" sz="2000" b="1" dirty="0" smtClean="0">
                <a:solidFill>
                  <a:schemeClr val="tx1"/>
                </a:solidFill>
                <a:latin typeface="Consolas" pitchFamily="49" charset="0"/>
                <a:cs typeface="Consolas" pitchFamily="49" charset="0"/>
              </a:rPr>
              <a:t> (</a:t>
            </a:r>
            <a:r>
              <a:rPr lang="en-GB" sz="2000" b="1" dirty="0" err="1" smtClean="0">
                <a:solidFill>
                  <a:schemeClr val="tx1"/>
                </a:solidFill>
                <a:latin typeface="Consolas" pitchFamily="49" charset="0"/>
                <a:cs typeface="Consolas" pitchFamily="49" charset="0"/>
              </a:rPr>
              <a:t>lang,"da",text</a:t>
            </a:r>
            <a:r>
              <a:rPr lang="en-GB" sz="2000" b="1" dirty="0" smtClean="0">
                <a:solidFill>
                  <a:schemeClr val="tx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tx1"/>
                </a:solidFill>
                <a:latin typeface="Consolas" pitchFamily="49" charset="0"/>
                <a:cs typeface="Consolas" pitchFamily="49" charset="0"/>
              </a:rPr>
              <a:t>text2 }</a:t>
            </a:r>
          </a:p>
        </p:txBody>
      </p:sp>
      <p:sp>
        <p:nvSpPr>
          <p:cNvPr id="7" name="Rectangle 6"/>
          <p:cNvSpPr/>
          <p:nvPr/>
        </p:nvSpPr>
        <p:spPr>
          <a:xfrm>
            <a:off x="622658" y="4353830"/>
            <a:ext cx="8215370" cy="1303809"/>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tx1"/>
                </a:solidFill>
                <a:latin typeface="Consolas" pitchFamily="49" charset="0"/>
                <a:cs typeface="Consolas" pitchFamily="49" charset="0"/>
              </a:rPr>
              <a:t>async</a:t>
            </a:r>
            <a:r>
              <a:rPr lang="en-GB" sz="2000" b="1" dirty="0" smtClean="0">
                <a:solidFill>
                  <a:schemeClr val="tx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tx1"/>
                </a:solidFill>
                <a:latin typeface="Consolas" pitchFamily="49" charset="0"/>
                <a:cs typeface="Consolas" pitchFamily="49" charset="0"/>
              </a:rPr>
              <a:t>lang</a:t>
            </a:r>
            <a:r>
              <a:rPr lang="en-GB" sz="2000" b="1" dirty="0" smtClean="0">
                <a:solidFill>
                  <a:schemeClr val="tx1"/>
                </a:solidFill>
                <a:latin typeface="Consolas" pitchFamily="49" charset="0"/>
                <a:cs typeface="Consolas" pitchFamily="49" charset="0"/>
              </a:rPr>
              <a:t>  = </a:t>
            </a:r>
            <a:r>
              <a:rPr lang="en-GB" sz="2000" b="1" dirty="0" err="1" smtClean="0">
                <a:solidFill>
                  <a:schemeClr val="tx1"/>
                </a:solidFill>
                <a:latin typeface="Consolas" pitchFamily="49" charset="0"/>
                <a:cs typeface="Consolas" pitchFamily="49" charset="0"/>
              </a:rPr>
              <a:t>detectLanguageAsync</a:t>
            </a:r>
            <a:r>
              <a:rPr lang="en-GB" sz="2000" b="1" dirty="0" smtClean="0">
                <a:solidFill>
                  <a:schemeClr val="tx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tx1"/>
                </a:solidFill>
                <a:latin typeface="Consolas" pitchFamily="49" charset="0"/>
                <a:cs typeface="Consolas" pitchFamily="49" charset="0"/>
              </a:rPr>
              <a:t>text2 = </a:t>
            </a:r>
            <a:r>
              <a:rPr lang="en-GB" sz="2000" b="1" dirty="0" err="1" smtClean="0">
                <a:solidFill>
                  <a:schemeClr val="tx1"/>
                </a:solidFill>
                <a:latin typeface="Consolas" pitchFamily="49" charset="0"/>
                <a:cs typeface="Consolas" pitchFamily="49" charset="0"/>
              </a:rPr>
              <a:t>translateAsync</a:t>
            </a:r>
            <a:r>
              <a:rPr lang="en-GB" sz="2000" b="1" dirty="0" smtClean="0">
                <a:solidFill>
                  <a:schemeClr val="tx1"/>
                </a:solidFill>
                <a:latin typeface="Consolas" pitchFamily="49" charset="0"/>
                <a:cs typeface="Consolas" pitchFamily="49" charset="0"/>
              </a:rPr>
              <a:t> (</a:t>
            </a:r>
            <a:r>
              <a:rPr lang="en-GB" sz="2000" b="1" dirty="0" err="1" smtClean="0">
                <a:solidFill>
                  <a:schemeClr val="tx1"/>
                </a:solidFill>
                <a:latin typeface="Consolas" pitchFamily="49" charset="0"/>
                <a:cs typeface="Consolas" pitchFamily="49" charset="0"/>
              </a:rPr>
              <a:t>lang,"da",text</a:t>
            </a:r>
            <a:r>
              <a:rPr lang="en-GB" sz="2000" b="1" dirty="0" smtClean="0">
                <a:solidFill>
                  <a:schemeClr val="tx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tx1"/>
                </a:solidFill>
                <a:latin typeface="Consolas" pitchFamily="49" charset="0"/>
                <a:cs typeface="Consolas" pitchFamily="49" charset="0"/>
              </a:rPr>
              <a:t>text3 = </a:t>
            </a:r>
            <a:r>
              <a:rPr lang="en-GB" sz="2000" b="1" dirty="0" err="1" smtClean="0">
                <a:solidFill>
                  <a:schemeClr val="tx1"/>
                </a:solidFill>
                <a:latin typeface="Consolas" pitchFamily="49" charset="0"/>
                <a:cs typeface="Consolas" pitchFamily="49" charset="0"/>
              </a:rPr>
              <a:t>postProcess</a:t>
            </a:r>
            <a:r>
              <a:rPr lang="en-GB" sz="2000" b="1" dirty="0" smtClean="0">
                <a:solidFill>
                  <a:schemeClr val="tx1"/>
                </a:solidFill>
                <a:latin typeface="Consolas" pitchFamily="49" charset="0"/>
                <a:cs typeface="Consolas" pitchFamily="49" charset="0"/>
              </a:rPr>
              <a:t> text2</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tx1"/>
                </a:solidFill>
                <a:latin typeface="Consolas" pitchFamily="49" charset="0"/>
                <a:cs typeface="Consolas" pitchFamily="49" charset="0"/>
              </a:rPr>
              <a:t>text3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TechEd_Europe">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5108</TotalTime>
  <Words>2517</Words>
  <Application>Microsoft Office PowerPoint</Application>
  <PresentationFormat>On-screen Show (4:3)</PresentationFormat>
  <Paragraphs>771</Paragraphs>
  <Slides>61</Slides>
  <Notes>13</Notes>
  <HiddenSlides>0</HiddenSlides>
  <MMClips>0</MMClips>
  <ScaleCrop>false</ScaleCrop>
  <HeadingPairs>
    <vt:vector size="4" baseType="variant">
      <vt:variant>
        <vt:lpstr>Theme</vt:lpstr>
      </vt:variant>
      <vt:variant>
        <vt:i4>2</vt:i4>
      </vt:variant>
      <vt:variant>
        <vt:lpstr>Slide Titles</vt:lpstr>
      </vt:variant>
      <vt:variant>
        <vt:i4>61</vt:i4>
      </vt:variant>
    </vt:vector>
  </HeadingPairs>
  <TitlesOfParts>
    <vt:vector size="63" baseType="lpstr">
      <vt:lpstr>TechEd_Europe</vt:lpstr>
      <vt:lpstr>Office Theme</vt:lpstr>
      <vt:lpstr> F#  Async/Parallel/Reactive   </vt:lpstr>
      <vt:lpstr>Shipped in Visual Studio 2010</vt:lpstr>
      <vt:lpstr>Outline</vt:lpstr>
      <vt:lpstr>Slide 4</vt:lpstr>
      <vt:lpstr>Computational Model Example</vt:lpstr>
      <vt:lpstr>Slide 6</vt:lpstr>
      <vt:lpstr>Slide 7</vt:lpstr>
      <vt:lpstr>Slide 8</vt:lpstr>
      <vt:lpstr>The many uses of F# async { ... }</vt:lpstr>
      <vt:lpstr>The many uses of F# async { ... }</vt:lpstr>
      <vt:lpstr>The many uses of F# async { ... }</vt:lpstr>
      <vt:lpstr>The Computational Model  (Multicore Java/C#/F#/...)</vt:lpstr>
      <vt:lpstr>async { ... }</vt:lpstr>
      <vt:lpstr>Demos: Web Translation</vt:lpstr>
      <vt:lpstr>Slide 15</vt:lpstr>
      <vt:lpstr>Slide 16</vt:lpstr>
      <vt:lpstr>Slide 17</vt:lpstr>
      <vt:lpstr>F# example: Serving 5,000+ simultaneous TCP connections with ~10 threads</vt:lpstr>
      <vt:lpstr>Slide 19</vt:lpstr>
      <vt:lpstr>Slide 20</vt:lpstr>
      <vt:lpstr>Slide 21</vt:lpstr>
      <vt:lpstr>One Agent</vt:lpstr>
      <vt:lpstr>100,000 Agents</vt:lpstr>
      <vt:lpstr>Demos: Agents</vt:lpstr>
      <vt:lpstr>Slide 25</vt:lpstr>
      <vt:lpstr>Demo: WebSharper</vt:lpstr>
      <vt:lpstr>Taming Asynchronous I/O</vt:lpstr>
      <vt:lpstr>Part 2: MiniAsync</vt:lpstr>
      <vt:lpstr>The Basic Recipe</vt:lpstr>
      <vt:lpstr>MiniAsync</vt:lpstr>
      <vt:lpstr>Assumptions on Host Language</vt:lpstr>
      <vt:lpstr>MiniAsync</vt:lpstr>
      <vt:lpstr>MiniAsync</vt:lpstr>
      <vt:lpstr>Computational Model #1 (Javascript)</vt:lpstr>
      <vt:lpstr>MiniAsync (reactive)</vt:lpstr>
      <vt:lpstr>The Computational Model  (Multicore Java/C#/F#/...)</vt:lpstr>
      <vt:lpstr>MiniAsync (multicore)</vt:lpstr>
      <vt:lpstr>Part 3: The General Syntactic Mechanism in F#</vt:lpstr>
      <vt:lpstr>Uses</vt:lpstr>
      <vt:lpstr>Slide 40</vt:lpstr>
      <vt:lpstr>Slide 41</vt:lpstr>
      <vt:lpstr>Slide 42</vt:lpstr>
      <vt:lpstr>Case Study: Making the F# Language Service More Reliably Reactive</vt:lpstr>
      <vt:lpstr>Slide 44</vt:lpstr>
      <vt:lpstr>Slide 45</vt:lpstr>
      <vt:lpstr>Generality – e.g. Type Indexed Monads</vt:lpstr>
      <vt:lpstr>Slide 47</vt:lpstr>
      <vt:lpstr>Summary</vt:lpstr>
      <vt:lpstr>Summary</vt:lpstr>
      <vt:lpstr>Possible Future Directions</vt:lpstr>
      <vt:lpstr>Questions?</vt:lpstr>
      <vt:lpstr>use - background</vt:lpstr>
      <vt:lpstr>use</vt:lpstr>
      <vt:lpstr>use</vt:lpstr>
      <vt:lpstr>use</vt:lpstr>
      <vt:lpstr>A Popular Question</vt:lpstr>
      <vt:lpstr>Examples</vt:lpstr>
      <vt:lpstr>Full F# Syntax &amp; Translation</vt:lpstr>
      <vt:lpstr>Recap:</vt:lpstr>
      <vt:lpstr>Slide 60</vt:lpstr>
      <vt:lpstr>Slide 61</vt:lpstr>
    </vt:vector>
  </TitlesOfParts>
  <Manager>&lt;Content Manager Name Here&gt;</Manager>
  <Company>Slidework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Tech·Ed  North America 2009</dc:subject>
  <dc:creator>Pennie</dc:creator>
  <dc:description>Template: Slidework LLC
Formatting:
Event Date: May 11 - 15, 2009
Event Location: Los Angeles, CA
Audience:</dc:description>
  <cp:lastModifiedBy>Don Syme</cp:lastModifiedBy>
  <cp:revision>236</cp:revision>
  <dcterms:created xsi:type="dcterms:W3CDTF">2009-03-17T17:00:19Z</dcterms:created>
  <dcterms:modified xsi:type="dcterms:W3CDTF">2010-06-07T13:10:59Z</dcterms:modified>
</cp:coreProperties>
</file>