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384" r:id="rId7"/>
    <p:sldId id="396" r:id="rId8"/>
    <p:sldId id="395" r:id="rId9"/>
    <p:sldId id="270" r:id="rId10"/>
    <p:sldId id="394" r:id="rId11"/>
    <p:sldId id="397" r:id="rId12"/>
    <p:sldId id="398" r:id="rId13"/>
    <p:sldId id="399" r:id="rId14"/>
    <p:sldId id="278" r:id="rId15"/>
    <p:sldId id="392" r:id="rId16"/>
    <p:sldId id="393" r:id="rId17"/>
    <p:sldId id="400" r:id="rId18"/>
    <p:sldId id="403" r:id="rId19"/>
    <p:sldId id="402" r:id="rId20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C16AED-4EE9-4ECF-8E2C-BFFEFB1FFD55}" type="datetime1">
              <a:rPr lang="sv-SE" smtClean="0"/>
              <a:t>2024-02-05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3CA0EF-2EE5-456F-BA44-D7B3A938684F}" type="datetime1">
              <a:rPr lang="sv-SE" smtClean="0"/>
              <a:t>2024-02-05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675596D-7E15-47AF-9657-8329CE49C1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50D22C-7185-43A9-B871-791680B7668D}" type="datetime1">
              <a:rPr lang="sv-SE" smtClean="0"/>
              <a:t>2024-02-05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3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06F79F-59F3-4F26-AE8A-0E6458DD2B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149E65B-FBD7-466D-947A-9FAB4813C761}" type="datetime1">
              <a:rPr lang="sv-SE" smtClean="0"/>
              <a:t>2024-02-05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6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7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095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12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C5E28C8-96B4-47BF-9E94-6ABEA7E49A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5FF7B1A-1033-4844-83C8-5B07B960FA8D}" type="datetime1">
              <a:rPr lang="sv-SE" smtClean="0"/>
              <a:t>2024-02-05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4818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14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684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15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9796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16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931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sv-SE" sz="4800"/>
              <a:t>3DFloat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ihandsfigur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nehåll 3 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ihandsfigur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/>
            </a:p>
          </p:txBody>
        </p:sp>
        <p:sp>
          <p:nvSpPr>
            <p:cNvPr id="36" name="Frihandsfigur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19" name="Frihandsfigur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16" name="Platshållare för tex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17" name="Platshållare för innehåll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22" name="Platshållare för tex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här för att ändra format på bakgrundstexten</a:t>
            </a:r>
          </a:p>
        </p:txBody>
      </p:sp>
      <p:sp>
        <p:nvSpPr>
          <p:cNvPr id="23" name="Platshållare för innehåll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18" name="Platshållare för tex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för att redigera</a:t>
            </a:r>
          </a:p>
        </p:txBody>
      </p:sp>
      <p:sp>
        <p:nvSpPr>
          <p:cNvPr id="21" name="Platshållare för innehåll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ammanfat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</a:p>
        </p:txBody>
      </p:sp>
      <p:sp>
        <p:nvSpPr>
          <p:cNvPr id="10" name="Platshållare för bild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ubrik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1" name="Underrubrik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latshållare för bild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2" name="Platshållare för bild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grpSp>
        <p:nvGrpSpPr>
          <p:cNvPr id="43" name="Grup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ihandsfigur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46" name="Frihandsfigur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ihandsfigur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/>
              <a:t>Klicka här för att ändra mall för underrubrikformat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9" name="Frihandsfigur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ihandsfigur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/>
            </a:p>
          </p:txBody>
        </p:sp>
        <p:sp>
          <p:nvSpPr>
            <p:cNvPr id="36" name="Frihandsfigur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ihandsfigur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or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sv-SE"/>
              <a:t>Klicka här för att lägga till en rubrik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sv-SE" sz="1600"/>
              <a:t>Klicka här för att lägga till text</a:t>
            </a:r>
          </a:p>
        </p:txBody>
      </p:sp>
      <p:sp>
        <p:nvSpPr>
          <p:cNvPr id="17" name="Platshållare för bild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2" name="Platshållare för bild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5" name="Platshållare för bild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10" name="Grup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8" name="Platshållare för bild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9" name="Platshållare för bild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0" name="Platshållare för bild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latshållare för innehåll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vsnittsbry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6" name="Underrubri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vsnittsbry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6" name="Underrubri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tabell 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ihandsfigur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5" name="Ellips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6" name="Frihandsfigur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ihandsfigur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0" name="Frihandsfigur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1" name="Frihandsfigur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12" name="Ellips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7" name="Platshållare för innehåll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ulär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/>
          </a:p>
        </p:txBody>
      </p:sp>
      <p:sp>
        <p:nvSpPr>
          <p:cNvPr id="34" name="Ellips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40" name="Rubrik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sv-SE"/>
              <a:t>Team</a:t>
            </a:r>
          </a:p>
        </p:txBody>
      </p:sp>
      <p:grpSp>
        <p:nvGrpSpPr>
          <p:cNvPr id="51" name="Grup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ihandsfigur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53" name="Frihandsfigur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54" name="Ellips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56" name="Platshållare för bild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57" name="Platshållare för bild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58" name="Platshållare för bild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59" name="Platshållare för bild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63" name="Platshållare för tex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1" name="Platshållare för tex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5" name="Platshållare för tex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4" name="Platshållare för tex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7" name="Platshållare för tex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6" name="Platshållare för tex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9" name="Platshållare för tex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8" name="Platshållare för tex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Titel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nehåll 2 kolumner (jämförelse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sv-SE"/>
              <a:t>Exempel på sidfotstext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sv-SE" smtClean="0"/>
              <a:pPr rtl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v-S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sv-SE" sz="4000" dirty="0"/>
              <a:t>Databaser</a:t>
            </a:r>
          </a:p>
        </p:txBody>
      </p:sp>
      <p:pic>
        <p:nvPicPr>
          <p:cNvPr id="14" name="Platshållare för bild 13" descr="Digital bakgrund med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E549259-7CF4-841C-C044-C34627BE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10</a:t>
            </a:fld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A15804E-398A-8903-F6FC-CDA7BB663133}"/>
              </a:ext>
            </a:extLst>
          </p:cNvPr>
          <p:cNvSpPr txBox="1"/>
          <p:nvPr/>
        </p:nvSpPr>
        <p:spPr>
          <a:xfrm>
            <a:off x="3001993" y="2738886"/>
            <a:ext cx="58753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dirty="0"/>
              <a:t>Relationsdatabas</a:t>
            </a:r>
          </a:p>
        </p:txBody>
      </p:sp>
    </p:spTree>
    <p:extLst>
      <p:ext uri="{BB962C8B-B14F-4D97-AF65-F5344CB8AC3E}">
        <p14:creationId xmlns:p14="http://schemas.microsoft.com/office/powerpoint/2010/main" val="50972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sv-SE"/>
              <a:t>Tabell</a:t>
            </a:r>
          </a:p>
        </p:txBody>
      </p:sp>
      <p:graphicFrame>
        <p:nvGraphicFramePr>
          <p:cNvPr id="13" name="Tabell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239017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sv-SE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Kolumn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Kolumn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Kolumn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Kolumn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Rad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2,3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Rad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3,2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5,1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4,4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Rad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2,5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2,8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Rad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2,2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atshållare för bild 7" descr="Digital bakgrund med datapunkter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Rubrik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sv-SE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Primärnyckel</a:t>
            </a:r>
          </a:p>
        </p:txBody>
      </p:sp>
      <p:sp>
        <p:nvSpPr>
          <p:cNvPr id="16" name="Underrubrik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sv-SE" kern="1200" dirty="0">
                <a:latin typeface="+mn-lt"/>
                <a:ea typeface="+mn-ea"/>
                <a:cs typeface="+mn-cs"/>
              </a:rPr>
              <a:t>en unik identifierare av en post</a:t>
            </a:r>
            <a:br>
              <a:rPr lang="sv-SE" kern="1200" dirty="0">
                <a:latin typeface="+mn-lt"/>
                <a:ea typeface="+mn-ea"/>
                <a:cs typeface="+mn-cs"/>
              </a:rPr>
            </a:br>
            <a:br>
              <a:rPr lang="sv-SE" kern="1200" dirty="0">
                <a:latin typeface="+mn-lt"/>
                <a:ea typeface="+mn-ea"/>
                <a:cs typeface="+mn-cs"/>
              </a:rPr>
            </a:br>
            <a:r>
              <a:rPr lang="sv-SE" kern="12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241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sv-SE" dirty="0" err="1"/>
              <a:t>Members</a:t>
            </a:r>
            <a:endParaRPr lang="sv-SE" dirty="0"/>
          </a:p>
        </p:txBody>
      </p:sp>
      <p:graphicFrame>
        <p:nvGraphicFramePr>
          <p:cNvPr id="13" name="Tabell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456654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/>
                        <a:t>FirstName</a:t>
                      </a:r>
                      <a:endParaRPr lang="sv-SE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/>
                        <a:t>LastName</a:t>
                      </a:r>
                      <a:endParaRPr lang="sv-SE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Age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Pet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Henry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Tudor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Hund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Kristina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Lugn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Katt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Lars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Guldfisk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Ada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Lovelace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Kolja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pic>
        <p:nvPicPr>
          <p:cNvPr id="6" name="Bild 5" descr="Nyckel med hel fyllning">
            <a:extLst>
              <a:ext uri="{FF2B5EF4-FFF2-40B4-BE49-F238E27FC236}">
                <a16:creationId xmlns:a16="http://schemas.microsoft.com/office/drawing/2014/main" id="{FE78167A-7AC5-A0E6-D9A6-41554AB8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15" y="2112963"/>
            <a:ext cx="517583" cy="5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Databasmodell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14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pic>
        <p:nvPicPr>
          <p:cNvPr id="8" name="Platshållare för innehåll 7" descr="En bild som visar text, diagram, nummer, Parallell">
            <a:extLst>
              <a:ext uri="{FF2B5EF4-FFF2-40B4-BE49-F238E27FC236}">
                <a16:creationId xmlns:a16="http://schemas.microsoft.com/office/drawing/2014/main" id="{0E22CA9F-FA49-16DB-BB9C-D418B9141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6101" y="496745"/>
            <a:ext cx="5039581" cy="5986242"/>
          </a:xfrm>
        </p:spPr>
      </p:pic>
    </p:spTree>
    <p:extLst>
      <p:ext uri="{BB962C8B-B14F-4D97-AF65-F5344CB8AC3E}">
        <p14:creationId xmlns:p14="http://schemas.microsoft.com/office/powerpoint/2010/main" val="101682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Databasmodell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15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0E22CA9F-FA49-16DB-BB9C-D418B9141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49960" y="1603261"/>
            <a:ext cx="7651630" cy="4705464"/>
          </a:xfrm>
        </p:spPr>
      </p:pic>
    </p:spTree>
    <p:extLst>
      <p:ext uri="{BB962C8B-B14F-4D97-AF65-F5344CB8AC3E}">
        <p14:creationId xmlns:p14="http://schemas.microsoft.com/office/powerpoint/2010/main" val="372101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Databaser i </a:t>
            </a:r>
            <a:r>
              <a:rPr lang="sv-SE" dirty="0" err="1"/>
              <a:t>Python</a:t>
            </a:r>
            <a:endParaRPr lang="sv-SE" dirty="0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använder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SQLite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som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är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del av Pythons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standardbibliotek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Vill du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använda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någon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annan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typ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av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databas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så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måste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installera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deras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respective Python-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bibliotek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sv-SE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16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90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sv-SE" dirty="0"/>
              <a:t>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677306"/>
            <a:ext cx="3760788" cy="3415519"/>
          </a:xfrm>
        </p:spPr>
        <p:txBody>
          <a:bodyPr rtlCol="0"/>
          <a:lstStyle/>
          <a:p>
            <a:pPr rtl="0"/>
            <a:r>
              <a:rPr lang="sv-SE" dirty="0"/>
              <a:t>	information vi samlar in, lagrar och hanterar</a:t>
            </a:r>
          </a:p>
          <a:p>
            <a:pPr rtl="0"/>
            <a:r>
              <a:rPr lang="sv-SE" dirty="0"/>
              <a:t>	namn, ålder, adress, vikt, postnummer, postadress, telefon, personnummer, lösenord etc. etc.</a:t>
            </a:r>
          </a:p>
        </p:txBody>
      </p:sp>
      <p:pic>
        <p:nvPicPr>
          <p:cNvPr id="8" name="Platshållare för bild 7" descr="Digitala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tshållare för bild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tshållare för bild 11" descr="Databak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Platshållare för bild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ubrik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sv-SE" b="1" i="0" dirty="0">
                <a:effectLst/>
                <a:latin typeface="Söhne"/>
              </a:rPr>
              <a:t>Vad är en databas?</a:t>
            </a:r>
            <a:endParaRPr lang="sv-SE" dirty="0"/>
          </a:p>
        </p:txBody>
      </p:sp>
      <p:pic>
        <p:nvPicPr>
          <p:cNvPr id="18" name="Platshållare för bild 17" descr="En grupp personer som sitter vid ett bord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latshållare för bild 19" descr="Digital bakgrund med datapunkter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latshållare för bild 24" descr="Skärm med digitalt diagram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3</a:t>
            </a:fld>
            <a:endParaRPr lang="sv-SE"/>
          </a:p>
        </p:txBody>
      </p:sp>
      <p:pic>
        <p:nvPicPr>
          <p:cNvPr id="23" name="Platshållare för bild 22" descr="En person som ritar på en white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2" y="4508500"/>
            <a:ext cx="6321939" cy="1998712"/>
          </a:xfrm>
          <a:noFill/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sv-SE" sz="1800" dirty="0">
                <a:solidFill>
                  <a:schemeClr val="tx1"/>
                </a:solidFill>
              </a:rPr>
              <a:t>ett strukturerat sätt att lagra och organisera data</a:t>
            </a:r>
            <a:br>
              <a:rPr lang="sv-SE" sz="1800" dirty="0">
                <a:solidFill>
                  <a:schemeClr val="tx1"/>
                </a:solidFill>
              </a:rPr>
            </a:br>
            <a:br>
              <a:rPr lang="sv-SE" sz="1800" dirty="0">
                <a:solidFill>
                  <a:schemeClr val="tx1"/>
                </a:solidFill>
              </a:rPr>
            </a:br>
            <a:r>
              <a:rPr lang="sv-SE" sz="1800" dirty="0">
                <a:solidFill>
                  <a:schemeClr val="tx1"/>
                </a:solidFill>
              </a:rPr>
              <a:t>en sorts digitalt arkiv</a:t>
            </a:r>
            <a:br>
              <a:rPr lang="sv-SE" sz="1800" dirty="0">
                <a:solidFill>
                  <a:schemeClr val="tx1"/>
                </a:solidFill>
              </a:rPr>
            </a:br>
            <a:br>
              <a:rPr lang="sv-SE" sz="1800" dirty="0">
                <a:solidFill>
                  <a:schemeClr val="tx1"/>
                </a:solidFill>
              </a:rPr>
            </a:br>
            <a:r>
              <a:rPr lang="sv-SE" sz="1800" dirty="0">
                <a:solidFill>
                  <a:schemeClr val="tx1"/>
                </a:solidFill>
              </a:rPr>
              <a:t>d</a:t>
            </a:r>
            <a:r>
              <a:rPr lang="sv-SE" sz="1800" b="0" i="0" dirty="0">
                <a:solidFill>
                  <a:schemeClr val="tx1"/>
                </a:solidFill>
                <a:effectLst/>
              </a:rPr>
              <a:t>ata som är samlade, ordnade, sökbara och separerade från programmen som använder dem</a:t>
            </a:r>
            <a:endParaRPr lang="sv-S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24173892-C9E0-C60C-EDE4-B6846A586E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4CF74CC-F247-8593-5278-2901BC0D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BD759C5-A3B0-9A04-D5C1-337A0F19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5025D4-D589-27AB-32AF-211D247C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4</a:t>
            </a:fld>
            <a:endParaRPr lang="sv-SE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64A5D66F-19E4-AEA1-139E-21FE5A02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0783887" cy="1412875"/>
          </a:xfrm>
        </p:spPr>
        <p:txBody>
          <a:bodyPr/>
          <a:lstStyle/>
          <a:p>
            <a:r>
              <a:rPr lang="sv-SE" dirty="0"/>
              <a:t>Databas - Databashanterare</a:t>
            </a:r>
          </a:p>
        </p:txBody>
      </p:sp>
      <p:sp>
        <p:nvSpPr>
          <p:cNvPr id="7" name="Underrubrik 6">
            <a:extLst>
              <a:ext uri="{FF2B5EF4-FFF2-40B4-BE49-F238E27FC236}">
                <a16:creationId xmlns:a16="http://schemas.microsoft.com/office/drawing/2014/main" id="{B0F6325B-13A3-F150-AB47-CEF83565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296391"/>
            <a:ext cx="10783887" cy="4012333"/>
          </a:xfrm>
        </p:spPr>
        <p:txBody>
          <a:bodyPr/>
          <a:lstStyle/>
          <a:p>
            <a:pPr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Databas – det är en samling data</a:t>
            </a:r>
          </a:p>
          <a:p>
            <a:pPr algn="l"/>
            <a:r>
              <a:rPr lang="sv-SE" dirty="0">
                <a:solidFill>
                  <a:srgbClr val="1A1A1A"/>
                </a:solidFill>
                <a:latin typeface="Merriweather" panose="00000500000000000000" pitchFamily="2" charset="0"/>
              </a:rPr>
              <a:t>Databashanterare – ett program där du kan hantera databasen</a:t>
            </a:r>
            <a:b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</a:br>
            <a:endParaRPr lang="sv-SE" b="0" i="0" dirty="0">
              <a:solidFill>
                <a:srgbClr val="1A1A1A"/>
              </a:solidFill>
              <a:effectLst/>
              <a:latin typeface="Merriweathe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24173892-C9E0-C60C-EDE4-B6846A586E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4CF74CC-F247-8593-5278-2901BC0D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BD759C5-A3B0-9A04-D5C1-337A0F19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5025D4-D589-27AB-32AF-211D247C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5</a:t>
            </a:fld>
            <a:endParaRPr lang="sv-SE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64A5D66F-19E4-AEA1-139E-21FE5A02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0783887" cy="1412875"/>
          </a:xfrm>
        </p:spPr>
        <p:txBody>
          <a:bodyPr/>
          <a:lstStyle/>
          <a:p>
            <a:r>
              <a:rPr lang="sv-SE" sz="6000" dirty="0"/>
              <a:t>Varför använder man databaser?</a:t>
            </a:r>
          </a:p>
        </p:txBody>
      </p:sp>
      <p:sp>
        <p:nvSpPr>
          <p:cNvPr id="7" name="Underrubrik 6">
            <a:extLst>
              <a:ext uri="{FF2B5EF4-FFF2-40B4-BE49-F238E27FC236}">
                <a16:creationId xmlns:a16="http://schemas.microsoft.com/office/drawing/2014/main" id="{B0F6325B-13A3-F150-AB47-CEF83565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296391"/>
            <a:ext cx="10783887" cy="4012333"/>
          </a:xfrm>
        </p:spPr>
        <p:txBody>
          <a:bodyPr/>
          <a:lstStyle/>
          <a:p>
            <a:pPr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Det gör det enklare att ta hand om och hantera datamängden. </a:t>
            </a:r>
          </a:p>
          <a:p>
            <a:pPr algn="l"/>
            <a:r>
              <a:rPr lang="sv-SE" dirty="0">
                <a:solidFill>
                  <a:srgbClr val="1A1A1A"/>
                </a:solidFill>
                <a:latin typeface="Merriweather" panose="00000500000000000000" pitchFamily="2" charset="0"/>
              </a:rPr>
              <a:t>F</a:t>
            </a:r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lera program kan använda samma data. </a:t>
            </a:r>
          </a:p>
          <a:p>
            <a:pPr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Data­mängden blir över­skåd­lig.</a:t>
            </a:r>
          </a:p>
          <a:p>
            <a:pPr marL="0" indent="0"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Den kan an­vän­das av olika pro­gram och förenklar administration.</a:t>
            </a:r>
          </a:p>
          <a:p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8995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Fördelar med Databaser</a:t>
            </a:r>
            <a:br>
              <a:rPr lang="sv-SE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sv-SE" dirty="0"/>
              <a:t> </a:t>
            </a:r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marL="742950" lvl="1" indent="-285750" algn="l">
              <a:buFont typeface="+mj-lt"/>
              <a:buAutoNum type="arabicPeriod"/>
            </a:pPr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Dataintegritet:</a:t>
            </a:r>
            <a:r>
              <a:rPr lang="sv-SE" b="0" i="0" dirty="0">
                <a:solidFill>
                  <a:schemeClr val="tx1"/>
                </a:solidFill>
                <a:effectLst/>
                <a:latin typeface="Söhne"/>
              </a:rPr>
              <a:t> Databaser säkerställer dataintegritet genom att upprätthålla regler och begränsningar.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Datasäkerhet:</a:t>
            </a:r>
            <a:r>
              <a:rPr lang="sv-SE" b="0" i="0" dirty="0">
                <a:solidFill>
                  <a:schemeClr val="tx1"/>
                </a:solidFill>
                <a:effectLst/>
                <a:latin typeface="Söhne"/>
              </a:rPr>
              <a:t> Databaser tillhandahåller säkerhetsfunktioner för att skydda känslig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Datakonsistens:</a:t>
            </a:r>
            <a:r>
              <a:rPr lang="sv-SE" b="0" i="0" dirty="0">
                <a:solidFill>
                  <a:schemeClr val="tx1"/>
                </a:solidFill>
                <a:effectLst/>
                <a:latin typeface="Söhne"/>
              </a:rPr>
              <a:t> Databaser hjälper till att bibehålla konsekvent och korrekt data.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6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 fontScale="90000"/>
          </a:bodyPr>
          <a:lstStyle/>
          <a:p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Några populära </a:t>
            </a:r>
            <a:r>
              <a:rPr lang="sv-SE" b="1" i="0" dirty="0" err="1">
                <a:solidFill>
                  <a:schemeClr val="tx1"/>
                </a:solidFill>
                <a:effectLst/>
                <a:latin typeface="Söhne"/>
              </a:rPr>
              <a:t>databashanteringsystem</a:t>
            </a:r>
            <a:r>
              <a:rPr lang="sv-SE" b="1" i="0" dirty="0">
                <a:solidFill>
                  <a:schemeClr val="tx1"/>
                </a:solidFill>
                <a:effectLst/>
                <a:latin typeface="Söhne"/>
              </a:rPr>
              <a:t> (DBMS)</a:t>
            </a:r>
            <a:br>
              <a:rPr lang="sv-SE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sv-SE" dirty="0"/>
              <a:t> </a:t>
            </a:r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marL="457200" lvl="1" indent="0" algn="l">
              <a:buNone/>
            </a:pPr>
            <a:r>
              <a:rPr lang="sv-SE" b="0" i="0" dirty="0" err="1">
                <a:solidFill>
                  <a:schemeClr val="tx1"/>
                </a:solidFill>
                <a:effectLst/>
                <a:latin typeface="Söhne"/>
              </a:rPr>
              <a:t>MySQL</a:t>
            </a:r>
            <a:endParaRPr lang="sv-SE" dirty="0">
              <a:solidFill>
                <a:schemeClr val="tx1"/>
              </a:solidFill>
              <a:latin typeface="Söhne"/>
            </a:endParaRPr>
          </a:p>
          <a:p>
            <a:pPr marL="457200" lvl="1" indent="0" algn="l">
              <a:buNone/>
            </a:pPr>
            <a:r>
              <a:rPr lang="sv-SE" b="0" i="0" dirty="0" err="1">
                <a:solidFill>
                  <a:schemeClr val="tx1"/>
                </a:solidFill>
                <a:effectLst/>
                <a:latin typeface="Söhne"/>
              </a:rPr>
              <a:t>PostgreSQL</a:t>
            </a:r>
            <a:endParaRPr lang="sv-SE" dirty="0">
              <a:solidFill>
                <a:schemeClr val="tx1"/>
              </a:solidFill>
              <a:latin typeface="Söhne"/>
            </a:endParaRPr>
          </a:p>
          <a:p>
            <a:pPr marL="457200" lvl="1" indent="0" algn="l">
              <a:buNone/>
            </a:pPr>
            <a:r>
              <a:rPr lang="sv-SE" b="0" i="0" dirty="0">
                <a:solidFill>
                  <a:schemeClr val="tx1"/>
                </a:solidFill>
                <a:effectLst/>
                <a:latin typeface="Söhne"/>
              </a:rPr>
              <a:t>Microsoft SQL Server</a:t>
            </a:r>
          </a:p>
          <a:p>
            <a:pPr marL="457200" lvl="1" indent="0" algn="l">
              <a:buNone/>
            </a:pPr>
            <a:r>
              <a:rPr lang="sv-SE" b="0" i="0" dirty="0">
                <a:solidFill>
                  <a:schemeClr val="tx1"/>
                </a:solidFill>
                <a:effectLst/>
                <a:latin typeface="Söhne"/>
              </a:rPr>
              <a:t>Oracle</a:t>
            </a:r>
          </a:p>
          <a:p>
            <a:pPr marL="457200" lvl="1" indent="0" algn="l">
              <a:buNone/>
            </a:pPr>
            <a:r>
              <a:rPr lang="sv-SE" b="0" i="0" dirty="0" err="1">
                <a:solidFill>
                  <a:schemeClr val="tx1"/>
                </a:solidFill>
                <a:effectLst/>
                <a:latin typeface="Söhne"/>
              </a:rPr>
              <a:t>MongoDB</a:t>
            </a:r>
            <a:br>
              <a:rPr lang="sv-SE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sv-SE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sv-SE" b="0" i="1" dirty="0">
                <a:solidFill>
                  <a:schemeClr val="tx1"/>
                </a:solidFill>
                <a:effectLst/>
                <a:latin typeface="Söhne"/>
              </a:rPr>
              <a:t>Vi ska använda </a:t>
            </a:r>
            <a:r>
              <a:rPr lang="sv-SE" b="0" i="1" dirty="0" err="1">
                <a:solidFill>
                  <a:schemeClr val="tx1"/>
                </a:solidFill>
                <a:effectLst/>
                <a:latin typeface="Söhne"/>
              </a:rPr>
              <a:t>SQLite</a:t>
            </a:r>
            <a:endParaRPr lang="sv-SE" b="0" i="1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7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180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24173892-C9E0-C60C-EDE4-B6846A586E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4CF74CC-F247-8593-5278-2901BC0D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BD759C5-A3B0-9A04-D5C1-337A0F19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5025D4-D589-27AB-32AF-211D247C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8</a:t>
            </a:fld>
            <a:endParaRPr lang="sv-SE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64A5D66F-19E4-AEA1-139E-21FE5A02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49275"/>
            <a:ext cx="12192000" cy="1412875"/>
          </a:xfrm>
        </p:spPr>
        <p:txBody>
          <a:bodyPr/>
          <a:lstStyle/>
          <a:p>
            <a:pPr algn="ctr"/>
            <a:r>
              <a:rPr lang="sv-SE" sz="4800" dirty="0"/>
              <a:t>Det finns många olika typer av databaser</a:t>
            </a:r>
          </a:p>
        </p:txBody>
      </p:sp>
      <p:sp>
        <p:nvSpPr>
          <p:cNvPr id="7" name="Underrubrik 6">
            <a:extLst>
              <a:ext uri="{FF2B5EF4-FFF2-40B4-BE49-F238E27FC236}">
                <a16:creationId xmlns:a16="http://schemas.microsoft.com/office/drawing/2014/main" id="{B0F6325B-13A3-F150-AB47-CEF83565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296391"/>
            <a:ext cx="10783887" cy="4012333"/>
          </a:xfrm>
        </p:spPr>
        <p:txBody>
          <a:bodyPr/>
          <a:lstStyle/>
          <a:p>
            <a:pPr marL="0" indent="0" algn="l" rtl="0"/>
            <a:r>
              <a:rPr lang="sv-SE" b="0" i="0" dirty="0">
                <a:solidFill>
                  <a:srgbClr val="282829"/>
                </a:solidFill>
                <a:effectLst/>
                <a:latin typeface="-apple-system"/>
              </a:rPr>
              <a:t>relationsdatabaser, hierarkiska databaser, </a:t>
            </a:r>
            <a:r>
              <a:rPr lang="sv-SE" b="0" i="0" dirty="0" err="1">
                <a:solidFill>
                  <a:srgbClr val="282829"/>
                </a:solidFill>
                <a:effectLst/>
                <a:latin typeface="-apple-system"/>
              </a:rPr>
              <a:t>NoSQL</a:t>
            </a:r>
            <a:r>
              <a:rPr lang="sv-SE" b="0" i="0" dirty="0">
                <a:solidFill>
                  <a:srgbClr val="282829"/>
                </a:solidFill>
                <a:effectLst/>
                <a:latin typeface="-apple-system"/>
              </a:rPr>
              <a:t>, nyckel‑värde‑databaser, objektdata­­baser, objektrelationsdatabaser, graf­­data­baser etc.</a:t>
            </a:r>
          </a:p>
        </p:txBody>
      </p:sp>
    </p:spTree>
    <p:extLst>
      <p:ext uri="{BB962C8B-B14F-4D97-AF65-F5344CB8AC3E}">
        <p14:creationId xmlns:p14="http://schemas.microsoft.com/office/powerpoint/2010/main" val="301156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E1E03A-8BB4-9280-2629-627FEA4B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Jämförande av två olika typer av databaser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9EFC185-3B0C-7405-0AC2-E0A30FB47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NoSQL</a:t>
            </a:r>
            <a:r>
              <a:rPr lang="sv-SE" dirty="0"/>
              <a:t> – Icke-relationella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485DCA8-AA23-436F-36DB-786A09F12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Hantering av stora, orelaterade, obestämda eller snabbt föränderliga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Schemaoberoende data eller </a:t>
            </a:r>
            <a:r>
              <a:rPr lang="sv-SE" sz="18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appstyrda</a:t>
            </a: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scheman.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Appar</a:t>
            </a: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där prestanda och tillgänglighet är viktigare än att det är korrekt.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Appar</a:t>
            </a: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som alltid är aktiva och tillgängliga för användare i hela världen.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BFEC0C3-31A5-BE09-5F57-B1D0A7140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/>
              <a:t>SQL - Relationella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2D571DF-D8A4-16BA-0254-AA199F0DBB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Hantering av data som är relationell och som har logiska krav som kan identifieras i förväg.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Schema som måste hanteras och synkroniseras mellan </a:t>
            </a:r>
            <a:r>
              <a:rPr lang="sv-SE" sz="18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appen</a:t>
            </a: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och databasen.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System byggda för relationella strukturer.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18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Appar</a:t>
            </a:r>
            <a:r>
              <a:rPr lang="sv-SE" sz="18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som kräver komplexa frågor.</a:t>
            </a:r>
          </a:p>
          <a:p>
            <a:endParaRPr lang="sv-SE" sz="1800" dirty="0">
              <a:solidFill>
                <a:schemeClr val="tx1"/>
              </a:solidFill>
            </a:endParaRP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8F889C9-EEE1-0545-974D-065168D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7020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89.tgt.Office_50301376_TF33713516_Win32_OJ112196127" id="{A2FFD31B-4B2B-4384-939D-F8FA4B513D54}" vid="{6C2AF2AF-CD66-43DE-B51E-5ECC4D8DEB6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{F9AF2F83-1BBA-4AFC-800E-47838E4CEA4C}tf33713516_win32</Template>
  <TotalTime>1088</TotalTime>
  <Words>488</Words>
  <Application>Microsoft Office PowerPoint</Application>
  <PresentationFormat>Bredbild</PresentationFormat>
  <Paragraphs>131</Paragraphs>
  <Slides>16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Calibri</vt:lpstr>
      <vt:lpstr>Gill Sans MT</vt:lpstr>
      <vt:lpstr>Merriweather</vt:lpstr>
      <vt:lpstr>Segoe UI</vt:lpstr>
      <vt:lpstr>Söhne</vt:lpstr>
      <vt:lpstr>Walbaum Display</vt:lpstr>
      <vt:lpstr>3DFloatVTI</vt:lpstr>
      <vt:lpstr>Databaser</vt:lpstr>
      <vt:lpstr>Data</vt:lpstr>
      <vt:lpstr>Vad är en databas?</vt:lpstr>
      <vt:lpstr>Databas - Databashanterare</vt:lpstr>
      <vt:lpstr>Varför använder man databaser?</vt:lpstr>
      <vt:lpstr>Fördelar med Databaser  </vt:lpstr>
      <vt:lpstr>Några populära databashanteringsystem (DBMS)  </vt:lpstr>
      <vt:lpstr>Det finns många olika typer av databaser</vt:lpstr>
      <vt:lpstr>Jämförande av två olika typer av databaser</vt:lpstr>
      <vt:lpstr>PowerPoint-presentation</vt:lpstr>
      <vt:lpstr>Tabell</vt:lpstr>
      <vt:lpstr>Primärnyckel</vt:lpstr>
      <vt:lpstr>Members</vt:lpstr>
      <vt:lpstr>Databasmodell</vt:lpstr>
      <vt:lpstr>Databasmodell</vt:lpstr>
      <vt:lpstr>Databaser i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Databaser</dc:title>
  <dc:creator>Alexandra Björnham</dc:creator>
  <cp:lastModifiedBy>Alexandra Björnham</cp:lastModifiedBy>
  <cp:revision>14</cp:revision>
  <dcterms:created xsi:type="dcterms:W3CDTF">2024-02-04T18:02:50Z</dcterms:created>
  <dcterms:modified xsi:type="dcterms:W3CDTF">2024-02-05T12:24:35Z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