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39903"/>
            <a:ext cx="183515" cy="8556625"/>
          </a:xfrm>
          <a:custGeom>
            <a:avLst/>
            <a:gdLst/>
            <a:ahLst/>
            <a:cxnLst/>
            <a:rect l="l" t="t" r="r" b="b"/>
            <a:pathLst>
              <a:path w="183515" h="8556625">
                <a:moveTo>
                  <a:pt x="0" y="8556091"/>
                </a:moveTo>
                <a:lnTo>
                  <a:pt x="182909" y="8556091"/>
                </a:lnTo>
                <a:lnTo>
                  <a:pt x="182909" y="0"/>
                </a:lnTo>
                <a:lnTo>
                  <a:pt x="0" y="0"/>
                </a:lnTo>
                <a:lnTo>
                  <a:pt x="0" y="8556091"/>
                </a:lnTo>
                <a:close/>
              </a:path>
            </a:pathLst>
          </a:custGeom>
          <a:solidFill>
            <a:srgbClr val="8B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2499" y="186556"/>
            <a:ext cx="3017851" cy="610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90"/>
              </a:spcBef>
            </a:pPr>
            <a:r>
              <a:rPr dirty="0" spc="50"/>
              <a:t>A.A.</a:t>
            </a:r>
            <a:r>
              <a:rPr dirty="0" spc="70"/>
              <a:t> </a:t>
            </a:r>
            <a:r>
              <a:rPr dirty="0" spc="75"/>
              <a:t>2018/19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540" y="1080781"/>
            <a:ext cx="644398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-20" b="1">
                <a:latin typeface="Times New Roman"/>
                <a:cs typeface="Times New Roman"/>
              </a:rPr>
              <a:t>Corso </a:t>
            </a:r>
            <a:r>
              <a:rPr dirty="0" sz="2850" spc="-30" b="1">
                <a:latin typeface="Times New Roman"/>
                <a:cs typeface="Times New Roman"/>
              </a:rPr>
              <a:t>di </a:t>
            </a:r>
            <a:r>
              <a:rPr dirty="0" sz="2850" spc="-80" b="1">
                <a:latin typeface="Times New Roman"/>
                <a:cs typeface="Times New Roman"/>
              </a:rPr>
              <a:t>Laurea </a:t>
            </a:r>
            <a:r>
              <a:rPr dirty="0" sz="2850" spc="-35" b="1">
                <a:latin typeface="Times New Roman"/>
                <a:cs typeface="Times New Roman"/>
              </a:rPr>
              <a:t>Triennale </a:t>
            </a:r>
            <a:r>
              <a:rPr dirty="0" sz="2850" spc="-30" b="1">
                <a:latin typeface="Times New Roman"/>
                <a:cs typeface="Times New Roman"/>
              </a:rPr>
              <a:t>in</a:t>
            </a:r>
            <a:r>
              <a:rPr dirty="0" sz="2850" spc="330" b="1">
                <a:latin typeface="Times New Roman"/>
                <a:cs typeface="Times New Roman"/>
              </a:rPr>
              <a:t> </a:t>
            </a:r>
            <a:r>
              <a:rPr dirty="0" sz="2850" spc="-25" b="1">
                <a:latin typeface="Times New Roman"/>
                <a:cs typeface="Times New Roman"/>
              </a:rPr>
              <a:t>Informatica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6908" y="2707841"/>
            <a:ext cx="3572225" cy="189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7258" y="8339043"/>
            <a:ext cx="81293" cy="81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7258" y="8613408"/>
            <a:ext cx="81293" cy="81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62548" y="6009175"/>
            <a:ext cx="4120515" cy="2788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117600">
              <a:lnSpc>
                <a:spcPct val="100000"/>
              </a:lnSpc>
              <a:spcBef>
                <a:spcPts val="130"/>
              </a:spcBef>
            </a:pPr>
            <a:r>
              <a:rPr dirty="0" sz="2850" spc="30" b="1">
                <a:latin typeface="Times New Roman"/>
                <a:cs typeface="Times New Roman"/>
              </a:rPr>
              <a:t>Relazione</a:t>
            </a:r>
            <a:r>
              <a:rPr dirty="0" sz="2850" spc="120" b="1">
                <a:latin typeface="Times New Roman"/>
                <a:cs typeface="Times New Roman"/>
              </a:rPr>
              <a:t> </a:t>
            </a:r>
            <a:r>
              <a:rPr dirty="0" sz="2850" spc="-15" b="1">
                <a:latin typeface="Times New Roman"/>
                <a:cs typeface="Times New Roman"/>
              </a:rPr>
              <a:t>Progetto</a:t>
            </a:r>
            <a:endParaRPr sz="2850">
              <a:latin typeface="Times New Roman"/>
              <a:cs typeface="Times New Roman"/>
            </a:endParaRPr>
          </a:p>
          <a:p>
            <a:pPr algn="ctr" marL="1106805">
              <a:lnSpc>
                <a:spcPct val="100000"/>
              </a:lnSpc>
              <a:spcBef>
                <a:spcPts val="2340"/>
              </a:spcBef>
            </a:pPr>
            <a:r>
              <a:rPr dirty="0" sz="2850" spc="-114" b="1">
                <a:latin typeface="Times New Roman"/>
                <a:cs typeface="Times New Roman"/>
              </a:rPr>
              <a:t>Web</a:t>
            </a:r>
            <a:r>
              <a:rPr dirty="0" sz="2850" spc="135" b="1">
                <a:latin typeface="Times New Roman"/>
                <a:cs typeface="Times New Roman"/>
              </a:rPr>
              <a:t> </a:t>
            </a:r>
            <a:r>
              <a:rPr dirty="0" sz="2850" spc="-25" b="1">
                <a:latin typeface="Times New Roman"/>
                <a:cs typeface="Times New Roman"/>
              </a:rPr>
              <a:t>Computing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dirty="0" sz="2850" spc="-15" b="1">
                <a:latin typeface="Times New Roman"/>
                <a:cs typeface="Times New Roman"/>
              </a:rPr>
              <a:t>Studenti</a:t>
            </a:r>
            <a:endParaRPr sz="2850">
              <a:latin typeface="Times New Roman"/>
              <a:cs typeface="Times New Roman"/>
            </a:endParaRPr>
          </a:p>
          <a:p>
            <a:pPr marL="43180">
              <a:lnSpc>
                <a:spcPts val="2250"/>
              </a:lnSpc>
              <a:spcBef>
                <a:spcPts val="2280"/>
              </a:spcBef>
            </a:pPr>
            <a:r>
              <a:rPr dirty="0" sz="1950" spc="15" i="1">
                <a:latin typeface="Times New Roman"/>
                <a:cs typeface="Times New Roman"/>
              </a:rPr>
              <a:t>Alessio </a:t>
            </a:r>
            <a:r>
              <a:rPr dirty="0" sz="1950" spc="-80" i="1">
                <a:latin typeface="Times New Roman"/>
                <a:cs typeface="Times New Roman"/>
              </a:rPr>
              <a:t>Portaro</a:t>
            </a:r>
            <a:r>
              <a:rPr dirty="0" sz="1950" spc="-20" i="1">
                <a:latin typeface="Times New Roman"/>
                <a:cs typeface="Times New Roman"/>
              </a:rPr>
              <a:t> </a:t>
            </a:r>
            <a:r>
              <a:rPr dirty="0" sz="1900" spc="90" b="1">
                <a:solidFill>
                  <a:srgbClr val="2C2C2C"/>
                </a:solidFill>
                <a:latin typeface="Times New Roman"/>
                <a:cs typeface="Times New Roman"/>
              </a:rPr>
              <a:t>176231</a:t>
            </a:r>
            <a:endParaRPr sz="1900">
              <a:latin typeface="Times New Roman"/>
              <a:cs typeface="Times New Roman"/>
            </a:endParaRPr>
          </a:p>
          <a:p>
            <a:pPr marL="43180">
              <a:lnSpc>
                <a:spcPts val="2250"/>
              </a:lnSpc>
            </a:pPr>
            <a:r>
              <a:rPr dirty="0" sz="1950" spc="35" i="1">
                <a:latin typeface="Times New Roman"/>
                <a:cs typeface="Times New Roman"/>
              </a:rPr>
              <a:t>Aldo </a:t>
            </a:r>
            <a:r>
              <a:rPr dirty="0" sz="1950" spc="-30" i="1">
                <a:latin typeface="Times New Roman"/>
                <a:cs typeface="Times New Roman"/>
              </a:rPr>
              <a:t>Criscuolo</a:t>
            </a:r>
            <a:r>
              <a:rPr dirty="0" sz="1950" spc="-35" i="1">
                <a:latin typeface="Times New Roman"/>
                <a:cs typeface="Times New Roman"/>
              </a:rPr>
              <a:t> </a:t>
            </a:r>
            <a:r>
              <a:rPr dirty="0" sz="1900" spc="90" b="1">
                <a:solidFill>
                  <a:srgbClr val="2C2C2C"/>
                </a:solidFill>
                <a:latin typeface="Times New Roman"/>
                <a:cs typeface="Times New Roman"/>
              </a:rPr>
              <a:t>162304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84034"/>
            <a:ext cx="6139180" cy="9020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REQUISITI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UTENTE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u="sng" sz="15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 applicazione </a:t>
            </a:r>
            <a:r>
              <a:rPr dirty="0" u="sng" sz="15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sz="1500" spc="15" b="1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Uni-Navetta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sng" sz="15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Descrizione</a:t>
            </a:r>
            <a:r>
              <a:rPr dirty="0" u="sng" sz="15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5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720"/>
              </a:lnSpc>
              <a:spcBef>
                <a:spcPts val="5"/>
              </a:spcBef>
            </a:pPr>
            <a:r>
              <a:rPr dirty="0" sz="1500" spc="-5">
                <a:latin typeface="Times New Roman"/>
                <a:cs typeface="Times New Roman"/>
              </a:rPr>
              <a:t>Si vuole realizzare </a:t>
            </a:r>
            <a:r>
              <a:rPr dirty="0" sz="1500">
                <a:latin typeface="Times New Roman"/>
                <a:cs typeface="Times New Roman"/>
              </a:rPr>
              <a:t>un </a:t>
            </a:r>
            <a:r>
              <a:rPr dirty="0" sz="1500" spc="-5">
                <a:latin typeface="Times New Roman"/>
                <a:cs typeface="Times New Roman"/>
              </a:rPr>
              <a:t>sistema per la gestione delle prenotazioni </a:t>
            </a:r>
            <a:r>
              <a:rPr dirty="0" sz="1500">
                <a:latin typeface="Times New Roman"/>
                <a:cs typeface="Times New Roman"/>
              </a:rPr>
              <a:t>e </a:t>
            </a:r>
            <a:r>
              <a:rPr dirty="0" sz="1500" spc="-5">
                <a:latin typeface="Times New Roman"/>
                <a:cs typeface="Times New Roman"/>
              </a:rPr>
              <a:t>del  tracciamento </a:t>
            </a:r>
            <a:r>
              <a:rPr dirty="0" sz="1500">
                <a:latin typeface="Times New Roman"/>
                <a:cs typeface="Times New Roman"/>
              </a:rPr>
              <a:t>in </a:t>
            </a:r>
            <a:r>
              <a:rPr dirty="0" sz="1500" spc="-5">
                <a:latin typeface="Times New Roman"/>
                <a:cs typeface="Times New Roman"/>
              </a:rPr>
              <a:t>tempo reale della rete </a:t>
            </a:r>
            <a:r>
              <a:rPr dirty="0" sz="1500">
                <a:latin typeface="Times New Roman"/>
                <a:cs typeface="Times New Roman"/>
              </a:rPr>
              <a:t>di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navette.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500" spc="-5">
                <a:latin typeface="Times New Roman"/>
                <a:cs typeface="Times New Roman"/>
              </a:rPr>
              <a:t>Uno studente </a:t>
            </a:r>
            <a:r>
              <a:rPr dirty="0" sz="1500">
                <a:latin typeface="Times New Roman"/>
                <a:cs typeface="Times New Roman"/>
              </a:rPr>
              <a:t>che </a:t>
            </a:r>
            <a:r>
              <a:rPr dirty="0" sz="1500" spc="-5">
                <a:latin typeface="Times New Roman"/>
                <a:cs typeface="Times New Roman"/>
              </a:rPr>
              <a:t>vuole usufruire del servizio navetta, </a:t>
            </a:r>
            <a:r>
              <a:rPr dirty="0" sz="1500" spc="-10">
                <a:latin typeface="Times New Roman"/>
                <a:cs typeface="Times New Roman"/>
              </a:rPr>
              <a:t>ha </a:t>
            </a:r>
            <a:r>
              <a:rPr dirty="0" sz="1500" spc="-5">
                <a:latin typeface="Times New Roman"/>
                <a:cs typeface="Times New Roman"/>
              </a:rPr>
              <a:t>la possibilità </a:t>
            </a:r>
            <a:r>
              <a:rPr dirty="0" sz="1500" spc="-10">
                <a:latin typeface="Times New Roman"/>
                <a:cs typeface="Times New Roman"/>
              </a:rPr>
              <a:t>di  </a:t>
            </a:r>
            <a:r>
              <a:rPr dirty="0" sz="1500" spc="-5">
                <a:latin typeface="Times New Roman"/>
                <a:cs typeface="Times New Roman"/>
              </a:rPr>
              <a:t>effettuare l’iscrizione </a:t>
            </a:r>
            <a:r>
              <a:rPr dirty="0" sz="1500">
                <a:latin typeface="Times New Roman"/>
                <a:cs typeface="Times New Roman"/>
              </a:rPr>
              <a:t>al </a:t>
            </a:r>
            <a:r>
              <a:rPr dirty="0" sz="1500" spc="-5">
                <a:latin typeface="Times New Roman"/>
                <a:cs typeface="Times New Roman"/>
              </a:rPr>
              <a:t>sistema </a:t>
            </a:r>
            <a:r>
              <a:rPr dirty="0" sz="1500">
                <a:latin typeface="Times New Roman"/>
                <a:cs typeface="Times New Roman"/>
              </a:rPr>
              <a:t>per poi, una </a:t>
            </a:r>
            <a:r>
              <a:rPr dirty="0" sz="1500" spc="-5">
                <a:latin typeface="Times New Roman"/>
                <a:cs typeface="Times New Roman"/>
              </a:rPr>
              <a:t>volta autenticatosi, poter effettuare  delle prenotazioni </a:t>
            </a:r>
            <a:r>
              <a:rPr dirty="0" sz="1500">
                <a:latin typeface="Times New Roman"/>
                <a:cs typeface="Times New Roman"/>
              </a:rPr>
              <a:t>o </a:t>
            </a:r>
            <a:r>
              <a:rPr dirty="0" sz="1500" spc="-5">
                <a:latin typeface="Times New Roman"/>
                <a:cs typeface="Times New Roman"/>
              </a:rPr>
              <a:t>eventualmente consultare, cancellare, aggiornare </a:t>
            </a:r>
            <a:r>
              <a:rPr dirty="0" sz="1500">
                <a:latin typeface="Times New Roman"/>
                <a:cs typeface="Times New Roman"/>
              </a:rPr>
              <a:t>le  </a:t>
            </a:r>
            <a:r>
              <a:rPr dirty="0" sz="1500" spc="-5">
                <a:latin typeface="Times New Roman"/>
                <a:cs typeface="Times New Roman"/>
              </a:rPr>
              <a:t>prenotazioni effettuate precedentemente. Inoltre </a:t>
            </a:r>
            <a:r>
              <a:rPr dirty="0" sz="1500">
                <a:latin typeface="Times New Roman"/>
                <a:cs typeface="Times New Roman"/>
              </a:rPr>
              <a:t>lo </a:t>
            </a:r>
            <a:r>
              <a:rPr dirty="0" sz="1500" spc="-5">
                <a:latin typeface="Times New Roman"/>
                <a:cs typeface="Times New Roman"/>
              </a:rPr>
              <a:t>studente </a:t>
            </a:r>
            <a:r>
              <a:rPr dirty="0" sz="1500" spc="-10">
                <a:latin typeface="Times New Roman"/>
                <a:cs typeface="Times New Roman"/>
              </a:rPr>
              <a:t>ha </a:t>
            </a:r>
            <a:r>
              <a:rPr dirty="0" sz="1500" spc="-5">
                <a:latin typeface="Times New Roman"/>
                <a:cs typeface="Times New Roman"/>
              </a:rPr>
              <a:t>anche </a:t>
            </a:r>
            <a:r>
              <a:rPr dirty="0" sz="1500">
                <a:latin typeface="Times New Roman"/>
                <a:cs typeface="Times New Roman"/>
              </a:rPr>
              <a:t>la  </a:t>
            </a:r>
            <a:r>
              <a:rPr dirty="0" sz="1500" spc="-5">
                <a:latin typeface="Times New Roman"/>
                <a:cs typeface="Times New Roman"/>
              </a:rPr>
              <a:t>possibilità </a:t>
            </a:r>
            <a:r>
              <a:rPr dirty="0" sz="1500">
                <a:latin typeface="Times New Roman"/>
                <a:cs typeface="Times New Roman"/>
              </a:rPr>
              <a:t>di </a:t>
            </a:r>
            <a:r>
              <a:rPr dirty="0" sz="1500" spc="-5">
                <a:latin typeface="Times New Roman"/>
                <a:cs typeface="Times New Roman"/>
              </a:rPr>
              <a:t>consultare unicamente </a:t>
            </a:r>
            <a:r>
              <a:rPr dirty="0" sz="1500">
                <a:latin typeface="Times New Roman"/>
                <a:cs typeface="Times New Roman"/>
              </a:rPr>
              <a:t>la </a:t>
            </a:r>
            <a:r>
              <a:rPr dirty="0" sz="1500" spc="-5">
                <a:latin typeface="Times New Roman"/>
                <a:cs typeface="Times New Roman"/>
              </a:rPr>
              <a:t>posizione delle navette attive nel  momento </a:t>
            </a:r>
            <a:r>
              <a:rPr dirty="0" sz="1500">
                <a:latin typeface="Times New Roman"/>
                <a:cs typeface="Times New Roman"/>
              </a:rPr>
              <a:t>in </a:t>
            </a:r>
            <a:r>
              <a:rPr dirty="0" sz="1500" spc="-5">
                <a:latin typeface="Times New Roman"/>
                <a:cs typeface="Times New Roman"/>
              </a:rPr>
              <a:t>cui sta richiedendo </a:t>
            </a:r>
            <a:r>
              <a:rPr dirty="0" sz="1500">
                <a:latin typeface="Times New Roman"/>
                <a:cs typeface="Times New Roman"/>
              </a:rPr>
              <a:t>di </a:t>
            </a:r>
            <a:r>
              <a:rPr dirty="0" sz="1500" spc="-5">
                <a:latin typeface="Times New Roman"/>
                <a:cs typeface="Times New Roman"/>
              </a:rPr>
              <a:t>visionare </a:t>
            </a:r>
            <a:r>
              <a:rPr dirty="0" sz="1500">
                <a:latin typeface="Times New Roman"/>
                <a:cs typeface="Times New Roman"/>
              </a:rPr>
              <a:t>lo </a:t>
            </a:r>
            <a:r>
              <a:rPr dirty="0" sz="1500" spc="-5">
                <a:latin typeface="Times New Roman"/>
                <a:cs typeface="Times New Roman"/>
              </a:rPr>
              <a:t>stato della rete.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just" marL="12700" marR="6985">
              <a:lnSpc>
                <a:spcPct val="95800"/>
              </a:lnSpc>
            </a:pPr>
            <a:r>
              <a:rPr dirty="0" sz="1500">
                <a:latin typeface="Times New Roman"/>
                <a:cs typeface="Times New Roman"/>
              </a:rPr>
              <a:t>Il </a:t>
            </a:r>
            <a:r>
              <a:rPr dirty="0" sz="1500" spc="-5">
                <a:latin typeface="Times New Roman"/>
                <a:cs typeface="Times New Roman"/>
              </a:rPr>
              <a:t>sistema dovrà prevedere </a:t>
            </a:r>
            <a:r>
              <a:rPr dirty="0" sz="1500">
                <a:latin typeface="Times New Roman"/>
                <a:cs typeface="Times New Roman"/>
              </a:rPr>
              <a:t>una </a:t>
            </a:r>
            <a:r>
              <a:rPr dirty="0" sz="1500" spc="-5">
                <a:latin typeface="Times New Roman"/>
                <a:cs typeface="Times New Roman"/>
              </a:rPr>
              <a:t>particolare interfaccia </a:t>
            </a:r>
            <a:r>
              <a:rPr dirty="0" sz="1500">
                <a:latin typeface="Times New Roman"/>
                <a:cs typeface="Times New Roman"/>
              </a:rPr>
              <a:t>per gli </a:t>
            </a:r>
            <a:r>
              <a:rPr dirty="0" sz="1500" spc="-5">
                <a:latin typeface="Times New Roman"/>
                <a:cs typeface="Times New Roman"/>
              </a:rPr>
              <a:t>autisti. Grazie </a:t>
            </a:r>
            <a:r>
              <a:rPr dirty="0" sz="1500">
                <a:latin typeface="Times New Roman"/>
                <a:cs typeface="Times New Roman"/>
              </a:rPr>
              <a:t>a  </a:t>
            </a:r>
            <a:r>
              <a:rPr dirty="0" sz="1500" spc="-5">
                <a:latin typeface="Times New Roman"/>
                <a:cs typeface="Times New Roman"/>
              </a:rPr>
              <a:t>questa interfaccia, gli autisti potranno autenticarsi </a:t>
            </a:r>
            <a:r>
              <a:rPr dirty="0" sz="1500">
                <a:latin typeface="Times New Roman"/>
                <a:cs typeface="Times New Roman"/>
              </a:rPr>
              <a:t>ed </a:t>
            </a:r>
            <a:r>
              <a:rPr dirty="0" sz="1500" spc="-5">
                <a:latin typeface="Times New Roman"/>
                <a:cs typeface="Times New Roman"/>
              </a:rPr>
              <a:t>una volta fatto ciò,  potranno accedere </a:t>
            </a:r>
            <a:r>
              <a:rPr dirty="0" sz="1500">
                <a:latin typeface="Times New Roman"/>
                <a:cs typeface="Times New Roman"/>
              </a:rPr>
              <a:t>a </a:t>
            </a:r>
            <a:r>
              <a:rPr dirty="0" sz="1500" spc="-5">
                <a:latin typeface="Times New Roman"/>
                <a:cs typeface="Times New Roman"/>
              </a:rPr>
              <a:t>tutti </a:t>
            </a:r>
            <a:r>
              <a:rPr dirty="0" sz="1500">
                <a:latin typeface="Times New Roman"/>
                <a:cs typeface="Times New Roman"/>
              </a:rPr>
              <a:t>i </a:t>
            </a:r>
            <a:r>
              <a:rPr dirty="0" sz="1500" spc="-5">
                <a:latin typeface="Times New Roman"/>
                <a:cs typeface="Times New Roman"/>
              </a:rPr>
              <a:t>servizi </a:t>
            </a:r>
            <a:r>
              <a:rPr dirty="0" sz="1500">
                <a:latin typeface="Times New Roman"/>
                <a:cs typeface="Times New Roman"/>
              </a:rPr>
              <a:t>a </a:t>
            </a:r>
            <a:r>
              <a:rPr dirty="0" sz="1500" spc="-5">
                <a:latin typeface="Times New Roman"/>
                <a:cs typeface="Times New Roman"/>
              </a:rPr>
              <a:t>supporto del </a:t>
            </a:r>
            <a:r>
              <a:rPr dirty="0" sz="1500">
                <a:latin typeface="Times New Roman"/>
                <a:cs typeface="Times New Roman"/>
              </a:rPr>
              <a:t>loro </a:t>
            </a:r>
            <a:r>
              <a:rPr dirty="0" sz="1500" spc="-5">
                <a:latin typeface="Times New Roman"/>
                <a:cs typeface="Times New Roman"/>
              </a:rPr>
              <a:t>lavoro. Nello specifico </a:t>
            </a:r>
            <a:r>
              <a:rPr dirty="0" sz="1500">
                <a:latin typeface="Times New Roman"/>
                <a:cs typeface="Times New Roman"/>
              </a:rPr>
              <a:t>un  </a:t>
            </a:r>
            <a:r>
              <a:rPr dirty="0" sz="1500" spc="-5">
                <a:latin typeface="Times New Roman"/>
                <a:cs typeface="Times New Roman"/>
              </a:rPr>
              <a:t>autista potrà effettuare manualmente delle prenotazioni, potrà obliterare </a:t>
            </a:r>
            <a:r>
              <a:rPr dirty="0" sz="1500">
                <a:latin typeface="Times New Roman"/>
                <a:cs typeface="Times New Roman"/>
              </a:rPr>
              <a:t>i  </a:t>
            </a:r>
            <a:r>
              <a:rPr dirty="0" sz="1500" spc="-5">
                <a:latin typeface="Times New Roman"/>
                <a:cs typeface="Times New Roman"/>
              </a:rPr>
              <a:t>biglietti </a:t>
            </a:r>
            <a:r>
              <a:rPr dirty="0" sz="1500">
                <a:latin typeface="Times New Roman"/>
                <a:cs typeface="Times New Roman"/>
              </a:rPr>
              <a:t>che </a:t>
            </a:r>
            <a:r>
              <a:rPr dirty="0" sz="1500" spc="-5">
                <a:latin typeface="Times New Roman"/>
                <a:cs typeface="Times New Roman"/>
              </a:rPr>
              <a:t>gli verranno esibiti </a:t>
            </a:r>
            <a:r>
              <a:rPr dirty="0" sz="1500">
                <a:latin typeface="Times New Roman"/>
                <a:cs typeface="Times New Roman"/>
              </a:rPr>
              <a:t>e </a:t>
            </a:r>
            <a:r>
              <a:rPr dirty="0" sz="1500" spc="-5">
                <a:latin typeface="Times New Roman"/>
                <a:cs typeface="Times New Roman"/>
              </a:rPr>
              <a:t>riceverà delle indicazioni sui percorsi </a:t>
            </a:r>
            <a:r>
              <a:rPr dirty="0" sz="1500" spc="-10">
                <a:latin typeface="Times New Roman"/>
                <a:cs typeface="Times New Roman"/>
              </a:rPr>
              <a:t>da  </a:t>
            </a:r>
            <a:r>
              <a:rPr dirty="0" sz="1500" spc="-5">
                <a:latin typeface="Times New Roman"/>
                <a:cs typeface="Times New Roman"/>
              </a:rPr>
              <a:t>seguire </a:t>
            </a:r>
            <a:r>
              <a:rPr dirty="0" sz="1500">
                <a:latin typeface="Times New Roman"/>
                <a:cs typeface="Times New Roman"/>
              </a:rPr>
              <a:t>e </a:t>
            </a:r>
            <a:r>
              <a:rPr dirty="0" sz="1500" spc="-5">
                <a:latin typeface="Times New Roman"/>
                <a:cs typeface="Times New Roman"/>
              </a:rPr>
              <a:t>sulle fermate </a:t>
            </a:r>
            <a:r>
              <a:rPr dirty="0" sz="1500">
                <a:latin typeface="Times New Roman"/>
                <a:cs typeface="Times New Roman"/>
              </a:rPr>
              <a:t>da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rispettare.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just" marL="12700" marR="6985">
              <a:lnSpc>
                <a:spcPct val="95800"/>
              </a:lnSpc>
            </a:pPr>
            <a:r>
              <a:rPr dirty="0" sz="1500">
                <a:latin typeface="Times New Roman"/>
                <a:cs typeface="Times New Roman"/>
              </a:rPr>
              <a:t>Il </a:t>
            </a:r>
            <a:r>
              <a:rPr dirty="0" sz="1500" spc="-5">
                <a:latin typeface="Times New Roman"/>
                <a:cs typeface="Times New Roman"/>
              </a:rPr>
              <a:t>sistema dovrà gestire </a:t>
            </a:r>
            <a:r>
              <a:rPr dirty="0" sz="1500">
                <a:latin typeface="Times New Roman"/>
                <a:cs typeface="Times New Roman"/>
              </a:rPr>
              <a:t>e </a:t>
            </a:r>
            <a:r>
              <a:rPr dirty="0" sz="1500" spc="-5">
                <a:latin typeface="Times New Roman"/>
                <a:cs typeface="Times New Roman"/>
              </a:rPr>
              <a:t>memorizzare </a:t>
            </a:r>
            <a:r>
              <a:rPr dirty="0" sz="1500">
                <a:latin typeface="Times New Roman"/>
                <a:cs typeface="Times New Roman"/>
              </a:rPr>
              <a:t>dei </a:t>
            </a:r>
            <a:r>
              <a:rPr dirty="0" sz="1500" spc="-5">
                <a:latin typeface="Times New Roman"/>
                <a:cs typeface="Times New Roman"/>
              </a:rPr>
              <a:t>feedback relativi </a:t>
            </a:r>
            <a:r>
              <a:rPr dirty="0" sz="1500">
                <a:latin typeface="Times New Roman"/>
                <a:cs typeface="Times New Roman"/>
              </a:rPr>
              <a:t>al </a:t>
            </a:r>
            <a:r>
              <a:rPr dirty="0" sz="1500" spc="-5">
                <a:latin typeface="Times New Roman"/>
                <a:cs typeface="Times New Roman"/>
              </a:rPr>
              <a:t>servizio erogato,  forniti dagli studenti. Questi feedback rimarranno poi </a:t>
            </a:r>
            <a:r>
              <a:rPr dirty="0" sz="1500">
                <a:latin typeface="Times New Roman"/>
                <a:cs typeface="Times New Roman"/>
              </a:rPr>
              <a:t>a </a:t>
            </a:r>
            <a:r>
              <a:rPr dirty="0" sz="1500" spc="-5">
                <a:latin typeface="Times New Roman"/>
                <a:cs typeface="Times New Roman"/>
              </a:rPr>
              <a:t>disposizione </a:t>
            </a:r>
            <a:r>
              <a:rPr dirty="0" sz="1500">
                <a:latin typeface="Times New Roman"/>
                <a:cs typeface="Times New Roman"/>
              </a:rPr>
              <a:t>di </a:t>
            </a:r>
            <a:r>
              <a:rPr dirty="0" sz="1500" spc="-5">
                <a:latin typeface="Times New Roman"/>
                <a:cs typeface="Times New Roman"/>
              </a:rPr>
              <a:t>utenti  amministratori che </a:t>
            </a:r>
            <a:r>
              <a:rPr dirty="0" sz="1500">
                <a:latin typeface="Times New Roman"/>
                <a:cs typeface="Times New Roman"/>
              </a:rPr>
              <a:t>potranno </a:t>
            </a:r>
            <a:r>
              <a:rPr dirty="0" sz="1500" spc="-5">
                <a:latin typeface="Times New Roman"/>
                <a:cs typeface="Times New Roman"/>
              </a:rPr>
              <a:t>decidere </a:t>
            </a:r>
            <a:r>
              <a:rPr dirty="0" sz="1500" spc="-10">
                <a:latin typeface="Times New Roman"/>
                <a:cs typeface="Times New Roman"/>
              </a:rPr>
              <a:t>di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visionarli.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500">
                <a:latin typeface="Times New Roman"/>
                <a:cs typeface="Times New Roman"/>
              </a:rPr>
              <a:t>In </a:t>
            </a:r>
            <a:r>
              <a:rPr dirty="0" sz="1500" spc="-5">
                <a:latin typeface="Times New Roman"/>
                <a:cs typeface="Times New Roman"/>
              </a:rPr>
              <a:t>ultimo, poiché </a:t>
            </a:r>
            <a:r>
              <a:rPr dirty="0" sz="1500">
                <a:latin typeface="Times New Roman"/>
                <a:cs typeface="Times New Roman"/>
              </a:rPr>
              <a:t>il </a:t>
            </a:r>
            <a:r>
              <a:rPr dirty="0" sz="1500" spc="-5">
                <a:latin typeface="Times New Roman"/>
                <a:cs typeface="Times New Roman"/>
              </a:rPr>
              <a:t>sistema garantisce che </a:t>
            </a:r>
            <a:r>
              <a:rPr dirty="0" sz="1500">
                <a:latin typeface="Times New Roman"/>
                <a:cs typeface="Times New Roman"/>
              </a:rPr>
              <a:t>ogni </a:t>
            </a:r>
            <a:r>
              <a:rPr dirty="0" sz="1500" spc="-5">
                <a:latin typeface="Times New Roman"/>
                <a:cs typeface="Times New Roman"/>
              </a:rPr>
              <a:t>studente che effettuerà una  prenotazione avrà </a:t>
            </a:r>
            <a:r>
              <a:rPr dirty="0" sz="1500">
                <a:latin typeface="Times New Roman"/>
                <a:cs typeface="Times New Roman"/>
              </a:rPr>
              <a:t>un </a:t>
            </a:r>
            <a:r>
              <a:rPr dirty="0" sz="1500" spc="-5">
                <a:latin typeface="Times New Roman"/>
                <a:cs typeface="Times New Roman"/>
              </a:rPr>
              <a:t>posto </a:t>
            </a:r>
            <a:r>
              <a:rPr dirty="0" sz="1500">
                <a:latin typeface="Times New Roman"/>
                <a:cs typeface="Times New Roman"/>
              </a:rPr>
              <a:t>a </a:t>
            </a:r>
            <a:r>
              <a:rPr dirty="0" sz="1500" spc="-5">
                <a:latin typeface="Times New Roman"/>
                <a:cs typeface="Times New Roman"/>
              </a:rPr>
              <a:t>sedere nella navetta relativa alla sua prenotazione,  </a:t>
            </a:r>
            <a:r>
              <a:rPr dirty="0" sz="1500">
                <a:latin typeface="Times New Roman"/>
                <a:cs typeface="Times New Roman"/>
              </a:rPr>
              <a:t>è </a:t>
            </a:r>
            <a:r>
              <a:rPr dirty="0" sz="1500" spc="-5">
                <a:latin typeface="Times New Roman"/>
                <a:cs typeface="Times New Roman"/>
              </a:rPr>
              <a:t>previsto </a:t>
            </a:r>
            <a:r>
              <a:rPr dirty="0" sz="1500">
                <a:latin typeface="Times New Roman"/>
                <a:cs typeface="Times New Roman"/>
              </a:rPr>
              <a:t>un </a:t>
            </a:r>
            <a:r>
              <a:rPr dirty="0" sz="1500" spc="-5">
                <a:latin typeface="Times New Roman"/>
                <a:cs typeface="Times New Roman"/>
              </a:rPr>
              <a:t>meccanismo per minimizzare l’abuso del sistema </a:t>
            </a:r>
            <a:r>
              <a:rPr dirty="0" sz="1500">
                <a:latin typeface="Times New Roman"/>
                <a:cs typeface="Times New Roman"/>
              </a:rPr>
              <a:t>di </a:t>
            </a:r>
            <a:r>
              <a:rPr dirty="0" sz="1500" spc="-5">
                <a:latin typeface="Times New Roman"/>
                <a:cs typeface="Times New Roman"/>
              </a:rPr>
              <a:t>prenotazione.  </a:t>
            </a:r>
            <a:r>
              <a:rPr dirty="0" sz="1500">
                <a:latin typeface="Times New Roman"/>
                <a:cs typeface="Times New Roman"/>
              </a:rPr>
              <a:t>Il </a:t>
            </a:r>
            <a:r>
              <a:rPr dirty="0" sz="1500" spc="-5">
                <a:latin typeface="Times New Roman"/>
                <a:cs typeface="Times New Roman"/>
              </a:rPr>
              <a:t>meccanismo che verrà implementato </a:t>
            </a:r>
            <a:r>
              <a:rPr dirty="0" sz="1500">
                <a:latin typeface="Times New Roman"/>
                <a:cs typeface="Times New Roman"/>
              </a:rPr>
              <a:t>è </a:t>
            </a:r>
            <a:r>
              <a:rPr dirty="0" sz="1500" spc="-5">
                <a:latin typeface="Times New Roman"/>
                <a:cs typeface="Times New Roman"/>
              </a:rPr>
              <a:t>descritto </a:t>
            </a:r>
            <a:r>
              <a:rPr dirty="0" sz="1500">
                <a:latin typeface="Times New Roman"/>
                <a:cs typeface="Times New Roman"/>
              </a:rPr>
              <a:t>di </a:t>
            </a:r>
            <a:r>
              <a:rPr dirty="0" sz="1500" spc="-5">
                <a:latin typeface="Times New Roman"/>
                <a:cs typeface="Times New Roman"/>
              </a:rPr>
              <a:t>seguito. Uno studente </a:t>
            </a:r>
            <a:r>
              <a:rPr dirty="0" sz="1500">
                <a:latin typeface="Times New Roman"/>
                <a:cs typeface="Times New Roman"/>
              </a:rPr>
              <a:t>ha  la </a:t>
            </a:r>
            <a:r>
              <a:rPr dirty="0" sz="1500" spc="-5">
                <a:latin typeface="Times New Roman"/>
                <a:cs typeface="Times New Roman"/>
              </a:rPr>
              <a:t>possibilità </a:t>
            </a:r>
            <a:r>
              <a:rPr dirty="0" sz="1500">
                <a:latin typeface="Times New Roman"/>
                <a:cs typeface="Times New Roman"/>
              </a:rPr>
              <a:t>di </a:t>
            </a:r>
            <a:r>
              <a:rPr dirty="0" sz="1500" spc="-5">
                <a:latin typeface="Times New Roman"/>
                <a:cs typeface="Times New Roman"/>
              </a:rPr>
              <a:t>effettuare </a:t>
            </a:r>
            <a:r>
              <a:rPr dirty="0" sz="1500">
                <a:latin typeface="Times New Roman"/>
                <a:cs typeface="Times New Roman"/>
              </a:rPr>
              <a:t>una </a:t>
            </a:r>
            <a:r>
              <a:rPr dirty="0" sz="1500" spc="-5">
                <a:latin typeface="Times New Roman"/>
                <a:cs typeface="Times New Roman"/>
              </a:rPr>
              <a:t>prenotazione </a:t>
            </a:r>
            <a:r>
              <a:rPr dirty="0" sz="1500">
                <a:latin typeface="Times New Roman"/>
                <a:cs typeface="Times New Roman"/>
              </a:rPr>
              <a:t>e non </a:t>
            </a:r>
            <a:r>
              <a:rPr dirty="0" sz="1500" spc="-5">
                <a:latin typeface="Times New Roman"/>
                <a:cs typeface="Times New Roman"/>
              </a:rPr>
              <a:t>obliterarla per </a:t>
            </a:r>
            <a:r>
              <a:rPr dirty="0" sz="1500">
                <a:latin typeface="Times New Roman"/>
                <a:cs typeface="Times New Roman"/>
              </a:rPr>
              <a:t>un </a:t>
            </a:r>
            <a:r>
              <a:rPr dirty="0" sz="1500" spc="-5">
                <a:latin typeface="Times New Roman"/>
                <a:cs typeface="Times New Roman"/>
              </a:rPr>
              <a:t>certo  numero </a:t>
            </a:r>
            <a:r>
              <a:rPr dirty="0" sz="1500">
                <a:latin typeface="Times New Roman"/>
                <a:cs typeface="Times New Roman"/>
              </a:rPr>
              <a:t>N </a:t>
            </a:r>
            <a:r>
              <a:rPr dirty="0" sz="1500" spc="-10">
                <a:latin typeface="Times New Roman"/>
                <a:cs typeface="Times New Roman"/>
              </a:rPr>
              <a:t>di </a:t>
            </a:r>
            <a:r>
              <a:rPr dirty="0" sz="1500" spc="-5">
                <a:latin typeface="Times New Roman"/>
                <a:cs typeface="Times New Roman"/>
              </a:rPr>
              <a:t>volte. Superato questo limite </a:t>
            </a:r>
            <a:r>
              <a:rPr dirty="0" sz="1500">
                <a:latin typeface="Times New Roman"/>
                <a:cs typeface="Times New Roman"/>
              </a:rPr>
              <a:t>di </a:t>
            </a:r>
            <a:r>
              <a:rPr dirty="0" sz="1500" spc="-5">
                <a:latin typeface="Times New Roman"/>
                <a:cs typeface="Times New Roman"/>
              </a:rPr>
              <a:t>volte, </a:t>
            </a:r>
            <a:r>
              <a:rPr dirty="0" sz="1500">
                <a:latin typeface="Times New Roman"/>
                <a:cs typeface="Times New Roman"/>
              </a:rPr>
              <a:t>il </a:t>
            </a:r>
            <a:r>
              <a:rPr dirty="0" sz="1500" spc="-5">
                <a:latin typeface="Times New Roman"/>
                <a:cs typeface="Times New Roman"/>
              </a:rPr>
              <a:t>sistema </a:t>
            </a:r>
            <a:r>
              <a:rPr dirty="0" sz="1500">
                <a:latin typeface="Times New Roman"/>
                <a:cs typeface="Times New Roman"/>
              </a:rPr>
              <a:t>non </a:t>
            </a:r>
            <a:r>
              <a:rPr dirty="0" sz="1500" spc="-5">
                <a:latin typeface="Times New Roman"/>
                <a:cs typeface="Times New Roman"/>
              </a:rPr>
              <a:t>permetterà  </a:t>
            </a:r>
            <a:r>
              <a:rPr dirty="0" sz="1500">
                <a:latin typeface="Times New Roman"/>
                <a:cs typeface="Times New Roman"/>
              </a:rPr>
              <a:t>più </a:t>
            </a:r>
            <a:r>
              <a:rPr dirty="0" sz="1500" spc="-5">
                <a:latin typeface="Times New Roman"/>
                <a:cs typeface="Times New Roman"/>
              </a:rPr>
              <a:t>allo studente </a:t>
            </a:r>
            <a:r>
              <a:rPr dirty="0" sz="1500" spc="-10">
                <a:latin typeface="Times New Roman"/>
                <a:cs typeface="Times New Roman"/>
              </a:rPr>
              <a:t>di </a:t>
            </a:r>
            <a:r>
              <a:rPr dirty="0" sz="1500" spc="-5">
                <a:latin typeface="Times New Roman"/>
                <a:cs typeface="Times New Roman"/>
              </a:rPr>
              <a:t>effettuare delle prenotazioni. L’unico </a:t>
            </a:r>
            <a:r>
              <a:rPr dirty="0" sz="1500">
                <a:latin typeface="Times New Roman"/>
                <a:cs typeface="Times New Roman"/>
              </a:rPr>
              <a:t>modo </a:t>
            </a:r>
            <a:r>
              <a:rPr dirty="0" sz="1500" spc="-5">
                <a:latin typeface="Times New Roman"/>
                <a:cs typeface="Times New Roman"/>
              </a:rPr>
              <a:t>per </a:t>
            </a:r>
            <a:r>
              <a:rPr dirty="0" sz="1500">
                <a:latin typeface="Times New Roman"/>
                <a:cs typeface="Times New Roman"/>
              </a:rPr>
              <a:t>lo </a:t>
            </a:r>
            <a:r>
              <a:rPr dirty="0" sz="1500" spc="-5">
                <a:latin typeface="Times New Roman"/>
                <a:cs typeface="Times New Roman"/>
              </a:rPr>
              <a:t>studente  </a:t>
            </a:r>
            <a:r>
              <a:rPr dirty="0" sz="1500">
                <a:latin typeface="Times New Roman"/>
                <a:cs typeface="Times New Roman"/>
              </a:rPr>
              <a:t>di </a:t>
            </a:r>
            <a:r>
              <a:rPr dirty="0" sz="1500" spc="-5">
                <a:latin typeface="Times New Roman"/>
                <a:cs typeface="Times New Roman"/>
              </a:rPr>
              <a:t>poter nuovamente effettuare delle prenotazioni, </a:t>
            </a:r>
            <a:r>
              <a:rPr dirty="0" sz="1500">
                <a:latin typeface="Times New Roman"/>
                <a:cs typeface="Times New Roman"/>
              </a:rPr>
              <a:t>è </a:t>
            </a:r>
            <a:r>
              <a:rPr dirty="0" sz="1500" spc="-5">
                <a:latin typeface="Times New Roman"/>
                <a:cs typeface="Times New Roman"/>
              </a:rPr>
              <a:t>quello </a:t>
            </a:r>
            <a:r>
              <a:rPr dirty="0" sz="1500" spc="-10">
                <a:latin typeface="Times New Roman"/>
                <a:cs typeface="Times New Roman"/>
              </a:rPr>
              <a:t>di </a:t>
            </a:r>
            <a:r>
              <a:rPr dirty="0" sz="1500" spc="-5">
                <a:latin typeface="Times New Roman"/>
                <a:cs typeface="Times New Roman"/>
              </a:rPr>
              <a:t>compilare </a:t>
            </a:r>
            <a:r>
              <a:rPr dirty="0" sz="1500">
                <a:latin typeface="Times New Roman"/>
                <a:cs typeface="Times New Roman"/>
              </a:rPr>
              <a:t>una  </a:t>
            </a:r>
            <a:r>
              <a:rPr dirty="0" sz="1500" spc="-5">
                <a:latin typeface="Times New Roman"/>
                <a:cs typeface="Times New Roman"/>
              </a:rPr>
              <a:t>domanda </a:t>
            </a:r>
            <a:r>
              <a:rPr dirty="0" sz="1500">
                <a:latin typeface="Times New Roman"/>
                <a:cs typeface="Times New Roman"/>
              </a:rPr>
              <a:t>di </a:t>
            </a:r>
            <a:r>
              <a:rPr dirty="0" sz="1500" spc="-5">
                <a:latin typeface="Times New Roman"/>
                <a:cs typeface="Times New Roman"/>
              </a:rPr>
              <a:t>riabilitazione, che verrà poi inoltrata </a:t>
            </a:r>
            <a:r>
              <a:rPr dirty="0" sz="1500">
                <a:latin typeface="Times New Roman"/>
                <a:cs typeface="Times New Roman"/>
              </a:rPr>
              <a:t>ad un </a:t>
            </a:r>
            <a:r>
              <a:rPr dirty="0" sz="1500" spc="-5">
                <a:latin typeface="Times New Roman"/>
                <a:cs typeface="Times New Roman"/>
              </a:rPr>
              <a:t>amministratore che poi  deciderà se riabilitare </a:t>
            </a:r>
            <a:r>
              <a:rPr dirty="0" sz="1500">
                <a:latin typeface="Times New Roman"/>
                <a:cs typeface="Times New Roman"/>
              </a:rPr>
              <a:t>o </a:t>
            </a:r>
            <a:r>
              <a:rPr dirty="0" sz="1500" spc="-5">
                <a:latin typeface="Times New Roman"/>
                <a:cs typeface="Times New Roman"/>
              </a:rPr>
              <a:t>meno lo studente. Per poter gestire tutto questo  meccanismo, </a:t>
            </a:r>
            <a:r>
              <a:rPr dirty="0" sz="1500">
                <a:latin typeface="Times New Roman"/>
                <a:cs typeface="Times New Roman"/>
              </a:rPr>
              <a:t>il </a:t>
            </a:r>
            <a:r>
              <a:rPr dirty="0" sz="1500" spc="-5">
                <a:latin typeface="Times New Roman"/>
                <a:cs typeface="Times New Roman"/>
              </a:rPr>
              <a:t>sistema dovrà permettere allo studente </a:t>
            </a:r>
            <a:r>
              <a:rPr dirty="0" sz="1500">
                <a:latin typeface="Times New Roman"/>
                <a:cs typeface="Times New Roman"/>
              </a:rPr>
              <a:t>di </a:t>
            </a:r>
            <a:r>
              <a:rPr dirty="0" sz="1500" spc="-5">
                <a:latin typeface="Times New Roman"/>
                <a:cs typeface="Times New Roman"/>
              </a:rPr>
              <a:t>effettuare </a:t>
            </a:r>
            <a:r>
              <a:rPr dirty="0" sz="1500">
                <a:latin typeface="Times New Roman"/>
                <a:cs typeface="Times New Roman"/>
              </a:rPr>
              <a:t>la </a:t>
            </a:r>
            <a:r>
              <a:rPr dirty="0" sz="1500" spc="-5">
                <a:latin typeface="Times New Roman"/>
                <a:cs typeface="Times New Roman"/>
              </a:rPr>
              <a:t>suddetta  domanda </a:t>
            </a:r>
            <a:r>
              <a:rPr dirty="0" sz="1500">
                <a:latin typeface="Times New Roman"/>
                <a:cs typeface="Times New Roman"/>
              </a:rPr>
              <a:t>quando </a:t>
            </a:r>
            <a:r>
              <a:rPr dirty="0" sz="1500" spc="-5">
                <a:latin typeface="Times New Roman"/>
                <a:cs typeface="Times New Roman"/>
              </a:rPr>
              <a:t>necessario, dovrà prevedere </a:t>
            </a:r>
            <a:r>
              <a:rPr dirty="0" sz="1500">
                <a:latin typeface="Times New Roman"/>
                <a:cs typeface="Times New Roman"/>
              </a:rPr>
              <a:t>la </a:t>
            </a:r>
            <a:r>
              <a:rPr dirty="0" sz="1500" spc="-5">
                <a:latin typeface="Times New Roman"/>
                <a:cs typeface="Times New Roman"/>
              </a:rPr>
              <a:t>memorizzazione </a:t>
            </a:r>
            <a:r>
              <a:rPr dirty="0" sz="1500" spc="-10">
                <a:latin typeface="Times New Roman"/>
                <a:cs typeface="Times New Roman"/>
              </a:rPr>
              <a:t>di </a:t>
            </a:r>
            <a:r>
              <a:rPr dirty="0" sz="1500" spc="-5">
                <a:latin typeface="Times New Roman"/>
                <a:cs typeface="Times New Roman"/>
              </a:rPr>
              <a:t>queste  domande ed inoltre dovrà occuparsi </a:t>
            </a:r>
            <a:r>
              <a:rPr dirty="0" sz="1500">
                <a:latin typeface="Times New Roman"/>
                <a:cs typeface="Times New Roman"/>
              </a:rPr>
              <a:t>di </a:t>
            </a:r>
            <a:r>
              <a:rPr dirty="0" sz="1500" spc="-5">
                <a:latin typeface="Times New Roman"/>
                <a:cs typeface="Times New Roman"/>
              </a:rPr>
              <a:t>recapitare queste domande ad </a:t>
            </a:r>
            <a:r>
              <a:rPr dirty="0" sz="1500">
                <a:latin typeface="Times New Roman"/>
                <a:cs typeface="Times New Roman"/>
              </a:rPr>
              <a:t>uno o </a:t>
            </a:r>
            <a:r>
              <a:rPr dirty="0" sz="1500" spc="-5">
                <a:latin typeface="Times New Roman"/>
                <a:cs typeface="Times New Roman"/>
              </a:rPr>
              <a:t>più  amministratori.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84034"/>
            <a:ext cx="3371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DIAGRAMMA DEI CASI</a:t>
            </a:r>
            <a:r>
              <a:rPr dirty="0" u="sng" sz="1800" spc="-165" b="1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 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D’USO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3536455"/>
            <a:ext cx="6120130" cy="4234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84034"/>
            <a:ext cx="2665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MODELLO DI</a:t>
            </a:r>
            <a:r>
              <a:rPr dirty="0" u="sng" sz="1800" spc="-50" b="1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DOMINIO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9000" y="1310145"/>
            <a:ext cx="5712459" cy="8448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87844"/>
            <a:ext cx="11684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5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ER Diagram</a:t>
            </a:r>
            <a:r>
              <a:rPr dirty="0" u="sng" sz="1500" spc="-6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5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6669" y="2195334"/>
            <a:ext cx="4965700" cy="7560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2019-02-24T16:46:39Z</dcterms:created>
  <dcterms:modified xsi:type="dcterms:W3CDTF">2019-02-24T16:46:39Z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2019-02-24T00:00:00Z</vt:filetime>
  </property>
</Properties>
</file>