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</p:sldMasterIdLst>
  <p:sldIdLst>
    <p:sldId id="256" r:id="rId2"/>
    <p:sldId id="257" r:id="rId3"/>
    <p:sldId id="262" r:id="rId4"/>
    <p:sldId id="266" r:id="rId5"/>
    <p:sldId id="267" r:id="rId6"/>
    <p:sldId id="263" r:id="rId7"/>
    <p:sldId id="264" r:id="rId8"/>
    <p:sldId id="269" r:id="rId9"/>
    <p:sldId id="270" r:id="rId10"/>
    <p:sldId id="268" r:id="rId11"/>
    <p:sldId id="27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" initials="А" lastIdx="1" clrIdx="0">
    <p:extLst>
      <p:ext uri="{19B8F6BF-5375-455C-9EA6-DF929625EA0E}">
        <p15:presenceInfo xmlns:p15="http://schemas.microsoft.com/office/powerpoint/2012/main" userId="Александ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0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7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6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38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7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86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3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7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3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0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8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4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05221F-F34F-4F85-B1AB-1ABD46F0FFB2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714488"/>
            <a:ext cx="7772400" cy="2857520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ru-RU" sz="2200" dirty="0">
                <a:solidFill>
                  <a:schemeClr val="tx2">
                    <a:lumMod val="90000"/>
                  </a:schemeClr>
                </a:solidFill>
              </a:rPr>
              <a:t>Итоговый проект на тему:</a:t>
            </a:r>
            <a:br>
              <a:rPr lang="ru-RU" sz="22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ru-RU" sz="3300" b="1" dirty="0">
                <a:solidFill>
                  <a:schemeClr val="tx2">
                    <a:lumMod val="90000"/>
                  </a:schemeClr>
                </a:solidFill>
              </a:rPr>
              <a:t>«Интернет магазин»</a:t>
            </a:r>
            <a:br>
              <a:rPr lang="ru-RU" sz="2800" b="1" dirty="0">
                <a:solidFill>
                  <a:schemeClr val="tx2">
                    <a:lumMod val="90000"/>
                  </a:schemeClr>
                </a:solidFill>
              </a:rPr>
            </a:br>
            <a:br>
              <a:rPr lang="ru-RU" sz="22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ru-RU" sz="2200" b="0" dirty="0">
                <a:solidFill>
                  <a:schemeClr val="tx2">
                    <a:lumMod val="90000"/>
                  </a:schemeClr>
                </a:solidFill>
              </a:rPr>
              <a:t>Программа профессиональной переподготовки: </a:t>
            </a:r>
            <a:br>
              <a:rPr lang="ru-RU" sz="2200" b="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ru-RU" sz="2200" b="0" dirty="0">
                <a:solidFill>
                  <a:schemeClr val="tx2">
                    <a:lumMod val="90000"/>
                  </a:schemeClr>
                </a:solidFill>
              </a:rPr>
              <a:t>Fullstack-разработка на языке </a:t>
            </a:r>
            <a:r>
              <a:rPr lang="ru-RU" sz="2200" b="0" dirty="0" err="1">
                <a:solidFill>
                  <a:schemeClr val="tx2">
                    <a:lumMod val="90000"/>
                  </a:schemeClr>
                </a:solidFill>
              </a:rPr>
              <a:t>Java</a:t>
            </a:r>
            <a:br>
              <a:rPr lang="ru-RU" sz="2200" dirty="0">
                <a:solidFill>
                  <a:schemeClr val="tx2">
                    <a:lumMod val="90000"/>
                  </a:schemeClr>
                </a:solidFill>
              </a:rPr>
            </a:br>
            <a:endParaRPr lang="ru-RU" sz="22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4149080"/>
            <a:ext cx="6400800" cy="1752600"/>
          </a:xfrm>
        </p:spPr>
        <p:txBody>
          <a:bodyPr/>
          <a:lstStyle/>
          <a:p>
            <a:endParaRPr lang="ru-RU" dirty="0"/>
          </a:p>
          <a:p>
            <a:pPr algn="r"/>
            <a:r>
              <a:rPr lang="ru-RU" sz="1500" dirty="0"/>
              <a:t>Федоров</a:t>
            </a:r>
            <a:r>
              <a:rPr lang="ru-RU" sz="1500" dirty="0">
                <a:solidFill>
                  <a:schemeClr val="tx1"/>
                </a:solidFill>
              </a:rPr>
              <a:t> Александр Андреевич</a:t>
            </a:r>
          </a:p>
          <a:p>
            <a:pPr algn="r"/>
            <a:r>
              <a:rPr lang="ru-RU" sz="1500" dirty="0">
                <a:solidFill>
                  <a:schemeClr val="tx1"/>
                </a:solidFill>
              </a:rPr>
              <a:t>Группа: </a:t>
            </a:r>
            <a:r>
              <a:rPr lang="en-US" sz="1600" b="1" dirty="0">
                <a:solidFill>
                  <a:schemeClr val="tx1"/>
                </a:solidFill>
              </a:rPr>
              <a:t>FSJ-</a:t>
            </a:r>
            <a:r>
              <a:rPr lang="ru-RU" sz="1600" b="1" dirty="0">
                <a:solidFill>
                  <a:schemeClr val="tx1"/>
                </a:solidFill>
              </a:rPr>
              <a:t>5</a:t>
            </a:r>
            <a:r>
              <a:rPr lang="en-US" sz="1600" b="1" dirty="0">
                <a:solidFill>
                  <a:schemeClr val="tx1"/>
                </a:solidFill>
              </a:rPr>
              <a:t>-22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428604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 ФГБОУ ВО «Российский экономический университет им. Г.В. Плеханова»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45336" y="105537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/>
              <a:t>                                                                                 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Результат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0136" r="811"/>
          <a:stretch/>
        </p:blipFill>
        <p:spPr bwMode="auto">
          <a:xfrm>
            <a:off x="1158222" y="2185187"/>
            <a:ext cx="7189305" cy="350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2699792" y="1124744"/>
            <a:ext cx="349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  Рис.4 – Корзина пользователя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45336" y="105537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/>
              <a:t>                                                                                 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Результат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8033" r="-182"/>
          <a:stretch/>
        </p:blipFill>
        <p:spPr bwMode="auto">
          <a:xfrm>
            <a:off x="1115616" y="2045793"/>
            <a:ext cx="726131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2699792" y="1124744"/>
            <a:ext cx="349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  Рис.4 – Корзина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27426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solidFill>
                  <a:schemeClr val="tx2">
                    <a:lumMod val="90000"/>
                  </a:schemeClr>
                </a:solidFill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/>
              <a:t>    Был разработан интернет – магазин согласно всем требованиям к итоговому заданию.  </a:t>
            </a:r>
            <a:endParaRPr lang="en-US" sz="2000" dirty="0"/>
          </a:p>
          <a:p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buNone/>
            </a:pPr>
            <a:r>
              <a:rPr lang="ru-RU" sz="2500" dirty="0">
                <a:solidFill>
                  <a:schemeClr val="tx2">
                    <a:lumMod val="90000"/>
                  </a:schemeClr>
                </a:solidFill>
              </a:rPr>
              <a:t>Ссылка на </a:t>
            </a:r>
            <a:r>
              <a:rPr lang="en-US" sz="2500" dirty="0">
                <a:solidFill>
                  <a:schemeClr val="tx2">
                    <a:lumMod val="90000"/>
                  </a:schemeClr>
                </a:solidFill>
              </a:rPr>
              <a:t>GIT</a:t>
            </a:r>
            <a:r>
              <a:rPr lang="ru-RU" sz="2500" dirty="0">
                <a:solidFill>
                  <a:schemeClr val="tx2">
                    <a:lumMod val="9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hlinkClick r:id="rId2"/>
              </a:rPr>
              <a:t>https://github.com/.git</a:t>
            </a:r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Предметная область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Интернет-магазин по продаже книг – это онлайн - платформа, где пользователи могут выбрать и заказать книги из широкого ассортимента литературных произведений. </a:t>
            </a:r>
          </a:p>
          <a:p>
            <a:endParaRPr lang="ru-RU" sz="2000" dirty="0"/>
          </a:p>
          <a:p>
            <a:r>
              <a:rPr lang="ru-RU" sz="2000" dirty="0"/>
              <a:t>Основными функциями интернет - магазина являются предоставление информации о книгах, их авторах и издательствах, возможность выбора и заказа книг.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Функционал интернет - магазина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/>
              <a:t>Аутентификация</a:t>
            </a:r>
          </a:p>
          <a:p>
            <a:r>
              <a:rPr lang="ru-RU" sz="2000" dirty="0"/>
              <a:t>Авторизация по ролям</a:t>
            </a:r>
          </a:p>
          <a:p>
            <a:r>
              <a:rPr lang="ru-RU" sz="2000" dirty="0"/>
              <a:t>Шифрование паролей</a:t>
            </a:r>
          </a:p>
          <a:p>
            <a:r>
              <a:rPr lang="ru-RU" sz="2000" dirty="0"/>
              <a:t>Личный кабинет администратора</a:t>
            </a:r>
          </a:p>
          <a:p>
            <a:r>
              <a:rPr lang="ru-RU" sz="2000" dirty="0"/>
              <a:t>Личный кабинет пользователя </a:t>
            </a:r>
          </a:p>
          <a:p>
            <a:r>
              <a:rPr lang="ru-RU" sz="2000" dirty="0"/>
              <a:t>Корзина</a:t>
            </a:r>
          </a:p>
          <a:p>
            <a:r>
              <a:rPr lang="ru-RU" sz="2000" dirty="0"/>
              <a:t>Каталог товаров и поиск по критериям </a:t>
            </a:r>
          </a:p>
          <a:p>
            <a:r>
              <a:rPr lang="ru-RU" sz="2000" dirty="0"/>
              <a:t>Хранение данных в СУБД 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64088"/>
            <a:ext cx="8305800" cy="785818"/>
          </a:xfrm>
        </p:spPr>
        <p:txBody>
          <a:bodyPr>
            <a:normAutofit/>
          </a:bodyPr>
          <a:lstStyle/>
          <a:p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Логическая</a:t>
            </a:r>
            <a:r>
              <a:rPr lang="ru-RU" sz="2500" b="1" dirty="0"/>
              <a:t> </a:t>
            </a:r>
            <a:r>
              <a:rPr lang="en-US" sz="2500" b="1" dirty="0"/>
              <a:t>ER-</a:t>
            </a:r>
            <a:r>
              <a:rPr lang="ru-RU" sz="2500" b="1" dirty="0"/>
              <a:t>модель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5716" y="1268760"/>
            <a:ext cx="5112568" cy="49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90000"/>
                  </a:schemeClr>
                </a:solidFill>
              </a:rPr>
              <a:t>ER -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модель представлена следующими таблицами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sz="2000" dirty="0"/>
          </a:p>
          <a:p>
            <a:r>
              <a:rPr lang="en-US" sz="2000" dirty="0"/>
              <a:t>Product  -   </a:t>
            </a:r>
            <a:r>
              <a:rPr lang="ru-RU" sz="2000" dirty="0"/>
              <a:t>хранит информацию о товаре</a:t>
            </a:r>
          </a:p>
          <a:p>
            <a:r>
              <a:rPr lang="en-US" sz="2000" dirty="0"/>
              <a:t>Person – </a:t>
            </a:r>
            <a:r>
              <a:rPr lang="ru-RU" sz="2000" dirty="0"/>
              <a:t>хранит информацию о пользователе и его роли</a:t>
            </a:r>
          </a:p>
          <a:p>
            <a:r>
              <a:rPr lang="en-US" sz="2000" dirty="0"/>
              <a:t>Category – </a:t>
            </a:r>
            <a:r>
              <a:rPr lang="ru-RU" sz="2000" dirty="0"/>
              <a:t>хранит данные о категориях товара</a:t>
            </a:r>
            <a:endParaRPr lang="en-US" sz="2000" dirty="0"/>
          </a:p>
          <a:p>
            <a:r>
              <a:rPr lang="en-US" sz="2000" dirty="0"/>
              <a:t>Warehouse – </a:t>
            </a:r>
            <a:r>
              <a:rPr lang="ru-RU" sz="2000" dirty="0"/>
              <a:t>хранит данные о складах</a:t>
            </a:r>
          </a:p>
          <a:p>
            <a:r>
              <a:rPr lang="en-US" sz="2000" dirty="0" err="1"/>
              <a:t>Order_person</a:t>
            </a:r>
            <a:r>
              <a:rPr lang="en-US" sz="2000" dirty="0"/>
              <a:t> – </a:t>
            </a:r>
            <a:r>
              <a:rPr lang="ru-RU" sz="2000" dirty="0"/>
              <a:t>содержит данные о заказе и его статусе</a:t>
            </a:r>
            <a:endParaRPr lang="en-US" sz="2000" dirty="0"/>
          </a:p>
          <a:p>
            <a:r>
              <a:rPr lang="en-US" sz="2000" dirty="0" err="1"/>
              <a:t>Order_product</a:t>
            </a:r>
            <a:r>
              <a:rPr lang="en-US" sz="2000" dirty="0"/>
              <a:t> – </a:t>
            </a:r>
            <a:r>
              <a:rPr lang="ru-RU" sz="2000" dirty="0"/>
              <a:t>хранит данные о стоимости товара</a:t>
            </a:r>
            <a:endParaRPr lang="en-US" sz="2000" dirty="0"/>
          </a:p>
          <a:p>
            <a:r>
              <a:rPr lang="en-US" sz="2000" dirty="0" err="1"/>
              <a:t>Product_cart</a:t>
            </a:r>
            <a:r>
              <a:rPr lang="en-US" sz="2000" dirty="0"/>
              <a:t> – </a:t>
            </a:r>
            <a:r>
              <a:rPr lang="ru-RU" sz="2000" dirty="0"/>
              <a:t>хранит информацию о корзине</a:t>
            </a:r>
            <a:endParaRPr lang="en-US" sz="2000" dirty="0"/>
          </a:p>
          <a:p>
            <a:r>
              <a:rPr lang="en-US" sz="2000" dirty="0"/>
              <a:t>Image – </a:t>
            </a:r>
            <a:r>
              <a:rPr lang="ru-RU" sz="2000" dirty="0"/>
              <a:t>хранит данные о фотографии товара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Инструментальные средства</a:t>
            </a:r>
            <a:br>
              <a:rPr lang="ru-RU" sz="2500" b="1" dirty="0">
                <a:solidFill>
                  <a:schemeClr val="tx2">
                    <a:lumMod val="90000"/>
                  </a:schemeClr>
                </a:solidFill>
              </a:rPr>
            </a:br>
            <a:endParaRPr lang="ru-RU" sz="25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2000" b="1" dirty="0"/>
              <a:t>При разработке данного проекта были использованы:</a:t>
            </a:r>
          </a:p>
          <a:p>
            <a:pPr>
              <a:buNone/>
            </a:pPr>
            <a:endParaRPr lang="ru-RU" sz="2000" b="1" dirty="0"/>
          </a:p>
          <a:p>
            <a:pPr>
              <a:buNone/>
            </a:pPr>
            <a:r>
              <a:rPr lang="ru-RU" sz="2000" b="1" dirty="0" err="1">
                <a:solidFill>
                  <a:schemeClr val="tx2">
                    <a:lumMod val="90000"/>
                  </a:schemeClr>
                </a:solidFill>
              </a:rPr>
              <a:t>Backend</a:t>
            </a:r>
            <a:r>
              <a:rPr lang="en-US" sz="2000" dirty="0"/>
              <a:t> </a:t>
            </a:r>
            <a:r>
              <a:rPr lang="ru-RU" sz="2000" dirty="0"/>
              <a:t>- J</a:t>
            </a:r>
            <a:r>
              <a:rPr lang="en-US" sz="2000" dirty="0" err="1"/>
              <a:t>ava</a:t>
            </a:r>
            <a:r>
              <a:rPr lang="en-US" sz="2000" dirty="0"/>
              <a:t> c </a:t>
            </a:r>
            <a:r>
              <a:rPr lang="ru-RU" sz="2000" dirty="0"/>
              <a:t>использованием </a:t>
            </a:r>
            <a:r>
              <a:rPr lang="en-US" sz="2000" dirty="0"/>
              <a:t>framework </a:t>
            </a:r>
            <a:r>
              <a:rPr lang="ru-RU" sz="2000" dirty="0" err="1"/>
              <a:t>Spring</a:t>
            </a:r>
            <a:r>
              <a:rPr lang="en-US" sz="2000" dirty="0"/>
              <a:t> </a:t>
            </a:r>
            <a:r>
              <a:rPr lang="ru-RU" sz="2000" dirty="0" err="1"/>
              <a:t>репозитории</a:t>
            </a:r>
            <a:r>
              <a:rPr lang="ru-RU" sz="2000" dirty="0"/>
              <a:t>:</a:t>
            </a:r>
          </a:p>
          <a:p>
            <a:r>
              <a:rPr lang="en-US" sz="2000" dirty="0"/>
              <a:t> Spring-boot-starter-data-</a:t>
            </a:r>
            <a:r>
              <a:rPr lang="en-US" sz="2000" dirty="0" err="1"/>
              <a:t>jpa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/>
              <a:t> Spring-boot-starter-security </a:t>
            </a:r>
            <a:endParaRPr lang="ru-RU" sz="2000" dirty="0"/>
          </a:p>
          <a:p>
            <a:r>
              <a:rPr lang="en-US" sz="2000" dirty="0"/>
              <a:t> Spring-boot-starter-</a:t>
            </a:r>
            <a:r>
              <a:rPr lang="en-US" sz="2000" dirty="0" err="1"/>
              <a:t>thymeleaf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/>
              <a:t> Spring-boot-starter-validation </a:t>
            </a:r>
            <a:endParaRPr lang="ru-RU" sz="2000" dirty="0"/>
          </a:p>
          <a:p>
            <a:r>
              <a:rPr lang="en-US" sz="2000" dirty="0"/>
              <a:t> Spring-boot-starter-web </a:t>
            </a:r>
            <a:endParaRPr lang="ru-RU" sz="2000" dirty="0"/>
          </a:p>
          <a:p>
            <a:r>
              <a:rPr lang="ru-RU" sz="2000" dirty="0"/>
              <a:t>База данных</a:t>
            </a:r>
            <a:r>
              <a:rPr lang="en-US" sz="2000" dirty="0"/>
              <a:t> </a:t>
            </a:r>
            <a:r>
              <a:rPr lang="en-US" sz="2000" dirty="0" err="1"/>
              <a:t>PostgreSQL</a:t>
            </a:r>
            <a:r>
              <a:rPr lang="en-US" sz="2000" dirty="0"/>
              <a:t> </a:t>
            </a:r>
            <a:endParaRPr lang="ru-RU" sz="2000" dirty="0"/>
          </a:p>
          <a:p>
            <a:endParaRPr lang="ru-RU" sz="2000" dirty="0"/>
          </a:p>
          <a:p>
            <a:pPr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Frontend</a:t>
            </a:r>
            <a:r>
              <a:rPr lang="en-US" sz="2000" b="1" dirty="0"/>
              <a:t> </a:t>
            </a:r>
            <a:r>
              <a:rPr lang="en-US" sz="2000" dirty="0"/>
              <a:t>- HTML, CSS, Java Script</a:t>
            </a:r>
            <a:r>
              <a:rPr lang="ru-RU" sz="2000" dirty="0"/>
              <a:t>, </a:t>
            </a:r>
            <a:r>
              <a:rPr lang="en-US" sz="2000" dirty="0"/>
              <a:t>Bootstrap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5000" y="25567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/>
              <a:t>                                                                                 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Результат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986528"/>
            <a:ext cx="356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Рис.1 – Страница  авторизации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0926" y="6488668"/>
            <a:ext cx="303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Рис.2 – Главная страница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95C262-3F2F-4C07-9934-43A9316D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459857"/>
            <a:ext cx="6120680" cy="47401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/>
              <a:t>                                                                                 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Результат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55463" y="1214494"/>
            <a:ext cx="303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Рис.2 – Главная страница </a:t>
            </a:r>
          </a:p>
        </p:txBody>
      </p:sp>
    </p:spTree>
    <p:extLst>
      <p:ext uri="{BB962C8B-B14F-4D97-AF65-F5344CB8AC3E}">
        <p14:creationId xmlns:p14="http://schemas.microsoft.com/office/powerpoint/2010/main" val="3121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411760" y="229478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/>
              <a:t>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Результат</a:t>
            </a:r>
            <a:r>
              <a:rPr lang="ru-RU" sz="2500" b="1" dirty="0"/>
              <a:t>                                                                                 </a:t>
            </a:r>
            <a:endParaRPr lang="ru-RU" sz="2500" b="1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1434" r="602"/>
          <a:stretch/>
        </p:blipFill>
        <p:spPr bwMode="auto">
          <a:xfrm>
            <a:off x="993422" y="1988840"/>
            <a:ext cx="7244650" cy="390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2728001" y="1163730"/>
            <a:ext cx="368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</a:t>
            </a:r>
            <a:r>
              <a:rPr lang="en-US" dirty="0"/>
              <a:t>3</a:t>
            </a:r>
            <a:r>
              <a:rPr lang="ru-RU" dirty="0"/>
              <a:t> – Кабинет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2007848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1775</TotalTime>
  <Words>283</Words>
  <Application>Microsoft Office PowerPoint</Application>
  <PresentationFormat>Экран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Натуральные материалы</vt:lpstr>
      <vt:lpstr>  Итоговый проект на тему: «Интернет магазин»  Программа профессиональной переподготовки:  Fullstack-разработка на языке Java </vt:lpstr>
      <vt:lpstr>Предметная область</vt:lpstr>
      <vt:lpstr>Функционал интернет - магазина</vt:lpstr>
      <vt:lpstr>Логическая ER-модель</vt:lpstr>
      <vt:lpstr>ER - модель представлена следующими таблицами</vt:lpstr>
      <vt:lpstr>Инструментальные средства </vt:lpstr>
      <vt:lpstr>                                                                                  Результат</vt:lpstr>
      <vt:lpstr>                                                                                  Результат</vt:lpstr>
      <vt:lpstr> Результат                                                                                 </vt:lpstr>
      <vt:lpstr>                                                                                  Результат</vt:lpstr>
      <vt:lpstr>                                                                                  Результат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Александр</cp:lastModifiedBy>
  <cp:revision>19</cp:revision>
  <dcterms:created xsi:type="dcterms:W3CDTF">2023-05-10T13:38:55Z</dcterms:created>
  <dcterms:modified xsi:type="dcterms:W3CDTF">2023-06-07T07:42:21Z</dcterms:modified>
</cp:coreProperties>
</file>