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notesMasterIdLst>
    <p:notesMasterId r:id="rId16"/>
  </p:notesMasterIdLst>
  <p:sldIdLst>
    <p:sldId id="256" r:id="rId2"/>
    <p:sldId id="257" r:id="rId3"/>
    <p:sldId id="259" r:id="rId4"/>
    <p:sldId id="267" r:id="rId5"/>
    <p:sldId id="268" r:id="rId6"/>
    <p:sldId id="277" r:id="rId7"/>
    <p:sldId id="270" r:id="rId8"/>
    <p:sldId id="278" r:id="rId9"/>
    <p:sldId id="273" r:id="rId10"/>
    <p:sldId id="274" r:id="rId11"/>
    <p:sldId id="275" r:id="rId12"/>
    <p:sldId id="276" r:id="rId13"/>
    <p:sldId id="272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CF4EF5-02B1-4798-901D-5DDAA535ACF2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037AA-80CC-4D72-8268-4F137B4885A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9335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0037AA-80CC-4D72-8268-4F137B4885A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86072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871293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07501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201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86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8211424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4341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8189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5917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545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8999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79237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D1034562-D644-40A5-B03E-E2DAC5E8F9E7}" type="datetimeFigureOut">
              <a:rPr lang="es-MX" smtClean="0"/>
              <a:t>25/08/2025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382E36E-A227-4931-929B-C159E7707723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17816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4A23EB-DBE9-AAAF-50C3-7373D0ADB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620" y="1366495"/>
            <a:ext cx="9418320" cy="1045346"/>
          </a:xfrm>
        </p:spPr>
        <p:txBody>
          <a:bodyPr/>
          <a:lstStyle/>
          <a:p>
            <a:pPr algn="l"/>
            <a:r>
              <a:rPr lang="es-MX" dirty="0"/>
              <a:t>Pilas y Colas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E7BF673-4FD7-CFE7-2982-E8D3918D1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7680" y="4159081"/>
            <a:ext cx="2908663" cy="1619501"/>
          </a:xfrm>
        </p:spPr>
        <p:txBody>
          <a:bodyPr>
            <a:normAutofit/>
          </a:bodyPr>
          <a:lstStyle/>
          <a:p>
            <a:pPr algn="l"/>
            <a:r>
              <a:rPr lang="es-MX" sz="2000" dirty="0"/>
              <a:t>Equipo A:</a:t>
            </a:r>
          </a:p>
          <a:p>
            <a:pPr algn="l"/>
            <a:r>
              <a:rPr lang="es-MX" sz="1600" dirty="0"/>
              <a:t>Ángel Alexis Gutiérrez</a:t>
            </a:r>
          </a:p>
          <a:p>
            <a:pPr algn="l"/>
            <a:r>
              <a:rPr lang="es-MX" sz="1600" dirty="0"/>
              <a:t>Cesar Martin Larrea Torres</a:t>
            </a:r>
          </a:p>
          <a:p>
            <a:pPr algn="l"/>
            <a:r>
              <a:rPr lang="es-MX" sz="1600" dirty="0"/>
              <a:t>Dorian García Estrada</a:t>
            </a:r>
          </a:p>
          <a:p>
            <a:pPr algn="l"/>
            <a:r>
              <a:rPr lang="es-MX" sz="1600" dirty="0"/>
              <a:t>Martin Alejandro Leyva Ortega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0FACE5-1330-4E4C-3224-A70EF8D99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516"/>
          <a:stretch>
            <a:fillRect/>
          </a:stretch>
        </p:blipFill>
        <p:spPr>
          <a:xfrm>
            <a:off x="1253627" y="3349331"/>
            <a:ext cx="3040105" cy="1619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77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E2077-897A-7748-4BBA-1A79475AD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9378D-DB07-15E5-E838-EC900A15E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39" y="118554"/>
            <a:ext cx="9601200" cy="895350"/>
          </a:xfrm>
        </p:spPr>
        <p:txBody>
          <a:bodyPr/>
          <a:lstStyle/>
          <a:p>
            <a:r>
              <a:rPr lang="es-MX" dirty="0"/>
              <a:t>Prueba de concepto (PoC) en </a:t>
            </a:r>
            <a:r>
              <a:rPr lang="es-MX" dirty="0" err="1"/>
              <a:t>c++</a:t>
            </a:r>
            <a:endParaRPr lang="es-MX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472B47D-BBFE-2049-95E9-12284A2B5D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32" r="32252" b="3355"/>
          <a:stretch>
            <a:fillRect/>
          </a:stretch>
        </p:blipFill>
        <p:spPr>
          <a:xfrm>
            <a:off x="757139" y="1307236"/>
            <a:ext cx="7591940" cy="5102441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5D239704-1C8E-81E8-F2CD-AC2CC3218539}"/>
              </a:ext>
            </a:extLst>
          </p:cNvPr>
          <p:cNvSpPr txBox="1"/>
          <p:nvPr/>
        </p:nvSpPr>
        <p:spPr>
          <a:xfrm>
            <a:off x="8392040" y="2566704"/>
            <a:ext cx="384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Punto:</a:t>
            </a:r>
          </a:p>
          <a:p>
            <a:r>
              <a:rPr lang="es-MX" dirty="0"/>
              <a:t>1.-Funcionalidad sin librería (Manual):</a:t>
            </a:r>
          </a:p>
          <a:p>
            <a:endParaRPr lang="es-MX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734F126-FA94-EAFD-6A37-E30BB8DEA2FB}"/>
              </a:ext>
            </a:extLst>
          </p:cNvPr>
          <p:cNvSpPr txBox="1"/>
          <p:nvPr/>
        </p:nvSpPr>
        <p:spPr>
          <a:xfrm>
            <a:off x="8349079" y="4920766"/>
            <a:ext cx="384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Punto:</a:t>
            </a:r>
          </a:p>
          <a:p>
            <a:r>
              <a:rPr lang="es-MX" dirty="0"/>
              <a:t>2.-Funcionalidad con librería:</a:t>
            </a:r>
          </a:p>
          <a:p>
            <a:endParaRPr lang="es-MX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5B8D1EE-702C-90D4-CDEC-06C7E25AE658}"/>
              </a:ext>
            </a:extLst>
          </p:cNvPr>
          <p:cNvSpPr txBox="1"/>
          <p:nvPr/>
        </p:nvSpPr>
        <p:spPr>
          <a:xfrm>
            <a:off x="5024761" y="829238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PoC: utilización de pilas</a:t>
            </a:r>
          </a:p>
        </p:txBody>
      </p:sp>
    </p:spTree>
    <p:extLst>
      <p:ext uri="{BB962C8B-B14F-4D97-AF65-F5344CB8AC3E}">
        <p14:creationId xmlns:p14="http://schemas.microsoft.com/office/powerpoint/2010/main" val="330815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61B9-ECE2-3FA4-05F9-9C944BEAA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071341-8D4F-A57C-5E51-ACA63BA89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33350"/>
            <a:ext cx="9601200" cy="895350"/>
          </a:xfrm>
        </p:spPr>
        <p:txBody>
          <a:bodyPr/>
          <a:lstStyle/>
          <a:p>
            <a:r>
              <a:rPr lang="es-MX" dirty="0"/>
              <a:t>Prueba de concepto (PoC) en </a:t>
            </a:r>
            <a:r>
              <a:rPr lang="es-MX" dirty="0" err="1"/>
              <a:t>python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1E36F5B-330A-63DF-1FBF-D0599D46C14F}"/>
              </a:ext>
            </a:extLst>
          </p:cNvPr>
          <p:cNvSpPr txBox="1"/>
          <p:nvPr/>
        </p:nvSpPr>
        <p:spPr>
          <a:xfrm>
            <a:off x="800100" y="1028700"/>
            <a:ext cx="384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Funcionamiento sin librería(Manual):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C0BD88-601A-EBF8-A225-CA98721A187A}"/>
              </a:ext>
            </a:extLst>
          </p:cNvPr>
          <p:cNvSpPr txBox="1"/>
          <p:nvPr/>
        </p:nvSpPr>
        <p:spPr>
          <a:xfrm>
            <a:off x="6350880" y="1028700"/>
            <a:ext cx="384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Funcionamiento con librería: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3E17E80-D9E7-656F-E1D2-21E79B98109E}"/>
              </a:ext>
            </a:extLst>
          </p:cNvPr>
          <p:cNvSpPr txBox="1"/>
          <p:nvPr/>
        </p:nvSpPr>
        <p:spPr>
          <a:xfrm>
            <a:off x="5069149" y="6131283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PoC: utilización de colas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EBD734A-5AC5-E9E9-2AD4-D4E61C210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42" r="40000" b="1031"/>
          <a:stretch>
            <a:fillRect/>
          </a:stretch>
        </p:blipFill>
        <p:spPr>
          <a:xfrm>
            <a:off x="727170" y="1456822"/>
            <a:ext cx="5375454" cy="4145921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7A0A60A5-A32A-7085-2CEA-7D3C3F42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90" r="61152"/>
          <a:stretch>
            <a:fillRect/>
          </a:stretch>
        </p:blipFill>
        <p:spPr>
          <a:xfrm>
            <a:off x="6350880" y="1456822"/>
            <a:ext cx="4736387" cy="4145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78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15CD4-E151-F27E-C8D8-220C5EA3A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681C56-4B21-B7D8-11ED-847A33F67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33350"/>
            <a:ext cx="9601200" cy="895350"/>
          </a:xfrm>
        </p:spPr>
        <p:txBody>
          <a:bodyPr/>
          <a:lstStyle/>
          <a:p>
            <a:r>
              <a:rPr lang="es-MX" dirty="0"/>
              <a:t>Prueba de concepto (PoC) en </a:t>
            </a:r>
            <a:r>
              <a:rPr lang="es-MX" dirty="0" err="1"/>
              <a:t>python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8713D05-BE3E-5040-9120-73793E41AD98}"/>
              </a:ext>
            </a:extLst>
          </p:cNvPr>
          <p:cNvSpPr txBox="1"/>
          <p:nvPr/>
        </p:nvSpPr>
        <p:spPr>
          <a:xfrm>
            <a:off x="800100" y="1028700"/>
            <a:ext cx="384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Funcionamiento sin librería(Manual):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7064B59-1BA5-D20E-60FE-084A0230A912}"/>
              </a:ext>
            </a:extLst>
          </p:cNvPr>
          <p:cNvSpPr txBox="1"/>
          <p:nvPr/>
        </p:nvSpPr>
        <p:spPr>
          <a:xfrm>
            <a:off x="7068620" y="1091126"/>
            <a:ext cx="384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Funcionamiento con librería: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446223-5400-AE20-690E-130F3F83930E}"/>
              </a:ext>
            </a:extLst>
          </p:cNvPr>
          <p:cNvSpPr txBox="1"/>
          <p:nvPr/>
        </p:nvSpPr>
        <p:spPr>
          <a:xfrm>
            <a:off x="5069149" y="6131283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PoC: utilización de pilas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9714BB-EE07-7DE7-1A56-A7797D285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25" r="40674" b="15735"/>
          <a:stretch>
            <a:fillRect/>
          </a:stretch>
        </p:blipFill>
        <p:spPr>
          <a:xfrm>
            <a:off x="800099" y="1571946"/>
            <a:ext cx="6032215" cy="400148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B8DA099-965D-B9F1-4CA8-5DA7ED248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601" r="68480" b="2068"/>
          <a:stretch>
            <a:fillRect/>
          </a:stretch>
        </p:blipFill>
        <p:spPr>
          <a:xfrm>
            <a:off x="7068620" y="1924050"/>
            <a:ext cx="4776178" cy="2256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349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3A961-1435-BE75-A4AE-15043F9B0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5" y="266700"/>
            <a:ext cx="9601200" cy="723900"/>
          </a:xfrm>
        </p:spPr>
        <p:txBody>
          <a:bodyPr/>
          <a:lstStyle/>
          <a:p>
            <a:r>
              <a:rPr lang="es-MX" dirty="0"/>
              <a:t>Arboles Binarios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F92C57-74B7-E305-D459-5C1DB4268C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50" y="1209675"/>
            <a:ext cx="9601200" cy="1466850"/>
          </a:xfrm>
        </p:spPr>
        <p:txBody>
          <a:bodyPr/>
          <a:lstStyle/>
          <a:p>
            <a:r>
              <a:rPr lang="es-ES" dirty="0"/>
              <a:t>Un árbol binario es una estructura de datos en la cual cada nodo puede tener un hijo izquierdo y un hijo derecho. No pueden tener más de dos hijos (de ahí el nombre "binario"). Si algún hijo tiene como referencia a </a:t>
            </a:r>
            <a:r>
              <a:rPr lang="es-ES" dirty="0" err="1"/>
              <a:t>null</a:t>
            </a:r>
            <a:r>
              <a:rPr lang="es-ES" dirty="0"/>
              <a:t>, es decir que no almacena ningún dato, entonces este es llamado un nodo externo.</a:t>
            </a:r>
            <a:endParaRPr lang="es-MX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D0D9583-7465-9CB3-3742-DFE4E187385F}"/>
              </a:ext>
            </a:extLst>
          </p:cNvPr>
          <p:cNvSpPr/>
          <p:nvPr/>
        </p:nvSpPr>
        <p:spPr>
          <a:xfrm>
            <a:off x="5248275" y="2714625"/>
            <a:ext cx="723900" cy="742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2BC4795E-ABAF-CF95-0F48-0ED4EBAD00DD}"/>
              </a:ext>
            </a:extLst>
          </p:cNvPr>
          <p:cNvSpPr/>
          <p:nvPr/>
        </p:nvSpPr>
        <p:spPr>
          <a:xfrm>
            <a:off x="3743325" y="4076700"/>
            <a:ext cx="723900" cy="742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B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2E0F2757-AD6D-B8B1-5E6F-0DAEAF691AE1}"/>
              </a:ext>
            </a:extLst>
          </p:cNvPr>
          <p:cNvSpPr/>
          <p:nvPr/>
        </p:nvSpPr>
        <p:spPr>
          <a:xfrm>
            <a:off x="6738937" y="4000500"/>
            <a:ext cx="723900" cy="742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645835E6-1702-FED5-0C97-E9C4E9C59317}"/>
              </a:ext>
            </a:extLst>
          </p:cNvPr>
          <p:cNvSpPr/>
          <p:nvPr/>
        </p:nvSpPr>
        <p:spPr>
          <a:xfrm>
            <a:off x="5197030" y="5638800"/>
            <a:ext cx="723900" cy="742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D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12D9DA71-314D-8369-AD78-D94E59EC6CC0}"/>
              </a:ext>
            </a:extLst>
          </p:cNvPr>
          <p:cNvSpPr/>
          <p:nvPr/>
        </p:nvSpPr>
        <p:spPr>
          <a:xfrm>
            <a:off x="6738937" y="5757128"/>
            <a:ext cx="723900" cy="742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35AFC3D8-1EB6-785A-8915-7AAC0728B459}"/>
              </a:ext>
            </a:extLst>
          </p:cNvPr>
          <p:cNvSpPr/>
          <p:nvPr/>
        </p:nvSpPr>
        <p:spPr>
          <a:xfrm>
            <a:off x="8377332" y="5766653"/>
            <a:ext cx="723900" cy="7429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F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4B0F4889-6C20-CAA6-24C5-79FE7ADA9DD2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4361212" y="3348772"/>
            <a:ext cx="993076" cy="83673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18E4788A-B809-B98F-7A8C-A676310C8530}"/>
              </a:ext>
            </a:extLst>
          </p:cNvPr>
          <p:cNvCxnSpPr>
            <a:stCxn id="5" idx="5"/>
          </p:cNvCxnSpPr>
          <p:nvPr/>
        </p:nvCxnSpPr>
        <p:spPr>
          <a:xfrm>
            <a:off x="5867400" y="3348772"/>
            <a:ext cx="914400" cy="9144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0AEB8A15-D71D-F117-1552-D0CE683AF69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5814917" y="4634647"/>
            <a:ext cx="1030033" cy="11129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BF75619-66DA-BC36-325A-23CF56F0EEA8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7100887" y="4743450"/>
            <a:ext cx="0" cy="101367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7C9048D7-5E38-FC60-6ACA-61C838BA6C99}"/>
              </a:ext>
            </a:extLst>
          </p:cNvPr>
          <p:cNvCxnSpPr>
            <a:cxnSpLocks/>
            <a:stCxn id="7" idx="5"/>
            <a:endCxn id="10" idx="1"/>
          </p:cNvCxnSpPr>
          <p:nvPr/>
        </p:nvCxnSpPr>
        <p:spPr>
          <a:xfrm>
            <a:off x="7356824" y="4634647"/>
            <a:ext cx="1126521" cy="1240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4536812-77B4-C52E-C6C4-5C9EA96EE90C}"/>
              </a:ext>
            </a:extLst>
          </p:cNvPr>
          <p:cNvSpPr txBox="1"/>
          <p:nvPr/>
        </p:nvSpPr>
        <p:spPr>
          <a:xfrm>
            <a:off x="1300352" y="566693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Nivel 2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27C28DC9-2576-54D6-51FE-FDF21331BDBC}"/>
              </a:ext>
            </a:extLst>
          </p:cNvPr>
          <p:cNvSpPr txBox="1"/>
          <p:nvPr/>
        </p:nvSpPr>
        <p:spPr>
          <a:xfrm>
            <a:off x="1300352" y="4141142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Nivel 1</a:t>
            </a: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C7EBFB6-001D-E9FF-E47F-7180BD2CBE8C}"/>
              </a:ext>
            </a:extLst>
          </p:cNvPr>
          <p:cNvSpPr txBox="1"/>
          <p:nvPr/>
        </p:nvSpPr>
        <p:spPr>
          <a:xfrm>
            <a:off x="1300352" y="2846178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Nivel 0 </a:t>
            </a:r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FC1B361F-865D-2DD1-B25F-52BD56274EBD}"/>
              </a:ext>
            </a:extLst>
          </p:cNvPr>
          <p:cNvSpPr txBox="1"/>
          <p:nvPr/>
        </p:nvSpPr>
        <p:spPr>
          <a:xfrm>
            <a:off x="5920930" y="2805926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&lt; Raíz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86BE3F57-4163-2B8E-CF7A-98AD916D9517}"/>
              </a:ext>
            </a:extLst>
          </p:cNvPr>
          <p:cNvSpPr txBox="1"/>
          <p:nvPr/>
        </p:nvSpPr>
        <p:spPr>
          <a:xfrm>
            <a:off x="7462837" y="4112567"/>
            <a:ext cx="2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&lt; Nodo rama</a:t>
            </a: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E2D2239E-DB30-DA9C-CAEB-4D9C3E5B219F}"/>
              </a:ext>
            </a:extLst>
          </p:cNvPr>
          <p:cNvSpPr txBox="1"/>
          <p:nvPr/>
        </p:nvSpPr>
        <p:spPr>
          <a:xfrm>
            <a:off x="9207245" y="5875456"/>
            <a:ext cx="2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400" dirty="0"/>
              <a:t>&lt; Nodo rama</a:t>
            </a:r>
          </a:p>
        </p:txBody>
      </p:sp>
    </p:spTree>
    <p:extLst>
      <p:ext uri="{BB962C8B-B14F-4D97-AF65-F5344CB8AC3E}">
        <p14:creationId xmlns:p14="http://schemas.microsoft.com/office/powerpoint/2010/main" val="24138475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48DC3-E3A3-C6B5-FED3-DF66CB27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238125"/>
            <a:ext cx="9601200" cy="800100"/>
          </a:xfrm>
        </p:spPr>
        <p:txBody>
          <a:bodyPr/>
          <a:lstStyle/>
          <a:p>
            <a:r>
              <a:rPr lang="es-MX" dirty="0"/>
              <a:t>Conclusión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E964E31-6D7E-CBF4-8566-AEFAC142A15B}"/>
              </a:ext>
            </a:extLst>
          </p:cNvPr>
          <p:cNvSpPr txBox="1"/>
          <p:nvPr/>
        </p:nvSpPr>
        <p:spPr>
          <a:xfrm>
            <a:off x="752475" y="1038225"/>
            <a:ext cx="91249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En resumen, a lo largo de esta presentación hemos explorado dos de las estructuras de datos  fundamentales:</a:t>
            </a:r>
          </a:p>
          <a:p>
            <a:r>
              <a:rPr lang="es-ES" dirty="0"/>
              <a:t>Las Pilas operan bajo el principio LIFO (</a:t>
            </a:r>
            <a:r>
              <a:rPr lang="es-ES" dirty="0" err="1"/>
              <a:t>Last</a:t>
            </a:r>
            <a:r>
              <a:rPr lang="es-ES" dirty="0"/>
              <a:t>-In, </a:t>
            </a:r>
            <a:r>
              <a:rPr lang="es-ES" dirty="0" err="1"/>
              <a:t>First-Out</a:t>
            </a:r>
            <a:r>
              <a:rPr lang="es-ES" dirty="0"/>
              <a:t>), el último en entrar es el primero en salir, como una pila de platos. Por otro lado, las Colas siguen el principio FIFO (</a:t>
            </a:r>
            <a:r>
              <a:rPr lang="es-ES" dirty="0" err="1"/>
              <a:t>First</a:t>
            </a:r>
            <a:r>
              <a:rPr lang="es-ES" dirty="0"/>
              <a:t>-In, </a:t>
            </a:r>
            <a:r>
              <a:rPr lang="es-ES" dirty="0" err="1"/>
              <a:t>First-Out</a:t>
            </a:r>
            <a:r>
              <a:rPr lang="es-ES" dirty="0"/>
              <a:t>), donde el primero en llegar es el primero en ser atendido, similar a una fila de personas.</a:t>
            </a:r>
            <a:endParaRPr lang="es-MX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79EC989-C53A-2D8C-A558-EAF56B544AA2}"/>
              </a:ext>
            </a:extLst>
          </p:cNvPr>
          <p:cNvSpPr txBox="1"/>
          <p:nvPr/>
        </p:nvSpPr>
        <p:spPr>
          <a:xfrm>
            <a:off x="752475" y="3419119"/>
            <a:ext cx="8815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Sobre los árboles binarios nos han mostrado que las pilas y las colas pueden ser el cimiento para construir estructuras y soluciones más complejas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241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5E5E7-F586-4B19-CFA2-58B91411E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48" y="238122"/>
            <a:ext cx="3333752" cy="866775"/>
          </a:xfrm>
        </p:spPr>
        <p:txBody>
          <a:bodyPr/>
          <a:lstStyle/>
          <a:p>
            <a:r>
              <a:rPr lang="es-MX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0AAE7E-DF47-28E4-2694-D4846683B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948" y="1485900"/>
            <a:ext cx="11322289" cy="1881188"/>
          </a:xfr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/>
              <a:t>*Pilas:</a:t>
            </a:r>
          </a:p>
          <a:p>
            <a:pPr marL="0" indent="0">
              <a:buNone/>
            </a:pPr>
            <a:r>
              <a:rPr lang="es-ES" sz="1800" dirty="0"/>
              <a:t>Una pila es la inserción y eliminación de elementos se realizan solo por un extremo que se denomina cima o tope (top). es un caso particular de la lista donde la inserción y eliminación de elementos se realizan solo por un extremo que se denomina cima o tope (top). Este comportamiento está basado en el principio "último en entrar, primero en salir", también conocido como LIFO, por su nombre en inglés "</a:t>
            </a:r>
            <a:r>
              <a:rPr lang="es-ES" sz="1800" dirty="0" err="1"/>
              <a:t>last</a:t>
            </a:r>
            <a:r>
              <a:rPr lang="es-ES" sz="1800" dirty="0"/>
              <a:t>-in, </a:t>
            </a:r>
            <a:r>
              <a:rPr lang="es-ES" sz="1800" dirty="0" err="1"/>
              <a:t>first-out</a:t>
            </a:r>
            <a:r>
              <a:rPr lang="es-ES" sz="1800" dirty="0"/>
              <a:t>", que dicta que el primer elemento que fue añadido a la pila será el último en ser removido de la misma.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E77FBA3-2FF8-74FF-E368-8FB8C1EB3BDF}"/>
              </a:ext>
            </a:extLst>
          </p:cNvPr>
          <p:cNvSpPr txBox="1">
            <a:spLocks/>
          </p:cNvSpPr>
          <p:nvPr/>
        </p:nvSpPr>
        <p:spPr>
          <a:xfrm>
            <a:off x="742949" y="4305301"/>
            <a:ext cx="11322289" cy="1881189"/>
          </a:xfrm>
          <a:prstGeom prst="rect">
            <a:avLst/>
          </a:prstGeom>
          <a:noFill/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Franklin Gothic Book" panose="020B0503020102020204" pitchFamily="34" charset="0"/>
              <a:buNone/>
            </a:pPr>
            <a:r>
              <a:rPr lang="es-MX" dirty="0"/>
              <a:t>*Colas:</a:t>
            </a:r>
          </a:p>
          <a:p>
            <a:pPr marL="0" indent="0">
              <a:buFont typeface="Franklin Gothic Book" panose="020B0503020102020204" pitchFamily="34" charset="0"/>
              <a:buNone/>
            </a:pPr>
            <a:r>
              <a:rPr lang="es-ES" sz="1800" dirty="0"/>
              <a:t>Una pila es la inserción y eliminación de elementos se realizan solo por un extremo que se denomina cima o tope (top). es un caso particular de la lista donde la inserción y eliminación de elementos se realizan solo por un extremo que se denomina cima o tope (top). Este comportamiento está basado en el principio "último en entrar, primero en salir", también conocido como LIFO, por su nombre en inglés "</a:t>
            </a:r>
            <a:r>
              <a:rPr lang="es-ES" sz="1800" dirty="0" err="1"/>
              <a:t>last</a:t>
            </a:r>
            <a:r>
              <a:rPr lang="es-ES" sz="1800" dirty="0"/>
              <a:t>-in, </a:t>
            </a:r>
            <a:r>
              <a:rPr lang="es-ES" sz="1800" dirty="0" err="1"/>
              <a:t>first-out</a:t>
            </a:r>
            <a:r>
              <a:rPr lang="es-ES" sz="1800" dirty="0"/>
              <a:t>", que dicta que el primer elemento que fue añadido a la pila será el último en ser removido de la misma.</a:t>
            </a:r>
          </a:p>
          <a:p>
            <a:pPr marL="0" indent="0">
              <a:buFont typeface="Franklin Gothic Book" panose="020B0503020102020204" pitchFamily="34" charset="0"/>
              <a:buNone/>
            </a:pPr>
            <a:endParaRPr lang="es-MX" sz="1800" dirty="0"/>
          </a:p>
          <a:p>
            <a:pPr marL="0" indent="0">
              <a:buFont typeface="Franklin Gothic Book" panose="020B0503020102020204" pitchFamily="34" charset="0"/>
              <a:buNone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6633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94E6CA-1A1F-85E5-9017-FE266C569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1086" y="52245"/>
            <a:ext cx="9601200" cy="721182"/>
          </a:xfrm>
        </p:spPr>
        <p:txBody>
          <a:bodyPr>
            <a:normAutofit fontScale="90000"/>
          </a:bodyPr>
          <a:lstStyle/>
          <a:p>
            <a:r>
              <a:rPr lang="es-MX" dirty="0"/>
              <a:t>Operaciones/Funciones principales de pilas</a:t>
            </a:r>
          </a:p>
        </p:txBody>
      </p:sp>
      <p:sp>
        <p:nvSpPr>
          <p:cNvPr id="44" name="Elipse 43">
            <a:extLst>
              <a:ext uri="{FF2B5EF4-FFF2-40B4-BE49-F238E27FC236}">
                <a16:creationId xmlns:a16="http://schemas.microsoft.com/office/drawing/2014/main" id="{85563943-4D14-5231-344C-2E3C9D8CD3AD}"/>
              </a:ext>
            </a:extLst>
          </p:cNvPr>
          <p:cNvSpPr/>
          <p:nvPr/>
        </p:nvSpPr>
        <p:spPr>
          <a:xfrm>
            <a:off x="5634446" y="3039290"/>
            <a:ext cx="1314994" cy="123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Pilas</a:t>
            </a:r>
          </a:p>
        </p:txBody>
      </p:sp>
      <p:sp>
        <p:nvSpPr>
          <p:cNvPr id="45" name="Elipse 44">
            <a:extLst>
              <a:ext uri="{FF2B5EF4-FFF2-40B4-BE49-F238E27FC236}">
                <a16:creationId xmlns:a16="http://schemas.microsoft.com/office/drawing/2014/main" id="{988B6BAC-7534-7EB8-008E-A30D368D540D}"/>
              </a:ext>
            </a:extLst>
          </p:cNvPr>
          <p:cNvSpPr/>
          <p:nvPr/>
        </p:nvSpPr>
        <p:spPr>
          <a:xfrm>
            <a:off x="9448799" y="1777636"/>
            <a:ext cx="1314994" cy="123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Pop</a:t>
            </a:r>
          </a:p>
        </p:txBody>
      </p:sp>
      <p:sp>
        <p:nvSpPr>
          <p:cNvPr id="46" name="Elipse 45">
            <a:extLst>
              <a:ext uri="{FF2B5EF4-FFF2-40B4-BE49-F238E27FC236}">
                <a16:creationId xmlns:a16="http://schemas.microsoft.com/office/drawing/2014/main" id="{F8AEFEF7-0AC3-C2AC-4A49-1E051A39C639}"/>
              </a:ext>
            </a:extLst>
          </p:cNvPr>
          <p:cNvSpPr/>
          <p:nvPr/>
        </p:nvSpPr>
        <p:spPr>
          <a:xfrm>
            <a:off x="1611086" y="4944290"/>
            <a:ext cx="1314994" cy="123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Peek</a:t>
            </a:r>
            <a:endParaRPr lang="es-MX" dirty="0"/>
          </a:p>
        </p:txBody>
      </p:sp>
      <p:sp>
        <p:nvSpPr>
          <p:cNvPr id="47" name="Elipse 46">
            <a:extLst>
              <a:ext uri="{FF2B5EF4-FFF2-40B4-BE49-F238E27FC236}">
                <a16:creationId xmlns:a16="http://schemas.microsoft.com/office/drawing/2014/main" id="{342226D6-0C7F-6333-0DC6-6656660A08DF}"/>
              </a:ext>
            </a:extLst>
          </p:cNvPr>
          <p:cNvSpPr/>
          <p:nvPr/>
        </p:nvSpPr>
        <p:spPr>
          <a:xfrm>
            <a:off x="2590799" y="1159327"/>
            <a:ext cx="1314994" cy="12366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Push</a:t>
            </a:r>
          </a:p>
        </p:txBody>
      </p:sp>
      <p:sp>
        <p:nvSpPr>
          <p:cNvPr id="48" name="Elipse 47">
            <a:extLst>
              <a:ext uri="{FF2B5EF4-FFF2-40B4-BE49-F238E27FC236}">
                <a16:creationId xmlns:a16="http://schemas.microsoft.com/office/drawing/2014/main" id="{99C1E8E7-412A-DF12-02AF-E232E7699F6B}"/>
              </a:ext>
            </a:extLst>
          </p:cNvPr>
          <p:cNvSpPr/>
          <p:nvPr/>
        </p:nvSpPr>
        <p:spPr>
          <a:xfrm>
            <a:off x="8442960" y="5371011"/>
            <a:ext cx="1410788" cy="134329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/>
              <a:t>IsEmpty</a:t>
            </a:r>
            <a:endParaRPr lang="es-MX" dirty="0"/>
          </a:p>
        </p:txBody>
      </p:sp>
      <p:cxnSp>
        <p:nvCxnSpPr>
          <p:cNvPr id="54" name="Conector: curvado 53">
            <a:extLst>
              <a:ext uri="{FF2B5EF4-FFF2-40B4-BE49-F238E27FC236}">
                <a16:creationId xmlns:a16="http://schemas.microsoft.com/office/drawing/2014/main" id="{8361FF41-21A6-2F07-4A54-77467A198AF3}"/>
              </a:ext>
            </a:extLst>
          </p:cNvPr>
          <p:cNvCxnSpPr>
            <a:cxnSpLocks/>
            <a:stCxn id="47" idx="6"/>
            <a:endCxn id="44" idx="0"/>
          </p:cNvCxnSpPr>
          <p:nvPr/>
        </p:nvCxnSpPr>
        <p:spPr>
          <a:xfrm>
            <a:off x="3905793" y="1777636"/>
            <a:ext cx="2386150" cy="1261654"/>
          </a:xfrm>
          <a:prstGeom prst="curvedConnector2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: curvado 57">
            <a:extLst>
              <a:ext uri="{FF2B5EF4-FFF2-40B4-BE49-F238E27FC236}">
                <a16:creationId xmlns:a16="http://schemas.microsoft.com/office/drawing/2014/main" id="{8F1D8F16-055E-698D-0C2F-D92961990C40}"/>
              </a:ext>
            </a:extLst>
          </p:cNvPr>
          <p:cNvCxnSpPr>
            <a:cxnSpLocks/>
            <a:stCxn id="44" idx="4"/>
            <a:endCxn id="48" idx="2"/>
          </p:cNvCxnSpPr>
          <p:nvPr/>
        </p:nvCxnSpPr>
        <p:spPr>
          <a:xfrm rot="16200000" flipH="1">
            <a:off x="6484075" y="4083775"/>
            <a:ext cx="1766752" cy="2151017"/>
          </a:xfrm>
          <a:prstGeom prst="curvedConnector2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: curvado 61">
            <a:extLst>
              <a:ext uri="{FF2B5EF4-FFF2-40B4-BE49-F238E27FC236}">
                <a16:creationId xmlns:a16="http://schemas.microsoft.com/office/drawing/2014/main" id="{BFA31762-3CC7-BCF7-D4E5-F3D8814ACD2B}"/>
              </a:ext>
            </a:extLst>
          </p:cNvPr>
          <p:cNvCxnSpPr>
            <a:cxnSpLocks/>
            <a:stCxn id="46" idx="6"/>
            <a:endCxn id="44" idx="2"/>
          </p:cNvCxnSpPr>
          <p:nvPr/>
        </p:nvCxnSpPr>
        <p:spPr>
          <a:xfrm flipV="1">
            <a:off x="2926080" y="3657599"/>
            <a:ext cx="2708366" cy="1905000"/>
          </a:xfrm>
          <a:prstGeom prst="curvedConnector3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ector: curvado 66">
            <a:extLst>
              <a:ext uri="{FF2B5EF4-FFF2-40B4-BE49-F238E27FC236}">
                <a16:creationId xmlns:a16="http://schemas.microsoft.com/office/drawing/2014/main" id="{A13F96B2-376C-C4B1-FFCF-F088DEDDD9BE}"/>
              </a:ext>
            </a:extLst>
          </p:cNvPr>
          <p:cNvCxnSpPr>
            <a:cxnSpLocks/>
            <a:stCxn id="44" idx="6"/>
            <a:endCxn id="45" idx="2"/>
          </p:cNvCxnSpPr>
          <p:nvPr/>
        </p:nvCxnSpPr>
        <p:spPr>
          <a:xfrm flipV="1">
            <a:off x="6949440" y="2395945"/>
            <a:ext cx="2499359" cy="1261654"/>
          </a:xfrm>
          <a:prstGeom prst="curvedConnector3">
            <a:avLst/>
          </a:prstGeom>
          <a:ln w="38100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Marco 76">
            <a:extLst>
              <a:ext uri="{FF2B5EF4-FFF2-40B4-BE49-F238E27FC236}">
                <a16:creationId xmlns:a16="http://schemas.microsoft.com/office/drawing/2014/main" id="{1A512D0A-2766-B5FE-71F2-9795015C70A7}"/>
              </a:ext>
            </a:extLst>
          </p:cNvPr>
          <p:cNvSpPr/>
          <p:nvPr/>
        </p:nvSpPr>
        <p:spPr>
          <a:xfrm>
            <a:off x="1023258" y="1159327"/>
            <a:ext cx="809898" cy="136724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5554CC0B-C419-E76A-D4D3-7CEC1AA8A9AE}"/>
              </a:ext>
            </a:extLst>
          </p:cNvPr>
          <p:cNvSpPr/>
          <p:nvPr/>
        </p:nvSpPr>
        <p:spPr>
          <a:xfrm>
            <a:off x="1133204" y="2134145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Dato 1</a:t>
            </a: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5D2BD84C-D16B-F6A1-0327-F1B512EAEB06}"/>
              </a:ext>
            </a:extLst>
          </p:cNvPr>
          <p:cNvSpPr/>
          <p:nvPr/>
        </p:nvSpPr>
        <p:spPr>
          <a:xfrm>
            <a:off x="1133204" y="1842949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Dato 2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EC72CE11-C12D-9341-52D1-4C5D2AF76685}"/>
              </a:ext>
            </a:extLst>
          </p:cNvPr>
          <p:cNvSpPr/>
          <p:nvPr/>
        </p:nvSpPr>
        <p:spPr>
          <a:xfrm>
            <a:off x="1133204" y="1564820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Dato 3</a:t>
            </a:r>
          </a:p>
        </p:txBody>
      </p:sp>
      <p:sp>
        <p:nvSpPr>
          <p:cNvPr id="82" name="Signo más 81">
            <a:extLst>
              <a:ext uri="{FF2B5EF4-FFF2-40B4-BE49-F238E27FC236}">
                <a16:creationId xmlns:a16="http://schemas.microsoft.com/office/drawing/2014/main" id="{589B156E-EB92-AB1F-7CC9-4AC11A0BDC35}"/>
              </a:ext>
            </a:extLst>
          </p:cNvPr>
          <p:cNvSpPr/>
          <p:nvPr/>
        </p:nvSpPr>
        <p:spPr>
          <a:xfrm>
            <a:off x="1288870" y="1234165"/>
            <a:ext cx="278673" cy="32875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3" name="Marco 82">
            <a:extLst>
              <a:ext uri="{FF2B5EF4-FFF2-40B4-BE49-F238E27FC236}">
                <a16:creationId xmlns:a16="http://schemas.microsoft.com/office/drawing/2014/main" id="{8712C249-7D4D-A38C-0409-BB5871028AFC}"/>
              </a:ext>
            </a:extLst>
          </p:cNvPr>
          <p:cNvSpPr/>
          <p:nvPr/>
        </p:nvSpPr>
        <p:spPr>
          <a:xfrm>
            <a:off x="10868298" y="1777636"/>
            <a:ext cx="809898" cy="136724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CF4385C3-BC35-2A35-3867-081C34F0B006}"/>
              </a:ext>
            </a:extLst>
          </p:cNvPr>
          <p:cNvSpPr/>
          <p:nvPr/>
        </p:nvSpPr>
        <p:spPr>
          <a:xfrm>
            <a:off x="10978244" y="2752454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D4018ADC-9091-E6EC-57BC-030B5AFF5A30}"/>
              </a:ext>
            </a:extLst>
          </p:cNvPr>
          <p:cNvSpPr/>
          <p:nvPr/>
        </p:nvSpPr>
        <p:spPr>
          <a:xfrm>
            <a:off x="10978244" y="2461258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26D5CA8C-9A4E-0500-C180-7A9CE2E94C81}"/>
              </a:ext>
            </a:extLst>
          </p:cNvPr>
          <p:cNvSpPr/>
          <p:nvPr/>
        </p:nvSpPr>
        <p:spPr>
          <a:xfrm>
            <a:off x="10978244" y="2183129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8" name="Signo menos 87">
            <a:extLst>
              <a:ext uri="{FF2B5EF4-FFF2-40B4-BE49-F238E27FC236}">
                <a16:creationId xmlns:a16="http://schemas.microsoft.com/office/drawing/2014/main" id="{380E3AF4-6921-9B11-BB01-A1A4C8651377}"/>
              </a:ext>
            </a:extLst>
          </p:cNvPr>
          <p:cNvSpPr/>
          <p:nvPr/>
        </p:nvSpPr>
        <p:spPr>
          <a:xfrm>
            <a:off x="11072952" y="1904183"/>
            <a:ext cx="434339" cy="261800"/>
          </a:xfrm>
          <a:prstGeom prst="mathMin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0" name="Marco 89">
            <a:extLst>
              <a:ext uri="{FF2B5EF4-FFF2-40B4-BE49-F238E27FC236}">
                <a16:creationId xmlns:a16="http://schemas.microsoft.com/office/drawing/2014/main" id="{34DDEBD6-AE59-9FEE-5789-1F8E1B974217}"/>
              </a:ext>
            </a:extLst>
          </p:cNvPr>
          <p:cNvSpPr/>
          <p:nvPr/>
        </p:nvSpPr>
        <p:spPr>
          <a:xfrm>
            <a:off x="705394" y="4480287"/>
            <a:ext cx="809898" cy="136724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91" name="Rectángulo 90">
            <a:extLst>
              <a:ext uri="{FF2B5EF4-FFF2-40B4-BE49-F238E27FC236}">
                <a16:creationId xmlns:a16="http://schemas.microsoft.com/office/drawing/2014/main" id="{AD5955D2-6880-BFB0-AE83-586D0B5DE8CC}"/>
              </a:ext>
            </a:extLst>
          </p:cNvPr>
          <p:cNvSpPr/>
          <p:nvPr/>
        </p:nvSpPr>
        <p:spPr>
          <a:xfrm>
            <a:off x="815340" y="5455105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Dato 1</a:t>
            </a:r>
          </a:p>
        </p:txBody>
      </p:sp>
      <p:sp>
        <p:nvSpPr>
          <p:cNvPr id="92" name="Rectángulo 91">
            <a:extLst>
              <a:ext uri="{FF2B5EF4-FFF2-40B4-BE49-F238E27FC236}">
                <a16:creationId xmlns:a16="http://schemas.microsoft.com/office/drawing/2014/main" id="{0DE162C6-42AD-42F3-72FB-F47893F4C4A3}"/>
              </a:ext>
            </a:extLst>
          </p:cNvPr>
          <p:cNvSpPr/>
          <p:nvPr/>
        </p:nvSpPr>
        <p:spPr>
          <a:xfrm>
            <a:off x="815340" y="5163909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Dato 2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A334C8EB-6C04-1D89-BCDA-A2788F22010C}"/>
              </a:ext>
            </a:extLst>
          </p:cNvPr>
          <p:cNvSpPr/>
          <p:nvPr/>
        </p:nvSpPr>
        <p:spPr>
          <a:xfrm>
            <a:off x="815340" y="4885780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Dato 3</a:t>
            </a:r>
          </a:p>
        </p:txBody>
      </p:sp>
      <p:sp>
        <p:nvSpPr>
          <p:cNvPr id="95" name="Flecha: hacia la izquierda 94">
            <a:extLst>
              <a:ext uri="{FF2B5EF4-FFF2-40B4-BE49-F238E27FC236}">
                <a16:creationId xmlns:a16="http://schemas.microsoft.com/office/drawing/2014/main" id="{92B951F5-FFCE-4520-B819-6289F6A8FB92}"/>
              </a:ext>
            </a:extLst>
          </p:cNvPr>
          <p:cNvSpPr/>
          <p:nvPr/>
        </p:nvSpPr>
        <p:spPr>
          <a:xfrm>
            <a:off x="1535977" y="4576082"/>
            <a:ext cx="510538" cy="27649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/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BDAF8635-DDD6-6362-04F4-1371A67F264B}"/>
              </a:ext>
            </a:extLst>
          </p:cNvPr>
          <p:cNvSpPr/>
          <p:nvPr/>
        </p:nvSpPr>
        <p:spPr>
          <a:xfrm>
            <a:off x="815340" y="4594042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Dato 4</a:t>
            </a:r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EE630614-40ED-9EC1-4948-50B8E309518A}"/>
              </a:ext>
            </a:extLst>
          </p:cNvPr>
          <p:cNvSpPr txBox="1"/>
          <p:nvPr/>
        </p:nvSpPr>
        <p:spPr>
          <a:xfrm>
            <a:off x="2062842" y="4562787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Información de dato</a:t>
            </a:r>
          </a:p>
        </p:txBody>
      </p:sp>
      <p:sp>
        <p:nvSpPr>
          <p:cNvPr id="98" name="Marco 97">
            <a:extLst>
              <a:ext uri="{FF2B5EF4-FFF2-40B4-BE49-F238E27FC236}">
                <a16:creationId xmlns:a16="http://schemas.microsoft.com/office/drawing/2014/main" id="{199CD0D8-D519-8F22-DB28-24ADFE68F38A}"/>
              </a:ext>
            </a:extLst>
          </p:cNvPr>
          <p:cNvSpPr/>
          <p:nvPr/>
        </p:nvSpPr>
        <p:spPr>
          <a:xfrm>
            <a:off x="10058400" y="5392509"/>
            <a:ext cx="809898" cy="1367245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CCF163A3-011D-689F-1B3E-4463255F2272}"/>
              </a:ext>
            </a:extLst>
          </p:cNvPr>
          <p:cNvSpPr/>
          <p:nvPr/>
        </p:nvSpPr>
        <p:spPr>
          <a:xfrm>
            <a:off x="1916974" y="1249138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100" dirty="0"/>
              <a:t>Dato 4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641E5364-3400-303B-4E7A-28EAC2EF0EE4}"/>
              </a:ext>
            </a:extLst>
          </p:cNvPr>
          <p:cNvSpPr/>
          <p:nvPr/>
        </p:nvSpPr>
        <p:spPr>
          <a:xfrm>
            <a:off x="10917285" y="812894"/>
            <a:ext cx="590006" cy="2743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5" name="Flecha: hacia arriba 104">
            <a:extLst>
              <a:ext uri="{FF2B5EF4-FFF2-40B4-BE49-F238E27FC236}">
                <a16:creationId xmlns:a16="http://schemas.microsoft.com/office/drawing/2014/main" id="{6159921F-3607-599C-DD66-EBABA52C5AB4}"/>
              </a:ext>
            </a:extLst>
          </p:cNvPr>
          <p:cNvSpPr/>
          <p:nvPr/>
        </p:nvSpPr>
        <p:spPr>
          <a:xfrm>
            <a:off x="11086018" y="1234165"/>
            <a:ext cx="234042" cy="32875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7" name="Flecha: curvada hacia abajo 106">
            <a:extLst>
              <a:ext uri="{FF2B5EF4-FFF2-40B4-BE49-F238E27FC236}">
                <a16:creationId xmlns:a16="http://schemas.microsoft.com/office/drawing/2014/main" id="{C835D0B2-CF95-A464-3E45-2A1474DA5025}"/>
              </a:ext>
            </a:extLst>
          </p:cNvPr>
          <p:cNvSpPr/>
          <p:nvPr/>
        </p:nvSpPr>
        <p:spPr>
          <a:xfrm flipH="1">
            <a:off x="1288869" y="802002"/>
            <a:ext cx="1014548" cy="32875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08" name="CuadroTexto 107">
            <a:extLst>
              <a:ext uri="{FF2B5EF4-FFF2-40B4-BE49-F238E27FC236}">
                <a16:creationId xmlns:a16="http://schemas.microsoft.com/office/drawing/2014/main" id="{F38C12F7-99ED-31DC-3D0D-9801CC4E6913}"/>
              </a:ext>
            </a:extLst>
          </p:cNvPr>
          <p:cNvSpPr txBox="1"/>
          <p:nvPr/>
        </p:nvSpPr>
        <p:spPr>
          <a:xfrm>
            <a:off x="1527346" y="4145609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281013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90953-E4C7-1E03-9BF4-6DDDDE35E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F17223-E421-5E05-8070-924FA9FC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914" y="-1"/>
            <a:ext cx="4846320" cy="1914523"/>
          </a:xfrm>
        </p:spPr>
        <p:txBody>
          <a:bodyPr>
            <a:normAutofit fontScale="90000"/>
          </a:bodyPr>
          <a:lstStyle/>
          <a:p>
            <a:r>
              <a:rPr lang="es-MX" dirty="0"/>
              <a:t>Operaciones/</a:t>
            </a:r>
            <a:br>
              <a:rPr lang="es-MX" dirty="0"/>
            </a:br>
            <a:r>
              <a:rPr lang="es-MX" dirty="0"/>
              <a:t>Funciones principales de colas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B1503E0B-700B-8C76-4D43-22D7C1EA70A5}"/>
              </a:ext>
            </a:extLst>
          </p:cNvPr>
          <p:cNvSpPr/>
          <p:nvPr/>
        </p:nvSpPr>
        <p:spPr>
          <a:xfrm>
            <a:off x="5782491" y="2910840"/>
            <a:ext cx="1200817" cy="11887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Colas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D74A16A-8080-5561-D092-DB6B4C345976}"/>
              </a:ext>
            </a:extLst>
          </p:cNvPr>
          <p:cNvSpPr/>
          <p:nvPr/>
        </p:nvSpPr>
        <p:spPr>
          <a:xfrm>
            <a:off x="5725099" y="2860713"/>
            <a:ext cx="1327320" cy="129708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466C819-4B43-442E-9B23-9FA5DB30F8F3}"/>
              </a:ext>
            </a:extLst>
          </p:cNvPr>
          <p:cNvSpPr/>
          <p:nvPr/>
        </p:nvSpPr>
        <p:spPr>
          <a:xfrm>
            <a:off x="5782491" y="5455891"/>
            <a:ext cx="1200817" cy="126523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front</a:t>
            </a:r>
            <a:endParaRPr lang="es-MX" sz="1400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EE22FCEE-3DC5-8D5A-E58C-0743797E9DF5}"/>
              </a:ext>
            </a:extLst>
          </p:cNvPr>
          <p:cNvSpPr/>
          <p:nvPr/>
        </p:nvSpPr>
        <p:spPr>
          <a:xfrm>
            <a:off x="5725099" y="5387248"/>
            <a:ext cx="1327320" cy="139547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>
            <a:extLst>
              <a:ext uri="{FF2B5EF4-FFF2-40B4-BE49-F238E27FC236}">
                <a16:creationId xmlns:a16="http://schemas.microsoft.com/office/drawing/2014/main" id="{9400C60D-82FD-3104-997F-4F69B5EA7E0B}"/>
              </a:ext>
            </a:extLst>
          </p:cNvPr>
          <p:cNvSpPr/>
          <p:nvPr/>
        </p:nvSpPr>
        <p:spPr>
          <a:xfrm>
            <a:off x="5789021" y="213360"/>
            <a:ext cx="1200817" cy="118874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enqueue</a:t>
            </a:r>
            <a:endParaRPr lang="es-MX" sz="1400" dirty="0"/>
          </a:p>
        </p:txBody>
      </p:sp>
      <p:sp>
        <p:nvSpPr>
          <p:cNvPr id="12" name="Elipse 11">
            <a:extLst>
              <a:ext uri="{FF2B5EF4-FFF2-40B4-BE49-F238E27FC236}">
                <a16:creationId xmlns:a16="http://schemas.microsoft.com/office/drawing/2014/main" id="{8522AA43-BDC4-A840-6C9F-6605FD00C590}"/>
              </a:ext>
            </a:extLst>
          </p:cNvPr>
          <p:cNvSpPr/>
          <p:nvPr/>
        </p:nvSpPr>
        <p:spPr>
          <a:xfrm>
            <a:off x="5725099" y="136874"/>
            <a:ext cx="1327320" cy="133387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E9C8D1FC-A485-3EAB-3557-B7BAC6B1515E}"/>
              </a:ext>
            </a:extLst>
          </p:cNvPr>
          <p:cNvSpPr/>
          <p:nvPr/>
        </p:nvSpPr>
        <p:spPr>
          <a:xfrm>
            <a:off x="1807028" y="2904253"/>
            <a:ext cx="1235297" cy="121034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dequeue</a:t>
            </a:r>
            <a:endParaRPr lang="es-MX" sz="1400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4B7147ED-08A0-4319-C325-62E8C7A01040}"/>
              </a:ext>
            </a:extLst>
          </p:cNvPr>
          <p:cNvSpPr/>
          <p:nvPr/>
        </p:nvSpPr>
        <p:spPr>
          <a:xfrm>
            <a:off x="1742597" y="2846043"/>
            <a:ext cx="1353026" cy="132642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AB077DC9-2FFF-D3D0-46D0-D6AFA61EEF9E}"/>
              </a:ext>
            </a:extLst>
          </p:cNvPr>
          <p:cNvSpPr/>
          <p:nvPr/>
        </p:nvSpPr>
        <p:spPr>
          <a:xfrm>
            <a:off x="9809912" y="2899477"/>
            <a:ext cx="1291978" cy="122489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err="1"/>
              <a:t>isEmpty</a:t>
            </a:r>
            <a:endParaRPr lang="es-MX" sz="140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205DB76-057D-ECBF-6409-9B941351439F}"/>
              </a:ext>
            </a:extLst>
          </p:cNvPr>
          <p:cNvSpPr/>
          <p:nvPr/>
        </p:nvSpPr>
        <p:spPr>
          <a:xfrm>
            <a:off x="9751038" y="2846043"/>
            <a:ext cx="1396729" cy="132642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C4C660A-C2E0-6559-04E6-A99A4E1EC667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>
          <a:xfrm>
            <a:off x="6388759" y="4157797"/>
            <a:ext cx="0" cy="12294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E9DA1868-E846-82DC-00D6-93EEA8742CA4}"/>
              </a:ext>
            </a:extLst>
          </p:cNvPr>
          <p:cNvCxnSpPr>
            <a:cxnSpLocks/>
            <a:stCxn id="12" idx="4"/>
            <a:endCxn id="8" idx="0"/>
          </p:cNvCxnSpPr>
          <p:nvPr/>
        </p:nvCxnSpPr>
        <p:spPr>
          <a:xfrm>
            <a:off x="6388759" y="1470751"/>
            <a:ext cx="0" cy="138996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EFEAB692-6349-7F9D-D106-8441C5736741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7052419" y="3509255"/>
            <a:ext cx="26986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189FDEE2-3E05-02E0-713C-88F2BFA556E7}"/>
              </a:ext>
            </a:extLst>
          </p:cNvPr>
          <p:cNvCxnSpPr>
            <a:cxnSpLocks/>
            <a:stCxn id="8" idx="2"/>
            <a:endCxn id="15" idx="6"/>
          </p:cNvCxnSpPr>
          <p:nvPr/>
        </p:nvCxnSpPr>
        <p:spPr>
          <a:xfrm flipH="1">
            <a:off x="3095623" y="3509255"/>
            <a:ext cx="262947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ángulo 91">
            <a:extLst>
              <a:ext uri="{FF2B5EF4-FFF2-40B4-BE49-F238E27FC236}">
                <a16:creationId xmlns:a16="http://schemas.microsoft.com/office/drawing/2014/main" id="{E9280042-E014-09E3-881A-71EF64351741}"/>
              </a:ext>
            </a:extLst>
          </p:cNvPr>
          <p:cNvSpPr/>
          <p:nvPr/>
        </p:nvSpPr>
        <p:spPr>
          <a:xfrm>
            <a:off x="8320655" y="823703"/>
            <a:ext cx="421277" cy="39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D4</a:t>
            </a:r>
          </a:p>
        </p:txBody>
      </p:sp>
      <p:sp>
        <p:nvSpPr>
          <p:cNvPr id="93" name="Rectángulo 92">
            <a:extLst>
              <a:ext uri="{FF2B5EF4-FFF2-40B4-BE49-F238E27FC236}">
                <a16:creationId xmlns:a16="http://schemas.microsoft.com/office/drawing/2014/main" id="{01FF3377-2CFD-9605-2618-F61CD7AC6D33}"/>
              </a:ext>
            </a:extLst>
          </p:cNvPr>
          <p:cNvSpPr/>
          <p:nvPr/>
        </p:nvSpPr>
        <p:spPr>
          <a:xfrm>
            <a:off x="8741932" y="823703"/>
            <a:ext cx="421277" cy="39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D3</a:t>
            </a:r>
          </a:p>
        </p:txBody>
      </p:sp>
      <p:sp>
        <p:nvSpPr>
          <p:cNvPr id="94" name="Rectángulo 93">
            <a:extLst>
              <a:ext uri="{FF2B5EF4-FFF2-40B4-BE49-F238E27FC236}">
                <a16:creationId xmlns:a16="http://schemas.microsoft.com/office/drawing/2014/main" id="{B9E3AE99-F0FC-E5BF-B711-A45B258A497B}"/>
              </a:ext>
            </a:extLst>
          </p:cNvPr>
          <p:cNvSpPr/>
          <p:nvPr/>
        </p:nvSpPr>
        <p:spPr>
          <a:xfrm>
            <a:off x="9169240" y="823703"/>
            <a:ext cx="415246" cy="39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D2</a:t>
            </a:r>
          </a:p>
        </p:txBody>
      </p:sp>
      <p:sp>
        <p:nvSpPr>
          <p:cNvPr id="95" name="Rectángulo 94">
            <a:extLst>
              <a:ext uri="{FF2B5EF4-FFF2-40B4-BE49-F238E27FC236}">
                <a16:creationId xmlns:a16="http://schemas.microsoft.com/office/drawing/2014/main" id="{1487C15D-ACBF-E65A-BE1B-744B744AD85E}"/>
              </a:ext>
            </a:extLst>
          </p:cNvPr>
          <p:cNvSpPr/>
          <p:nvPr/>
        </p:nvSpPr>
        <p:spPr>
          <a:xfrm>
            <a:off x="9598764" y="823703"/>
            <a:ext cx="411404" cy="396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D1</a:t>
            </a:r>
          </a:p>
        </p:txBody>
      </p:sp>
      <p:sp>
        <p:nvSpPr>
          <p:cNvPr id="96" name="Rectángulo 95">
            <a:extLst>
              <a:ext uri="{FF2B5EF4-FFF2-40B4-BE49-F238E27FC236}">
                <a16:creationId xmlns:a16="http://schemas.microsoft.com/office/drawing/2014/main" id="{DD173841-B85E-3365-861B-CFF96D70BAB5}"/>
              </a:ext>
            </a:extLst>
          </p:cNvPr>
          <p:cNvSpPr/>
          <p:nvPr/>
        </p:nvSpPr>
        <p:spPr>
          <a:xfrm>
            <a:off x="7256284" y="324294"/>
            <a:ext cx="441688" cy="39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D5</a:t>
            </a:r>
          </a:p>
        </p:txBody>
      </p:sp>
      <p:sp>
        <p:nvSpPr>
          <p:cNvPr id="98" name="Flecha: a la izquierda y arriba 97">
            <a:extLst>
              <a:ext uri="{FF2B5EF4-FFF2-40B4-BE49-F238E27FC236}">
                <a16:creationId xmlns:a16="http://schemas.microsoft.com/office/drawing/2014/main" id="{FA703B4A-2A8A-3863-364B-B893D13E4D4A}"/>
              </a:ext>
            </a:extLst>
          </p:cNvPr>
          <p:cNvSpPr/>
          <p:nvPr/>
        </p:nvSpPr>
        <p:spPr>
          <a:xfrm flipH="1">
            <a:off x="7374877" y="759322"/>
            <a:ext cx="883483" cy="349688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9" name="CuadroTexto 98">
            <a:extLst>
              <a:ext uri="{FF2B5EF4-FFF2-40B4-BE49-F238E27FC236}">
                <a16:creationId xmlns:a16="http://schemas.microsoft.com/office/drawing/2014/main" id="{A4D36DE3-CA2B-B3D4-4F0D-385959B11156}"/>
              </a:ext>
            </a:extLst>
          </p:cNvPr>
          <p:cNvSpPr txBox="1"/>
          <p:nvPr/>
        </p:nvSpPr>
        <p:spPr>
          <a:xfrm>
            <a:off x="8246183" y="593020"/>
            <a:ext cx="52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Final</a:t>
            </a:r>
          </a:p>
        </p:txBody>
      </p:sp>
      <p:sp>
        <p:nvSpPr>
          <p:cNvPr id="100" name="CuadroTexto 99">
            <a:extLst>
              <a:ext uri="{FF2B5EF4-FFF2-40B4-BE49-F238E27FC236}">
                <a16:creationId xmlns:a16="http://schemas.microsoft.com/office/drawing/2014/main" id="{63D151CA-84D3-53F4-D185-BC9A872EAC4E}"/>
              </a:ext>
            </a:extLst>
          </p:cNvPr>
          <p:cNvSpPr txBox="1"/>
          <p:nvPr/>
        </p:nvSpPr>
        <p:spPr>
          <a:xfrm>
            <a:off x="9506780" y="590582"/>
            <a:ext cx="59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Frente</a:t>
            </a:r>
          </a:p>
        </p:txBody>
      </p:sp>
      <p:sp>
        <p:nvSpPr>
          <p:cNvPr id="101" name="Rectángulo 100">
            <a:extLst>
              <a:ext uri="{FF2B5EF4-FFF2-40B4-BE49-F238E27FC236}">
                <a16:creationId xmlns:a16="http://schemas.microsoft.com/office/drawing/2014/main" id="{7DF07D60-FCC4-B4DB-26A7-C9EF5AE3BE45}"/>
              </a:ext>
            </a:extLst>
          </p:cNvPr>
          <p:cNvSpPr/>
          <p:nvPr/>
        </p:nvSpPr>
        <p:spPr>
          <a:xfrm>
            <a:off x="949419" y="4337236"/>
            <a:ext cx="421277" cy="39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D5</a:t>
            </a:r>
          </a:p>
        </p:txBody>
      </p:sp>
      <p:sp>
        <p:nvSpPr>
          <p:cNvPr id="102" name="Rectángulo 101">
            <a:extLst>
              <a:ext uri="{FF2B5EF4-FFF2-40B4-BE49-F238E27FC236}">
                <a16:creationId xmlns:a16="http://schemas.microsoft.com/office/drawing/2014/main" id="{8A21C872-936E-84E3-DDC0-7CCA8C230D08}"/>
              </a:ext>
            </a:extLst>
          </p:cNvPr>
          <p:cNvSpPr/>
          <p:nvPr/>
        </p:nvSpPr>
        <p:spPr>
          <a:xfrm>
            <a:off x="1370696" y="4337236"/>
            <a:ext cx="421277" cy="39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D4</a:t>
            </a:r>
          </a:p>
        </p:txBody>
      </p:sp>
      <p:sp>
        <p:nvSpPr>
          <p:cNvPr id="103" name="Rectángulo 102">
            <a:extLst>
              <a:ext uri="{FF2B5EF4-FFF2-40B4-BE49-F238E27FC236}">
                <a16:creationId xmlns:a16="http://schemas.microsoft.com/office/drawing/2014/main" id="{C721953E-348A-B955-C1CE-319B68DC0F89}"/>
              </a:ext>
            </a:extLst>
          </p:cNvPr>
          <p:cNvSpPr/>
          <p:nvPr/>
        </p:nvSpPr>
        <p:spPr>
          <a:xfrm>
            <a:off x="1798004" y="4337236"/>
            <a:ext cx="415246" cy="39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D3</a:t>
            </a:r>
          </a:p>
        </p:txBody>
      </p:sp>
      <p:sp>
        <p:nvSpPr>
          <p:cNvPr id="104" name="Rectángulo 103">
            <a:extLst>
              <a:ext uri="{FF2B5EF4-FFF2-40B4-BE49-F238E27FC236}">
                <a16:creationId xmlns:a16="http://schemas.microsoft.com/office/drawing/2014/main" id="{A47CA81C-EC84-A0DB-CCED-DCD144C6DD86}"/>
              </a:ext>
            </a:extLst>
          </p:cNvPr>
          <p:cNvSpPr/>
          <p:nvPr/>
        </p:nvSpPr>
        <p:spPr>
          <a:xfrm>
            <a:off x="2227528" y="4337236"/>
            <a:ext cx="411404" cy="396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D2</a:t>
            </a:r>
          </a:p>
        </p:txBody>
      </p:sp>
      <p:sp>
        <p:nvSpPr>
          <p:cNvPr id="105" name="CuadroTexto 104">
            <a:extLst>
              <a:ext uri="{FF2B5EF4-FFF2-40B4-BE49-F238E27FC236}">
                <a16:creationId xmlns:a16="http://schemas.microsoft.com/office/drawing/2014/main" id="{A8FEA64B-B4B9-904E-78F4-49E73539EABF}"/>
              </a:ext>
            </a:extLst>
          </p:cNvPr>
          <p:cNvSpPr txBox="1"/>
          <p:nvPr/>
        </p:nvSpPr>
        <p:spPr>
          <a:xfrm>
            <a:off x="7065793" y="5960178"/>
            <a:ext cx="52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Final</a:t>
            </a:r>
          </a:p>
        </p:txBody>
      </p:sp>
      <p:sp>
        <p:nvSpPr>
          <p:cNvPr id="106" name="CuadroTexto 105">
            <a:extLst>
              <a:ext uri="{FF2B5EF4-FFF2-40B4-BE49-F238E27FC236}">
                <a16:creationId xmlns:a16="http://schemas.microsoft.com/office/drawing/2014/main" id="{EC0D1100-E0FC-8263-082F-10DF81F34BBB}"/>
              </a:ext>
            </a:extLst>
          </p:cNvPr>
          <p:cNvSpPr txBox="1"/>
          <p:nvPr/>
        </p:nvSpPr>
        <p:spPr>
          <a:xfrm>
            <a:off x="2135544" y="4104115"/>
            <a:ext cx="59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Frente</a:t>
            </a:r>
          </a:p>
        </p:txBody>
      </p:sp>
      <p:sp>
        <p:nvSpPr>
          <p:cNvPr id="107" name="Rectángulo 106">
            <a:extLst>
              <a:ext uri="{FF2B5EF4-FFF2-40B4-BE49-F238E27FC236}">
                <a16:creationId xmlns:a16="http://schemas.microsoft.com/office/drawing/2014/main" id="{30404616-B995-00E2-5531-2973B406EA9D}"/>
              </a:ext>
            </a:extLst>
          </p:cNvPr>
          <p:cNvSpPr/>
          <p:nvPr/>
        </p:nvSpPr>
        <p:spPr>
          <a:xfrm>
            <a:off x="3188874" y="3846610"/>
            <a:ext cx="411404" cy="396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D1</a:t>
            </a:r>
          </a:p>
        </p:txBody>
      </p:sp>
      <p:sp>
        <p:nvSpPr>
          <p:cNvPr id="108" name="Flecha: a la izquierda y arriba 107">
            <a:extLst>
              <a:ext uri="{FF2B5EF4-FFF2-40B4-BE49-F238E27FC236}">
                <a16:creationId xmlns:a16="http://schemas.microsoft.com/office/drawing/2014/main" id="{CAB5320A-44CC-AA28-E7BA-7D563A452E40}"/>
              </a:ext>
            </a:extLst>
          </p:cNvPr>
          <p:cNvSpPr/>
          <p:nvPr/>
        </p:nvSpPr>
        <p:spPr>
          <a:xfrm>
            <a:off x="2677334" y="4318460"/>
            <a:ext cx="786364" cy="349688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8" name="CuadroTexto 117">
            <a:extLst>
              <a:ext uri="{FF2B5EF4-FFF2-40B4-BE49-F238E27FC236}">
                <a16:creationId xmlns:a16="http://schemas.microsoft.com/office/drawing/2014/main" id="{117354CC-0D6A-D061-DA18-8B605C57A1F3}"/>
              </a:ext>
            </a:extLst>
          </p:cNvPr>
          <p:cNvSpPr txBox="1"/>
          <p:nvPr/>
        </p:nvSpPr>
        <p:spPr>
          <a:xfrm>
            <a:off x="9532377" y="4072417"/>
            <a:ext cx="52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Final</a:t>
            </a:r>
          </a:p>
        </p:txBody>
      </p:sp>
      <p:sp>
        <p:nvSpPr>
          <p:cNvPr id="119" name="CuadroTexto 118">
            <a:extLst>
              <a:ext uri="{FF2B5EF4-FFF2-40B4-BE49-F238E27FC236}">
                <a16:creationId xmlns:a16="http://schemas.microsoft.com/office/drawing/2014/main" id="{AB4B85AC-6FF0-0FB1-3217-9799C8D1A726}"/>
              </a:ext>
            </a:extLst>
          </p:cNvPr>
          <p:cNvSpPr txBox="1"/>
          <p:nvPr/>
        </p:nvSpPr>
        <p:spPr>
          <a:xfrm>
            <a:off x="10792974" y="4069979"/>
            <a:ext cx="59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Frente</a:t>
            </a:r>
          </a:p>
        </p:txBody>
      </p:sp>
      <p:sp>
        <p:nvSpPr>
          <p:cNvPr id="120" name="Marco 119">
            <a:extLst>
              <a:ext uri="{FF2B5EF4-FFF2-40B4-BE49-F238E27FC236}">
                <a16:creationId xmlns:a16="http://schemas.microsoft.com/office/drawing/2014/main" id="{4F5DA6D3-7797-7A64-A130-85745F1E73EC}"/>
              </a:ext>
            </a:extLst>
          </p:cNvPr>
          <p:cNvSpPr/>
          <p:nvPr/>
        </p:nvSpPr>
        <p:spPr>
          <a:xfrm>
            <a:off x="9627852" y="4311752"/>
            <a:ext cx="1656098" cy="352843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tx1"/>
              </a:solidFill>
            </a:endParaRPr>
          </a:p>
        </p:txBody>
      </p:sp>
      <p:sp>
        <p:nvSpPr>
          <p:cNvPr id="121" name="Rectángulo 120">
            <a:extLst>
              <a:ext uri="{FF2B5EF4-FFF2-40B4-BE49-F238E27FC236}">
                <a16:creationId xmlns:a16="http://schemas.microsoft.com/office/drawing/2014/main" id="{ABFD25FB-45D2-50A4-AB68-71CF33A9582F}"/>
              </a:ext>
            </a:extLst>
          </p:cNvPr>
          <p:cNvSpPr/>
          <p:nvPr/>
        </p:nvSpPr>
        <p:spPr>
          <a:xfrm>
            <a:off x="7134154" y="6202794"/>
            <a:ext cx="421277" cy="39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D5</a:t>
            </a:r>
          </a:p>
        </p:txBody>
      </p:sp>
      <p:sp>
        <p:nvSpPr>
          <p:cNvPr id="122" name="Rectángulo 121">
            <a:extLst>
              <a:ext uri="{FF2B5EF4-FFF2-40B4-BE49-F238E27FC236}">
                <a16:creationId xmlns:a16="http://schemas.microsoft.com/office/drawing/2014/main" id="{2160E9AB-D70E-3D61-0A86-833FC0BCC60A}"/>
              </a:ext>
            </a:extLst>
          </p:cNvPr>
          <p:cNvSpPr/>
          <p:nvPr/>
        </p:nvSpPr>
        <p:spPr>
          <a:xfrm>
            <a:off x="7555431" y="6202794"/>
            <a:ext cx="421277" cy="39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D4</a:t>
            </a:r>
          </a:p>
        </p:txBody>
      </p:sp>
      <p:sp>
        <p:nvSpPr>
          <p:cNvPr id="123" name="Rectángulo 122">
            <a:extLst>
              <a:ext uri="{FF2B5EF4-FFF2-40B4-BE49-F238E27FC236}">
                <a16:creationId xmlns:a16="http://schemas.microsoft.com/office/drawing/2014/main" id="{D313AF14-2691-B2B8-E384-CEDC7B20842A}"/>
              </a:ext>
            </a:extLst>
          </p:cNvPr>
          <p:cNvSpPr/>
          <p:nvPr/>
        </p:nvSpPr>
        <p:spPr>
          <a:xfrm>
            <a:off x="7982739" y="6202794"/>
            <a:ext cx="415246" cy="3911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D3</a:t>
            </a:r>
          </a:p>
        </p:txBody>
      </p:sp>
      <p:sp>
        <p:nvSpPr>
          <p:cNvPr id="124" name="Rectángulo 123">
            <a:extLst>
              <a:ext uri="{FF2B5EF4-FFF2-40B4-BE49-F238E27FC236}">
                <a16:creationId xmlns:a16="http://schemas.microsoft.com/office/drawing/2014/main" id="{4CAEFED0-6078-2DA4-77D1-967AC4988C92}"/>
              </a:ext>
            </a:extLst>
          </p:cNvPr>
          <p:cNvSpPr/>
          <p:nvPr/>
        </p:nvSpPr>
        <p:spPr>
          <a:xfrm>
            <a:off x="8412263" y="6202794"/>
            <a:ext cx="411404" cy="396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D2</a:t>
            </a:r>
          </a:p>
        </p:txBody>
      </p:sp>
      <p:sp>
        <p:nvSpPr>
          <p:cNvPr id="125" name="CuadroTexto 124">
            <a:extLst>
              <a:ext uri="{FF2B5EF4-FFF2-40B4-BE49-F238E27FC236}">
                <a16:creationId xmlns:a16="http://schemas.microsoft.com/office/drawing/2014/main" id="{B37E2D8D-B354-2CF0-520B-DC9FA98F3CC4}"/>
              </a:ext>
            </a:extLst>
          </p:cNvPr>
          <p:cNvSpPr txBox="1"/>
          <p:nvPr/>
        </p:nvSpPr>
        <p:spPr>
          <a:xfrm>
            <a:off x="8729637" y="5925795"/>
            <a:ext cx="59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Frente</a:t>
            </a:r>
          </a:p>
        </p:txBody>
      </p:sp>
      <p:sp>
        <p:nvSpPr>
          <p:cNvPr id="126" name="Rectángulo 125">
            <a:extLst>
              <a:ext uri="{FF2B5EF4-FFF2-40B4-BE49-F238E27FC236}">
                <a16:creationId xmlns:a16="http://schemas.microsoft.com/office/drawing/2014/main" id="{AE1E43EA-535A-8F87-EB0F-9B9FBA01B97B}"/>
              </a:ext>
            </a:extLst>
          </p:cNvPr>
          <p:cNvSpPr/>
          <p:nvPr/>
        </p:nvSpPr>
        <p:spPr>
          <a:xfrm>
            <a:off x="8841787" y="6202794"/>
            <a:ext cx="411404" cy="39600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/>
              <a:t>D1</a:t>
            </a:r>
          </a:p>
        </p:txBody>
      </p:sp>
      <p:sp>
        <p:nvSpPr>
          <p:cNvPr id="128" name="CuadroTexto 127">
            <a:extLst>
              <a:ext uri="{FF2B5EF4-FFF2-40B4-BE49-F238E27FC236}">
                <a16:creationId xmlns:a16="http://schemas.microsoft.com/office/drawing/2014/main" id="{F3CE2476-F841-2210-8FA5-948C36AD1E91}"/>
              </a:ext>
            </a:extLst>
          </p:cNvPr>
          <p:cNvSpPr txBox="1"/>
          <p:nvPr/>
        </p:nvSpPr>
        <p:spPr>
          <a:xfrm>
            <a:off x="912822" y="4108104"/>
            <a:ext cx="5278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Final</a:t>
            </a:r>
          </a:p>
        </p:txBody>
      </p:sp>
      <p:sp>
        <p:nvSpPr>
          <p:cNvPr id="129" name="Flecha: hacia la izquierda 128">
            <a:extLst>
              <a:ext uri="{FF2B5EF4-FFF2-40B4-BE49-F238E27FC236}">
                <a16:creationId xmlns:a16="http://schemas.microsoft.com/office/drawing/2014/main" id="{5E008325-7AC7-E146-4CA2-EDD7B174EF08}"/>
              </a:ext>
            </a:extLst>
          </p:cNvPr>
          <p:cNvSpPr/>
          <p:nvPr/>
        </p:nvSpPr>
        <p:spPr>
          <a:xfrm>
            <a:off x="9277108" y="6275671"/>
            <a:ext cx="510538" cy="27649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sz="1000" dirty="0"/>
          </a:p>
        </p:txBody>
      </p:sp>
      <p:sp>
        <p:nvSpPr>
          <p:cNvPr id="130" name="CuadroTexto 129">
            <a:extLst>
              <a:ext uri="{FF2B5EF4-FFF2-40B4-BE49-F238E27FC236}">
                <a16:creationId xmlns:a16="http://schemas.microsoft.com/office/drawing/2014/main" id="{04936154-C154-D074-878F-23AAFC139FE0}"/>
              </a:ext>
            </a:extLst>
          </p:cNvPr>
          <p:cNvSpPr txBox="1"/>
          <p:nvPr/>
        </p:nvSpPr>
        <p:spPr>
          <a:xfrm>
            <a:off x="9787646" y="6259871"/>
            <a:ext cx="15675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Información de dato</a:t>
            </a:r>
          </a:p>
        </p:txBody>
      </p:sp>
    </p:spTree>
    <p:extLst>
      <p:ext uri="{BB962C8B-B14F-4D97-AF65-F5344CB8AC3E}">
        <p14:creationId xmlns:p14="http://schemas.microsoft.com/office/powerpoint/2010/main" val="165350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40432-54C1-A9EE-DAAB-8328631D5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49" y="190500"/>
            <a:ext cx="11109849" cy="819150"/>
          </a:xfrm>
        </p:spPr>
        <p:txBody>
          <a:bodyPr>
            <a:normAutofit/>
          </a:bodyPr>
          <a:lstStyle/>
          <a:p>
            <a:r>
              <a:rPr lang="es-MX" sz="4000" dirty="0"/>
              <a:t>Código de funciones principales (Pilas) en </a:t>
            </a:r>
            <a:r>
              <a:rPr lang="es-MX" sz="4000" dirty="0" err="1"/>
              <a:t>c++</a:t>
            </a:r>
            <a:endParaRPr lang="es-MX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918A10-5DCB-5D77-4972-C41D682A2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9838" r="40218" b="33074"/>
          <a:stretch>
            <a:fillRect/>
          </a:stretch>
        </p:blipFill>
        <p:spPr>
          <a:xfrm>
            <a:off x="730000" y="1773130"/>
            <a:ext cx="5732942" cy="348991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D40EEDF-08D9-C303-CB24-1CC84D7A38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1" t="13592" r="45607" b="19223"/>
          <a:stretch>
            <a:fillRect/>
          </a:stretch>
        </p:blipFill>
        <p:spPr>
          <a:xfrm>
            <a:off x="6516210" y="1474061"/>
            <a:ext cx="5619565" cy="460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40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D37BB-CEFD-3EA0-4601-FBC0A1161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E7901-1C6A-9C5B-EEBE-875C85106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091" y="190500"/>
            <a:ext cx="11472909" cy="819150"/>
          </a:xfrm>
        </p:spPr>
        <p:txBody>
          <a:bodyPr>
            <a:normAutofit fontScale="90000"/>
          </a:bodyPr>
          <a:lstStyle/>
          <a:p>
            <a:r>
              <a:rPr lang="es-MX" dirty="0"/>
              <a:t>Código de funciones principales (Pilas) en Python</a:t>
            </a:r>
            <a:br>
              <a:rPr lang="es-MX" sz="4000" dirty="0"/>
            </a:br>
            <a:endParaRPr lang="es-MX" sz="40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A21F673-27F2-B0CC-EF64-B67D90D2F9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99" t="14722" r="41820" b="22718"/>
          <a:stretch>
            <a:fillRect/>
          </a:stretch>
        </p:blipFill>
        <p:spPr>
          <a:xfrm>
            <a:off x="1012053" y="1009650"/>
            <a:ext cx="7661430" cy="51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818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AB386-9A12-625E-9AFE-3A35A5F0B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9FEFE-C110-537D-8671-FC5E900D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90500"/>
            <a:ext cx="11234136" cy="819150"/>
          </a:xfrm>
        </p:spPr>
        <p:txBody>
          <a:bodyPr>
            <a:normAutofit fontScale="90000"/>
          </a:bodyPr>
          <a:lstStyle/>
          <a:p>
            <a:r>
              <a:rPr lang="es-MX" dirty="0"/>
              <a:t>Código de funciones principales (Colas) en </a:t>
            </a:r>
            <a:r>
              <a:rPr lang="es-MX" dirty="0" err="1"/>
              <a:t>c++</a:t>
            </a: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3B1B6D-DC61-8947-5402-09F38F3EEB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1" t="9709" r="39927" b="38769"/>
          <a:stretch>
            <a:fillRect/>
          </a:stretch>
        </p:blipFill>
        <p:spPr>
          <a:xfrm>
            <a:off x="715206" y="1897577"/>
            <a:ext cx="5663954" cy="306284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EB18682C-C649-7764-0421-1105715C5C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2" t="13722" r="44952" b="19611"/>
          <a:stretch>
            <a:fillRect/>
          </a:stretch>
        </p:blipFill>
        <p:spPr>
          <a:xfrm>
            <a:off x="6427432" y="1440586"/>
            <a:ext cx="5663954" cy="4572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11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F838F-46FA-4327-5602-A28B6B7F5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305931-C3CE-5A64-A7AF-60F9C670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190500"/>
            <a:ext cx="11234136" cy="819150"/>
          </a:xfrm>
        </p:spPr>
        <p:txBody>
          <a:bodyPr>
            <a:normAutofit fontScale="90000"/>
          </a:bodyPr>
          <a:lstStyle/>
          <a:p>
            <a:r>
              <a:rPr lang="es-MX" dirty="0"/>
              <a:t>Código de funciones principales (Colas) en Python</a:t>
            </a:r>
            <a:br>
              <a:rPr lang="es-MX" dirty="0"/>
            </a:br>
            <a:endParaRPr lang="es-MX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1ED63C-FFF6-3B92-13A4-BF5440007E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32" t="12298" r="42475" b="21035"/>
          <a:stretch>
            <a:fillRect/>
          </a:stretch>
        </p:blipFill>
        <p:spPr>
          <a:xfrm>
            <a:off x="946026" y="1009650"/>
            <a:ext cx="7345717" cy="54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090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C54DB-BBD3-A01E-A27B-6A753F3BD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5DFE39-D27B-DB5F-8F1A-C0E389C7C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33350"/>
            <a:ext cx="9601200" cy="895350"/>
          </a:xfrm>
        </p:spPr>
        <p:txBody>
          <a:bodyPr/>
          <a:lstStyle/>
          <a:p>
            <a:r>
              <a:rPr lang="es-MX" dirty="0"/>
              <a:t>Prueba de concepto (PoC) en c++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B427D5-90E4-AF87-4B41-BA84C758D1BD}"/>
              </a:ext>
            </a:extLst>
          </p:cNvPr>
          <p:cNvSpPr txBox="1"/>
          <p:nvPr/>
        </p:nvSpPr>
        <p:spPr>
          <a:xfrm>
            <a:off x="800100" y="922369"/>
            <a:ext cx="384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Funcionamiento sin librería(Manual):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F0E7261-832B-E5A6-1632-6322D6DF5B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06" r="40309"/>
          <a:stretch>
            <a:fillRect/>
          </a:stretch>
        </p:blipFill>
        <p:spPr>
          <a:xfrm>
            <a:off x="730939" y="1417552"/>
            <a:ext cx="5365061" cy="41487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2095141-CDBC-FD45-CA39-378233B34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55" t="35703" r="59864" b="-204"/>
          <a:stretch>
            <a:fillRect/>
          </a:stretch>
        </p:blipFill>
        <p:spPr>
          <a:xfrm>
            <a:off x="6351972" y="1417552"/>
            <a:ext cx="4890890" cy="414874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E993FAF-CD01-AF7E-1366-BD00A871B83C}"/>
              </a:ext>
            </a:extLst>
          </p:cNvPr>
          <p:cNvSpPr txBox="1"/>
          <p:nvPr/>
        </p:nvSpPr>
        <p:spPr>
          <a:xfrm>
            <a:off x="6351972" y="973230"/>
            <a:ext cx="38429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Funcionamiento con librería: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8FE87514-FFF4-2B22-2F3D-604360124B74}"/>
              </a:ext>
            </a:extLst>
          </p:cNvPr>
          <p:cNvSpPr txBox="1"/>
          <p:nvPr/>
        </p:nvSpPr>
        <p:spPr>
          <a:xfrm>
            <a:off x="5069149" y="6131283"/>
            <a:ext cx="2565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PoC: utilización de colas</a:t>
            </a:r>
          </a:p>
        </p:txBody>
      </p:sp>
    </p:spTree>
    <p:extLst>
      <p:ext uri="{BB962C8B-B14F-4D97-AF65-F5344CB8AC3E}">
        <p14:creationId xmlns:p14="http://schemas.microsoft.com/office/powerpoint/2010/main" val="1092959598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Recorte</Template>
  <TotalTime>1040</TotalTime>
  <Words>641</Words>
  <Application>Microsoft Office PowerPoint</Application>
  <PresentationFormat>Panorámica</PresentationFormat>
  <Paragraphs>97</Paragraphs>
  <Slides>14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7" baseType="lpstr">
      <vt:lpstr>Calibri</vt:lpstr>
      <vt:lpstr>Franklin Gothic Book</vt:lpstr>
      <vt:lpstr>Recorte</vt:lpstr>
      <vt:lpstr>Pilas y Colas</vt:lpstr>
      <vt:lpstr>Introducción</vt:lpstr>
      <vt:lpstr>Operaciones/Funciones principales de pilas</vt:lpstr>
      <vt:lpstr>Operaciones/ Funciones principales de colas</vt:lpstr>
      <vt:lpstr>Código de funciones principales (Pilas) en c++</vt:lpstr>
      <vt:lpstr>Código de funciones principales (Pilas) en Python </vt:lpstr>
      <vt:lpstr>Código de funciones principales (Colas) en c++</vt:lpstr>
      <vt:lpstr>Código de funciones principales (Colas) en Python </vt:lpstr>
      <vt:lpstr>Prueba de concepto (PoC) en c++</vt:lpstr>
      <vt:lpstr>Prueba de concepto (PoC) en c++</vt:lpstr>
      <vt:lpstr>Prueba de concepto (PoC) en python</vt:lpstr>
      <vt:lpstr>Prueba de concepto (PoC) en python</vt:lpstr>
      <vt:lpstr>Arboles Binarios</vt:lpstr>
      <vt:lpstr>Conclusión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GARCIA ESTRADA DORIAN</dc:creator>
  <cp:lastModifiedBy>GARCIA ESTRADA DORIAN</cp:lastModifiedBy>
  <cp:revision>6</cp:revision>
  <dcterms:created xsi:type="dcterms:W3CDTF">2025-08-24T16:41:07Z</dcterms:created>
  <dcterms:modified xsi:type="dcterms:W3CDTF">2025-08-26T06:16:15Z</dcterms:modified>
</cp:coreProperties>
</file>