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403"/>
    <a:srgbClr val="2074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p:restoredTop sz="94672"/>
  </p:normalViewPr>
  <p:slideViewPr>
    <p:cSldViewPr snapToGrid="0" snapToObjects="1">
      <p:cViewPr varScale="1">
        <p:scale>
          <a:sx n="107" d="100"/>
          <a:sy n="107" d="100"/>
        </p:scale>
        <p:origin x="184" y="1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CA"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7A5C7AB4-E1FC-844B-A931-80FAFA33853C}"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94550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A5C7AB4-E1FC-844B-A931-80FAFA33853C}"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01612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A5C7AB4-E1FC-844B-A931-80FAFA33853C}"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20600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A5C7AB4-E1FC-844B-A931-80FAFA33853C}"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59783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CA"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A5C7AB4-E1FC-844B-A931-80FAFA33853C}"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93550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A5C7AB4-E1FC-844B-A931-80FAFA33853C}"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209507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CA"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A5C7AB4-E1FC-844B-A931-80FAFA33853C}" type="datetimeFigureOut">
              <a:rPr lang="en-US" smtClean="0"/>
              <a:t>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84054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A5C7AB4-E1FC-844B-A931-80FAFA33853C}" type="datetimeFigureOut">
              <a:rPr lang="en-US" smtClean="0"/>
              <a:t>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60944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C7AB4-E1FC-844B-A931-80FAFA33853C}" type="datetimeFigureOut">
              <a:rPr lang="en-US" smtClean="0"/>
              <a:t>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26150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A5C7AB4-E1FC-844B-A931-80FAFA33853C}"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143928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A5C7AB4-E1FC-844B-A931-80FAFA33853C}"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4A173-5BC3-234F-8C2D-FF06CF830366}" type="slidenum">
              <a:rPr lang="en-US" smtClean="0"/>
              <a:t>‹#›</a:t>
            </a:fld>
            <a:endParaRPr lang="en-US"/>
          </a:p>
        </p:txBody>
      </p:sp>
    </p:spTree>
    <p:extLst>
      <p:ext uri="{BB962C8B-B14F-4D97-AF65-F5344CB8AC3E}">
        <p14:creationId xmlns:p14="http://schemas.microsoft.com/office/powerpoint/2010/main" val="726706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C7AB4-E1FC-844B-A931-80FAFA33853C}" type="datetimeFigureOut">
              <a:rPr lang="en-US" smtClean="0"/>
              <a:t>1/21/17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4A173-5BC3-234F-8C2D-FF06CF830366}" type="slidenum">
              <a:rPr lang="en-US" smtClean="0"/>
              <a:t>‹#›</a:t>
            </a:fld>
            <a:endParaRPr lang="en-US"/>
          </a:p>
        </p:txBody>
      </p:sp>
    </p:spTree>
    <p:extLst>
      <p:ext uri="{BB962C8B-B14F-4D97-AF65-F5344CB8AC3E}">
        <p14:creationId xmlns:p14="http://schemas.microsoft.com/office/powerpoint/2010/main" val="47155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s://github.com/Surrey-Code-Camp/Lightning-Tal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0775" y="213519"/>
            <a:ext cx="9144000" cy="2387600"/>
          </a:xfrm>
        </p:spPr>
        <p:txBody>
          <a:bodyPr>
            <a:normAutofit/>
          </a:bodyPr>
          <a:lstStyle/>
          <a:p>
            <a:r>
              <a:rPr lang="en-US" sz="6600" dirty="0" err="1" smtClean="0">
                <a:latin typeface="Helvetica" charset="0"/>
                <a:ea typeface="Helvetica" charset="0"/>
                <a:cs typeface="Helvetica" charset="0"/>
              </a:rPr>
              <a:t>Github</a:t>
            </a:r>
            <a:r>
              <a:rPr lang="en-US" sz="6600" dirty="0" smtClean="0">
                <a:latin typeface="Helvetica" charset="0"/>
                <a:ea typeface="Helvetica" charset="0"/>
                <a:cs typeface="Helvetica" charset="0"/>
              </a:rPr>
              <a:t> 101</a:t>
            </a:r>
            <a:endParaRPr lang="en-US" sz="6600" dirty="0">
              <a:latin typeface="Helvetica" charset="0"/>
              <a:ea typeface="Helvetica" charset="0"/>
              <a:cs typeface="Helvetica" charset="0"/>
            </a:endParaRPr>
          </a:p>
        </p:txBody>
      </p:sp>
      <p:sp>
        <p:nvSpPr>
          <p:cNvPr id="3" name="Subtitle 2"/>
          <p:cNvSpPr>
            <a:spLocks noGrp="1"/>
          </p:cNvSpPr>
          <p:nvPr>
            <p:ph type="subTitle" idx="1"/>
          </p:nvPr>
        </p:nvSpPr>
        <p:spPr>
          <a:xfrm>
            <a:off x="2460775" y="2814638"/>
            <a:ext cx="9144000" cy="1655762"/>
          </a:xfrm>
        </p:spPr>
        <p:txBody>
          <a:bodyPr/>
          <a:lstStyle/>
          <a:p>
            <a:r>
              <a:rPr lang="en-US" dirty="0" smtClean="0">
                <a:solidFill>
                  <a:schemeClr val="bg1">
                    <a:lumMod val="50000"/>
                  </a:schemeClr>
                </a:solidFill>
                <a:latin typeface="Helvetica" charset="0"/>
                <a:ea typeface="Helvetica" charset="0"/>
                <a:cs typeface="Helvetica" charset="0"/>
              </a:rPr>
              <a:t>By Derrick Gold (@</a:t>
            </a:r>
            <a:r>
              <a:rPr lang="en-US" dirty="0" err="1" smtClean="0">
                <a:solidFill>
                  <a:schemeClr val="bg1">
                    <a:lumMod val="50000"/>
                  </a:schemeClr>
                </a:solidFill>
                <a:latin typeface="Helvetica" charset="0"/>
                <a:ea typeface="Helvetica" charset="0"/>
                <a:cs typeface="Helvetica" charset="0"/>
              </a:rPr>
              <a:t>TheDerrickGold</a:t>
            </a:r>
            <a:r>
              <a:rPr lang="en-US" dirty="0" smtClean="0">
                <a:solidFill>
                  <a:schemeClr val="bg1">
                    <a:lumMod val="50000"/>
                  </a:schemeClr>
                </a:solidFill>
                <a:latin typeface="Helvetica" charset="0"/>
                <a:ea typeface="Helvetica" charset="0"/>
                <a:cs typeface="Helvetica" charset="0"/>
              </a:rPr>
              <a:t>)</a:t>
            </a:r>
          </a:p>
          <a:p>
            <a:r>
              <a:rPr lang="en-US" dirty="0" smtClean="0">
                <a:solidFill>
                  <a:schemeClr val="bg1">
                    <a:lumMod val="50000"/>
                  </a:schemeClr>
                </a:solidFill>
                <a:latin typeface="Helvetica" charset="0"/>
                <a:ea typeface="Helvetica" charset="0"/>
                <a:cs typeface="Helvetica" charset="0"/>
              </a:rPr>
              <a:t>http://</a:t>
            </a:r>
            <a:r>
              <a:rPr lang="en-US" dirty="0" err="1" smtClean="0">
                <a:solidFill>
                  <a:schemeClr val="bg1">
                    <a:lumMod val="50000"/>
                  </a:schemeClr>
                </a:solidFill>
                <a:latin typeface="Helvetica" charset="0"/>
                <a:ea typeface="Helvetica" charset="0"/>
                <a:cs typeface="Helvetica" charset="0"/>
              </a:rPr>
              <a:t>derrickgold.com</a:t>
            </a:r>
            <a:endParaRPr lang="en-US" dirty="0">
              <a:solidFill>
                <a:schemeClr val="bg1">
                  <a:lumMod val="50000"/>
                </a:schemeClr>
              </a:solidFill>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7" name="TextBox 6"/>
          <p:cNvSpPr txBox="1"/>
          <p:nvPr/>
        </p:nvSpPr>
        <p:spPr>
          <a:xfrm>
            <a:off x="2811290" y="6488668"/>
            <a:ext cx="9380710" cy="369332"/>
          </a:xfrm>
          <a:prstGeom prst="rect">
            <a:avLst/>
          </a:prstGeom>
          <a:noFill/>
        </p:spPr>
        <p:txBody>
          <a:bodyPr wrap="none" rtlCol="0">
            <a:spAutoFit/>
          </a:bodyPr>
          <a:lstStyle/>
          <a:p>
            <a:r>
              <a:rPr lang="en-US" dirty="0" smtClean="0">
                <a:solidFill>
                  <a:schemeClr val="bg1">
                    <a:lumMod val="50000"/>
                  </a:schemeClr>
                </a:solidFill>
              </a:rPr>
              <a:t>These slides were intentionally made verbose for those who could not attend the presentation. </a:t>
            </a:r>
            <a:r>
              <a:rPr lang="en-US" dirty="0" smtClean="0">
                <a:solidFill>
                  <a:schemeClr val="bg1">
                    <a:lumMod val="50000"/>
                  </a:schemeClr>
                </a:solidFill>
                <a:sym typeface="Wingdings"/>
              </a:rPr>
              <a:t></a:t>
            </a:r>
            <a:endParaRPr lang="en-US" dirty="0">
              <a:solidFill>
                <a:schemeClr val="bg1">
                  <a:lumMod val="50000"/>
                </a:schemeClr>
              </a:solidFill>
            </a:endParaRPr>
          </a:p>
        </p:txBody>
      </p:sp>
    </p:spTree>
    <p:extLst>
      <p:ext uri="{BB962C8B-B14F-4D97-AF65-F5344CB8AC3E}">
        <p14:creationId xmlns:p14="http://schemas.microsoft.com/office/powerpoint/2010/main" val="97540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fontScale="90000"/>
          </a:bodyPr>
          <a:lstStyle/>
          <a:p>
            <a:r>
              <a:rPr lang="en-US" dirty="0" smtClean="0">
                <a:latin typeface="Helvetica" charset="0"/>
                <a:ea typeface="Helvetica" charset="0"/>
                <a:cs typeface="Helvetica" charset="0"/>
              </a:rPr>
              <a:t>Open Source Workflow cont.</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9" name="Subtitle 2"/>
          <p:cNvSpPr txBox="1">
            <a:spLocks/>
          </p:cNvSpPr>
          <p:nvPr/>
        </p:nvSpPr>
        <p:spPr>
          <a:xfrm>
            <a:off x="2584602" y="1379755"/>
            <a:ext cx="9467316" cy="518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Font typeface="+mj-lt"/>
              <a:buAutoNum type="arabicPeriod"/>
            </a:pPr>
            <a:r>
              <a:rPr lang="en-US" dirty="0" smtClean="0">
                <a:latin typeface="Helvetica" charset="0"/>
                <a:ea typeface="Helvetica" charset="0"/>
                <a:cs typeface="Helvetica" charset="0"/>
              </a:rPr>
              <a:t>Ensure that you have the repository of the project you wish to contribute to </a:t>
            </a:r>
            <a:r>
              <a:rPr lang="en-US" b="1" i="1" dirty="0" smtClean="0">
                <a:latin typeface="Helvetica" charset="0"/>
                <a:ea typeface="Helvetica" charset="0"/>
                <a:cs typeface="Helvetica" charset="0"/>
              </a:rPr>
              <a:t>forked</a:t>
            </a:r>
            <a:r>
              <a:rPr lang="en-US" dirty="0" smtClean="0">
                <a:latin typeface="Helvetica" charset="0"/>
                <a:ea typeface="Helvetica" charset="0"/>
                <a:cs typeface="Helvetica" charset="0"/>
              </a:rPr>
              <a:t> on your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account</a:t>
            </a:r>
            <a:endParaRPr lang="en-US" dirty="0">
              <a:latin typeface="Helvetica" charset="0"/>
              <a:ea typeface="Helvetica" charset="0"/>
              <a:cs typeface="Helvetica" charset="0"/>
            </a:endParaRPr>
          </a:p>
          <a:p>
            <a:pPr marL="457200" indent="-457200" algn="l">
              <a:buFont typeface="+mj-lt"/>
              <a:buAutoNum type="arabicPeriod"/>
            </a:pPr>
            <a:r>
              <a:rPr lang="en-US" b="1" dirty="0" smtClean="0">
                <a:latin typeface="Helvetica" charset="0"/>
                <a:ea typeface="Helvetica" charset="0"/>
                <a:cs typeface="Helvetica" charset="0"/>
              </a:rPr>
              <a:t>Clone</a:t>
            </a:r>
            <a:r>
              <a:rPr lang="en-US" dirty="0" smtClean="0">
                <a:latin typeface="Helvetica" charset="0"/>
                <a:ea typeface="Helvetica" charset="0"/>
                <a:cs typeface="Helvetica" charset="0"/>
              </a:rPr>
              <a:t> your forked repository to your local machine</a:t>
            </a:r>
          </a:p>
          <a:p>
            <a:pPr marL="457200" indent="-457200" algn="l">
              <a:buFont typeface="+mj-lt"/>
              <a:buAutoNum type="arabicPeriod"/>
            </a:pPr>
            <a:r>
              <a:rPr lang="en-US" dirty="0" smtClean="0">
                <a:latin typeface="Helvetica" charset="0"/>
                <a:ea typeface="Helvetica" charset="0"/>
                <a:cs typeface="Helvetica" charset="0"/>
              </a:rPr>
              <a:t>Make your changes to cloned repository and push it to your fork of the project repository</a:t>
            </a:r>
          </a:p>
          <a:p>
            <a:pPr marL="457200" indent="-457200" algn="l">
              <a:buFont typeface="+mj-lt"/>
              <a:buAutoNum type="arabicPeriod"/>
            </a:pPr>
            <a:r>
              <a:rPr lang="en-US" dirty="0" smtClean="0">
                <a:latin typeface="Helvetica" charset="0"/>
                <a:ea typeface="Helvetica" charset="0"/>
                <a:cs typeface="Helvetica" charset="0"/>
              </a:rPr>
              <a:t>On your forked repository page on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create a </a:t>
            </a:r>
            <a:r>
              <a:rPr lang="en-US" b="1" dirty="0" smtClean="0">
                <a:latin typeface="Helvetica" charset="0"/>
                <a:ea typeface="Helvetica" charset="0"/>
                <a:cs typeface="Helvetica" charset="0"/>
              </a:rPr>
              <a:t>pull request</a:t>
            </a:r>
            <a:r>
              <a:rPr lang="en-US" dirty="0" smtClean="0">
                <a:latin typeface="Helvetica" charset="0"/>
                <a:ea typeface="Helvetica" charset="0"/>
                <a:cs typeface="Helvetica" charset="0"/>
              </a:rPr>
              <a:t> to the original repository.</a:t>
            </a:r>
          </a:p>
          <a:p>
            <a:pPr marL="457200" indent="-457200" algn="l">
              <a:buFont typeface="+mj-lt"/>
              <a:buAutoNum type="arabicPeriod"/>
            </a:pPr>
            <a:r>
              <a:rPr lang="en-US" dirty="0" smtClean="0">
                <a:latin typeface="Helvetica" charset="0"/>
                <a:ea typeface="Helvetica" charset="0"/>
                <a:cs typeface="Helvetica" charset="0"/>
              </a:rPr>
              <a:t>If the original repository maintainer deems your changes acceptable, they will accept your pull request and merge your changes into their repository!</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347764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Some Common Practices</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9" name="Subtitle 2"/>
          <p:cNvSpPr txBox="1">
            <a:spLocks/>
          </p:cNvSpPr>
          <p:nvPr/>
        </p:nvSpPr>
        <p:spPr>
          <a:xfrm>
            <a:off x="2584602" y="1379754"/>
            <a:ext cx="9467316" cy="547824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Font typeface="Arial" charset="0"/>
              <a:buChar char="•"/>
            </a:pPr>
            <a:r>
              <a:rPr lang="en-US" b="1" dirty="0" smtClean="0">
                <a:latin typeface="Helvetica" charset="0"/>
                <a:ea typeface="Helvetica" charset="0"/>
                <a:cs typeface="Helvetica" charset="0"/>
              </a:rPr>
              <a:t>Make commits often</a:t>
            </a:r>
            <a:r>
              <a:rPr lang="en-US" dirty="0" smtClean="0">
                <a:latin typeface="Helvetica" charset="0"/>
                <a:ea typeface="Helvetica" charset="0"/>
                <a:cs typeface="Helvetica" charset="0"/>
              </a:rPr>
              <a:t>: these are your points of return if something breaks and you need to jump back to a point your code where it was working before</a:t>
            </a:r>
          </a:p>
          <a:p>
            <a:pPr marL="457200" indent="-457200" algn="l">
              <a:buFont typeface="Arial" charset="0"/>
              <a:buChar char="•"/>
            </a:pPr>
            <a:r>
              <a:rPr lang="en-US" b="1" dirty="0" smtClean="0">
                <a:latin typeface="Helvetica" charset="0"/>
                <a:ea typeface="Helvetica" charset="0"/>
                <a:cs typeface="Helvetica" charset="0"/>
              </a:rPr>
              <a:t>Make useful commit messages: </a:t>
            </a:r>
            <a:r>
              <a:rPr lang="en-US" dirty="0" smtClean="0">
                <a:latin typeface="Helvetica" charset="0"/>
                <a:ea typeface="Helvetica" charset="0"/>
                <a:cs typeface="Helvetica" charset="0"/>
              </a:rPr>
              <a:t>these let others know what has been changed quickly without having to read through the code</a:t>
            </a:r>
          </a:p>
          <a:p>
            <a:pPr marL="914400" lvl="1" indent="-457200" algn="l">
              <a:buFont typeface="Arial" charset="0"/>
              <a:buChar char="•"/>
            </a:pPr>
            <a:r>
              <a:rPr lang="en-US" dirty="0" smtClean="0">
                <a:latin typeface="Helvetica" charset="0"/>
                <a:ea typeface="Helvetica" charset="0"/>
                <a:cs typeface="Helvetica" charset="0"/>
              </a:rPr>
              <a:t>the first line of your commit message should be a broad description of your change (max 50 characters long). </a:t>
            </a:r>
            <a:r>
              <a:rPr lang="en-US" dirty="0" err="1" smtClean="0">
                <a:latin typeface="Helvetica" charset="0"/>
                <a:ea typeface="Helvetica" charset="0"/>
                <a:cs typeface="Helvetica" charset="0"/>
              </a:rPr>
              <a:t>Indepth</a:t>
            </a:r>
            <a:r>
              <a:rPr lang="en-US" dirty="0" smtClean="0">
                <a:latin typeface="Helvetica" charset="0"/>
                <a:ea typeface="Helvetica" charset="0"/>
                <a:cs typeface="Helvetica" charset="0"/>
              </a:rPr>
              <a:t> details can be added on further lines. The messages will look nicer on the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page.</a:t>
            </a:r>
          </a:p>
          <a:p>
            <a:pPr marL="457200" indent="-457200" algn="l">
              <a:buFont typeface="Arial" charset="0"/>
              <a:buChar char="•"/>
            </a:pPr>
            <a:r>
              <a:rPr lang="en-US" b="1" dirty="0" smtClean="0">
                <a:latin typeface="Helvetica" charset="0"/>
                <a:ea typeface="Helvetica" charset="0"/>
                <a:cs typeface="Helvetica" charset="0"/>
              </a:rPr>
              <a:t>Do not commit files to the repository that can be generated. </a:t>
            </a:r>
            <a:r>
              <a:rPr lang="en-US" dirty="0" smtClean="0">
                <a:latin typeface="Helvetica" charset="0"/>
                <a:ea typeface="Helvetica" charset="0"/>
                <a:cs typeface="Helvetica" charset="0"/>
              </a:rPr>
              <a:t>The repository should only contain the files necessary for the project to ‘build’ on your machine; this helps to remove redundant files and decreases the overall size of your repository for when you need to pull or clone</a:t>
            </a:r>
          </a:p>
          <a:p>
            <a:pPr marL="457200" indent="-457200" algn="l">
              <a:buFont typeface="Arial" charset="0"/>
              <a:buChar char="•"/>
            </a:pPr>
            <a:r>
              <a:rPr lang="en-US" b="1" dirty="0" smtClean="0">
                <a:latin typeface="Helvetica" charset="0"/>
                <a:ea typeface="Helvetica" charset="0"/>
                <a:cs typeface="Helvetica" charset="0"/>
              </a:rPr>
              <a:t>Use branches to implement your own features separate from the master branch.</a:t>
            </a:r>
            <a:r>
              <a:rPr lang="en-US" dirty="0" smtClean="0">
                <a:latin typeface="Helvetica" charset="0"/>
                <a:ea typeface="Helvetica" charset="0"/>
                <a:cs typeface="Helvetica" charset="0"/>
              </a:rPr>
              <a:t> This allows you to make any necessary changes without affecting the main codebase until it is ready to be merged in.</a:t>
            </a: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772824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Practice Activity</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9" name="Subtitle 2"/>
          <p:cNvSpPr txBox="1">
            <a:spLocks/>
          </p:cNvSpPr>
          <p:nvPr/>
        </p:nvSpPr>
        <p:spPr>
          <a:xfrm>
            <a:off x="2584602" y="1379754"/>
            <a:ext cx="9467316" cy="54782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smtClean="0">
                <a:latin typeface="Helvetica" charset="0"/>
                <a:ea typeface="Helvetica" charset="0"/>
                <a:cs typeface="Helvetica" charset="0"/>
              </a:rPr>
              <a:t>Now that you are familiar with the basic concept of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and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here is a simple activity. Your goal is to simply add your name to the specified text </a:t>
            </a:r>
            <a:r>
              <a:rPr lang="en-US" smtClean="0">
                <a:latin typeface="Helvetica" charset="0"/>
                <a:ea typeface="Helvetica" charset="0"/>
                <a:cs typeface="Helvetica" charset="0"/>
              </a:rPr>
              <a:t>file.</a:t>
            </a:r>
            <a:endParaRPr lang="en-US" dirty="0">
              <a:latin typeface="Helvetica" charset="0"/>
              <a:ea typeface="Helvetica" charset="0"/>
              <a:cs typeface="Helvetica" charset="0"/>
            </a:endParaRPr>
          </a:p>
          <a:p>
            <a:pPr marL="457200" indent="-457200" algn="l">
              <a:buFont typeface="+mj-lt"/>
              <a:buAutoNum type="arabicPeriod"/>
            </a:pPr>
            <a:r>
              <a:rPr lang="en-US" dirty="0" smtClean="0">
                <a:latin typeface="Helvetica" charset="0"/>
                <a:ea typeface="Helvetica" charset="0"/>
                <a:cs typeface="Helvetica" charset="0"/>
              </a:rPr>
              <a:t>Make sure you have a </a:t>
            </a:r>
            <a:r>
              <a:rPr lang="en-US" dirty="0" err="1">
                <a:latin typeface="Helvetica" charset="0"/>
                <a:ea typeface="Helvetica" charset="0"/>
                <a:cs typeface="Helvetica" charset="0"/>
              </a:rPr>
              <a:t>G</a:t>
            </a:r>
            <a:r>
              <a:rPr lang="en-US" dirty="0" err="1" smtClean="0">
                <a:latin typeface="Helvetica" charset="0"/>
                <a:ea typeface="Helvetica" charset="0"/>
                <a:cs typeface="Helvetica" charset="0"/>
              </a:rPr>
              <a:t>ithub</a:t>
            </a:r>
            <a:r>
              <a:rPr lang="en-US" dirty="0" smtClean="0">
                <a:latin typeface="Helvetica" charset="0"/>
                <a:ea typeface="Helvetica" charset="0"/>
                <a:cs typeface="Helvetica" charset="0"/>
              </a:rPr>
              <a:t> account and are logged in</a:t>
            </a:r>
          </a:p>
          <a:p>
            <a:pPr marL="457200" indent="-457200" algn="l">
              <a:buFont typeface="+mj-lt"/>
              <a:buAutoNum type="arabicPeriod"/>
            </a:pPr>
            <a:r>
              <a:rPr lang="en-US" b="1" dirty="0" smtClean="0">
                <a:latin typeface="Helvetica" charset="0"/>
                <a:ea typeface="Helvetica" charset="0"/>
                <a:cs typeface="Helvetica" charset="0"/>
              </a:rPr>
              <a:t>Fork</a:t>
            </a:r>
            <a:r>
              <a:rPr lang="en-US" dirty="0" smtClean="0">
                <a:latin typeface="Helvetica" charset="0"/>
                <a:ea typeface="Helvetica" charset="0"/>
                <a:cs typeface="Helvetica" charset="0"/>
              </a:rPr>
              <a:t> this repository to your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account: </a:t>
            </a:r>
            <a:r>
              <a:rPr lang="en-US" dirty="0" smtClean="0">
                <a:latin typeface="Helvetica" charset="0"/>
                <a:ea typeface="Helvetica" charset="0"/>
                <a:cs typeface="Helvetica" charset="0"/>
                <a:hlinkClick r:id="rId3"/>
              </a:rPr>
              <a:t>https://github.com/Surrey-Code-Camp/Lightning-Talks</a:t>
            </a:r>
            <a:endParaRPr lang="en-US" dirty="0" smtClean="0">
              <a:latin typeface="Helvetica" charset="0"/>
              <a:ea typeface="Helvetica" charset="0"/>
              <a:cs typeface="Helvetica" charset="0"/>
            </a:endParaRPr>
          </a:p>
          <a:p>
            <a:pPr marL="457200" indent="-457200" algn="l">
              <a:buFont typeface="+mj-lt"/>
              <a:buAutoNum type="arabicPeriod"/>
            </a:pPr>
            <a:r>
              <a:rPr lang="en-US" b="1" dirty="0" smtClean="0">
                <a:latin typeface="Helvetica" charset="0"/>
                <a:ea typeface="Helvetica" charset="0"/>
                <a:cs typeface="Helvetica" charset="0"/>
              </a:rPr>
              <a:t>Clone</a:t>
            </a:r>
            <a:r>
              <a:rPr lang="en-US" dirty="0" smtClean="0">
                <a:latin typeface="Helvetica" charset="0"/>
                <a:ea typeface="Helvetica" charset="0"/>
                <a:cs typeface="Helvetica" charset="0"/>
              </a:rPr>
              <a:t> your fork to your local machine</a:t>
            </a:r>
          </a:p>
          <a:p>
            <a:pPr marL="457200" indent="-457200" algn="l">
              <a:buFont typeface="+mj-lt"/>
              <a:buAutoNum type="arabicPeriod"/>
            </a:pPr>
            <a:r>
              <a:rPr lang="en-US" dirty="0" smtClean="0">
                <a:latin typeface="Helvetica" charset="0"/>
                <a:ea typeface="Helvetica" charset="0"/>
                <a:cs typeface="Helvetica" charset="0"/>
              </a:rPr>
              <a:t>In the Github-101 folder, there is a text file called </a:t>
            </a:r>
            <a:r>
              <a:rPr lang="en-US" b="1" dirty="0" err="1" smtClean="0">
                <a:latin typeface="Helvetica" charset="0"/>
                <a:ea typeface="Helvetica" charset="0"/>
                <a:cs typeface="Helvetica" charset="0"/>
              </a:rPr>
              <a:t>signup.txt</a:t>
            </a:r>
            <a:r>
              <a:rPr lang="en-US" dirty="0" smtClean="0">
                <a:latin typeface="Helvetica" charset="0"/>
                <a:ea typeface="Helvetica" charset="0"/>
                <a:cs typeface="Helvetica" charset="0"/>
              </a:rPr>
              <a:t>; </a:t>
            </a:r>
            <a:r>
              <a:rPr lang="en-US" b="1" dirty="0" smtClean="0">
                <a:latin typeface="Helvetica" charset="0"/>
                <a:ea typeface="Helvetica" charset="0"/>
                <a:cs typeface="Helvetica" charset="0"/>
              </a:rPr>
              <a:t>add your name to the bottom of the list</a:t>
            </a:r>
          </a:p>
          <a:p>
            <a:pPr marL="457200" indent="-457200" algn="l">
              <a:buFont typeface="+mj-lt"/>
              <a:buAutoNum type="arabicPeriod"/>
            </a:pPr>
            <a:r>
              <a:rPr lang="en-US" b="1" dirty="0" smtClean="0">
                <a:latin typeface="Helvetica" charset="0"/>
                <a:ea typeface="Helvetica" charset="0"/>
                <a:cs typeface="Helvetica" charset="0"/>
              </a:rPr>
              <a:t>Push </a:t>
            </a:r>
            <a:r>
              <a:rPr lang="en-US" dirty="0" smtClean="0">
                <a:latin typeface="Helvetica" charset="0"/>
                <a:ea typeface="Helvetica" charset="0"/>
                <a:cs typeface="Helvetica" charset="0"/>
              </a:rPr>
              <a:t>your changes to your fork</a:t>
            </a:r>
          </a:p>
          <a:p>
            <a:pPr marL="457200" indent="-457200" algn="l">
              <a:buFont typeface="+mj-lt"/>
              <a:buAutoNum type="arabicPeriod"/>
            </a:pPr>
            <a:r>
              <a:rPr lang="en-US" dirty="0" smtClean="0">
                <a:latin typeface="Helvetica" charset="0"/>
                <a:ea typeface="Helvetica" charset="0"/>
                <a:cs typeface="Helvetica" charset="0"/>
              </a:rPr>
              <a:t>On your forked repository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page, make a pull request</a:t>
            </a:r>
          </a:p>
          <a:p>
            <a:pPr marL="457200" indent="-457200" algn="l">
              <a:buFont typeface="+mj-lt"/>
              <a:buAutoNum type="arabicPeriod"/>
            </a:pPr>
            <a:r>
              <a:rPr lang="en-US" dirty="0" smtClean="0">
                <a:latin typeface="Helvetica" charset="0"/>
                <a:ea typeface="Helvetica" charset="0"/>
                <a:cs typeface="Helvetica" charset="0"/>
              </a:rPr>
              <a:t>Lets see what happens!</a:t>
            </a:r>
          </a:p>
        </p:txBody>
      </p:sp>
    </p:spTree>
    <p:extLst>
      <p:ext uri="{BB962C8B-B14F-4D97-AF65-F5344CB8AC3E}">
        <p14:creationId xmlns:p14="http://schemas.microsoft.com/office/powerpoint/2010/main" val="1737996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84771"/>
            <a:ext cx="9144000" cy="974013"/>
          </a:xfrm>
        </p:spPr>
        <p:txBody>
          <a:bodyPr>
            <a:normAutofit/>
          </a:bodyPr>
          <a:lstStyle/>
          <a:p>
            <a:r>
              <a:rPr lang="en-US" dirty="0" smtClean="0">
                <a:latin typeface="Helvetica" charset="0"/>
                <a:ea typeface="Helvetica" charset="0"/>
                <a:cs typeface="Helvetica" charset="0"/>
              </a:rPr>
              <a:t>What is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a:t>
            </a:r>
            <a:endParaRPr lang="en-US" dirty="0">
              <a:latin typeface="Helvetica" charset="0"/>
              <a:ea typeface="Helvetica" charset="0"/>
              <a:cs typeface="Helvetica" charset="0"/>
            </a:endParaRPr>
          </a:p>
        </p:txBody>
      </p:sp>
      <p:sp>
        <p:nvSpPr>
          <p:cNvPr id="3" name="Subtitle 2"/>
          <p:cNvSpPr>
            <a:spLocks noGrp="1"/>
          </p:cNvSpPr>
          <p:nvPr>
            <p:ph type="subTitle" idx="1"/>
          </p:nvPr>
        </p:nvSpPr>
        <p:spPr>
          <a:xfrm>
            <a:off x="2584601" y="1397989"/>
            <a:ext cx="4644093" cy="1188234"/>
          </a:xfrm>
        </p:spPr>
        <p:txBody>
          <a:bodyPr>
            <a:normAutofit fontScale="92500"/>
          </a:bodyPr>
          <a:lstStyle/>
          <a:p>
            <a:pPr algn="l"/>
            <a:r>
              <a:rPr lang="en-US" dirty="0" smtClean="0">
                <a:latin typeface="Helvetica" charset="0"/>
                <a:ea typeface="Helvetica" charset="0"/>
                <a:cs typeface="Helvetica" charset="0"/>
              </a:rPr>
              <a:t>A Platform for </a:t>
            </a:r>
            <a:r>
              <a:rPr lang="en-US" i="1" u="sng" dirty="0" smtClean="0">
                <a:latin typeface="Helvetica" charset="0"/>
                <a:ea typeface="Helvetica" charset="0"/>
                <a:cs typeface="Helvetica" charset="0"/>
              </a:rPr>
              <a:t>collaborative</a:t>
            </a:r>
            <a:r>
              <a:rPr lang="en-US" dirty="0" smtClean="0">
                <a:latin typeface="Helvetica" charset="0"/>
                <a:ea typeface="Helvetica" charset="0"/>
                <a:cs typeface="Helvetica" charset="0"/>
              </a:rPr>
              <a:t> and/or </a:t>
            </a:r>
            <a:r>
              <a:rPr lang="en-US" i="1" u="sng" dirty="0" smtClean="0">
                <a:latin typeface="Helvetica" charset="0"/>
                <a:ea typeface="Helvetica" charset="0"/>
                <a:cs typeface="Helvetica" charset="0"/>
              </a:rPr>
              <a:t>personal</a:t>
            </a:r>
            <a:r>
              <a:rPr lang="en-US" dirty="0" smtClean="0">
                <a:latin typeface="Helvetica" charset="0"/>
                <a:ea typeface="Helvetica" charset="0"/>
                <a:cs typeface="Helvetica" charset="0"/>
              </a:rPr>
              <a:t> programming projects that utilize a tool called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10" name="Subtitle 2"/>
          <p:cNvSpPr txBox="1">
            <a:spLocks/>
          </p:cNvSpPr>
          <p:nvPr/>
        </p:nvSpPr>
        <p:spPr>
          <a:xfrm>
            <a:off x="2965333" y="2643417"/>
            <a:ext cx="4460011" cy="837423"/>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smtClean="0">
                <a:latin typeface="Helvetica" charset="0"/>
                <a:ea typeface="Helvetica" charset="0"/>
                <a:cs typeface="Helvetica" charset="0"/>
              </a:rPr>
              <a:t>Provides online hosting/backup of your project’s source code, and a convenient web interface for displaying and managing access to your project. </a:t>
            </a:r>
            <a:endParaRPr lang="en-US" dirty="0">
              <a:latin typeface="Helvetica" charset="0"/>
              <a:ea typeface="Helvetica" charset="0"/>
              <a:cs typeface="Helvetica" charset="0"/>
            </a:endParaRPr>
          </a:p>
        </p:txBody>
      </p:sp>
      <p:sp>
        <p:nvSpPr>
          <p:cNvPr id="12" name="TextBox 11"/>
          <p:cNvSpPr txBox="1"/>
          <p:nvPr/>
        </p:nvSpPr>
        <p:spPr>
          <a:xfrm>
            <a:off x="2965333" y="3854906"/>
            <a:ext cx="4387189" cy="2200602"/>
          </a:xfrm>
          <a:prstGeom prst="rect">
            <a:avLst/>
          </a:prstGeom>
          <a:noFill/>
        </p:spPr>
        <p:txBody>
          <a:bodyPr wrap="square" rtlCol="0">
            <a:spAutoFit/>
          </a:bodyPr>
          <a:lstStyle/>
          <a:p>
            <a:r>
              <a:rPr lang="en-US" dirty="0" smtClean="0">
                <a:latin typeface="Helvetica" charset="0"/>
                <a:ea typeface="Helvetica" charset="0"/>
                <a:cs typeface="Helvetica" charset="0"/>
              </a:rPr>
              <a:t>Having your projects all accumulated in one place creates a great in-depth portfolio of your work for tech recruiters and companies alike.* </a:t>
            </a:r>
          </a:p>
          <a:p>
            <a:endParaRPr lang="en-US" dirty="0">
              <a:latin typeface="Helvetica" charset="0"/>
              <a:ea typeface="Helvetica" charset="0"/>
              <a:cs typeface="Helvetica" charset="0"/>
            </a:endParaRPr>
          </a:p>
          <a:p>
            <a:endParaRPr lang="en-US" dirty="0" smtClean="0">
              <a:latin typeface="Helvetica" charset="0"/>
              <a:ea typeface="Helvetica" charset="0"/>
              <a:cs typeface="Helvetica" charset="0"/>
            </a:endParaRPr>
          </a:p>
          <a:p>
            <a:endParaRPr lang="en-US" dirty="0">
              <a:latin typeface="Helvetica" charset="0"/>
              <a:ea typeface="Helvetica" charset="0"/>
              <a:cs typeface="Helvetica" charset="0"/>
            </a:endParaRPr>
          </a:p>
          <a:p>
            <a:r>
              <a:rPr lang="en-US" sz="1100" dirty="0" smtClean="0">
                <a:latin typeface="Helvetica" charset="0"/>
                <a:ea typeface="Helvetica" charset="0"/>
                <a:cs typeface="Helvetica" charset="0"/>
              </a:rPr>
              <a:t>*Your mileage may vary depending on the company.</a:t>
            </a:r>
            <a:endParaRPr lang="en-US" sz="1100" dirty="0">
              <a:latin typeface="Helvetica" charset="0"/>
              <a:ea typeface="Helvetica" charset="0"/>
              <a:cs typeface="Helvetica" charset="0"/>
            </a:endParaRPr>
          </a:p>
        </p:txBody>
      </p:sp>
      <p:grpSp>
        <p:nvGrpSpPr>
          <p:cNvPr id="16" name="Group 15"/>
          <p:cNvGrpSpPr/>
          <p:nvPr/>
        </p:nvGrpSpPr>
        <p:grpSpPr>
          <a:xfrm>
            <a:off x="7352522" y="1258783"/>
            <a:ext cx="4547045" cy="5227985"/>
            <a:chOff x="7607458" y="1258784"/>
            <a:chExt cx="4292109" cy="484566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458" y="1258784"/>
              <a:ext cx="4292109" cy="4498957"/>
            </a:xfrm>
            <a:prstGeom prst="rect">
              <a:avLst/>
            </a:prstGeom>
          </p:spPr>
        </p:pic>
        <p:sp>
          <p:nvSpPr>
            <p:cNvPr id="15" name="Rectangle 14"/>
            <p:cNvSpPr/>
            <p:nvPr/>
          </p:nvSpPr>
          <p:spPr>
            <a:xfrm>
              <a:off x="7915950" y="5735120"/>
              <a:ext cx="3675124" cy="369332"/>
            </a:xfrm>
            <a:prstGeom prst="rect">
              <a:avLst/>
            </a:prstGeom>
          </p:spPr>
          <p:txBody>
            <a:bodyPr wrap="square">
              <a:spAutoFit/>
            </a:bodyPr>
            <a:lstStyle/>
            <a:p>
              <a:r>
                <a:rPr lang="en-US" sz="900" dirty="0" smtClean="0">
                  <a:latin typeface="Helvetica" charset="0"/>
                  <a:ea typeface="Helvetica" charset="0"/>
                  <a:cs typeface="Helvetica" charset="0"/>
                </a:rPr>
                <a:t>Source: </a:t>
              </a:r>
              <a:r>
                <a:rPr lang="en-US" sz="900" dirty="0" err="1" smtClean="0">
                  <a:latin typeface="Helvetica" charset="0"/>
                  <a:ea typeface="Helvetica" charset="0"/>
                  <a:cs typeface="Helvetica" charset="0"/>
                </a:rPr>
                <a:t>Botty-McBotFace</a:t>
              </a:r>
              <a:r>
                <a:rPr lang="en-US" sz="900" dirty="0" smtClean="0">
                  <a:latin typeface="Helvetica" charset="0"/>
                  <a:ea typeface="Helvetica" charset="0"/>
                  <a:cs typeface="Helvetica" charset="0"/>
                </a:rPr>
                <a:t> by Derrick Gold</a:t>
              </a:r>
            </a:p>
            <a:p>
              <a:r>
                <a:rPr lang="en-US" sz="900" dirty="0" smtClean="0">
                  <a:latin typeface="Helvetica" charset="0"/>
                  <a:ea typeface="Helvetica" charset="0"/>
                  <a:cs typeface="Helvetica" charset="0"/>
                </a:rPr>
                <a:t>https://</a:t>
              </a:r>
              <a:r>
                <a:rPr lang="en-US" sz="900" dirty="0" err="1" smtClean="0">
                  <a:latin typeface="Helvetica" charset="0"/>
                  <a:ea typeface="Helvetica" charset="0"/>
                  <a:cs typeface="Helvetica" charset="0"/>
                </a:rPr>
                <a:t>github.com</a:t>
              </a:r>
              <a:r>
                <a:rPr lang="en-US" sz="900" dirty="0" smtClean="0">
                  <a:latin typeface="Helvetica" charset="0"/>
                  <a:ea typeface="Helvetica" charset="0"/>
                  <a:cs typeface="Helvetica" charset="0"/>
                </a:rPr>
                <a:t>/</a:t>
              </a:r>
              <a:r>
                <a:rPr lang="en-US" sz="900" dirty="0" err="1" smtClean="0">
                  <a:latin typeface="Helvetica" charset="0"/>
                  <a:ea typeface="Helvetica" charset="0"/>
                  <a:cs typeface="Helvetica" charset="0"/>
                </a:rPr>
                <a:t>DerrickGold</a:t>
              </a:r>
              <a:r>
                <a:rPr lang="en-US" sz="900" dirty="0" smtClean="0">
                  <a:latin typeface="Helvetica" charset="0"/>
                  <a:ea typeface="Helvetica" charset="0"/>
                  <a:cs typeface="Helvetica" charset="0"/>
                </a:rPr>
                <a:t>/</a:t>
              </a:r>
              <a:r>
                <a:rPr lang="en-US" sz="900" dirty="0" err="1" smtClean="0">
                  <a:latin typeface="Helvetica" charset="0"/>
                  <a:ea typeface="Helvetica" charset="0"/>
                  <a:cs typeface="Helvetica" charset="0"/>
                </a:rPr>
                <a:t>Botty-McBotFace</a:t>
              </a:r>
              <a:endParaRPr lang="en-US" sz="900" dirty="0">
                <a:latin typeface="Helvetica" charset="0"/>
                <a:ea typeface="Helvetica" charset="0"/>
                <a:cs typeface="Helvetica" charset="0"/>
              </a:endParaRPr>
            </a:p>
          </p:txBody>
        </p:sp>
      </p:grpSp>
    </p:spTree>
    <p:extLst>
      <p:ext uri="{BB962C8B-B14F-4D97-AF65-F5344CB8AC3E}">
        <p14:creationId xmlns:p14="http://schemas.microsoft.com/office/powerpoint/2010/main" val="991656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What is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a:t>
            </a:r>
            <a:endParaRPr lang="en-US" dirty="0">
              <a:latin typeface="Helvetica" charset="0"/>
              <a:ea typeface="Helvetica" charset="0"/>
              <a:cs typeface="Helvetica" charset="0"/>
            </a:endParaRPr>
          </a:p>
        </p:txBody>
      </p:sp>
      <p:sp>
        <p:nvSpPr>
          <p:cNvPr id="3" name="Subtitle 2"/>
          <p:cNvSpPr>
            <a:spLocks noGrp="1"/>
          </p:cNvSpPr>
          <p:nvPr>
            <p:ph type="subTitle" idx="1"/>
          </p:nvPr>
        </p:nvSpPr>
        <p:spPr>
          <a:xfrm>
            <a:off x="2633640" y="1238442"/>
            <a:ext cx="5022857" cy="593580"/>
          </a:xfrm>
        </p:spPr>
        <p:txBody>
          <a:bodyPr>
            <a:normAutofit fontScale="92500" lnSpcReduction="20000"/>
          </a:bodyPr>
          <a:lstStyle/>
          <a:p>
            <a:pPr algn="l"/>
            <a:r>
              <a:rPr lang="en-US" dirty="0" smtClean="0">
                <a:latin typeface="Helvetica" charset="0"/>
                <a:ea typeface="Helvetica" charset="0"/>
                <a:cs typeface="Helvetica" charset="0"/>
              </a:rPr>
              <a:t>A </a:t>
            </a:r>
            <a:r>
              <a:rPr lang="en-US" i="1" u="sng" dirty="0" smtClean="0">
                <a:latin typeface="Helvetica" charset="0"/>
                <a:ea typeface="Helvetica" charset="0"/>
                <a:cs typeface="Helvetica" charset="0"/>
              </a:rPr>
              <a:t>revision control system</a:t>
            </a:r>
            <a:r>
              <a:rPr lang="en-US" dirty="0">
                <a:latin typeface="Helvetica" charset="0"/>
                <a:ea typeface="Helvetica" charset="0"/>
                <a:cs typeface="Helvetica" charset="0"/>
              </a:rPr>
              <a:t> </a:t>
            </a:r>
            <a:r>
              <a:rPr lang="en-US" dirty="0" smtClean="0">
                <a:latin typeface="Helvetica" charset="0"/>
                <a:ea typeface="Helvetica" charset="0"/>
                <a:cs typeface="Helvetica" charset="0"/>
              </a:rPr>
              <a:t>for </a:t>
            </a:r>
            <a:r>
              <a:rPr lang="en-US" i="1" dirty="0" smtClean="0">
                <a:latin typeface="Helvetica" charset="0"/>
                <a:ea typeface="Helvetica" charset="0"/>
                <a:cs typeface="Helvetica" charset="0"/>
              </a:rPr>
              <a:t>collaborative </a:t>
            </a:r>
            <a:r>
              <a:rPr lang="en-US" dirty="0" smtClean="0">
                <a:latin typeface="Helvetica" charset="0"/>
                <a:ea typeface="Helvetica" charset="0"/>
                <a:cs typeface="Helvetica" charset="0"/>
              </a:rPr>
              <a:t>or </a:t>
            </a:r>
            <a:r>
              <a:rPr lang="en-US" i="1" dirty="0" smtClean="0">
                <a:latin typeface="Helvetica" charset="0"/>
                <a:ea typeface="Helvetica" charset="0"/>
                <a:cs typeface="Helvetica" charset="0"/>
              </a:rPr>
              <a:t>personal </a:t>
            </a:r>
            <a:r>
              <a:rPr lang="en-US" dirty="0" smtClean="0">
                <a:latin typeface="Helvetica" charset="0"/>
                <a:ea typeface="Helvetica" charset="0"/>
                <a:cs typeface="Helvetica" charset="0"/>
              </a:rPr>
              <a:t>projects</a:t>
            </a:r>
            <a:r>
              <a:rPr lang="en-US" i="1" dirty="0" smtClean="0">
                <a:latin typeface="Helvetica" charset="0"/>
                <a:ea typeface="Helvetica" charset="0"/>
                <a:cs typeface="Helvetica" charset="0"/>
              </a:rPr>
              <a:t>.</a:t>
            </a:r>
            <a:endParaRPr lang="en-US" i="1" u="sng"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10" name="Subtitle 2"/>
          <p:cNvSpPr txBox="1">
            <a:spLocks/>
          </p:cNvSpPr>
          <p:nvPr/>
        </p:nvSpPr>
        <p:spPr>
          <a:xfrm>
            <a:off x="2757469" y="2060069"/>
            <a:ext cx="4899028" cy="72562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smtClean="0">
                <a:latin typeface="Helvetica" charset="0"/>
                <a:ea typeface="Helvetica" charset="0"/>
                <a:cs typeface="Helvetica" charset="0"/>
              </a:rPr>
              <a:t>This exists as a tool that is used on your machine which interacts with a remote hosting platform (e.g.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GitLab</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Bitbucket</a:t>
            </a:r>
            <a:r>
              <a:rPr lang="en-US" dirty="0" smtClean="0">
                <a:latin typeface="Helvetica" charset="0"/>
                <a:ea typeface="Helvetica" charset="0"/>
                <a:cs typeface="Helvetica" charset="0"/>
              </a:rPr>
              <a:t>, etc.).</a:t>
            </a:r>
            <a:endParaRPr lang="en-US" dirty="0">
              <a:latin typeface="Helvetica" charset="0"/>
              <a:ea typeface="Helvetica" charset="0"/>
              <a:cs typeface="Helvetica" charset="0"/>
            </a:endParaRPr>
          </a:p>
        </p:txBody>
      </p:sp>
      <p:sp>
        <p:nvSpPr>
          <p:cNvPr id="7" name="Rectangle 6"/>
          <p:cNvSpPr/>
          <p:nvPr/>
        </p:nvSpPr>
        <p:spPr>
          <a:xfrm>
            <a:off x="7968183" y="1119733"/>
            <a:ext cx="3676740" cy="830997"/>
          </a:xfrm>
          <a:prstGeom prst="rect">
            <a:avLst/>
          </a:prstGeom>
        </p:spPr>
        <p:txBody>
          <a:bodyPr wrap="square">
            <a:spAutoFit/>
          </a:bodyPr>
          <a:lstStyle/>
          <a:p>
            <a:r>
              <a:rPr lang="en-US" sz="1600" dirty="0" smtClean="0">
                <a:latin typeface="Helvetica" charset="0"/>
                <a:ea typeface="Helvetica" charset="0"/>
                <a:cs typeface="Helvetica" charset="0"/>
              </a:rPr>
              <a:t>Used to keep track of what changes are made to the code base and who made what changes.</a:t>
            </a:r>
            <a:endParaRPr lang="en-US" sz="1600" dirty="0">
              <a:latin typeface="Helvetica" charset="0"/>
              <a:ea typeface="Helvetica" charset="0"/>
              <a:cs typeface="Helvetica" charset="0"/>
            </a:endParaRPr>
          </a:p>
        </p:txBody>
      </p:sp>
      <p:sp>
        <p:nvSpPr>
          <p:cNvPr id="9" name="Rectangle 8"/>
          <p:cNvSpPr/>
          <p:nvPr/>
        </p:nvSpPr>
        <p:spPr>
          <a:xfrm>
            <a:off x="7968183" y="2000144"/>
            <a:ext cx="3884247" cy="826071"/>
          </a:xfrm>
          <a:prstGeom prst="rect">
            <a:avLst/>
          </a:prstGeom>
        </p:spPr>
        <p:txBody>
          <a:bodyPr wrap="square">
            <a:spAutoFit/>
          </a:bodyPr>
          <a:lstStyle/>
          <a:p>
            <a:r>
              <a:rPr lang="en-US" sz="1600" dirty="0" smtClean="0">
                <a:latin typeface="Helvetica" charset="0"/>
                <a:ea typeface="Helvetica" charset="0"/>
                <a:cs typeface="Helvetica" charset="0"/>
              </a:rPr>
              <a:t>If used properly, creates a history of incremental changes that can be reverted at any point. </a:t>
            </a:r>
            <a:r>
              <a:rPr lang="en-US" sz="1600" dirty="0" smtClean="0">
                <a:latin typeface="Helvetica" charset="0"/>
                <a:ea typeface="Helvetica" charset="0"/>
                <a:cs typeface="Helvetica" charset="0"/>
              </a:rPr>
              <a:t> </a:t>
            </a:r>
            <a:endParaRPr lang="en-US" sz="1600" dirty="0">
              <a:latin typeface="Helvetica" charset="0"/>
              <a:ea typeface="Helvetica" charset="0"/>
              <a:cs typeface="Helvetica" charset="0"/>
            </a:endParaRPr>
          </a:p>
        </p:txBody>
      </p:sp>
      <p:grpSp>
        <p:nvGrpSpPr>
          <p:cNvPr id="17" name="Group 16"/>
          <p:cNvGrpSpPr/>
          <p:nvPr/>
        </p:nvGrpSpPr>
        <p:grpSpPr>
          <a:xfrm>
            <a:off x="2509813" y="2880488"/>
            <a:ext cx="8447977" cy="4237362"/>
            <a:chOff x="2509813" y="2880488"/>
            <a:chExt cx="8447977" cy="423736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813" y="2880488"/>
              <a:ext cx="6388914" cy="4237362"/>
            </a:xfrm>
            <a:prstGeom prst="rect">
              <a:avLst/>
            </a:prstGeom>
          </p:spPr>
        </p:pic>
        <p:sp>
          <p:nvSpPr>
            <p:cNvPr id="14" name="Rectangle 13"/>
            <p:cNvSpPr/>
            <p:nvPr/>
          </p:nvSpPr>
          <p:spPr>
            <a:xfrm>
              <a:off x="8655317" y="5710165"/>
              <a:ext cx="2302473" cy="954107"/>
            </a:xfrm>
            <a:prstGeom prst="rect">
              <a:avLst/>
            </a:prstGeom>
          </p:spPr>
          <p:txBody>
            <a:bodyPr wrap="square">
              <a:spAutoFit/>
            </a:bodyPr>
            <a:lstStyle/>
            <a:p>
              <a:r>
                <a:rPr lang="en-US" sz="1400" dirty="0" smtClean="0">
                  <a:latin typeface="Helvetica" charset="0"/>
                  <a:ea typeface="Helvetica" charset="0"/>
                  <a:cs typeface="Helvetica" charset="0"/>
                </a:rPr>
                <a:t>Sample repository managed using the command line </a:t>
              </a:r>
              <a:r>
                <a:rPr lang="en-US" sz="1400" dirty="0" err="1" smtClean="0">
                  <a:latin typeface="Helvetica" charset="0"/>
                  <a:ea typeface="Helvetica" charset="0"/>
                  <a:cs typeface="Helvetica" charset="0"/>
                </a:rPr>
                <a:t>Git</a:t>
              </a:r>
              <a:r>
                <a:rPr lang="en-US" sz="1400" dirty="0" smtClean="0">
                  <a:latin typeface="Helvetica" charset="0"/>
                  <a:ea typeface="Helvetica" charset="0"/>
                  <a:cs typeface="Helvetica" charset="0"/>
                </a:rPr>
                <a:t> interface.</a:t>
              </a:r>
              <a:endParaRPr lang="en-US" sz="1400" dirty="0">
                <a:latin typeface="Helvetica" charset="0"/>
                <a:ea typeface="Helvetica" charset="0"/>
                <a:cs typeface="Helvetica" charset="0"/>
              </a:endParaRPr>
            </a:p>
          </p:txBody>
        </p:sp>
      </p:grpSp>
    </p:spTree>
    <p:extLst>
      <p:ext uri="{BB962C8B-B14F-4D97-AF65-F5344CB8AC3E}">
        <p14:creationId xmlns:p14="http://schemas.microsoft.com/office/powerpoint/2010/main" val="96806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Definitions</a:t>
            </a:r>
            <a:endParaRPr lang="en-US" dirty="0">
              <a:latin typeface="Helvetica" charset="0"/>
              <a:ea typeface="Helvetica" charset="0"/>
              <a:cs typeface="Helvetica" charset="0"/>
            </a:endParaRPr>
          </a:p>
        </p:txBody>
      </p:sp>
      <p:sp>
        <p:nvSpPr>
          <p:cNvPr id="3" name="Subtitle 2"/>
          <p:cNvSpPr>
            <a:spLocks noGrp="1"/>
          </p:cNvSpPr>
          <p:nvPr>
            <p:ph type="subTitle" idx="1"/>
          </p:nvPr>
        </p:nvSpPr>
        <p:spPr>
          <a:xfrm>
            <a:off x="2584602" y="1320538"/>
            <a:ext cx="9467316" cy="593580"/>
          </a:xfrm>
        </p:spPr>
        <p:txBody>
          <a:bodyPr>
            <a:normAutofit fontScale="92500" lnSpcReduction="20000"/>
          </a:bodyPr>
          <a:lstStyle/>
          <a:p>
            <a:r>
              <a:rPr lang="en-US" dirty="0" smtClean="0">
                <a:latin typeface="Helvetica" charset="0"/>
                <a:ea typeface="Helvetica" charset="0"/>
                <a:cs typeface="Helvetica" charset="0"/>
              </a:rPr>
              <a:t>Here are some definitions for the terminology used when describing typical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usage.</a:t>
            </a:r>
            <a:endParaRPr lang="en-US" i="1" u="sng"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13" name="Subtitle 2"/>
          <p:cNvSpPr txBox="1">
            <a:spLocks/>
          </p:cNvSpPr>
          <p:nvPr/>
        </p:nvSpPr>
        <p:spPr>
          <a:xfrm>
            <a:off x="2584602" y="2209207"/>
            <a:ext cx="9467316" cy="104463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Repository: </a:t>
            </a:r>
            <a:r>
              <a:rPr lang="en-US" dirty="0" smtClean="0">
                <a:latin typeface="Helvetica" charset="0"/>
                <a:ea typeface="Helvetica" charset="0"/>
                <a:cs typeface="Helvetica" charset="0"/>
              </a:rPr>
              <a:t>This refers to your project’s code base. On your local machine it is the top most folder that encompasses your entire project. Remotely, it’s the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page that was created for your specific project.</a:t>
            </a:r>
            <a:endParaRPr lang="en-US" b="1" i="1" u="sng" dirty="0">
              <a:latin typeface="Helvetica" charset="0"/>
              <a:ea typeface="Helvetica" charset="0"/>
              <a:cs typeface="Helvetica" charset="0"/>
            </a:endParaRPr>
          </a:p>
        </p:txBody>
      </p:sp>
      <p:sp>
        <p:nvSpPr>
          <p:cNvPr id="15" name="Subtitle 2"/>
          <p:cNvSpPr txBox="1">
            <a:spLocks/>
          </p:cNvSpPr>
          <p:nvPr/>
        </p:nvSpPr>
        <p:spPr>
          <a:xfrm>
            <a:off x="2584602" y="3548927"/>
            <a:ext cx="9467316" cy="10446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Clone:</a:t>
            </a:r>
            <a:r>
              <a:rPr lang="en-US" dirty="0">
                <a:latin typeface="Helvetica" charset="0"/>
                <a:ea typeface="Helvetica" charset="0"/>
                <a:cs typeface="Helvetica" charset="0"/>
              </a:rPr>
              <a:t> </a:t>
            </a:r>
            <a:r>
              <a:rPr lang="en-US" dirty="0" smtClean="0">
                <a:latin typeface="Helvetica" charset="0"/>
                <a:ea typeface="Helvetica" charset="0"/>
                <a:cs typeface="Helvetica" charset="0"/>
              </a:rPr>
              <a:t>This is an action that is performed by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to create a local copy of a repository from a remote server.</a:t>
            </a:r>
            <a:endParaRPr lang="en-US" b="1" i="1" u="sng" dirty="0">
              <a:latin typeface="Helvetica" charset="0"/>
              <a:ea typeface="Helvetica" charset="0"/>
              <a:cs typeface="Helvetica" charset="0"/>
            </a:endParaRPr>
          </a:p>
        </p:txBody>
      </p:sp>
      <p:sp>
        <p:nvSpPr>
          <p:cNvPr id="16" name="Subtitle 2"/>
          <p:cNvSpPr txBox="1">
            <a:spLocks/>
          </p:cNvSpPr>
          <p:nvPr/>
        </p:nvSpPr>
        <p:spPr>
          <a:xfrm>
            <a:off x="2584602" y="4820784"/>
            <a:ext cx="9467316" cy="104463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Pull: </a:t>
            </a:r>
            <a:r>
              <a:rPr lang="en-US" dirty="0" smtClean="0">
                <a:latin typeface="Helvetica" charset="0"/>
                <a:ea typeface="Helvetica" charset="0"/>
                <a:cs typeface="Helvetica" charset="0"/>
              </a:rPr>
              <a:t>This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action downloads any incremental changes that have been made remotely after your initial clone. This how you would retrieve any changes made by your collaborators.</a:t>
            </a:r>
            <a:endParaRPr lang="en-US" b="1" i="1" u="sng" dirty="0">
              <a:latin typeface="Helvetica" charset="0"/>
              <a:ea typeface="Helvetica" charset="0"/>
              <a:cs typeface="Helvetica" charset="0"/>
            </a:endParaRPr>
          </a:p>
        </p:txBody>
      </p:sp>
    </p:spTree>
    <p:extLst>
      <p:ext uri="{BB962C8B-B14F-4D97-AF65-F5344CB8AC3E}">
        <p14:creationId xmlns:p14="http://schemas.microsoft.com/office/powerpoint/2010/main" val="56067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Definitions Cont.</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13" name="Subtitle 2"/>
          <p:cNvSpPr txBox="1">
            <a:spLocks/>
          </p:cNvSpPr>
          <p:nvPr/>
        </p:nvSpPr>
        <p:spPr>
          <a:xfrm>
            <a:off x="2546772" y="1237251"/>
            <a:ext cx="9467316" cy="104463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Push: </a:t>
            </a:r>
            <a:r>
              <a:rPr lang="en-US" dirty="0" smtClean="0">
                <a:latin typeface="Helvetica" charset="0"/>
                <a:ea typeface="Helvetica" charset="0"/>
                <a:cs typeface="Helvetica" charset="0"/>
              </a:rPr>
              <a:t>This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action will send your local incremental changes to the remote repository. This will allow your collaborators to pull your changes to their system.</a:t>
            </a:r>
            <a:endParaRPr lang="en-US" b="1" i="1" u="sng" dirty="0">
              <a:latin typeface="Helvetica" charset="0"/>
              <a:ea typeface="Helvetica" charset="0"/>
              <a:cs typeface="Helvetica" charset="0"/>
            </a:endParaRPr>
          </a:p>
        </p:txBody>
      </p:sp>
      <p:sp>
        <p:nvSpPr>
          <p:cNvPr id="15" name="Subtitle 2"/>
          <p:cNvSpPr txBox="1">
            <a:spLocks/>
          </p:cNvSpPr>
          <p:nvPr/>
        </p:nvSpPr>
        <p:spPr>
          <a:xfrm>
            <a:off x="2584602" y="2506701"/>
            <a:ext cx="9467316" cy="126531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Commit: </a:t>
            </a:r>
            <a:r>
              <a:rPr lang="en-US" dirty="0" smtClean="0">
                <a:latin typeface="Helvetica" charset="0"/>
                <a:ea typeface="Helvetica" charset="0"/>
                <a:cs typeface="Helvetica" charset="0"/>
              </a:rPr>
              <a:t>This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action will create an incremental snapshot of your local changes made to the repository along with a description of what changed. This snapshot is a point of return if something breaks, and is what is sent to the remote server when you </a:t>
            </a:r>
            <a:r>
              <a:rPr lang="en-US" b="1" dirty="0" smtClean="0">
                <a:latin typeface="Helvetica" charset="0"/>
                <a:ea typeface="Helvetica" charset="0"/>
                <a:cs typeface="Helvetica" charset="0"/>
              </a:rPr>
              <a:t>push</a:t>
            </a:r>
            <a:r>
              <a:rPr lang="en-US" dirty="0" smtClean="0">
                <a:latin typeface="Helvetica" charset="0"/>
                <a:ea typeface="Helvetica" charset="0"/>
                <a:cs typeface="Helvetica" charset="0"/>
              </a:rPr>
              <a:t> your changes. </a:t>
            </a:r>
            <a:endParaRPr lang="en-US" b="1" i="1" u="sng" dirty="0">
              <a:latin typeface="Helvetica" charset="0"/>
              <a:ea typeface="Helvetica" charset="0"/>
              <a:cs typeface="Helvetica" charset="0"/>
            </a:endParaRPr>
          </a:p>
        </p:txBody>
      </p:sp>
      <p:sp>
        <p:nvSpPr>
          <p:cNvPr id="16" name="Subtitle 2"/>
          <p:cNvSpPr txBox="1">
            <a:spLocks/>
          </p:cNvSpPr>
          <p:nvPr/>
        </p:nvSpPr>
        <p:spPr>
          <a:xfrm>
            <a:off x="2584602" y="3996836"/>
            <a:ext cx="9467316" cy="159029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Merge: </a:t>
            </a:r>
            <a:r>
              <a:rPr lang="en-US" dirty="0" smtClean="0">
                <a:latin typeface="Helvetica" charset="0"/>
                <a:ea typeface="Helvetica" charset="0"/>
                <a:cs typeface="Helvetica" charset="0"/>
              </a:rPr>
              <a:t>This action is used to help resolve non-deterministic changes between two commits. This situation arises when you attempt to pull or push new changes with your local repository that is out of sync with the remote repository. With the merge action, you will have to manually select what changes to keep between commits in order to </a:t>
            </a:r>
            <a:r>
              <a:rPr lang="en-US" b="1" dirty="0" smtClean="0">
                <a:latin typeface="Helvetica" charset="0"/>
                <a:ea typeface="Helvetica" charset="0"/>
                <a:cs typeface="Helvetica" charset="0"/>
              </a:rPr>
              <a:t>merge</a:t>
            </a:r>
            <a:r>
              <a:rPr lang="en-US" dirty="0" smtClean="0">
                <a:latin typeface="Helvetica" charset="0"/>
                <a:ea typeface="Helvetica" charset="0"/>
                <a:cs typeface="Helvetica" charset="0"/>
              </a:rPr>
              <a:t> them into one.</a:t>
            </a:r>
            <a:endParaRPr lang="en-US" b="1" i="1" u="sng" dirty="0">
              <a:latin typeface="Helvetica" charset="0"/>
              <a:ea typeface="Helvetica" charset="0"/>
              <a:cs typeface="Helvetica" charset="0"/>
            </a:endParaRPr>
          </a:p>
        </p:txBody>
      </p:sp>
    </p:spTree>
    <p:extLst>
      <p:ext uri="{BB962C8B-B14F-4D97-AF65-F5344CB8AC3E}">
        <p14:creationId xmlns:p14="http://schemas.microsoft.com/office/powerpoint/2010/main" val="1045122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Definitions Cont. 2</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13" name="Subtitle 2"/>
          <p:cNvSpPr txBox="1">
            <a:spLocks/>
          </p:cNvSpPr>
          <p:nvPr/>
        </p:nvSpPr>
        <p:spPr>
          <a:xfrm>
            <a:off x="2546772" y="1237251"/>
            <a:ext cx="9467316" cy="17553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Branch: </a:t>
            </a:r>
            <a:r>
              <a:rPr lang="en-US" dirty="0" smtClean="0">
                <a:latin typeface="Helvetica" charset="0"/>
                <a:ea typeface="Helvetica" charset="0"/>
                <a:cs typeface="Helvetica" charset="0"/>
              </a:rPr>
              <a:t>Creating a branch in a repository will allow you to continue working on your own series of changes while storing them remotely, without affecting any code that exists on other branches. A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project by default has a </a:t>
            </a:r>
            <a:r>
              <a:rPr lang="en-US" b="1" dirty="0" smtClean="0">
                <a:latin typeface="Helvetica" charset="0"/>
                <a:ea typeface="Helvetica" charset="0"/>
                <a:cs typeface="Helvetica" charset="0"/>
              </a:rPr>
              <a:t>Master</a:t>
            </a:r>
            <a:r>
              <a:rPr lang="en-US" dirty="0" smtClean="0">
                <a:latin typeface="Helvetica" charset="0"/>
                <a:ea typeface="Helvetica" charset="0"/>
                <a:cs typeface="Helvetica" charset="0"/>
              </a:rPr>
              <a:t> branch that all code is typically pushed to, unless otherwise specified.</a:t>
            </a:r>
            <a:endParaRPr lang="en-US" b="1" i="1" u="sng" dirty="0">
              <a:latin typeface="Helvetica" charset="0"/>
              <a:ea typeface="Helvetica" charset="0"/>
              <a:cs typeface="Helvetica" charset="0"/>
            </a:endParaRPr>
          </a:p>
        </p:txBody>
      </p:sp>
      <p:sp>
        <p:nvSpPr>
          <p:cNvPr id="15" name="Subtitle 2"/>
          <p:cNvSpPr txBox="1">
            <a:spLocks/>
          </p:cNvSpPr>
          <p:nvPr/>
        </p:nvSpPr>
        <p:spPr>
          <a:xfrm>
            <a:off x="2546772" y="3527978"/>
            <a:ext cx="9467316" cy="2516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smtClean="0">
                <a:latin typeface="Helvetica" charset="0"/>
                <a:ea typeface="Helvetica" charset="0"/>
                <a:cs typeface="Helvetica" charset="0"/>
              </a:rPr>
              <a:t>Forking: </a:t>
            </a:r>
            <a:r>
              <a:rPr lang="en-US" dirty="0" smtClean="0">
                <a:latin typeface="Helvetica" charset="0"/>
                <a:ea typeface="Helvetica" charset="0"/>
                <a:cs typeface="Helvetica" charset="0"/>
              </a:rPr>
              <a:t>This is a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specific action that creates an exact copy of a remote repository on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and clones it to your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account, which you can then clone to your local machine.</a:t>
            </a:r>
          </a:p>
          <a:p>
            <a:pPr algn="l"/>
            <a:r>
              <a:rPr lang="en-US" dirty="0" smtClean="0">
                <a:latin typeface="Helvetica" charset="0"/>
                <a:ea typeface="Helvetica" charset="0"/>
                <a:cs typeface="Helvetica" charset="0"/>
              </a:rPr>
              <a:t>As a result, this copy is under your ownership where you are free to push changes to it; these changes will not affect the original repository that was forked.</a:t>
            </a:r>
          </a:p>
        </p:txBody>
      </p:sp>
    </p:spTree>
    <p:extLst>
      <p:ext uri="{BB962C8B-B14F-4D97-AF65-F5344CB8AC3E}">
        <p14:creationId xmlns:p14="http://schemas.microsoft.com/office/powerpoint/2010/main" val="68012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High Level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 View</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3" name="Rectangle 2"/>
          <p:cNvSpPr/>
          <p:nvPr/>
        </p:nvSpPr>
        <p:spPr>
          <a:xfrm>
            <a:off x="7925521" y="6211669"/>
            <a:ext cx="4019049" cy="646331"/>
          </a:xfrm>
          <a:prstGeom prst="rect">
            <a:avLst/>
          </a:prstGeom>
        </p:spPr>
        <p:txBody>
          <a:bodyPr wrap="none">
            <a:spAutoFit/>
          </a:bodyPr>
          <a:lstStyle/>
          <a:p>
            <a:r>
              <a:rPr lang="en-US" dirty="0" smtClean="0">
                <a:latin typeface="Helvetica" charset="0"/>
                <a:ea typeface="Helvetica" charset="0"/>
                <a:cs typeface="Helvetica" charset="0"/>
              </a:rPr>
              <a:t>Graph created by Wojciech Frącz </a:t>
            </a:r>
          </a:p>
          <a:p>
            <a:r>
              <a:rPr lang="en-US" dirty="0" smtClean="0">
                <a:latin typeface="Helvetica" charset="0"/>
                <a:ea typeface="Helvetica" charset="0"/>
                <a:cs typeface="Helvetica" charset="0"/>
              </a:rPr>
              <a:t>http://</a:t>
            </a:r>
            <a:r>
              <a:rPr lang="en-US" dirty="0" err="1" smtClean="0">
                <a:latin typeface="Helvetica" charset="0"/>
                <a:ea typeface="Helvetica" charset="0"/>
                <a:cs typeface="Helvetica" charset="0"/>
              </a:rPr>
              <a:t>jsfiddle.net</a:t>
            </a:r>
            <a:r>
              <a:rPr lang="en-US" dirty="0" smtClean="0">
                <a:latin typeface="Helvetica" charset="0"/>
                <a:ea typeface="Helvetica" charset="0"/>
                <a:cs typeface="Helvetica" charset="0"/>
              </a:rPr>
              <a:t>/</a:t>
            </a:r>
            <a:r>
              <a:rPr lang="en-US" dirty="0" err="1" smtClean="0">
                <a:latin typeface="Helvetica" charset="0"/>
                <a:ea typeface="Helvetica" charset="0"/>
                <a:cs typeface="Helvetica" charset="0"/>
              </a:rPr>
              <a:t>fracz</a:t>
            </a:r>
            <a:r>
              <a:rPr lang="en-US" dirty="0" smtClean="0">
                <a:latin typeface="Helvetica" charset="0"/>
                <a:ea typeface="Helvetica" charset="0"/>
                <a:cs typeface="Helvetica" charset="0"/>
              </a:rPr>
              <a:t>/guan1oz1/374/</a:t>
            </a:r>
            <a:endParaRPr lang="en-US" dirty="0">
              <a:latin typeface="Helvetica" charset="0"/>
              <a:ea typeface="Helvetica" charset="0"/>
              <a:cs typeface="Helvetica" charset="0"/>
            </a:endParaRPr>
          </a:p>
        </p:txBody>
      </p:sp>
      <p:pic>
        <p:nvPicPr>
          <p:cNvPr id="7" name="Picture 6"/>
          <p:cNvPicPr>
            <a:picLocks noChangeAspect="1"/>
          </p:cNvPicPr>
          <p:nvPr/>
        </p:nvPicPr>
        <p:blipFill>
          <a:blip r:embed="rId3"/>
          <a:stretch>
            <a:fillRect/>
          </a:stretch>
        </p:blipFill>
        <p:spPr>
          <a:xfrm>
            <a:off x="2509812" y="1233115"/>
            <a:ext cx="6496347" cy="4839195"/>
          </a:xfrm>
          <a:prstGeom prst="rect">
            <a:avLst/>
          </a:prstGeom>
        </p:spPr>
      </p:pic>
      <p:sp>
        <p:nvSpPr>
          <p:cNvPr id="8" name="TextBox 7"/>
          <p:cNvSpPr txBox="1"/>
          <p:nvPr/>
        </p:nvSpPr>
        <p:spPr>
          <a:xfrm>
            <a:off x="9093320" y="2466230"/>
            <a:ext cx="2671949" cy="646331"/>
          </a:xfrm>
          <a:prstGeom prst="rect">
            <a:avLst/>
          </a:prstGeom>
          <a:noFill/>
        </p:spPr>
        <p:txBody>
          <a:bodyPr wrap="square" rtlCol="0">
            <a:spAutoFit/>
          </a:bodyPr>
          <a:lstStyle/>
          <a:p>
            <a:r>
              <a:rPr lang="en-US" dirty="0" smtClean="0">
                <a:latin typeface="Helvetica" charset="0"/>
                <a:ea typeface="Helvetica" charset="0"/>
                <a:cs typeface="Helvetica" charset="0"/>
              </a:rPr>
              <a:t>Sample Repository with multiple branches</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033566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fontScale="90000"/>
          </a:bodyPr>
          <a:lstStyle/>
          <a:p>
            <a:r>
              <a:rPr lang="en-US" dirty="0" smtClean="0">
                <a:latin typeface="Helvetica" charset="0"/>
                <a:ea typeface="Helvetica" charset="0"/>
                <a:cs typeface="Helvetica" charset="0"/>
              </a:rPr>
              <a:t>Typical </a:t>
            </a:r>
            <a:r>
              <a:rPr lang="en-US" dirty="0" err="1" smtClean="0">
                <a:latin typeface="Helvetica" charset="0"/>
                <a:ea typeface="Helvetica" charset="0"/>
                <a:cs typeface="Helvetica" charset="0"/>
              </a:rPr>
              <a:t>Git</a:t>
            </a:r>
            <a:r>
              <a:rPr lang="en-US" dirty="0" smtClean="0">
                <a:latin typeface="Helvetica" charset="0"/>
                <a:ea typeface="Helvetica" charset="0"/>
                <a:cs typeface="Helvetica" charset="0"/>
              </a:rPr>
              <a:t>/</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Workflow</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9" name="Subtitle 2"/>
          <p:cNvSpPr txBox="1">
            <a:spLocks/>
          </p:cNvSpPr>
          <p:nvPr/>
        </p:nvSpPr>
        <p:spPr>
          <a:xfrm>
            <a:off x="2584602" y="1379755"/>
            <a:ext cx="9467316" cy="17553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smtClean="0">
                <a:latin typeface="Helvetica" charset="0"/>
                <a:ea typeface="Helvetica" charset="0"/>
                <a:cs typeface="Helvetica" charset="0"/>
              </a:rPr>
              <a:t>For starting a new project:</a:t>
            </a:r>
          </a:p>
          <a:p>
            <a:pPr marL="457200" indent="-457200" algn="l">
              <a:buFont typeface="+mj-lt"/>
              <a:buAutoNum type="arabicPeriod"/>
            </a:pPr>
            <a:r>
              <a:rPr lang="en-US" dirty="0" smtClean="0">
                <a:latin typeface="Helvetica" charset="0"/>
                <a:ea typeface="Helvetica" charset="0"/>
                <a:cs typeface="Helvetica" charset="0"/>
              </a:rPr>
              <a:t>Create the repository on </a:t>
            </a:r>
            <a:r>
              <a:rPr lang="en-US" dirty="0" err="1" smtClean="0">
                <a:latin typeface="Helvetica" charset="0"/>
                <a:ea typeface="Helvetica" charset="0"/>
                <a:cs typeface="Helvetica" charset="0"/>
              </a:rPr>
              <a:t>Github</a:t>
            </a:r>
            <a:endParaRPr lang="en-US" dirty="0" smtClean="0">
              <a:latin typeface="Helvetica" charset="0"/>
              <a:ea typeface="Helvetica" charset="0"/>
              <a:cs typeface="Helvetica" charset="0"/>
            </a:endParaRPr>
          </a:p>
          <a:p>
            <a:pPr marL="457200" indent="-457200" algn="l">
              <a:buFont typeface="+mj-lt"/>
              <a:buAutoNum type="arabicPeriod"/>
            </a:pPr>
            <a:r>
              <a:rPr lang="en-US" dirty="0" smtClean="0">
                <a:latin typeface="Helvetica" charset="0"/>
                <a:ea typeface="Helvetica" charset="0"/>
                <a:cs typeface="Helvetica" charset="0"/>
              </a:rPr>
              <a:t>Clone the repository to your local machine</a:t>
            </a:r>
            <a:endParaRPr lang="en-US" dirty="0">
              <a:latin typeface="Helvetica" charset="0"/>
              <a:ea typeface="Helvetica" charset="0"/>
              <a:cs typeface="Helvetica" charset="0"/>
            </a:endParaRPr>
          </a:p>
        </p:txBody>
      </p:sp>
      <p:sp>
        <p:nvSpPr>
          <p:cNvPr id="10" name="Subtitle 2"/>
          <p:cNvSpPr txBox="1">
            <a:spLocks/>
          </p:cNvSpPr>
          <p:nvPr/>
        </p:nvSpPr>
        <p:spPr>
          <a:xfrm>
            <a:off x="2584602" y="3016570"/>
            <a:ext cx="9467316" cy="317047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smtClean="0">
                <a:latin typeface="Helvetica" charset="0"/>
                <a:ea typeface="Helvetica" charset="0"/>
                <a:cs typeface="Helvetica" charset="0"/>
              </a:rPr>
              <a:t>For continuing work on your local repository:</a:t>
            </a:r>
          </a:p>
          <a:p>
            <a:pPr marL="457200" indent="-457200" algn="l">
              <a:buFont typeface="+mj-lt"/>
              <a:buAutoNum type="arabicPeriod"/>
            </a:pPr>
            <a:r>
              <a:rPr lang="en-US" dirty="0" smtClean="0">
                <a:latin typeface="Helvetica" charset="0"/>
                <a:ea typeface="Helvetica" charset="0"/>
                <a:cs typeface="Helvetica" charset="0"/>
              </a:rPr>
              <a:t>Use</a:t>
            </a:r>
            <a:r>
              <a:rPr lang="en-US" b="1" i="1" dirty="0" smtClean="0">
                <a:latin typeface="Helvetica" charset="0"/>
                <a:ea typeface="Helvetica" charset="0"/>
                <a:cs typeface="Helvetica" charset="0"/>
              </a:rPr>
              <a:t> </a:t>
            </a:r>
            <a:r>
              <a:rPr lang="en-US" b="1" i="1" dirty="0" err="1" smtClean="0">
                <a:latin typeface="Helvetica" charset="0"/>
                <a:ea typeface="Helvetica" charset="0"/>
                <a:cs typeface="Helvetica" charset="0"/>
              </a:rPr>
              <a:t>git</a:t>
            </a:r>
            <a:r>
              <a:rPr lang="en-US" b="1" i="1" dirty="0" smtClean="0">
                <a:latin typeface="Helvetica" charset="0"/>
                <a:ea typeface="Helvetica" charset="0"/>
                <a:cs typeface="Helvetica" charset="0"/>
              </a:rPr>
              <a:t> add</a:t>
            </a:r>
            <a:r>
              <a:rPr lang="en-US" b="1" dirty="0" smtClean="0">
                <a:latin typeface="Helvetica" charset="0"/>
                <a:ea typeface="Helvetica" charset="0"/>
                <a:cs typeface="Helvetica" charset="0"/>
              </a:rPr>
              <a:t> </a:t>
            </a:r>
            <a:r>
              <a:rPr lang="en-US" dirty="0" smtClean="0">
                <a:latin typeface="Helvetica" charset="0"/>
                <a:ea typeface="Helvetica" charset="0"/>
                <a:cs typeface="Helvetica" charset="0"/>
              </a:rPr>
              <a:t>to select the files you’ve modified for your commit </a:t>
            </a:r>
            <a:endParaRPr lang="en-US" b="1" i="1" dirty="0" smtClean="0">
              <a:latin typeface="Helvetica" charset="0"/>
              <a:ea typeface="Helvetica" charset="0"/>
              <a:cs typeface="Helvetica" charset="0"/>
            </a:endParaRPr>
          </a:p>
          <a:p>
            <a:pPr marL="457200" indent="-457200" algn="l">
              <a:buFont typeface="+mj-lt"/>
              <a:buAutoNum type="arabicPeriod"/>
            </a:pPr>
            <a:r>
              <a:rPr lang="en-US" dirty="0" smtClean="0">
                <a:latin typeface="Helvetica" charset="0"/>
                <a:ea typeface="Helvetica" charset="0"/>
                <a:cs typeface="Helvetica" charset="0"/>
              </a:rPr>
              <a:t>Once you have your changes added, use </a:t>
            </a:r>
            <a:r>
              <a:rPr lang="en-US" b="1" i="1" dirty="0" err="1" smtClean="0">
                <a:latin typeface="Helvetica" charset="0"/>
                <a:ea typeface="Helvetica" charset="0"/>
                <a:cs typeface="Helvetica" charset="0"/>
              </a:rPr>
              <a:t>git</a:t>
            </a:r>
            <a:r>
              <a:rPr lang="en-US" b="1" i="1" dirty="0" smtClean="0">
                <a:latin typeface="Helvetica" charset="0"/>
                <a:ea typeface="Helvetica" charset="0"/>
                <a:cs typeface="Helvetica" charset="0"/>
              </a:rPr>
              <a:t> commit</a:t>
            </a:r>
            <a:r>
              <a:rPr lang="en-US" dirty="0" smtClean="0">
                <a:latin typeface="Helvetica" charset="0"/>
                <a:ea typeface="Helvetica" charset="0"/>
                <a:cs typeface="Helvetica" charset="0"/>
              </a:rPr>
              <a:t> to create a snapshot, and attach a message to this commit indicating what you’ve changed</a:t>
            </a:r>
          </a:p>
          <a:p>
            <a:pPr marL="457200" indent="-457200" algn="l">
              <a:buFont typeface="+mj-lt"/>
              <a:buAutoNum type="arabicPeriod"/>
            </a:pPr>
            <a:r>
              <a:rPr lang="en-US" dirty="0" smtClean="0">
                <a:latin typeface="Helvetica" charset="0"/>
                <a:ea typeface="Helvetica" charset="0"/>
                <a:cs typeface="Helvetica" charset="0"/>
              </a:rPr>
              <a:t>Use </a:t>
            </a:r>
            <a:r>
              <a:rPr lang="en-US" b="1" i="1" dirty="0" err="1" smtClean="0">
                <a:latin typeface="Helvetica" charset="0"/>
                <a:ea typeface="Helvetica" charset="0"/>
                <a:cs typeface="Helvetica" charset="0"/>
              </a:rPr>
              <a:t>git</a:t>
            </a:r>
            <a:r>
              <a:rPr lang="en-US" b="1" i="1" dirty="0" smtClean="0">
                <a:latin typeface="Helvetica" charset="0"/>
                <a:ea typeface="Helvetica" charset="0"/>
                <a:cs typeface="Helvetica" charset="0"/>
              </a:rPr>
              <a:t> pull </a:t>
            </a:r>
            <a:r>
              <a:rPr lang="en-US" dirty="0" smtClean="0">
                <a:latin typeface="Helvetica" charset="0"/>
                <a:ea typeface="Helvetica" charset="0"/>
                <a:cs typeface="Helvetica" charset="0"/>
              </a:rPr>
              <a:t>to retrieve any remote changes, and merge them or rebase them as necessary</a:t>
            </a:r>
          </a:p>
          <a:p>
            <a:pPr marL="457200" indent="-457200" algn="l">
              <a:buFont typeface="+mj-lt"/>
              <a:buAutoNum type="arabicPeriod"/>
            </a:pPr>
            <a:r>
              <a:rPr lang="en-US" dirty="0" smtClean="0">
                <a:latin typeface="Helvetica" charset="0"/>
                <a:ea typeface="Helvetica" charset="0"/>
                <a:cs typeface="Helvetica" charset="0"/>
              </a:rPr>
              <a:t>Finally use </a:t>
            </a:r>
            <a:r>
              <a:rPr lang="en-US" b="1" i="1" dirty="0" err="1" smtClean="0">
                <a:latin typeface="Helvetica" charset="0"/>
                <a:ea typeface="Helvetica" charset="0"/>
                <a:cs typeface="Helvetica" charset="0"/>
              </a:rPr>
              <a:t>git</a:t>
            </a:r>
            <a:r>
              <a:rPr lang="en-US" b="1" i="1" dirty="0" smtClean="0">
                <a:latin typeface="Helvetica" charset="0"/>
                <a:ea typeface="Helvetica" charset="0"/>
                <a:cs typeface="Helvetica" charset="0"/>
              </a:rPr>
              <a:t> push</a:t>
            </a:r>
            <a:r>
              <a:rPr lang="en-US" dirty="0" smtClean="0">
                <a:latin typeface="Helvetica" charset="0"/>
                <a:ea typeface="Helvetica" charset="0"/>
                <a:cs typeface="Helvetica" charset="0"/>
              </a:rPr>
              <a:t> to send your commits to the remote repository for others to pull</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5673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430" y="259102"/>
            <a:ext cx="9144000" cy="974013"/>
          </a:xfrm>
        </p:spPr>
        <p:txBody>
          <a:bodyPr>
            <a:normAutofit/>
          </a:bodyPr>
          <a:lstStyle/>
          <a:p>
            <a:r>
              <a:rPr lang="en-US" dirty="0" smtClean="0">
                <a:latin typeface="Helvetica" charset="0"/>
                <a:ea typeface="Helvetica" charset="0"/>
                <a:cs typeface="Helvetica" charset="0"/>
              </a:rPr>
              <a:t>Open Source Workflow</a:t>
            </a:r>
            <a:endParaRPr lang="en-US" dirty="0">
              <a:latin typeface="Helvetica" charset="0"/>
              <a:ea typeface="Helvetica" charset="0"/>
              <a:cs typeface="Helvetica" charset="0"/>
            </a:endParaRPr>
          </a:p>
        </p:txBody>
      </p:sp>
      <p:sp>
        <p:nvSpPr>
          <p:cNvPr id="5" name="Rectangle 4"/>
          <p:cNvSpPr/>
          <p:nvPr/>
        </p:nvSpPr>
        <p:spPr>
          <a:xfrm>
            <a:off x="0" y="0"/>
            <a:ext cx="2509813" cy="6858000"/>
          </a:xfrm>
          <a:prstGeom prst="rect">
            <a:avLst/>
          </a:prstGeom>
          <a:solidFill>
            <a:srgbClr val="2D64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17" y="0"/>
            <a:ext cx="2112578" cy="2112578"/>
          </a:xfrm>
          <a:prstGeom prst="rect">
            <a:avLst/>
          </a:prstGeom>
        </p:spPr>
      </p:pic>
      <p:sp>
        <p:nvSpPr>
          <p:cNvPr id="6" name="TextBox 5"/>
          <p:cNvSpPr txBox="1"/>
          <p:nvPr/>
        </p:nvSpPr>
        <p:spPr>
          <a:xfrm>
            <a:off x="123827" y="1743246"/>
            <a:ext cx="2262158" cy="369332"/>
          </a:xfrm>
          <a:prstGeom prst="rect">
            <a:avLst/>
          </a:prstGeom>
          <a:noFill/>
        </p:spPr>
        <p:txBody>
          <a:bodyPr wrap="none" rtlCol="0">
            <a:spAutoFit/>
          </a:bodyPr>
          <a:lstStyle/>
          <a:p>
            <a:r>
              <a:rPr lang="en-US" b="1" dirty="0" smtClean="0">
                <a:solidFill>
                  <a:schemeClr val="bg1"/>
                </a:solidFill>
                <a:latin typeface="Helvetica" charset="0"/>
                <a:ea typeface="Helvetica" charset="0"/>
                <a:cs typeface="Helvetica" charset="0"/>
              </a:rPr>
              <a:t>Surrey Code Camp</a:t>
            </a:r>
            <a:endParaRPr lang="en-US" b="1" dirty="0">
              <a:solidFill>
                <a:schemeClr val="bg1"/>
              </a:solidFill>
              <a:latin typeface="Helvetica" charset="0"/>
              <a:ea typeface="Helvetica" charset="0"/>
              <a:cs typeface="Helvetica" charset="0"/>
            </a:endParaRPr>
          </a:p>
        </p:txBody>
      </p:sp>
      <p:sp>
        <p:nvSpPr>
          <p:cNvPr id="9" name="Subtitle 2"/>
          <p:cNvSpPr txBox="1">
            <a:spLocks/>
          </p:cNvSpPr>
          <p:nvPr/>
        </p:nvSpPr>
        <p:spPr>
          <a:xfrm>
            <a:off x="2584602" y="1379755"/>
            <a:ext cx="9467316" cy="518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makes it really easy to contribute to other projects that exist on </a:t>
            </a:r>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t>
            </a:r>
          </a:p>
          <a:p>
            <a:pPr algn="l"/>
            <a:endParaRPr lang="en-US" dirty="0" smtClean="0">
              <a:latin typeface="Helvetica" charset="0"/>
              <a:ea typeface="Helvetica" charset="0"/>
              <a:cs typeface="Helvetica" charset="0"/>
            </a:endParaRPr>
          </a:p>
          <a:p>
            <a:pPr algn="l"/>
            <a:r>
              <a:rPr lang="en-US" dirty="0" smtClean="0">
                <a:latin typeface="Helvetica" charset="0"/>
                <a:ea typeface="Helvetica" charset="0"/>
                <a:cs typeface="Helvetica" charset="0"/>
              </a:rPr>
              <a:t>By default only the owner of a repository can push changes to their repository (for security purposes). Other users can be granted permissions individually, but this is not ideal for massive projects where hundreds of people could be contributing.</a:t>
            </a:r>
          </a:p>
          <a:p>
            <a:pPr algn="l"/>
            <a:endParaRPr lang="en-US" dirty="0">
              <a:latin typeface="Helvetica" charset="0"/>
              <a:ea typeface="Helvetica" charset="0"/>
              <a:cs typeface="Helvetica" charset="0"/>
            </a:endParaRPr>
          </a:p>
          <a:p>
            <a:pPr algn="l"/>
            <a:r>
              <a:rPr lang="en-US" dirty="0" err="1" smtClean="0">
                <a:latin typeface="Helvetica" charset="0"/>
                <a:ea typeface="Helvetica" charset="0"/>
                <a:cs typeface="Helvetica" charset="0"/>
              </a:rPr>
              <a:t>Github</a:t>
            </a:r>
            <a:r>
              <a:rPr lang="en-US" dirty="0" smtClean="0">
                <a:latin typeface="Helvetica" charset="0"/>
                <a:ea typeface="Helvetica" charset="0"/>
                <a:cs typeface="Helvetica" charset="0"/>
              </a:rPr>
              <a:t> allows users to make a request to the repository owner to pull changes that they’ve made on their own </a:t>
            </a:r>
            <a:r>
              <a:rPr lang="en-US" b="1" dirty="0" smtClean="0">
                <a:latin typeface="Helvetica" charset="0"/>
                <a:ea typeface="Helvetica" charset="0"/>
                <a:cs typeface="Helvetica" charset="0"/>
              </a:rPr>
              <a:t>fork</a:t>
            </a:r>
            <a:r>
              <a:rPr lang="en-US" dirty="0" smtClean="0">
                <a:latin typeface="Helvetica" charset="0"/>
                <a:ea typeface="Helvetica" charset="0"/>
                <a:cs typeface="Helvetica" charset="0"/>
              </a:rPr>
              <a:t> of the original repository. This action is known as a </a:t>
            </a:r>
            <a:r>
              <a:rPr lang="en-US" b="1" dirty="0" smtClean="0">
                <a:latin typeface="Helvetica" charset="0"/>
                <a:ea typeface="Helvetica" charset="0"/>
                <a:cs typeface="Helvetica" charset="0"/>
              </a:rPr>
              <a:t>Pull Request.</a:t>
            </a:r>
            <a:endParaRPr lang="en-US" dirty="0" smtClean="0">
              <a:latin typeface="Helvetica" charset="0"/>
              <a:ea typeface="Helvetica" charset="0"/>
              <a:cs typeface="Helvetica" charset="0"/>
            </a:endParaRPr>
          </a:p>
        </p:txBody>
      </p:sp>
    </p:spTree>
    <p:extLst>
      <p:ext uri="{BB962C8B-B14F-4D97-AF65-F5344CB8AC3E}">
        <p14:creationId xmlns:p14="http://schemas.microsoft.com/office/powerpoint/2010/main" val="497913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1222</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Helvetica</vt:lpstr>
      <vt:lpstr>Wingdings</vt:lpstr>
      <vt:lpstr>Arial</vt:lpstr>
      <vt:lpstr>Office Theme</vt:lpstr>
      <vt:lpstr>Github 101</vt:lpstr>
      <vt:lpstr>What is Github?</vt:lpstr>
      <vt:lpstr>What is Git?</vt:lpstr>
      <vt:lpstr>Definitions</vt:lpstr>
      <vt:lpstr>Definitions Cont.</vt:lpstr>
      <vt:lpstr>Definitions Cont. 2</vt:lpstr>
      <vt:lpstr>High Level Git View</vt:lpstr>
      <vt:lpstr>Typical Git/Github Workflow</vt:lpstr>
      <vt:lpstr>Open Source Workflow</vt:lpstr>
      <vt:lpstr>Open Source Workflow cont.</vt:lpstr>
      <vt:lpstr>Some Common Practices</vt:lpstr>
      <vt:lpstr>Github Practice 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101</dc:title>
  <dc:creator>Derrick Gold</dc:creator>
  <cp:lastModifiedBy>Derrick Gold</cp:lastModifiedBy>
  <cp:revision>19</cp:revision>
  <dcterms:created xsi:type="dcterms:W3CDTF">2017-01-22T02:10:57Z</dcterms:created>
  <dcterms:modified xsi:type="dcterms:W3CDTF">2017-01-22T05:10:46Z</dcterms:modified>
</cp:coreProperties>
</file>