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65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47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80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8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84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77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24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4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26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73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1215-CF93-4B0A-BC08-9756813A25B3}" type="datetimeFigureOut">
              <a:rPr lang="it-IT" smtClean="0"/>
              <a:t>06/11/2018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84A4-364C-471E-A529-406DC689BB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988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05117"/>
              </p:ext>
            </p:extLst>
          </p:nvPr>
        </p:nvGraphicFramePr>
        <p:xfrm>
          <a:off x="1292168" y="495968"/>
          <a:ext cx="2610360" cy="260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120">
                  <a:extLst>
                    <a:ext uri="{9D8B030D-6E8A-4147-A177-3AD203B41FA5}">
                      <a16:colId xmlns:a16="http://schemas.microsoft.com/office/drawing/2014/main" xmlns="" val="4023526781"/>
                    </a:ext>
                  </a:extLst>
                </a:gridCol>
                <a:gridCol w="870120">
                  <a:extLst>
                    <a:ext uri="{9D8B030D-6E8A-4147-A177-3AD203B41FA5}">
                      <a16:colId xmlns:a16="http://schemas.microsoft.com/office/drawing/2014/main" xmlns="" val="2069033906"/>
                    </a:ext>
                  </a:extLst>
                </a:gridCol>
                <a:gridCol w="870120">
                  <a:extLst>
                    <a:ext uri="{9D8B030D-6E8A-4147-A177-3AD203B41FA5}">
                      <a16:colId xmlns:a16="http://schemas.microsoft.com/office/drawing/2014/main" xmlns="" val="627237441"/>
                    </a:ext>
                  </a:extLst>
                </a:gridCol>
              </a:tblGrid>
              <a:tr h="284164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INDEX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SYMBOL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BASIS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2100050"/>
                  </a:ext>
                </a:extLst>
              </a:tr>
              <a:tr h="284164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7814963"/>
                  </a:ext>
                </a:extLst>
              </a:tr>
              <a:tr h="284164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it-IT" sz="1300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4760112"/>
                  </a:ext>
                </a:extLst>
              </a:tr>
              <a:tr h="284164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2727759"/>
                  </a:ext>
                </a:extLst>
              </a:tr>
              <a:tr h="284164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0005709"/>
                  </a:ext>
                </a:extLst>
              </a:tr>
              <a:tr h="284164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1379230"/>
                  </a:ext>
                </a:extLst>
              </a:tr>
              <a:tr h="284164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5404062"/>
                  </a:ext>
                </a:extLst>
              </a:tr>
              <a:tr h="284164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9820478"/>
                  </a:ext>
                </a:extLst>
              </a:tr>
              <a:tr h="284164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it-IT" sz="130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4472045"/>
                  </a:ext>
                </a:extLst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80430"/>
              </p:ext>
            </p:extLst>
          </p:nvPr>
        </p:nvGraphicFramePr>
        <p:xfrm>
          <a:off x="5052293" y="353908"/>
          <a:ext cx="2581314" cy="492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0438">
                  <a:extLst>
                    <a:ext uri="{9D8B030D-6E8A-4147-A177-3AD203B41FA5}">
                      <a16:colId xmlns:a16="http://schemas.microsoft.com/office/drawing/2014/main" xmlns="" val="4023526781"/>
                    </a:ext>
                  </a:extLst>
                </a:gridCol>
                <a:gridCol w="860438">
                  <a:extLst>
                    <a:ext uri="{9D8B030D-6E8A-4147-A177-3AD203B41FA5}">
                      <a16:colId xmlns:a16="http://schemas.microsoft.com/office/drawing/2014/main" xmlns="" val="2069033906"/>
                    </a:ext>
                  </a:extLst>
                </a:gridCol>
                <a:gridCol w="860438">
                  <a:extLst>
                    <a:ext uri="{9D8B030D-6E8A-4147-A177-3AD203B41FA5}">
                      <a16:colId xmlns:a16="http://schemas.microsoft.com/office/drawing/2014/main" xmlns="" val="627237441"/>
                    </a:ext>
                  </a:extLst>
                </a:gridCol>
              </a:tblGrid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INDEX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SYMBOL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BASIS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210005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0000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781496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it-IT" sz="1300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476011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0100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2727759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0010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0005709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0001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137923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540406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9820478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0011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447204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81938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274908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0101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569784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1110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769786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162553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50899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713029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it-IT" sz="1300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1001</a:t>
                      </a:r>
                      <a:endParaRPr lang="it-IT" sz="13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3998834"/>
                  </a:ext>
                </a:extLst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1127396" y="3336854"/>
            <a:ext cx="3063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>
                <a:latin typeface="Palatino Linotype" panose="02040502050505030304" pitchFamily="18" charset="0"/>
                <a:ea typeface="Cambria" panose="02040503050406030204" pitchFamily="18" charset="0"/>
              </a:rPr>
              <a:t>Mapping</a:t>
            </a:r>
            <a:r>
              <a:rPr lang="it-IT" sz="1400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 smtClean="0">
                <a:latin typeface="Palatino Linotype" panose="02040502050505030304" pitchFamily="18" charset="0"/>
                <a:ea typeface="Cambria" panose="02040503050406030204" pitchFamily="18" charset="0"/>
              </a:rPr>
              <a:t>table</a:t>
            </a:r>
            <a:r>
              <a:rPr lang="it-IT" sz="1400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 for GF(2</a:t>
            </a:r>
            <a:r>
              <a:rPr lang="it-IT" sz="1400" baseline="30000" dirty="0">
                <a:latin typeface="Palatino Linotype" panose="02040502050505030304" pitchFamily="18" charset="0"/>
                <a:ea typeface="Cambria" panose="02040503050406030204" pitchFamily="18" charset="0"/>
              </a:rPr>
              <a:t>3</a:t>
            </a:r>
            <a:r>
              <a:rPr lang="it-IT" sz="1400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) with </a:t>
            </a:r>
            <a:r>
              <a:rPr lang="it-IT" sz="1400" i="1" dirty="0" err="1" smtClean="0">
                <a:latin typeface="Palatino Linotype" panose="02040502050505030304" pitchFamily="18" charset="0"/>
                <a:ea typeface="Cambria" panose="02040503050406030204" pitchFamily="18" charset="0"/>
              </a:rPr>
              <a:t>PrimPoly</a:t>
            </a:r>
            <a:r>
              <a:rPr lang="it-IT" sz="1400" i="1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(x) = </a:t>
            </a:r>
            <a:r>
              <a:rPr lang="it-IT" sz="1200" i="1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1+</a:t>
            </a:r>
            <a:r>
              <a:rPr lang="it-IT" sz="1400" i="1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x</a:t>
            </a:r>
            <a:r>
              <a:rPr lang="it-IT" sz="1200" i="1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+</a:t>
            </a:r>
            <a:r>
              <a:rPr lang="it-IT" sz="1400" i="1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x</a:t>
            </a:r>
            <a:r>
              <a:rPr lang="it-IT" sz="1400" i="1" baseline="30000" dirty="0">
                <a:latin typeface="Palatino Linotype" panose="020405020505050303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927435" y="5667786"/>
            <a:ext cx="3063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>
                <a:latin typeface="Palatino Linotype" panose="02040502050505030304" pitchFamily="18" charset="0"/>
                <a:ea typeface="Cambria" panose="02040503050406030204" pitchFamily="18" charset="0"/>
              </a:rPr>
              <a:t>Mapping</a:t>
            </a:r>
            <a:r>
              <a:rPr lang="it-IT" sz="1400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 smtClean="0">
                <a:latin typeface="Palatino Linotype" panose="02040502050505030304" pitchFamily="18" charset="0"/>
                <a:ea typeface="Cambria" panose="02040503050406030204" pitchFamily="18" charset="0"/>
              </a:rPr>
              <a:t>table</a:t>
            </a:r>
            <a:r>
              <a:rPr lang="it-IT" sz="1400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 for GF(2</a:t>
            </a:r>
            <a:r>
              <a:rPr lang="it-IT" sz="1400" baseline="30000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4</a:t>
            </a:r>
            <a:r>
              <a:rPr lang="it-IT" sz="1400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) with </a:t>
            </a:r>
            <a:r>
              <a:rPr lang="it-IT" sz="1400" i="1" dirty="0" err="1" smtClean="0">
                <a:latin typeface="Palatino Linotype" panose="02040502050505030304" pitchFamily="18" charset="0"/>
                <a:ea typeface="Cambria" panose="02040503050406030204" pitchFamily="18" charset="0"/>
              </a:rPr>
              <a:t>PrimPoly</a:t>
            </a:r>
            <a:r>
              <a:rPr lang="it-IT" sz="1400" i="1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(x) = </a:t>
            </a:r>
            <a:r>
              <a:rPr lang="it-IT" sz="1200" i="1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1+</a:t>
            </a:r>
            <a:r>
              <a:rPr lang="it-IT" sz="1400" i="1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x</a:t>
            </a:r>
            <a:r>
              <a:rPr lang="it-IT" sz="1200" i="1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+</a:t>
            </a:r>
            <a:r>
              <a:rPr lang="it-IT" sz="1400" i="1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x</a:t>
            </a:r>
            <a:r>
              <a:rPr lang="it-IT" sz="1400" i="1" baseline="30000" dirty="0" smtClean="0">
                <a:latin typeface="Palatino Linotype" panose="02040502050505030304" pitchFamily="18" charset="0"/>
                <a:ea typeface="Cambria" panose="02040503050406030204" pitchFamily="18" charset="0"/>
              </a:rPr>
              <a:t>4</a:t>
            </a:r>
            <a:endParaRPr lang="it-IT" sz="1400" i="1" baseline="30000" dirty="0">
              <a:latin typeface="Palatino Linotype" panose="0204050205050503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64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120</Words>
  <Application>Microsoft Office PowerPoint</Application>
  <PresentationFormat>Personalizzato</PresentationFormat>
  <Paragraphs>80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Filippo Valmori</dc:creator>
  <cp:lastModifiedBy>Windows User</cp:lastModifiedBy>
  <cp:revision>20</cp:revision>
  <dcterms:created xsi:type="dcterms:W3CDTF">2018-10-22T08:44:41Z</dcterms:created>
  <dcterms:modified xsi:type="dcterms:W3CDTF">2018-11-05T23:05:32Z</dcterms:modified>
</cp:coreProperties>
</file>