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3" r:id="rId4"/>
    <p:sldId id="282" r:id="rId5"/>
    <p:sldId id="257" r:id="rId6"/>
    <p:sldId id="284" r:id="rId7"/>
    <p:sldId id="260" r:id="rId8"/>
    <p:sldId id="285" r:id="rId9"/>
    <p:sldId id="286" r:id="rId10"/>
    <p:sldId id="287" r:id="rId11"/>
    <p:sldId id="281" r:id="rId12"/>
    <p:sldId id="261" r:id="rId13"/>
    <p:sldId id="288" r:id="rId14"/>
    <p:sldId id="290" r:id="rId15"/>
    <p:sldId id="289" r:id="rId16"/>
    <p:sldId id="291" r:id="rId17"/>
    <p:sldId id="275" r:id="rId18"/>
    <p:sldId id="292" r:id="rId19"/>
    <p:sldId id="293" r:id="rId20"/>
    <p:sldId id="277" r:id="rId21"/>
    <p:sldId id="279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E2E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3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6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BFC-4C71-45DC-A0E1-46F8394EE8A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EBFC-4C71-45DC-A0E1-46F8394EE8A8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52E1-C25A-46B5-B6C4-2D24207E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672" y="1381468"/>
            <a:ext cx="8117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rebuchet"/>
              </a:rPr>
              <a:t>Creating Classes and Objects</a:t>
            </a: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Lab #2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</a:b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rgbClr val="0070C0"/>
                </a:solidFill>
                <a:latin typeface="Trebuchet"/>
              </a:rPr>
              <a:t>COMP3021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 </a:t>
            </a:r>
            <a:r>
              <a:rPr lang="en-US" sz="3600">
                <a:solidFill>
                  <a:srgbClr val="00B050"/>
                </a:solidFill>
                <a:latin typeface="Trebuchet"/>
              </a:rPr>
              <a:t>2022 Spring</a:t>
            </a:r>
          </a:p>
          <a:p>
            <a:pPr algn="ctr"/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ChengPeng</a:t>
            </a:r>
            <a:r>
              <a:rPr lang="en-US" altLang="zh-CN" sz="2400" dirty="0">
                <a:latin typeface="Trebuchet"/>
              </a:rPr>
              <a:t> Wang(cwangch@cse.ust.hk)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Yiyuan</a:t>
            </a:r>
            <a:r>
              <a:rPr lang="en-US" altLang="zh-CN" sz="2400" dirty="0">
                <a:latin typeface="Trebuchet"/>
              </a:rPr>
              <a:t> Guo(yguoaz@cse.ust.hk)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>
                <a:latin typeface="Trebuchet"/>
              </a:rPr>
              <a:t>Bowen Zhang(bzhangbr@cse.ust.hk)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Heqing</a:t>
            </a:r>
            <a:r>
              <a:rPr lang="en-US" altLang="zh-CN" sz="2400" dirty="0">
                <a:latin typeface="Trebuchet"/>
              </a:rPr>
              <a:t> Huang(hhuangaz@cse.ust.hk)</a:t>
            </a:r>
            <a:r>
              <a:rPr lang="en-US" sz="2400" dirty="0">
                <a:latin typeface="Trebuchet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4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96" y="24655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LAB #2</a:t>
            </a:r>
            <a:b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</a:br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99516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79059" y="-290660"/>
            <a:ext cx="39242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Trebuchet MS" charset="0"/>
                <a:ea typeface="Trebuchet MS" charset="0"/>
                <a:cs typeface="Trebuchet MS" charset="0"/>
              </a:rPr>
              <a:t>Class Diagram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609600"/>
            <a:ext cx="85471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8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4334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Create package “base”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77" y="1592811"/>
            <a:ext cx="65431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Open Eclipse (you can find it in C:\Eclipse)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Open the project </a:t>
            </a:r>
            <a:r>
              <a:rPr lang="en-US" sz="2400" i="1" dirty="0">
                <a:solidFill>
                  <a:srgbClr val="00B050"/>
                </a:solidFill>
                <a:latin typeface="Trebuchet"/>
              </a:rPr>
              <a:t>comp3021lab 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that you created in lab1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a package named “base”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791" y="1592811"/>
            <a:ext cx="4597486" cy="48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3390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Create class Note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77" y="1592811"/>
            <a:ext cx="65431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Create class Note inside package base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Right click on package base  </a:t>
            </a: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     new -&gt; Class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39" y="162789"/>
            <a:ext cx="5202063" cy="22148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91749" y="4568135"/>
            <a:ext cx="258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rebuchet MS" charset="0"/>
              </a:rPr>
              <a:t>Two private class fields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721770" y="4818446"/>
            <a:ext cx="269979" cy="119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91748" y="5265553"/>
            <a:ext cx="2872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rebuchet MS" charset="0"/>
              </a:rPr>
              <a:t>Constructor takes as argument the String title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721770" y="5648061"/>
            <a:ext cx="269979" cy="119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2" y="3627017"/>
            <a:ext cx="2409018" cy="316556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32070" y="290476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Note {</a:t>
            </a:r>
          </a:p>
          <a:p>
            <a:endParaRPr lang="en-US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aco" charset="0"/>
              </a:rPr>
              <a:t>		  Date </a:t>
            </a:r>
            <a:r>
              <a:rPr lang="en-US" b="1" u="sng" dirty="0">
                <a:solidFill>
                  <a:srgbClr val="0000C0"/>
                </a:solidFill>
                <a:latin typeface="Monaco" charset="0"/>
              </a:rPr>
              <a:t>date</a:t>
            </a:r>
            <a:r>
              <a:rPr lang="en-US" b="1" u="sng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String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Note(String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.      =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dirty="0">
                <a:solidFill>
                  <a:srgbClr val="0000C0"/>
                </a:solidFill>
                <a:latin typeface="Monaco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91079" y="3429000"/>
            <a:ext cx="10822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18468" y="3801291"/>
            <a:ext cx="10822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13418" y="4568134"/>
            <a:ext cx="792285" cy="31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705703" y="4863144"/>
            <a:ext cx="2275399" cy="31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85102" y="60022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Trebuchet"/>
              </a:rPr>
              <a:t>Create all attributes, constructors and member functions as described in the class diagram.</a:t>
            </a:r>
            <a:endParaRPr lang="en-US" altLang="zh-CN" dirty="0">
              <a:solidFill>
                <a:srgbClr val="002060"/>
              </a:solidFill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35240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5362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Trebuchet"/>
              </a:rPr>
              <a:t>Details of function “</a:t>
            </a:r>
            <a:r>
              <a:rPr lang="en-US" altLang="zh-CN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US" altLang="zh-CN" sz="2800" dirty="0">
                <a:solidFill>
                  <a:srgbClr val="002060"/>
                </a:solidFill>
                <a:latin typeface="Trebuchet"/>
              </a:rPr>
              <a:t>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2" y="3627017"/>
            <a:ext cx="2409018" cy="316556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47977" y="1592811"/>
            <a:ext cx="65431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rebuchet MS" charset="0"/>
              </a:rPr>
              <a:t>This function is designed for comparing whether two </a:t>
            </a:r>
            <a:r>
              <a:rPr lang="en-US" sz="2400" dirty="0">
                <a:solidFill>
                  <a:srgbClr val="00B050"/>
                </a:solidFill>
                <a:latin typeface="Trebuchet MS" charset="0"/>
              </a:rPr>
              <a:t>Note</a:t>
            </a:r>
            <a:r>
              <a:rPr lang="en-US" sz="2400" dirty="0">
                <a:latin typeface="Trebuchet MS" charset="0"/>
              </a:rPr>
              <a:t> objects are the same</a:t>
            </a:r>
            <a:endParaRPr lang="en-US" sz="2400" dirty="0">
              <a:latin typeface="Trebuchet"/>
            </a:endParaRPr>
          </a:p>
          <a:p>
            <a:endParaRPr lang="en-US" sz="2400" dirty="0">
              <a:latin typeface="Trebuchet"/>
            </a:endParaRPr>
          </a:p>
          <a:p>
            <a:r>
              <a:rPr lang="en-US" sz="2400" dirty="0">
                <a:latin typeface="Trebuchet MS" charset="0"/>
              </a:rPr>
              <a:t>In this lab, </a:t>
            </a:r>
            <a:r>
              <a:rPr lang="en-US" sz="2400" dirty="0">
                <a:solidFill>
                  <a:srgbClr val="00B050"/>
                </a:solidFill>
                <a:latin typeface="Trebuchet MS" charset="0"/>
              </a:rPr>
              <a:t>two notes are the same if their titles are the same.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106" y="445466"/>
            <a:ext cx="3688893" cy="5970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534" y="5130800"/>
            <a:ext cx="63246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5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6717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Create class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TextNote</a:t>
            </a:r>
            <a:r>
              <a:rPr lang="en-US" sz="2800" b="1" dirty="0">
                <a:solidFill>
                  <a:srgbClr val="002060"/>
                </a:solidFill>
                <a:latin typeface="Trebuchet"/>
              </a:rPr>
              <a:t> and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ImageNote</a:t>
            </a:r>
            <a:endParaRPr lang="en-US" sz="2800" b="1" dirty="0">
              <a:latin typeface="Trebuche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62" y="1534749"/>
            <a:ext cx="5277031" cy="492410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87291" y="5734594"/>
            <a:ext cx="653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03988" y="5365262"/>
            <a:ext cx="2872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>
                <a:latin typeface="Trebuchet MS" charset="0"/>
              </a:rPr>
              <a:t>java</a:t>
            </a:r>
            <a:r>
              <a:rPr lang="en-US">
                <a:latin typeface="Trebuchet MS" charset="0"/>
              </a:rPr>
              <a:t>.io.</a:t>
            </a:r>
            <a:r>
              <a:rPr lang="en-US" dirty="0" err="1">
                <a:latin typeface="Trebuchet MS" charset="0"/>
              </a:rPr>
              <a:t>File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952777" y="4172187"/>
            <a:ext cx="2872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rebuchet MS" charset="0"/>
              </a:rPr>
              <a:t>subCLasses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3754" y="1534749"/>
            <a:ext cx="66264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latin typeface="Trebuchet"/>
              </a:rPr>
              <a:t>ImageNote</a:t>
            </a:r>
            <a:r>
              <a:rPr lang="en-US" altLang="zh-CN" sz="2400" dirty="0">
                <a:latin typeface="Trebuchet"/>
              </a:rPr>
              <a:t> and </a:t>
            </a:r>
            <a:r>
              <a:rPr lang="en-US" altLang="zh-CN" sz="2400" dirty="0" err="1">
                <a:latin typeface="Trebuchet"/>
              </a:rPr>
              <a:t>TextNote</a:t>
            </a:r>
            <a:r>
              <a:rPr lang="en-US" altLang="zh-CN" sz="2400" dirty="0">
                <a:latin typeface="Trebuchet"/>
              </a:rPr>
              <a:t> are subclasses of Class Note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rebuchet"/>
              </a:rPr>
              <a:t>Create all attributes, constructors and member functions as described in the class diagram</a:t>
            </a:r>
            <a:endParaRPr lang="en-US" sz="2400" dirty="0"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rebuche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13286" y="4541519"/>
            <a:ext cx="323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rebuchet MS" charset="0"/>
              </a:rPr>
              <a:t>Use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rebuchet MS" charset="0"/>
              </a:rPr>
              <a:t>super() </a:t>
            </a:r>
            <a:r>
              <a:rPr lang="en-US" dirty="0">
                <a:latin typeface="Trebuchet MS" charset="0"/>
              </a:rPr>
              <a:t>to initialize the parent class’ attributes.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4183" y="21436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Monaco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ImageNote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Note {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-232901" y="54676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ImageNote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title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super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47814" y="5772561"/>
            <a:ext cx="108221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3669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Create class Folder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77" y="1592811"/>
            <a:ext cx="65431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"/>
              </a:rPr>
              <a:t>Create class Folder inside package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rebuchet"/>
              </a:rPr>
              <a:t>Create all attributes, constructors and member functions as described in the class diagram</a:t>
            </a:r>
            <a:endParaRPr lang="en-US" sz="2400" dirty="0"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48846" y="0"/>
            <a:ext cx="6096000" cy="66479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package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base;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java.util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endParaRPr lang="en-US" sz="1600" dirty="0">
              <a:latin typeface="Monac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Folder {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&lt;Note&gt; </a:t>
            </a:r>
            <a:r>
              <a:rPr lang="en-US" sz="1600" b="1" dirty="0">
                <a:solidFill>
                  <a:srgbClr val="0000C0"/>
                </a:solidFill>
                <a:latin typeface="Monaco" charset="0"/>
              </a:rPr>
              <a:t>notes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Folder(String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>
                <a:solidFill>
                  <a:srgbClr val="0000C0"/>
                </a:solidFill>
                <a:latin typeface="Monaco" charset="0"/>
              </a:rPr>
              <a:t>notes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new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addNote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 err="1">
                <a:solidFill>
                  <a:srgbClr val="0000C0"/>
                </a:solidFill>
                <a:latin typeface="Monaco" charset="0"/>
              </a:rPr>
              <a:t>notes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       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getName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return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getNotes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Monaco" charset="0"/>
              </a:rPr>
              <a:t>notes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48167" y="406277"/>
            <a:ext cx="1862929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48167" y="1737360"/>
            <a:ext cx="1627799" cy="31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452372" y="2490651"/>
            <a:ext cx="2350611" cy="22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875521" y="2717074"/>
            <a:ext cx="2316480" cy="25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642917" y="3670663"/>
            <a:ext cx="1356009" cy="36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78348" y="4297680"/>
            <a:ext cx="817904" cy="38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233965" y="4655650"/>
            <a:ext cx="817904" cy="38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67814" y="5670199"/>
            <a:ext cx="1808152" cy="38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504668" y="5266711"/>
            <a:ext cx="788863" cy="519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875521" y="3318908"/>
            <a:ext cx="1356009" cy="36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31" y="3338841"/>
            <a:ext cx="2882538" cy="33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2630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Class Folder</a:t>
            </a:r>
            <a:endParaRPr lang="en-US" sz="2800" b="1" dirty="0">
              <a:latin typeface="Trebuche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4975" y="1291180"/>
            <a:ext cx="6264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Details of function “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Details of function “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887" y="4379663"/>
            <a:ext cx="4506216" cy="977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2921" y="2175116"/>
            <a:ext cx="6887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rebuchet MS" charset="0"/>
              </a:rPr>
              <a:t>Two folders are equal if they have the same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00760" y="4532062"/>
            <a:ext cx="4901743" cy="162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44579" y="3358681"/>
            <a:ext cx="81919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rebuchet MS" charset="0"/>
              </a:rPr>
              <a:t>This function is designed for printing out the information of a </a:t>
            </a:r>
            <a:r>
              <a:rPr lang="en-US" sz="2000" dirty="0">
                <a:solidFill>
                  <a:srgbClr val="00B050"/>
                </a:solidFill>
                <a:latin typeface="Trebuchet MS" charset="0"/>
              </a:rPr>
              <a:t>Folder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82559" y="3887975"/>
            <a:ext cx="5204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Output format:</a:t>
            </a:r>
            <a:endParaRPr lang="en-US" dirty="0">
              <a:solidFill>
                <a:srgbClr val="00B050"/>
              </a:solidFill>
              <a:latin typeface="Trebuchet M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451" y="4274618"/>
            <a:ext cx="8077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&lt;Folder Name&gt; : &lt;Number of Text Notes&gt; : &lt;Number of Image Notes&gt;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36274" y="4526333"/>
            <a:ext cx="3663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Use </a:t>
            </a:r>
            <a:r>
              <a:rPr lang="en-US" i="1" dirty="0" err="1">
                <a:solidFill>
                  <a:srgbClr val="FF0000"/>
                </a:solidFill>
                <a:latin typeface="Trebuchet MS" charset="0"/>
              </a:rPr>
              <a:t>instanceof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 to determine an object belongs to which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039" y="5076832"/>
            <a:ext cx="4018867" cy="6435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6661" y="4632643"/>
            <a:ext cx="92907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dirty="0">
                <a:solidFill>
                  <a:srgbClr val="646464"/>
                </a:solidFill>
                <a:latin typeface="Monaco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r>
              <a:rPr lang="de-DE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de-DE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b="1" dirty="0" err="1">
                <a:solidFill>
                  <a:srgbClr val="6A3E3E"/>
                </a:solidFill>
                <a:latin typeface="Monaco" charset="0"/>
              </a:rPr>
              <a:t>nText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r>
              <a:rPr lang="fr-FR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fr-FR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fr-FR" b="1" dirty="0" err="1">
                <a:solidFill>
                  <a:srgbClr val="6A3E3E"/>
                </a:solidFill>
                <a:latin typeface="Monaco" charset="0"/>
              </a:rPr>
              <a:t>nImage</a:t>
            </a:r>
            <a:r>
              <a:rPr lang="fr-FR" b="1" dirty="0">
                <a:solidFill>
                  <a:srgbClr val="000000"/>
                </a:solidFill>
                <a:latin typeface="Monaco" charset="0"/>
              </a:rPr>
              <a:t> = 0;</a:t>
            </a:r>
          </a:p>
          <a:p>
            <a:endParaRPr lang="fr-FR" b="1" dirty="0">
              <a:solidFill>
                <a:srgbClr val="000000"/>
              </a:solidFill>
              <a:latin typeface="Monaco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Monaco" charset="0"/>
              </a:rPr>
              <a:t>		// TODO</a:t>
            </a:r>
          </a:p>
          <a:p>
            <a:r>
              <a:rPr lang="de-DE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de-DE" b="1" dirty="0" err="1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b="1" dirty="0" err="1">
                <a:solidFill>
                  <a:srgbClr val="0000C0"/>
                </a:solidFill>
                <a:latin typeface="Monaco" charset="0"/>
              </a:rPr>
              <a:t>name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de-DE" b="1" dirty="0">
                <a:solidFill>
                  <a:srgbClr val="2A00FF"/>
                </a:solidFill>
                <a:latin typeface="Monaco" charset="0"/>
              </a:rPr>
              <a:t>":"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de-DE" b="1" dirty="0" err="1">
                <a:solidFill>
                  <a:srgbClr val="6A3E3E"/>
                </a:solidFill>
                <a:latin typeface="Monaco" charset="0"/>
              </a:rPr>
              <a:t>nText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de-DE" b="1" dirty="0">
                <a:solidFill>
                  <a:srgbClr val="2A00FF"/>
                </a:solidFill>
                <a:latin typeface="Monaco" charset="0"/>
              </a:rPr>
              <a:t>":"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de-DE" b="1" dirty="0" err="1">
                <a:solidFill>
                  <a:srgbClr val="6A3E3E"/>
                </a:solidFill>
                <a:latin typeface="Monaco" charset="0"/>
              </a:rPr>
              <a:t>nImage</a:t>
            </a:r>
            <a:r>
              <a:rPr lang="de-DE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Monaco" charset="0"/>
              </a:rPr>
              <a:t>	}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93274" y="3830775"/>
            <a:ext cx="3663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Scan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the elements of the list “notes”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1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4208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Create class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NoteBook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7977" y="1592811"/>
            <a:ext cx="65431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rebuchet"/>
              </a:rPr>
              <a:t>Create class </a:t>
            </a:r>
            <a:r>
              <a:rPr lang="en-US" sz="2400" dirty="0" err="1">
                <a:latin typeface="Trebuchet"/>
              </a:rPr>
              <a:t>NoteBook</a:t>
            </a:r>
            <a:r>
              <a:rPr lang="en-US" sz="2400" dirty="0">
                <a:latin typeface="Trebuchet"/>
              </a:rPr>
              <a:t> inside package 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rebuchet"/>
              </a:rPr>
              <a:t>Create all attributes, constructors and member functions as described in the class diagram</a:t>
            </a:r>
            <a:endParaRPr lang="en-US" sz="2400" dirty="0"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C47D76-EAE7-4FCF-BA2A-29C97801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83" y="3060105"/>
            <a:ext cx="5796839" cy="27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4208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Create class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NoteBook</a:t>
            </a:r>
            <a:endParaRPr lang="en-US" sz="2800" b="1" dirty="0">
              <a:latin typeface="Trebuche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050" y="1682756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NoteBook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{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private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NoteBook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>
                <a:solidFill>
                  <a:srgbClr val="0000C0"/>
                </a:solidFill>
                <a:latin typeface="Monaco" charset="0"/>
              </a:rPr>
              <a:t>f</a:t>
            </a:r>
            <a:endParaRPr lang="en-US" sz="16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createTextNote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Monaco" charset="0"/>
              </a:rPr>
              <a:t>folderName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, String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title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TextNote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onaco" charset="0"/>
              </a:rPr>
              <a:t>note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TextNote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       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insertNote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600" b="1" dirty="0" err="1">
                <a:solidFill>
                  <a:srgbClr val="6A3E3E"/>
                </a:solidFill>
                <a:latin typeface="Monaco" charset="0"/>
              </a:rPr>
              <a:t>folderName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createImageNote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Monaco" charset="0"/>
              </a:rPr>
              <a:t>folderName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, String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title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Monaco" charset="0"/>
              </a:rPr>
              <a:t>ImageNote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Monaco" charset="0"/>
              </a:rPr>
              <a:t>note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=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insertNote</a:t>
            </a:r>
            <a:endParaRPr lang="en-US" sz="1600" b="1" dirty="0">
              <a:solidFill>
                <a:srgbClr val="000000"/>
              </a:solidFill>
              <a:latin typeface="Monaco" charset="0"/>
            </a:endParaRP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}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Monaco"/>
              </a:rPr>
              <a:t>ArrayList</a:t>
            </a:r>
            <a:r>
              <a:rPr lang="en-US" altLang="zh-CN" sz="1600" b="1" dirty="0">
                <a:solidFill>
                  <a:srgbClr val="000000"/>
                </a:solidFill>
                <a:latin typeface="Monaco"/>
              </a:rPr>
              <a:t>&lt;Folder&gt; </a:t>
            </a:r>
            <a:r>
              <a:rPr lang="en-US" altLang="zh-CN" sz="1600" b="1" dirty="0" err="1">
                <a:solidFill>
                  <a:srgbClr val="000000"/>
                </a:solidFill>
                <a:latin typeface="Monaco"/>
              </a:rPr>
              <a:t>getFolders</a:t>
            </a:r>
            <a:r>
              <a:rPr lang="en-US" altLang="zh-CN" sz="1600" b="1" dirty="0">
                <a:solidFill>
                  <a:srgbClr val="000000"/>
                </a:solidFill>
                <a:latin typeface="Monaco"/>
              </a:rPr>
              <a:t>() {</a:t>
            </a:r>
          </a:p>
          <a:p>
            <a:endParaRPr lang="en-US" altLang="zh-CN" sz="1600" b="1" dirty="0">
              <a:solidFill>
                <a:srgbClr val="000000"/>
              </a:solidFill>
              <a:latin typeface="Monaco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latin typeface="Monaco"/>
              </a:rPr>
              <a:t>} 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5550" y="2228850"/>
            <a:ext cx="337185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5550" y="2991745"/>
            <a:ext cx="337185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7943" y="4248149"/>
            <a:ext cx="951950" cy="26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53774" y="5219700"/>
            <a:ext cx="2951925" cy="2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53774" y="5430144"/>
            <a:ext cx="2951925" cy="27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4186" y="1259354"/>
            <a:ext cx="47144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Create an instance of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TextNote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 or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ImageNote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Call member function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insertNote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to insert the note to the corresponding folders.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115600" y="1581150"/>
            <a:ext cx="1228586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flipV="1">
            <a:off x="5753100" y="3925194"/>
            <a:ext cx="1314450" cy="25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6B4298ED-9B53-4666-A459-A3479B73BB6D}"/>
              </a:ext>
            </a:extLst>
          </p:cNvPr>
          <p:cNvSpPr/>
          <p:nvPr/>
        </p:nvSpPr>
        <p:spPr>
          <a:xfrm flipV="1">
            <a:off x="1390100" y="6421893"/>
            <a:ext cx="1314450" cy="25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Objectives of this lab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8" y="1371314"/>
            <a:ext cx="92736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Learn How to Create a Class.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Attributes, constructors, getters and setters, equals(),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toString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().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"/>
            </a:endParaRPr>
          </a:p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Learn How to Inherit a Class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Classes and subclasses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Learn How to Create an Instance of a Class (Object)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Creating new objects, comparing objects, call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49514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8697" y="561242"/>
            <a:ext cx="107722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Details of function “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insertNote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folderName,Note</a:t>
            </a:r>
            <a:r>
              <a:rPr lang="en-US" altLang="zh-C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note)</a:t>
            </a: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992723"/>
            <a:ext cx="124222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rebuchet MS" charset="0"/>
              </a:rPr>
              <a:t>This function is designed to insert a note to a folder with name </a:t>
            </a:r>
            <a:r>
              <a:rPr lang="en-US" sz="2400" dirty="0" err="1">
                <a:latin typeface="Trebuchet MS" charset="0"/>
              </a:rPr>
              <a:t>folderName</a:t>
            </a:r>
            <a:r>
              <a:rPr lang="en-US" sz="2400" dirty="0">
                <a:latin typeface="Trebuchet MS" charset="0"/>
              </a:rPr>
              <a:t> </a:t>
            </a:r>
          </a:p>
          <a:p>
            <a:endParaRPr lang="en-US" sz="2400" dirty="0">
              <a:latin typeface="Trebuchet MS" charset="0"/>
            </a:endParaRPr>
          </a:p>
          <a:p>
            <a:r>
              <a:rPr lang="en-US" sz="2400" b="1" dirty="0">
                <a:latin typeface="Trebuchet MS" charset="0"/>
              </a:rPr>
              <a:t>Step 1: </a:t>
            </a:r>
          </a:p>
          <a:p>
            <a:r>
              <a:rPr lang="en-US" sz="2400" dirty="0">
                <a:latin typeface="Trebuchet MS" charset="0"/>
              </a:rPr>
              <a:t>Check if 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n </a:t>
            </a:r>
            <a:r>
              <a:rPr lang="en-US" sz="2400" dirty="0">
                <a:latin typeface="Trebuchet MS" charset="0"/>
              </a:rPr>
              <a:t>object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rebuchet MS" charset="0"/>
              </a:rPr>
              <a:t>Folder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 </a:t>
            </a:r>
            <a:r>
              <a:rPr lang="en-US" sz="2400" dirty="0">
                <a:latin typeface="Trebuchet MS" charset="0"/>
              </a:rPr>
              <a:t>with name </a:t>
            </a:r>
            <a:r>
              <a:rPr lang="en-US" sz="2400" dirty="0" err="1">
                <a:solidFill>
                  <a:srgbClr val="00B050"/>
                </a:solidFill>
                <a:latin typeface="Trebuchet MS" charset="0"/>
              </a:rPr>
              <a:t>folderName</a:t>
            </a:r>
            <a:r>
              <a:rPr lang="en-US" sz="2400" dirty="0">
                <a:latin typeface="Trebuchet MS" charset="0"/>
              </a:rPr>
              <a:t> already exists in the </a:t>
            </a:r>
            <a:r>
              <a:rPr lang="en-US" sz="2400" dirty="0" err="1">
                <a:latin typeface="Trebuchet MS" charset="0"/>
              </a:rPr>
              <a:t>NoteBook</a:t>
            </a:r>
            <a:endParaRPr lang="en-US" sz="2400" dirty="0">
              <a:latin typeface="Trebuchet MS" charset="0"/>
            </a:endParaRPr>
          </a:p>
          <a:p>
            <a:r>
              <a:rPr lang="en-US" sz="2400" dirty="0">
                <a:latin typeface="Trebuchet MS" charset="0"/>
              </a:rPr>
              <a:t>	  If </a:t>
            </a:r>
            <a:r>
              <a:rPr lang="en-US" sz="2400" b="1" dirty="0">
                <a:latin typeface="Trebuchet MS" charset="0"/>
              </a:rPr>
              <a:t>yes</a:t>
            </a:r>
            <a:r>
              <a:rPr lang="en-US" sz="2400" dirty="0">
                <a:latin typeface="Trebuchet MS" charset="0"/>
              </a:rPr>
              <a:t>, get the object </a:t>
            </a:r>
            <a:r>
              <a:rPr lang="en-US" sz="2400" dirty="0">
                <a:solidFill>
                  <a:srgbClr val="00B050"/>
                </a:solidFill>
                <a:latin typeface="Trebuchet MS" charset="0"/>
              </a:rPr>
              <a:t>Folder</a:t>
            </a:r>
            <a:r>
              <a:rPr lang="en-US" sz="2400" dirty="0">
                <a:latin typeface="Trebuchet MS" charset="0"/>
              </a:rPr>
              <a:t> with name </a:t>
            </a:r>
            <a:r>
              <a:rPr lang="en-US" altLang="zh-C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folderName</a:t>
            </a:r>
            <a:endParaRPr lang="en-US" altLang="zh-CN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rebuchet MS" charset="0"/>
                <a:ea typeface="Trebuchet MS" charset="0"/>
                <a:cs typeface="Trebuchet MS" charset="0"/>
              </a:rPr>
              <a:t>            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If </a:t>
            </a:r>
            <a:r>
              <a:rPr lang="en-US" sz="2400" b="1" dirty="0" err="1">
                <a:latin typeface="Trebuchet MS" charset="0"/>
                <a:ea typeface="Trebuchet MS" charset="0"/>
                <a:cs typeface="Trebuchet MS" charset="0"/>
              </a:rPr>
              <a:t>not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 err="1">
                <a:latin typeface="Trebuchet MS" charset="0"/>
              </a:rPr>
              <a:t>create</a:t>
            </a:r>
            <a:r>
              <a:rPr lang="en-US" sz="2400" dirty="0">
                <a:latin typeface="Trebuchet MS" charset="0"/>
              </a:rPr>
              <a:t> a new object </a:t>
            </a:r>
            <a:r>
              <a:rPr lang="en-US" sz="2400" dirty="0">
                <a:solidFill>
                  <a:srgbClr val="00B050"/>
                </a:solidFill>
                <a:latin typeface="Trebuchet MS" charset="0"/>
              </a:rPr>
              <a:t>Folder</a:t>
            </a:r>
            <a:r>
              <a:rPr lang="en-US" sz="2400" dirty="0">
                <a:latin typeface="Trebuchet MS" charset="0"/>
              </a:rPr>
              <a:t> using the folder name specified, and add 	     </a:t>
            </a:r>
          </a:p>
          <a:p>
            <a:r>
              <a:rPr lang="en-US" sz="2400" dirty="0">
                <a:latin typeface="Trebuchet MS" charset="0"/>
              </a:rPr>
              <a:t>                       it to the Notebook (inside </a:t>
            </a:r>
            <a:r>
              <a:rPr lang="en-US" sz="2400" dirty="0" err="1">
                <a:latin typeface="Trebuchet MS" charset="0"/>
              </a:rPr>
              <a:t>ArrayList</a:t>
            </a:r>
            <a:r>
              <a:rPr lang="en-US" sz="2400" dirty="0">
                <a:latin typeface="Trebuchet MS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rebuchet MS" charset="0"/>
              </a:rPr>
              <a:t>folders</a:t>
            </a:r>
            <a:r>
              <a:rPr lang="en-US" sz="2400" dirty="0">
                <a:latin typeface="Trebuchet MS" charset="0"/>
              </a:rPr>
              <a:t>)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</a:endParaRPr>
          </a:p>
          <a:p>
            <a:r>
              <a:rPr lang="en-US" sz="2400" b="1" dirty="0">
                <a:latin typeface="Trebuchet MS" charset="0"/>
              </a:rPr>
              <a:t>Step 2: </a:t>
            </a:r>
          </a:p>
          <a:p>
            <a:r>
              <a:rPr lang="en-US" sz="2400" dirty="0">
                <a:latin typeface="Trebuchet MS" charset="0"/>
              </a:rPr>
              <a:t>Check if among the notes contained in the folder there is one with the same title of the Note in input.</a:t>
            </a:r>
          </a:p>
          <a:p>
            <a:r>
              <a:rPr lang="en-US" sz="2400" dirty="0">
                <a:latin typeface="Trebuchet MS" charset="0"/>
              </a:rPr>
              <a:t>	  If </a:t>
            </a:r>
            <a:r>
              <a:rPr lang="en-US" sz="2400" b="1" dirty="0">
                <a:latin typeface="Trebuchet MS" charset="0"/>
              </a:rPr>
              <a:t>yes</a:t>
            </a:r>
            <a:r>
              <a:rPr lang="en-US" sz="2400" dirty="0">
                <a:latin typeface="Trebuchet MS" charset="0"/>
              </a:rPr>
              <a:t>, output an error message and return false</a:t>
            </a:r>
          </a:p>
          <a:p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B05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rebuchet MS" charset="0"/>
                <a:ea typeface="Trebuchet MS" charset="0"/>
                <a:cs typeface="Trebuchet MS" charset="0"/>
              </a:rPr>
              <a:t>            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If </a:t>
            </a:r>
            <a:r>
              <a:rPr lang="en-US" sz="2400" b="1" dirty="0">
                <a:latin typeface="Trebuchet MS" charset="0"/>
                <a:ea typeface="Trebuchet MS" charset="0"/>
                <a:cs typeface="Trebuchet MS" charset="0"/>
              </a:rPr>
              <a:t>not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we add the note in input to the folder and return true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401"/>
            <a:ext cx="11886478" cy="4542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7148" y="6255702"/>
            <a:ext cx="8822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For Step 2 use the equals methods that we created</a:t>
            </a:r>
          </a:p>
        </p:txBody>
      </p:sp>
    </p:spTree>
    <p:extLst>
      <p:ext uri="{BB962C8B-B14F-4D97-AF65-F5344CB8AC3E}">
        <p14:creationId xmlns:p14="http://schemas.microsoft.com/office/powerpoint/2010/main" val="1148667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6297" y="162437"/>
            <a:ext cx="3231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Class </a:t>
            </a:r>
            <a:r>
              <a:rPr lang="en-US" sz="2800" b="1" dirty="0" err="1">
                <a:solidFill>
                  <a:srgbClr val="002060"/>
                </a:solidFill>
                <a:latin typeface="Trebuchet"/>
              </a:rPr>
              <a:t>NoteBook</a:t>
            </a:r>
            <a:endParaRPr lang="en-US" sz="2800" b="1" dirty="0">
              <a:latin typeface="Trebuche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1866" y="685657"/>
            <a:ext cx="98301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Hints of a possible implementation of the method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8566" y="1376404"/>
            <a:ext cx="10668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insertNote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Monaco" charset="0"/>
              </a:rPr>
              <a:t>folderName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, Note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note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Folder </a:t>
            </a:r>
            <a:r>
              <a:rPr lang="en-US" sz="1600" dirty="0">
                <a:solidFill>
                  <a:srgbClr val="6A3E3E"/>
                </a:solidFill>
                <a:latin typeface="Monaco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(Folder </a:t>
            </a:r>
            <a:r>
              <a:rPr lang="en-US" sz="1600" b="1" dirty="0">
                <a:solidFill>
                  <a:srgbClr val="6A3E3E"/>
                </a:solidFill>
                <a:latin typeface="Monaco" charset="0"/>
              </a:rPr>
              <a:t>f1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sz="1600" b="1" dirty="0">
                <a:solidFill>
                  <a:srgbClr val="0000C0"/>
                </a:solidFill>
                <a:latin typeface="Monaco" charset="0"/>
              </a:rPr>
              <a:t>folders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          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.equals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		</a:t>
            </a:r>
          </a:p>
          <a:p>
            <a:r>
              <a:rPr lang="en-US" sz="16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endParaRPr lang="en-US" sz="1600" dirty="0">
              <a:latin typeface="Monaco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it-IT" sz="1600" b="1" dirty="0" err="1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it-IT" sz="1600" b="1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it-IT" sz="1600" b="1" dirty="0" err="1">
                <a:solidFill>
                  <a:srgbClr val="6A3E3E"/>
                </a:solidFill>
                <a:latin typeface="Monaco" charset="0"/>
              </a:rPr>
              <a:t>f</a:t>
            </a:r>
            <a:r>
              <a:rPr lang="it-IT" sz="1600" b="1" dirty="0">
                <a:solidFill>
                  <a:srgbClr val="000000"/>
                </a:solidFill>
                <a:latin typeface="Monaco" charset="0"/>
              </a:rPr>
              <a:t> == </a:t>
            </a:r>
            <a:r>
              <a:rPr lang="it-IT" sz="1600" b="1" dirty="0" err="1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it-IT" sz="16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                }</a:t>
            </a:r>
          </a:p>
          <a:p>
            <a:endParaRPr lang="it-IT" sz="1600" dirty="0">
              <a:latin typeface="Monaco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it-IT" sz="1600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it-IT" sz="1600" b="1" dirty="0">
                <a:solidFill>
                  <a:srgbClr val="000000"/>
                </a:solidFill>
                <a:latin typeface="Monaco" charset="0"/>
              </a:rPr>
              <a:t> (Note </a:t>
            </a:r>
            <a:r>
              <a:rPr lang="it-IT" sz="1600" b="1" dirty="0" err="1">
                <a:solidFill>
                  <a:srgbClr val="6A3E3E"/>
                </a:solidFill>
                <a:latin typeface="Monaco" charset="0"/>
              </a:rPr>
              <a:t>n</a:t>
            </a:r>
            <a:r>
              <a:rPr lang="it-IT" sz="16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it-IT" sz="1600" b="1" dirty="0" err="1">
                <a:solidFill>
                  <a:srgbClr val="6A3E3E"/>
                </a:solidFill>
                <a:latin typeface="Monaco" charset="0"/>
              </a:rPr>
              <a:t>f</a:t>
            </a:r>
            <a:r>
              <a:rPr lang="it-IT" sz="1600" b="1" dirty="0" err="1">
                <a:solidFill>
                  <a:srgbClr val="000000"/>
                </a:solidFill>
                <a:latin typeface="Monaco" charset="0"/>
              </a:rPr>
              <a:t>.getNotes</a:t>
            </a:r>
            <a:r>
              <a:rPr lang="it-IT" sz="1600" b="1" dirty="0">
                <a:solidFill>
                  <a:srgbClr val="000000"/>
                </a:solidFill>
                <a:latin typeface="Monaco" charset="0"/>
              </a:rPr>
              <a:t>()) {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		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                  TODO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	}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           TODO</a:t>
            </a:r>
          </a:p>
          <a:p>
            <a:endParaRPr lang="it-IT" sz="1600" dirty="0">
              <a:solidFill>
                <a:srgbClr val="000000"/>
              </a:solidFill>
              <a:latin typeface="Monaco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824797" y="2419350"/>
            <a:ext cx="22669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63297" y="2419350"/>
            <a:ext cx="22669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24797" y="2609850"/>
            <a:ext cx="22669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5797" y="3652796"/>
            <a:ext cx="22669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5797" y="3817393"/>
            <a:ext cx="226695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5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2935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Test your code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3680" y="1592446"/>
            <a:ext cx="9610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Download the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TestLab2.java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 from the course website https://course.cse.ust.hk/comp3021/labs/lab2/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TestLab2.java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Copy and paste the java source file in the package ”base”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Run the main function of this class and show your results to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TAs.</a:t>
            </a:r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7" y="4936623"/>
            <a:ext cx="5485099" cy="17590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7260" y="4357741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</a:rPr>
              <a:t>Sample Output: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31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654" y="2482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END OF LAB #2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2257" y="3483132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Don’t forget to commit and push your code.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8" y="4067907"/>
            <a:ext cx="3872976" cy="22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4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96" y="24655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Lab Project’s</a:t>
            </a:r>
            <a:b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</a:br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831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6215" y="629192"/>
            <a:ext cx="927360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Trebuchet"/>
              </a:rPr>
              <a:t>At the end of this course you will have implemented a </a:t>
            </a:r>
            <a:r>
              <a:rPr lang="en-US" sz="2800" b="1" dirty="0" err="1">
                <a:solidFill>
                  <a:srgbClr val="0070C0"/>
                </a:solidFill>
                <a:latin typeface="Trebuchet"/>
              </a:rPr>
              <a:t>NoteBook</a:t>
            </a:r>
            <a:r>
              <a:rPr lang="en-US" sz="2800" dirty="0">
                <a:latin typeface="Trebuchet"/>
              </a:rPr>
              <a:t> program in Java</a:t>
            </a:r>
          </a:p>
          <a:p>
            <a:pPr marL="457200" indent="-457200">
              <a:buFont typeface="Arial" charset="0"/>
              <a:buChar char="•"/>
            </a:pPr>
            <a:endParaRPr lang="en-US" sz="2000" dirty="0">
              <a:latin typeface="Trebuchet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Trebuchet"/>
              </a:rPr>
              <a:t>Implemented incrementally during the lab sessions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Trebuchet"/>
            </a:endParaRPr>
          </a:p>
          <a:p>
            <a:endParaRPr lang="en-US" sz="2400" dirty="0">
              <a:latin typeface="Trebuche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72" t="1098" r="906" b="1617"/>
          <a:stretch/>
        </p:blipFill>
        <p:spPr>
          <a:xfrm>
            <a:off x="2343997" y="2467316"/>
            <a:ext cx="6418037" cy="425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87074" y="236760"/>
            <a:ext cx="5012877" cy="3581400"/>
          </a:xfrm>
          <a:prstGeom prst="roundRect">
            <a:avLst>
              <a:gd name="adj" fmla="val 601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09492" y="286514"/>
            <a:ext cx="165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Notebook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832429" y="1023403"/>
            <a:ext cx="1426516" cy="2118355"/>
            <a:chOff x="2222500" y="2311280"/>
            <a:chExt cx="1314450" cy="795353"/>
          </a:xfrm>
          <a:solidFill>
            <a:srgbClr val="92D050"/>
          </a:solidFill>
        </p:grpSpPr>
        <p:sp>
          <p:nvSpPr>
            <p:cNvPr id="4" name="Rounded Rectangle 3"/>
            <p:cNvSpPr/>
            <p:nvPr/>
          </p:nvSpPr>
          <p:spPr>
            <a:xfrm>
              <a:off x="2222500" y="2311280"/>
              <a:ext cx="1314450" cy="795353"/>
            </a:xfrm>
            <a:prstGeom prst="roundRect">
              <a:avLst>
                <a:gd name="adj" fmla="val 108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2420" y="2342501"/>
              <a:ext cx="914610" cy="1418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Study</a:t>
              </a: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6386903" y="1023402"/>
            <a:ext cx="1464083" cy="2118355"/>
          </a:xfrm>
          <a:prstGeom prst="roundRect">
            <a:avLst>
              <a:gd name="adj" fmla="val 108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13901" y="1106557"/>
            <a:ext cx="914610" cy="40010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35755" y="3224912"/>
            <a:ext cx="112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Folder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10651" y="3216927"/>
            <a:ext cx="116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Folder 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25177" y="1827405"/>
            <a:ext cx="82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……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975075" y="1518832"/>
            <a:ext cx="1141225" cy="508628"/>
            <a:chOff x="2222500" y="2311280"/>
            <a:chExt cx="1314450" cy="795353"/>
          </a:xfrm>
          <a:solidFill>
            <a:srgbClr val="0070C0"/>
          </a:solidFill>
        </p:grpSpPr>
        <p:sp>
          <p:nvSpPr>
            <p:cNvPr id="45" name="Rounded Rectangle 44"/>
            <p:cNvSpPr/>
            <p:nvPr/>
          </p:nvSpPr>
          <p:spPr>
            <a:xfrm>
              <a:off x="2222500" y="2311280"/>
              <a:ext cx="1314450" cy="795353"/>
            </a:xfrm>
            <a:prstGeom prst="roundRect">
              <a:avLst>
                <a:gd name="adj" fmla="val 108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80765" y="2349349"/>
              <a:ext cx="1114529" cy="6256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Note 1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81420" y="2396036"/>
            <a:ext cx="1141225" cy="508628"/>
            <a:chOff x="2222500" y="2311280"/>
            <a:chExt cx="1314450" cy="795353"/>
          </a:xfrm>
          <a:solidFill>
            <a:srgbClr val="0070C0"/>
          </a:solidFill>
        </p:grpSpPr>
        <p:sp>
          <p:nvSpPr>
            <p:cNvPr id="49" name="Rounded Rectangle 48"/>
            <p:cNvSpPr/>
            <p:nvPr/>
          </p:nvSpPr>
          <p:spPr>
            <a:xfrm>
              <a:off x="2222500" y="2311280"/>
              <a:ext cx="1314450" cy="795353"/>
            </a:xfrm>
            <a:prstGeom prst="roundRect">
              <a:avLst>
                <a:gd name="adj" fmla="val 108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80765" y="2349349"/>
              <a:ext cx="1114529" cy="6256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Note N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48333" y="1515914"/>
            <a:ext cx="1141225" cy="508628"/>
            <a:chOff x="2222500" y="2311280"/>
            <a:chExt cx="1314450" cy="795353"/>
          </a:xfrm>
          <a:solidFill>
            <a:srgbClr val="0070C0"/>
          </a:solidFill>
        </p:grpSpPr>
        <p:sp>
          <p:nvSpPr>
            <p:cNvPr id="55" name="Rounded Rectangle 54"/>
            <p:cNvSpPr/>
            <p:nvPr/>
          </p:nvSpPr>
          <p:spPr>
            <a:xfrm>
              <a:off x="2222500" y="2311280"/>
              <a:ext cx="1314450" cy="795353"/>
            </a:xfrm>
            <a:prstGeom prst="roundRect">
              <a:avLst>
                <a:gd name="adj" fmla="val 108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80765" y="2349349"/>
              <a:ext cx="1114529" cy="6256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Note 1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554678" y="2393118"/>
            <a:ext cx="1141225" cy="508628"/>
            <a:chOff x="2222500" y="2311280"/>
            <a:chExt cx="1314450" cy="795353"/>
          </a:xfrm>
          <a:solidFill>
            <a:srgbClr val="0070C0"/>
          </a:solidFill>
        </p:grpSpPr>
        <p:sp>
          <p:nvSpPr>
            <p:cNvPr id="58" name="Rounded Rectangle 57"/>
            <p:cNvSpPr/>
            <p:nvPr/>
          </p:nvSpPr>
          <p:spPr>
            <a:xfrm>
              <a:off x="2222500" y="2311280"/>
              <a:ext cx="1314450" cy="795353"/>
            </a:xfrm>
            <a:prstGeom prst="roundRect">
              <a:avLst>
                <a:gd name="adj" fmla="val 108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80765" y="2349349"/>
              <a:ext cx="1114529" cy="6256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Note N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20063" y="4220983"/>
            <a:ext cx="92736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Trebuchet"/>
              </a:rPr>
              <a:t>Create, edit, store and delete notes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Trebuchet"/>
                <a:cs typeface="Courier New" panose="02070309020205020404" pitchFamily="49" charset="0"/>
              </a:rPr>
              <a:t>Notes are grouped in folders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Trebuchet"/>
                <a:cs typeface="Courier New" panose="02070309020205020404" pitchFamily="49" charset="0"/>
              </a:rPr>
              <a:t>Notes contain either text or images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Trebuchet"/>
            </a:endParaRPr>
          </a:p>
          <a:p>
            <a:endParaRPr lang="en-US" sz="2400" dirty="0"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87469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96" y="24655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LAB #2</a:t>
            </a:r>
            <a:b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</a:br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102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1547" y="772037"/>
            <a:ext cx="334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LAB #2 Overview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4997" y="1371314"/>
            <a:ext cx="108384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Task 1: </a:t>
            </a:r>
            <a:r>
              <a:rPr lang="en-US" sz="2800" dirty="0">
                <a:latin typeface="Trebuchet"/>
              </a:rPr>
              <a:t>Create five classes based on a given class diagram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               </a:t>
            </a: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NoteBook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, Folder, Note, </a:t>
            </a: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TextNote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sz="2400" dirty="0" err="1">
                <a:latin typeface="Trebuchet MS" charset="0"/>
                <a:ea typeface="Trebuchet MS" charset="0"/>
                <a:cs typeface="Trebuchet MS" charset="0"/>
              </a:rPr>
              <a:t>ImageNote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 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"/>
            </a:endParaRPr>
          </a:p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Task 2: </a:t>
            </a:r>
            <a:r>
              <a:rPr lang="en-US" sz="2800" dirty="0">
                <a:latin typeface="Trebuchet"/>
              </a:rPr>
              <a:t>Implement some basic functionalities 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             </a:t>
            </a:r>
            <a:r>
              <a:rPr lang="en-US" sz="2400" dirty="0">
                <a:latin typeface="Trebuchet MS" charset="0"/>
                <a:ea typeface="Trebuchet MS" charset="0"/>
                <a:cs typeface="Trebuchet MS" charset="0"/>
              </a:rPr>
              <a:t>Insert a new note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rebuchet"/>
            </a:endParaRPr>
          </a:p>
          <a:p>
            <a:r>
              <a:rPr lang="en-US" sz="2800" dirty="0">
                <a:solidFill>
                  <a:srgbClr val="0070C0"/>
                </a:solidFill>
                <a:latin typeface="Trebuchet"/>
              </a:rPr>
              <a:t>Task 3: </a:t>
            </a:r>
            <a:r>
              <a:rPr lang="en-US" sz="2800" dirty="0">
                <a:latin typeface="Trebuchet"/>
              </a:rPr>
              <a:t>Test your implementation and show the result to the TAs</a:t>
            </a:r>
          </a:p>
        </p:txBody>
      </p:sp>
    </p:spTree>
    <p:extLst>
      <p:ext uri="{BB962C8B-B14F-4D97-AF65-F5344CB8AC3E}">
        <p14:creationId xmlns:p14="http://schemas.microsoft.com/office/powerpoint/2010/main" val="413357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9809" y="142185"/>
            <a:ext cx="6360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rebuchet"/>
              </a:rPr>
              <a:t>Useful Java background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116" y="1101763"/>
            <a:ext cx="11685919" cy="63062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002060"/>
                </a:solidFill>
                <a:latin typeface="Trebuchet"/>
              </a:rPr>
              <a:t>ArrayList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 notebook may contains many folders, a folder may contains many notes  </a:t>
            </a:r>
          </a:p>
          <a:p>
            <a:pPr lvl="1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We use </a:t>
            </a:r>
            <a:r>
              <a:rPr lang="en-US" b="1" dirty="0" err="1">
                <a:latin typeface="Trebuchet MS" charset="0"/>
                <a:ea typeface="Trebuchet MS" charset="0"/>
                <a:cs typeface="Trebuchet MS" charset="0"/>
              </a:rPr>
              <a:t>java.util.ArrayList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to store these folders and notes</a:t>
            </a:r>
          </a:p>
          <a:p>
            <a:pPr lvl="1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How to create an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ArrayList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object?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How to add a new element in the list?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How to iterate over the elements of 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ArrayList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 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35079" y="3293482"/>
            <a:ext cx="2464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 charset="0"/>
              </a:rPr>
              <a:t>Types of the elements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06732" y="2767081"/>
            <a:ext cx="8851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&lt;Folder&gt;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folders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&lt;Folder&gt;();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579439" y="3162199"/>
            <a:ext cx="722910" cy="203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4404" y="3413676"/>
            <a:ext cx="8851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&lt;Note&gt;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notes 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&lt;Note&gt;();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628367" y="3560833"/>
            <a:ext cx="758986" cy="4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84825" y="44323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aco" charset="0"/>
              </a:rPr>
              <a:t>Folder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 f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Folder(</a:t>
            </a:r>
            <a:r>
              <a:rPr lang="en-US" b="1" dirty="0" err="1">
                <a:solidFill>
                  <a:srgbClr val="6A3E3E"/>
                </a:solidFill>
                <a:latin typeface="Monaco" charset="0"/>
              </a:rPr>
              <a:t>folderName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b="1" dirty="0" err="1">
                <a:solidFill>
                  <a:srgbClr val="0000C0"/>
                </a:solidFill>
                <a:latin typeface="Monaco" charset="0"/>
              </a:rPr>
              <a:t>folders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.add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Monaco" charset="0"/>
              </a:rPr>
              <a:t>f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7262146" y="4224843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rebuchet MS" charset="0"/>
              </a:rPr>
              <a:t>Create a new Folder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992167" y="4475154"/>
            <a:ext cx="269979" cy="119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47206" y="4767009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 charset="0"/>
              </a:rPr>
              <a:t>Add the object f in folders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479235" y="4951675"/>
            <a:ext cx="753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284404" y="6046677"/>
            <a:ext cx="8851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b="1" dirty="0"/>
              <a:t>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(Folder f : </a:t>
            </a:r>
            <a:r>
              <a:rPr lang="en-US" b="1" dirty="0">
                <a:solidFill>
                  <a:srgbClr val="0000C0"/>
                </a:solidFill>
                <a:latin typeface="Monaco" charset="0"/>
              </a:rPr>
              <a:t>folders</a:t>
            </a:r>
            <a:r>
              <a:rPr lang="en-US" b="1" dirty="0">
                <a:latin typeface="Monaco" charset="0"/>
              </a:rPr>
              <a:t>){</a:t>
            </a:r>
          </a:p>
          <a:p>
            <a:r>
              <a:rPr lang="en-US" b="1" dirty="0">
                <a:solidFill>
                  <a:srgbClr val="000000"/>
                </a:solidFill>
                <a:latin typeface="Monaco" charset="0"/>
              </a:rPr>
              <a:t>       } </a:t>
            </a:r>
          </a:p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9809" y="142185"/>
            <a:ext cx="6360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rebuchet"/>
              </a:rPr>
              <a:t>Useful Java background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116" y="1101763"/>
            <a:ext cx="980567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Trebuchet"/>
              </a:rPr>
              <a:t>Date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We will record the creation date of a note</a:t>
            </a:r>
          </a:p>
          <a:p>
            <a:pPr lvl="1"/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In Java, we use class </a:t>
            </a:r>
            <a:r>
              <a:rPr lang="en-US" b="1" dirty="0" err="1">
                <a:latin typeface="Trebuchet MS" charset="0"/>
                <a:ea typeface="Trebuchet MS" charset="0"/>
                <a:cs typeface="Trebuchet MS" charset="0"/>
              </a:rPr>
              <a:t>java.util.Date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to get </a:t>
            </a:r>
            <a:r>
              <a:rPr lang="en-US" altLang="zh-CN" dirty="0">
                <a:latin typeface="Trebuchet MS" charset="0"/>
                <a:ea typeface="Trebuchet MS" charset="0"/>
                <a:cs typeface="Trebuchet MS" charset="0"/>
              </a:rPr>
              <a:t>this information</a:t>
            </a:r>
          </a:p>
          <a:p>
            <a:pPr lvl="1"/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To get the current Date you can do as follows</a:t>
            </a:r>
          </a:p>
          <a:p>
            <a:pPr lvl="1"/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 lvl="1"/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294" y="3675678"/>
            <a:ext cx="10111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		Date </a:t>
            </a:r>
            <a:r>
              <a:rPr lang="en-US" dirty="0">
                <a:solidFill>
                  <a:srgbClr val="6A3E3E"/>
                </a:solidFill>
                <a:latin typeface="Monaco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Monaco" charset="0"/>
              </a:rPr>
              <a:t> Date(</a:t>
            </a:r>
            <a:r>
              <a:rPr lang="en-US" b="1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b="1" i="1" dirty="0" err="1">
                <a:solidFill>
                  <a:srgbClr val="000000"/>
                </a:solidFill>
                <a:latin typeface="Monaco" charset="0"/>
              </a:rPr>
              <a:t>currentTimeMillis</a:t>
            </a:r>
            <a:r>
              <a:rPr lang="en-US" b="1" i="1" dirty="0">
                <a:solidFill>
                  <a:srgbClr val="000000"/>
                </a:solidFill>
                <a:latin typeface="Monaco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2625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1278</Words>
  <Application>Microsoft Office PowerPoint</Application>
  <PresentationFormat>宽屏</PresentationFormat>
  <Paragraphs>255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Monaco</vt:lpstr>
      <vt:lpstr>Trebuchet</vt:lpstr>
      <vt:lpstr>Arial</vt:lpstr>
      <vt:lpstr>Calibri</vt:lpstr>
      <vt:lpstr>Calibri Light</vt:lpstr>
      <vt:lpstr>Courier New</vt:lpstr>
      <vt:lpstr>Trebuchet MS</vt:lpstr>
      <vt:lpstr>Office Theme</vt:lpstr>
      <vt:lpstr>PowerPoint 演示文稿</vt:lpstr>
      <vt:lpstr>PowerPoint 演示文稿</vt:lpstr>
      <vt:lpstr>Lab Project’s  Introduction</vt:lpstr>
      <vt:lpstr>PowerPoint 演示文稿</vt:lpstr>
      <vt:lpstr>PowerPoint 演示文稿</vt:lpstr>
      <vt:lpstr>LAB #2 Introduction</vt:lpstr>
      <vt:lpstr>PowerPoint 演示文稿</vt:lpstr>
      <vt:lpstr>PowerPoint 演示文稿</vt:lpstr>
      <vt:lpstr>PowerPoint 演示文稿</vt:lpstr>
      <vt:lpstr>LAB #2 Instructions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LAB #2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Objects</dc:title>
  <dc:creator>Ming WEN</dc:creator>
  <cp:lastModifiedBy>Zhang Bowen</cp:lastModifiedBy>
  <cp:revision>275</cp:revision>
  <cp:lastPrinted>2016-09-10T06:47:27Z</cp:lastPrinted>
  <dcterms:created xsi:type="dcterms:W3CDTF">2015-02-09T14:16:17Z</dcterms:created>
  <dcterms:modified xsi:type="dcterms:W3CDTF">2022-02-15T02:52:54Z</dcterms:modified>
</cp:coreProperties>
</file>