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96" r:id="rId4"/>
    <p:sldId id="297" r:id="rId5"/>
    <p:sldId id="299" r:id="rId6"/>
    <p:sldId id="300" r:id="rId7"/>
    <p:sldId id="301" r:id="rId8"/>
    <p:sldId id="302" r:id="rId9"/>
    <p:sldId id="304" r:id="rId10"/>
    <p:sldId id="305" r:id="rId11"/>
    <p:sldId id="306" r:id="rId12"/>
    <p:sldId id="307" r:id="rId13"/>
    <p:sldId id="308" r:id="rId14"/>
    <p:sldId id="278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1E2E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35" autoAdjust="0"/>
    <p:restoredTop sz="94660"/>
  </p:normalViewPr>
  <p:slideViewPr>
    <p:cSldViewPr snapToGrid="0">
      <p:cViewPr varScale="1">
        <p:scale>
          <a:sx n="41" d="100"/>
          <a:sy n="41" d="100"/>
        </p:scale>
        <p:origin x="100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2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3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6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6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12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4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5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8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2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3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EBFC-4C71-45DC-A0E1-46F8394EE8A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6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1672" y="1381468"/>
            <a:ext cx="8117767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solidFill>
                  <a:srgbClr val="002060"/>
                </a:solidFill>
                <a:latin typeface="Trebuchet"/>
              </a:rPr>
              <a:t>Java File </a:t>
            </a:r>
            <a:r>
              <a:rPr lang="en-US" sz="3600" b="1" dirty="0">
                <a:solidFill>
                  <a:srgbClr val="002060"/>
                </a:solidFill>
                <a:latin typeface="Trebuchet"/>
              </a:rPr>
              <a:t>IO</a:t>
            </a:r>
            <a:br>
              <a:rPr lang="en-US" sz="3600" b="1" dirty="0">
                <a:solidFill>
                  <a:srgbClr val="002060"/>
                </a:solidFill>
                <a:latin typeface="Trebuchet"/>
              </a:rPr>
            </a:b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"/>
              </a:rPr>
              <a:t>Lab #4</a:t>
            </a:r>
            <a:b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"/>
              </a:rPr>
            </a:br>
            <a:br>
              <a:rPr lang="en-US" sz="3600" b="1" dirty="0">
                <a:solidFill>
                  <a:srgbClr val="002060"/>
                </a:solidFill>
                <a:latin typeface="Trebuchet"/>
              </a:rPr>
            </a:br>
            <a:r>
              <a:rPr lang="en-US" sz="3600" dirty="0">
                <a:solidFill>
                  <a:srgbClr val="0070C0"/>
                </a:solidFill>
                <a:latin typeface="Trebuchet"/>
              </a:rPr>
              <a:t>COMP3021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Trebuchet"/>
              </a:rPr>
              <a:t>2022 Spring</a:t>
            </a:r>
            <a:br>
              <a:rPr lang="en-US" sz="3600" dirty="0">
                <a:solidFill>
                  <a:srgbClr val="00B050"/>
                </a:solidFill>
                <a:latin typeface="Trebuchet"/>
              </a:rPr>
            </a:br>
            <a:br>
              <a:rPr lang="en-US" sz="3600" dirty="0">
                <a:solidFill>
                  <a:srgbClr val="00B050"/>
                </a:solidFill>
                <a:latin typeface="Trebuchet"/>
              </a:rPr>
            </a:br>
            <a:r>
              <a:rPr lang="en-US" altLang="zh-CN" sz="2400" dirty="0" err="1">
                <a:latin typeface="Trebuchet"/>
              </a:rPr>
              <a:t>ChengPeng</a:t>
            </a:r>
            <a:r>
              <a:rPr lang="en-US" altLang="zh-CN" sz="2400" dirty="0">
                <a:latin typeface="Trebuchet"/>
              </a:rPr>
              <a:t> Wang(cwangch@cse.ust.hk)</a:t>
            </a:r>
            <a:br>
              <a:rPr lang="en-US" altLang="zh-CN" sz="2400" dirty="0">
                <a:latin typeface="Trebuchet"/>
              </a:rPr>
            </a:br>
            <a:r>
              <a:rPr lang="en-US" altLang="zh-CN" sz="2400" dirty="0" err="1">
                <a:latin typeface="Trebuchet"/>
              </a:rPr>
              <a:t>Yiyuan</a:t>
            </a:r>
            <a:r>
              <a:rPr lang="en-US" altLang="zh-CN" sz="2400" dirty="0">
                <a:latin typeface="Trebuchet"/>
              </a:rPr>
              <a:t> Guo(yguoaz@cse.ust.hk)</a:t>
            </a:r>
            <a:br>
              <a:rPr lang="en-US" altLang="zh-CN" sz="2400" dirty="0">
                <a:latin typeface="Trebuchet"/>
              </a:rPr>
            </a:br>
            <a:r>
              <a:rPr lang="en-US" altLang="zh-CN" sz="2400" dirty="0">
                <a:latin typeface="Trebuchet"/>
              </a:rPr>
              <a:t>Bowen Zhang(bzhangbr@cse.ust.hk)</a:t>
            </a:r>
            <a:br>
              <a:rPr lang="en-US" altLang="zh-CN" sz="2400" dirty="0">
                <a:latin typeface="Trebuchet"/>
              </a:rPr>
            </a:br>
            <a:r>
              <a:rPr lang="en-US" altLang="zh-CN" sz="2400" dirty="0" err="1">
                <a:latin typeface="Trebuchet"/>
              </a:rPr>
              <a:t>Heqing</a:t>
            </a:r>
            <a:r>
              <a:rPr lang="en-US" altLang="zh-CN" sz="2400" dirty="0">
                <a:latin typeface="Trebuchet"/>
              </a:rPr>
              <a:t> Huang(hhuangaz@cse.ust.hk)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14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0517" y="870246"/>
            <a:ext cx="92119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/>
              <a:t>Implement the following public method in the class </a:t>
            </a:r>
            <a:r>
              <a:rPr lang="en-US" sz="2400" dirty="0" err="1"/>
              <a:t>NoteBook</a:t>
            </a:r>
            <a:endParaRPr lang="en-US" sz="2400" dirty="0"/>
          </a:p>
          <a:p>
            <a:pPr marL="914400" lvl="1" indent="-457200">
              <a:buFont typeface="Arial" charset="0"/>
              <a:buChar char="•"/>
            </a:pPr>
            <a:r>
              <a:rPr lang="en-US" sz="2400" dirty="0"/>
              <a:t>HINT: Use the Java keyword that refers to the current Object instance when </a:t>
            </a:r>
            <a:r>
              <a:rPr lang="en-US" sz="2400" dirty="0" err="1"/>
              <a:t>serializaing</a:t>
            </a:r>
            <a:r>
              <a:rPr lang="en-US" sz="2400" dirty="0"/>
              <a:t> the object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8017" y="376702"/>
            <a:ext cx="89798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rebuchet"/>
              </a:rPr>
              <a:t>Task 1: </a:t>
            </a:r>
            <a:r>
              <a:rPr lang="en-US" sz="2400" dirty="0">
                <a:latin typeface="Trebuchet"/>
              </a:rPr>
              <a:t>Save the object </a:t>
            </a:r>
            <a:r>
              <a:rPr lang="en-US" sz="2400" dirty="0" err="1">
                <a:latin typeface="Trebuchet"/>
              </a:rPr>
              <a:t>NoteBook</a:t>
            </a:r>
            <a:r>
              <a:rPr lang="en-US" sz="2400" dirty="0">
                <a:latin typeface="Trebuchet"/>
              </a:rPr>
              <a:t> to file</a:t>
            </a:r>
            <a:endParaRPr lang="en-US" sz="24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36431" y="2135164"/>
            <a:ext cx="965043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/**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 * method to save the </a:t>
            </a:r>
            <a:r>
              <a:rPr lang="en-US" sz="1400" dirty="0" err="1">
                <a:solidFill>
                  <a:srgbClr val="3F5FBF"/>
                </a:solidFill>
                <a:latin typeface="Monaco" charset="0"/>
              </a:rPr>
              <a:t>NoteBook</a:t>
            </a:r>
            <a:r>
              <a:rPr lang="en-US" sz="1400" dirty="0">
                <a:solidFill>
                  <a:srgbClr val="3F5FBF"/>
                </a:solidFill>
                <a:latin typeface="Monaco" charset="0"/>
              </a:rPr>
              <a:t> instance to file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 * 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 * </a:t>
            </a:r>
            <a:r>
              <a:rPr lang="en-US" sz="1400" b="1" dirty="0">
                <a:solidFill>
                  <a:srgbClr val="7F9FBF"/>
                </a:solidFill>
                <a:latin typeface="Monaco" charset="0"/>
              </a:rPr>
              <a:t>@</a:t>
            </a:r>
            <a:r>
              <a:rPr lang="en-US" sz="1400" b="1" dirty="0" err="1">
                <a:solidFill>
                  <a:srgbClr val="7F9FBF"/>
                </a:solidFill>
                <a:latin typeface="Monaco" charset="0"/>
              </a:rPr>
              <a:t>param</a:t>
            </a:r>
            <a:r>
              <a:rPr lang="en-US" sz="1400" b="1" dirty="0">
                <a:solidFill>
                  <a:srgbClr val="3F5FBF"/>
                </a:solidFill>
                <a:latin typeface="Monaco" charset="0"/>
              </a:rPr>
              <a:t> file, the path of the file where to save the object serialization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 * </a:t>
            </a:r>
            <a:r>
              <a:rPr lang="en-US" sz="1400" b="1" dirty="0">
                <a:solidFill>
                  <a:srgbClr val="7F9FBF"/>
                </a:solidFill>
                <a:latin typeface="Monaco" charset="0"/>
              </a:rPr>
              <a:t>@return</a:t>
            </a:r>
            <a:r>
              <a:rPr lang="en-US" sz="1400" b="1" dirty="0">
                <a:solidFill>
                  <a:srgbClr val="3F5FBF"/>
                </a:solidFill>
                <a:latin typeface="Monaco" charset="0"/>
              </a:rPr>
              <a:t> true if save on file is successful, false otherwise</a:t>
            </a:r>
          </a:p>
          <a:p>
            <a:r>
              <a:rPr lang="bg-BG" sz="1400" dirty="0">
                <a:solidFill>
                  <a:srgbClr val="3F5FBF"/>
                </a:solidFill>
                <a:latin typeface="Monaco" charset="0"/>
              </a:rPr>
              <a:t> */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Monaco" charset="0"/>
              </a:rPr>
              <a:t>boolean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save(String </a:t>
            </a:r>
            <a:r>
              <a:rPr lang="en-US" sz="1400" b="1" dirty="0">
                <a:solidFill>
                  <a:srgbClr val="6A3E3E"/>
                </a:solidFill>
                <a:latin typeface="Monaco" charset="0"/>
              </a:rPr>
              <a:t>file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){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		\\TODO</a:t>
            </a:r>
            <a:endParaRPr lang="en-US" sz="14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try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		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		\\TODO</a:t>
            </a:r>
            <a:endParaRPr lang="en-US" sz="1400" b="1" dirty="0">
              <a:solidFill>
                <a:srgbClr val="000000"/>
              </a:solidFill>
              <a:latin typeface="Monaco" charset="0"/>
            </a:endParaRPr>
          </a:p>
          <a:p>
            <a:endParaRPr lang="en-US" sz="14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		} 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catch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(Exception </a:t>
            </a:r>
            <a:r>
              <a:rPr lang="en-US" sz="1400" b="1" dirty="0">
                <a:solidFill>
                  <a:srgbClr val="6A3E3E"/>
                </a:solidFill>
                <a:latin typeface="Monaco" charset="0"/>
              </a:rPr>
              <a:t>e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		    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return    </a:t>
            </a:r>
            <a:endParaRPr lang="en-US" sz="14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		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true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	}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161649" y="4949150"/>
            <a:ext cx="661182" cy="19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30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5582" y="2258765"/>
            <a:ext cx="9144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400" dirty="0">
                <a:solidFill>
                  <a:srgbClr val="3F5FBF"/>
                </a:solidFill>
                <a:latin typeface="Monaco" charset="0"/>
              </a:rPr>
              <a:t>/**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	 * 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	 * Constructor of an object </a:t>
            </a:r>
            <a:r>
              <a:rPr lang="en-US" sz="1400" dirty="0" err="1">
                <a:solidFill>
                  <a:srgbClr val="3F5FBF"/>
                </a:solidFill>
                <a:latin typeface="Monaco" charset="0"/>
              </a:rPr>
              <a:t>NoteBook</a:t>
            </a:r>
            <a:r>
              <a:rPr lang="en-US" sz="1400" dirty="0">
                <a:solidFill>
                  <a:srgbClr val="3F5FBF"/>
                </a:solidFill>
                <a:latin typeface="Monaco" charset="0"/>
              </a:rPr>
              <a:t> from an object serialization on disk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	 * 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	 * </a:t>
            </a:r>
            <a:r>
              <a:rPr lang="en-US" sz="1400" b="1" dirty="0">
                <a:solidFill>
                  <a:srgbClr val="7F9FBF"/>
                </a:solidFill>
                <a:latin typeface="Monaco" charset="0"/>
              </a:rPr>
              <a:t>@</a:t>
            </a:r>
            <a:r>
              <a:rPr lang="en-US" sz="1400" b="1" dirty="0" err="1">
                <a:solidFill>
                  <a:srgbClr val="7F9FBF"/>
                </a:solidFill>
                <a:latin typeface="Monaco" charset="0"/>
              </a:rPr>
              <a:t>param</a:t>
            </a:r>
            <a:r>
              <a:rPr lang="en-US" sz="1400" b="1" dirty="0">
                <a:solidFill>
                  <a:srgbClr val="3F5FBF"/>
                </a:solidFill>
                <a:latin typeface="Monaco" charset="0"/>
              </a:rPr>
              <a:t> file, the path of the file for loading the object serialization</a:t>
            </a:r>
          </a:p>
          <a:p>
            <a:r>
              <a:rPr lang="bg-BG" sz="1400" dirty="0">
                <a:solidFill>
                  <a:srgbClr val="3F5FBF"/>
                </a:solidFill>
                <a:latin typeface="Monaco" charset="0"/>
              </a:rPr>
              <a:t>	 */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 charset="0"/>
              </a:rPr>
              <a:t>NoteBook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(String </a:t>
            </a:r>
            <a:r>
              <a:rPr lang="en-US" sz="1400" b="1" dirty="0">
                <a:solidFill>
                  <a:srgbClr val="6A3E3E"/>
                </a:solidFill>
                <a:latin typeface="Monaco" charset="0"/>
              </a:rPr>
              <a:t>file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){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   // TODO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            </a:t>
            </a:r>
            <a:r>
              <a:rPr lang="en-US" sz="1400" dirty="0" err="1">
                <a:solidFill>
                  <a:srgbClr val="000000"/>
                </a:solidFill>
                <a:latin typeface="Monaco" charset="0"/>
              </a:rPr>
              <a:t>NoteBook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onaco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= (</a:t>
            </a:r>
            <a:r>
              <a:rPr lang="en-US" sz="1400" dirty="0" err="1">
                <a:solidFill>
                  <a:srgbClr val="000000"/>
                </a:solidFill>
                <a:latin typeface="Monaco" charset="0"/>
              </a:rPr>
              <a:t>NoteBook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400" u="sng" dirty="0" err="1">
                <a:solidFill>
                  <a:srgbClr val="000000"/>
                </a:solidFill>
                <a:latin typeface="Monaco" charset="0"/>
              </a:rPr>
              <a:t>in.readObject</a:t>
            </a:r>
            <a:r>
              <a:rPr lang="en-US" sz="1400" u="sng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sz="1400" dirty="0">
                <a:latin typeface="Monaco" charset="0"/>
              </a:rPr>
              <a:t>                    // TODO</a:t>
            </a:r>
          </a:p>
          <a:p>
            <a:endParaRPr lang="en-US" sz="1400" dirty="0">
              <a:latin typeface="Monaco" charset="0"/>
            </a:endParaRPr>
          </a:p>
          <a:p>
            <a:endParaRPr lang="en-US" sz="1400" dirty="0">
              <a:latin typeface="Monaco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860517" y="870246"/>
            <a:ext cx="92119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Implement the following constructor in the class </a:t>
            </a:r>
            <a:r>
              <a:rPr lang="en-US" sz="2400" dirty="0" err="1">
                <a:solidFill>
                  <a:srgbClr val="002060"/>
                </a:solidFill>
                <a:latin typeface="Trebuchet"/>
              </a:rPr>
              <a:t>NoteBook</a:t>
            </a: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8017" y="376702"/>
            <a:ext cx="89798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rebuchet"/>
              </a:rPr>
              <a:t>Task 2: </a:t>
            </a:r>
            <a:r>
              <a:rPr lang="en-US" sz="2400" dirty="0">
                <a:latin typeface="Trebuchet"/>
              </a:rPr>
              <a:t>Load an object </a:t>
            </a:r>
            <a:r>
              <a:rPr lang="en-US" sz="2400" dirty="0" err="1">
                <a:latin typeface="Trebuchet"/>
              </a:rPr>
              <a:t>NoteBook</a:t>
            </a:r>
            <a:r>
              <a:rPr lang="en-US" sz="2400" dirty="0">
                <a:latin typeface="Trebuchet"/>
              </a:rPr>
              <a:t> from file</a:t>
            </a:r>
            <a:endParaRPr lang="en-US" sz="2000" dirty="0"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384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0517" y="870246"/>
            <a:ext cx="92119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>
                <a:latin typeface="Trebuchet"/>
              </a:rPr>
              <a:t>Implement the following two methods in the class </a:t>
            </a:r>
            <a:r>
              <a:rPr lang="en-US" sz="2400" dirty="0" err="1">
                <a:latin typeface="Trebuchet"/>
              </a:rPr>
              <a:t>TextNote</a:t>
            </a:r>
            <a:endParaRPr lang="en-US" sz="2400" dirty="0"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8017" y="376702"/>
            <a:ext cx="89798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rebuchet"/>
              </a:rPr>
              <a:t>Task 3: </a:t>
            </a:r>
            <a:r>
              <a:rPr lang="en-US" sz="2400" dirty="0">
                <a:latin typeface="Trebuchet"/>
              </a:rPr>
              <a:t>Import a </a:t>
            </a:r>
            <a:r>
              <a:rPr lang="en-US" sz="2400" dirty="0" err="1">
                <a:latin typeface="Trebuchet"/>
              </a:rPr>
              <a:t>TextNote</a:t>
            </a:r>
            <a:r>
              <a:rPr lang="en-US" sz="2400" dirty="0">
                <a:latin typeface="Trebuchet"/>
              </a:rPr>
              <a:t> from file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-168813" y="1347373"/>
            <a:ext cx="929874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400" dirty="0">
                <a:solidFill>
                  <a:srgbClr val="3F5FBF"/>
                </a:solidFill>
                <a:latin typeface="Monaco" charset="0"/>
              </a:rPr>
              <a:t>/**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	 * load a </a:t>
            </a:r>
            <a:r>
              <a:rPr lang="en-US" sz="1400" dirty="0" err="1">
                <a:solidFill>
                  <a:srgbClr val="3F5FBF"/>
                </a:solidFill>
                <a:latin typeface="Monaco" charset="0"/>
              </a:rPr>
              <a:t>TextNote</a:t>
            </a:r>
            <a:r>
              <a:rPr lang="en-US" sz="1400" dirty="0">
                <a:solidFill>
                  <a:srgbClr val="3F5FBF"/>
                </a:solidFill>
                <a:latin typeface="Monaco" charset="0"/>
              </a:rPr>
              <a:t> from File f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	 * 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	 * the tile of the </a:t>
            </a:r>
            <a:r>
              <a:rPr lang="en-US" sz="1400" dirty="0" err="1">
                <a:solidFill>
                  <a:srgbClr val="3F5FBF"/>
                </a:solidFill>
                <a:latin typeface="Monaco" charset="0"/>
              </a:rPr>
              <a:t>TextNote</a:t>
            </a:r>
            <a:r>
              <a:rPr lang="en-US" sz="1400" dirty="0">
                <a:solidFill>
                  <a:srgbClr val="3F5FBF"/>
                </a:solidFill>
                <a:latin typeface="Monaco" charset="0"/>
              </a:rPr>
              <a:t> is the name of the file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	 * the content of the </a:t>
            </a:r>
            <a:r>
              <a:rPr lang="en-US" sz="1400" dirty="0" err="1">
                <a:solidFill>
                  <a:srgbClr val="3F5FBF"/>
                </a:solidFill>
                <a:latin typeface="Monaco" charset="0"/>
              </a:rPr>
              <a:t>TextNote</a:t>
            </a:r>
            <a:r>
              <a:rPr lang="en-US" sz="1400" dirty="0">
                <a:solidFill>
                  <a:srgbClr val="3F5FBF"/>
                </a:solidFill>
                <a:latin typeface="Monaco" charset="0"/>
              </a:rPr>
              <a:t> is the content of the file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	 * 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	 * </a:t>
            </a:r>
            <a:r>
              <a:rPr lang="en-US" sz="1400" b="1" dirty="0">
                <a:solidFill>
                  <a:srgbClr val="7F9FBF"/>
                </a:solidFill>
                <a:latin typeface="Monaco" charset="0"/>
              </a:rPr>
              <a:t>@</a:t>
            </a:r>
            <a:r>
              <a:rPr lang="en-US" sz="1400" b="1" dirty="0" err="1">
                <a:solidFill>
                  <a:srgbClr val="7F9FBF"/>
                </a:solidFill>
                <a:latin typeface="Monaco" charset="0"/>
              </a:rPr>
              <a:t>param</a:t>
            </a:r>
            <a:r>
              <a:rPr lang="en-US" sz="1400" b="1" dirty="0">
                <a:solidFill>
                  <a:srgbClr val="3F5FBF"/>
                </a:solidFill>
                <a:latin typeface="Monaco" charset="0"/>
              </a:rPr>
              <a:t> File f </a:t>
            </a:r>
          </a:p>
          <a:p>
            <a:r>
              <a:rPr lang="bg-BG" sz="1400" dirty="0">
                <a:solidFill>
                  <a:srgbClr val="3F5FBF"/>
                </a:solidFill>
                <a:latin typeface="Monaco" charset="0"/>
              </a:rPr>
              <a:t>	 */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 charset="0"/>
              </a:rPr>
              <a:t>TextNote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(File </a:t>
            </a:r>
            <a:r>
              <a:rPr lang="en-US" sz="1400" b="1" dirty="0">
                <a:solidFill>
                  <a:srgbClr val="6A3E3E"/>
                </a:solidFill>
                <a:latin typeface="Monaco" charset="0"/>
              </a:rPr>
              <a:t>f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super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400" b="1" dirty="0" err="1">
                <a:solidFill>
                  <a:srgbClr val="6A3E3E"/>
                </a:solidFill>
                <a:latin typeface="Monaco" charset="0"/>
              </a:rPr>
              <a:t>f</a:t>
            </a:r>
            <a:r>
              <a:rPr lang="en-US" sz="1400" b="1" dirty="0" err="1">
                <a:solidFill>
                  <a:srgbClr val="000000"/>
                </a:solidFill>
                <a:latin typeface="Monaco" charset="0"/>
              </a:rPr>
              <a:t>.getName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latin typeface="Monaco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Monaco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Monaco" charset="0"/>
              </a:rPr>
              <a:t>getTextFromFile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400" b="1" dirty="0" err="1">
                <a:solidFill>
                  <a:srgbClr val="6A3E3E"/>
                </a:solidFill>
                <a:latin typeface="Monaco" charset="0"/>
              </a:rPr>
              <a:t>f</a:t>
            </a:r>
            <a:r>
              <a:rPr lang="en-US" sz="1400" b="1" dirty="0" err="1">
                <a:solidFill>
                  <a:srgbClr val="000000"/>
                </a:solidFill>
                <a:latin typeface="Monaco" charset="0"/>
              </a:rPr>
              <a:t>.getAbsolutePath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400" dirty="0">
                <a:solidFill>
                  <a:srgbClr val="3F5FBF"/>
                </a:solidFill>
                <a:latin typeface="Monaco" charset="0"/>
              </a:rPr>
              <a:t>/**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	 * get the content of a file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	 * 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	 * </a:t>
            </a:r>
            <a:r>
              <a:rPr lang="en-US" sz="1400" b="1" dirty="0">
                <a:solidFill>
                  <a:srgbClr val="7F9FBF"/>
                </a:solidFill>
                <a:latin typeface="Monaco" charset="0"/>
              </a:rPr>
              <a:t>@</a:t>
            </a:r>
            <a:r>
              <a:rPr lang="en-US" sz="1400" b="1" dirty="0" err="1">
                <a:solidFill>
                  <a:srgbClr val="7F9FBF"/>
                </a:solidFill>
                <a:latin typeface="Monaco" charset="0"/>
              </a:rPr>
              <a:t>param</a:t>
            </a:r>
            <a:r>
              <a:rPr lang="en-US" sz="1400" b="1" dirty="0">
                <a:solidFill>
                  <a:srgbClr val="3F5FBF"/>
                </a:solidFill>
                <a:latin typeface="Monaco" charset="0"/>
              </a:rPr>
              <a:t> </a:t>
            </a:r>
            <a:r>
              <a:rPr lang="en-US" sz="1400" b="1" dirty="0" err="1">
                <a:solidFill>
                  <a:srgbClr val="3F5FBF"/>
                </a:solidFill>
                <a:latin typeface="Monaco" charset="0"/>
              </a:rPr>
              <a:t>absolutePath</a:t>
            </a:r>
            <a:r>
              <a:rPr lang="en-US" sz="1400" b="1" dirty="0">
                <a:solidFill>
                  <a:srgbClr val="3F5FBF"/>
                </a:solidFill>
                <a:latin typeface="Monaco" charset="0"/>
              </a:rPr>
              <a:t> of the file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	 * </a:t>
            </a:r>
            <a:r>
              <a:rPr lang="en-US" sz="1400" b="1" dirty="0">
                <a:solidFill>
                  <a:srgbClr val="7F9FBF"/>
                </a:solidFill>
                <a:latin typeface="Monaco" charset="0"/>
              </a:rPr>
              <a:t>@return</a:t>
            </a:r>
            <a:r>
              <a:rPr lang="en-US" sz="1400" b="1" dirty="0">
                <a:solidFill>
                  <a:srgbClr val="3F5FBF"/>
                </a:solidFill>
                <a:latin typeface="Monaco" charset="0"/>
              </a:rPr>
              <a:t> the content of the file</a:t>
            </a:r>
          </a:p>
          <a:p>
            <a:r>
              <a:rPr lang="bg-BG" sz="1400" dirty="0">
                <a:solidFill>
                  <a:srgbClr val="3F5FBF"/>
                </a:solidFill>
                <a:latin typeface="Monaco" charset="0"/>
              </a:rPr>
              <a:t>	 */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String </a:t>
            </a:r>
            <a:r>
              <a:rPr lang="en-US" sz="1400" b="1" dirty="0" err="1">
                <a:solidFill>
                  <a:srgbClr val="000000"/>
                </a:solidFill>
                <a:latin typeface="Monaco" charset="0"/>
              </a:rPr>
              <a:t>getTextFromFile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(String </a:t>
            </a:r>
            <a:r>
              <a:rPr lang="en-US" sz="1400" b="1" dirty="0" err="1">
                <a:solidFill>
                  <a:srgbClr val="6A3E3E"/>
                </a:solidFill>
                <a:latin typeface="Monaco" charset="0"/>
              </a:rPr>
              <a:t>absolutePath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String </a:t>
            </a:r>
            <a:r>
              <a:rPr lang="en-US" sz="1400" dirty="0">
                <a:solidFill>
                  <a:srgbClr val="6A3E3E"/>
                </a:solidFill>
                <a:latin typeface="Monaco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// TODO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Monaco" charset="0"/>
              </a:rPr>
              <a:t>result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}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7437122" y="154432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java.io.BufferedReader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java.io.File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java.io.FileInputStream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java.io.FileNotFoundException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java.io.IOException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java.io.InputStreamReader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5791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017" y="376702"/>
            <a:ext cx="89798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rebuchet"/>
              </a:rPr>
              <a:t>Task 4: </a:t>
            </a:r>
            <a:r>
              <a:rPr lang="en-US" sz="2400" dirty="0">
                <a:latin typeface="Trebuchet"/>
              </a:rPr>
              <a:t>Export a </a:t>
            </a:r>
            <a:r>
              <a:rPr lang="en-US" sz="2400" dirty="0" err="1">
                <a:latin typeface="Trebuchet"/>
              </a:rPr>
              <a:t>TextNote</a:t>
            </a:r>
            <a:r>
              <a:rPr lang="en-US" sz="2400" dirty="0">
                <a:latin typeface="Trebuchet"/>
              </a:rPr>
              <a:t> to 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332933" y="2598858"/>
            <a:ext cx="1207477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/**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 * export text note to file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 * 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 * 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 * </a:t>
            </a:r>
            <a:r>
              <a:rPr lang="en-US" sz="1400" b="1" dirty="0">
                <a:solidFill>
                  <a:srgbClr val="7F9FBF"/>
                </a:solidFill>
                <a:latin typeface="Monaco" charset="0"/>
              </a:rPr>
              <a:t>@</a:t>
            </a:r>
            <a:r>
              <a:rPr lang="en-US" sz="1400" b="1" dirty="0" err="1">
                <a:solidFill>
                  <a:srgbClr val="7F9FBF"/>
                </a:solidFill>
                <a:latin typeface="Monaco" charset="0"/>
              </a:rPr>
              <a:t>param</a:t>
            </a:r>
            <a:r>
              <a:rPr lang="en-US" sz="1400" b="1" dirty="0">
                <a:solidFill>
                  <a:srgbClr val="3F5FBF"/>
                </a:solidFill>
                <a:latin typeface="Monaco" charset="0"/>
              </a:rPr>
              <a:t> </a:t>
            </a:r>
            <a:r>
              <a:rPr lang="en-US" sz="1400" b="1" dirty="0" err="1">
                <a:solidFill>
                  <a:srgbClr val="3F5FBF"/>
                </a:solidFill>
                <a:latin typeface="Monaco" charset="0"/>
              </a:rPr>
              <a:t>pathFolder</a:t>
            </a:r>
            <a:r>
              <a:rPr lang="en-US" sz="1400" b="1" dirty="0">
                <a:solidFill>
                  <a:srgbClr val="3F5FBF"/>
                </a:solidFill>
                <a:latin typeface="Monaco" charset="0"/>
              </a:rPr>
              <a:t> path of the folder where to export the note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 * the file has to be named as the title of the note with extension ".</a:t>
            </a:r>
            <a:r>
              <a:rPr lang="en-US" sz="1400" u="sng" dirty="0">
                <a:solidFill>
                  <a:srgbClr val="3F5FBF"/>
                </a:solidFill>
                <a:latin typeface="Monaco" charset="0"/>
              </a:rPr>
              <a:t>txt"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 * 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 * if the tile contains white spaces " " they has to be replaced with underscores "_"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 * 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 * </a:t>
            </a:r>
          </a:p>
          <a:p>
            <a:r>
              <a:rPr lang="bg-BG" sz="1400" dirty="0">
                <a:solidFill>
                  <a:srgbClr val="3F5FBF"/>
                </a:solidFill>
                <a:latin typeface="Monaco" charset="0"/>
              </a:rPr>
              <a:t> */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 charset="0"/>
              </a:rPr>
              <a:t>exportTextToFile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(String </a:t>
            </a:r>
            <a:r>
              <a:rPr lang="en-US" sz="1400" b="1" dirty="0" err="1">
                <a:solidFill>
                  <a:srgbClr val="6A3E3E"/>
                </a:solidFill>
                <a:latin typeface="Monaco" charset="0"/>
              </a:rPr>
              <a:t>pathFolder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         //TODO   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	File </a:t>
            </a:r>
            <a:r>
              <a:rPr lang="en-US" sz="1400" dirty="0">
                <a:solidFill>
                  <a:srgbClr val="6A3E3E"/>
                </a:solidFill>
                <a:latin typeface="Monaco" charset="0"/>
              </a:rPr>
              <a:t>file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File( </a:t>
            </a:r>
            <a:r>
              <a:rPr lang="en-US" sz="1400" b="1" dirty="0" err="1">
                <a:solidFill>
                  <a:srgbClr val="6A3E3E"/>
                </a:solidFill>
                <a:latin typeface="Monaco" charset="0"/>
              </a:rPr>
              <a:t>pathFolder</a:t>
            </a:r>
            <a:r>
              <a:rPr lang="en-US" sz="1400" b="1" dirty="0">
                <a:solidFill>
                  <a:srgbClr val="6A3E3E"/>
                </a:solidFill>
                <a:latin typeface="Monaco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+ </a:t>
            </a:r>
            <a:r>
              <a:rPr lang="en-US" sz="1400" b="1" dirty="0" err="1">
                <a:solidFill>
                  <a:srgbClr val="000000"/>
                </a:solidFill>
                <a:latin typeface="Monaco" charset="0"/>
              </a:rPr>
              <a:t>File.</a:t>
            </a:r>
            <a:r>
              <a:rPr lang="en-US" sz="1400" b="1" i="1" dirty="0" err="1">
                <a:solidFill>
                  <a:srgbClr val="0000C0"/>
                </a:solidFill>
                <a:latin typeface="Monaco" charset="0"/>
              </a:rPr>
              <a:t>separator</a:t>
            </a:r>
            <a:r>
              <a:rPr lang="en-US" sz="1400" b="1" i="1" dirty="0">
                <a:solidFill>
                  <a:srgbClr val="000000"/>
                </a:solidFill>
                <a:latin typeface="Monaco" charset="0"/>
              </a:rPr>
              <a:t> +         + </a:t>
            </a:r>
            <a:r>
              <a:rPr lang="en-US" sz="1400" b="1" i="1" dirty="0">
                <a:solidFill>
                  <a:srgbClr val="2A00FF"/>
                </a:solidFill>
                <a:latin typeface="Monaco" charset="0"/>
              </a:rPr>
              <a:t>".txt"</a:t>
            </a:r>
            <a:r>
              <a:rPr lang="en-US" sz="1400" b="1" i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	// TODO</a:t>
            </a:r>
          </a:p>
          <a:p>
            <a:endParaRPr lang="en-US" sz="1400" dirty="0">
              <a:solidFill>
                <a:srgbClr val="000000"/>
              </a:solidFill>
              <a:latin typeface="Monaco" charset="0"/>
            </a:endParaRPr>
          </a:p>
          <a:p>
            <a:endParaRPr lang="en-US" sz="14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        }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8771207" y="5349648"/>
            <a:ext cx="604910" cy="35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88701" y="198478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java.io.BufferedWriter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java.io.FileWriter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40021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1547" y="772037"/>
            <a:ext cx="29359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Test your code</a:t>
            </a:r>
            <a:endParaRPr lang="en-US" sz="2800" b="1" dirty="0">
              <a:latin typeface="Trebuche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3680" y="1592446"/>
            <a:ext cx="96105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Download the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testLab4.java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class from the course website https://course.cse.ust.hk/comp3021/labs/lab4/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testLab4.java 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Copy and paste the java source file in the default package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Run the main function of this class and show your results to </a:t>
            </a:r>
            <a:r>
              <a:rPr lang="en-US" sz="2400" dirty="0" err="1">
                <a:solidFill>
                  <a:srgbClr val="002060"/>
                </a:solidFill>
                <a:latin typeface="Trebuchet"/>
              </a:rPr>
              <a:t>TAs.</a:t>
            </a:r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13531" y="4197959"/>
            <a:ext cx="18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</a:rPr>
              <a:t>Sample Output: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76" y="4567291"/>
            <a:ext cx="7772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31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654" y="248236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rebuchet MS" charset="0"/>
                <a:ea typeface="Trebuchet MS" charset="0"/>
                <a:cs typeface="Trebuchet MS" charset="0"/>
              </a:rPr>
              <a:t>END OF LAB #4</a:t>
            </a:r>
          </a:p>
        </p:txBody>
      </p:sp>
      <p:sp>
        <p:nvSpPr>
          <p:cNvPr id="3" name="Rectangle 2"/>
          <p:cNvSpPr/>
          <p:nvPr/>
        </p:nvSpPr>
        <p:spPr>
          <a:xfrm>
            <a:off x="2182257" y="3483132"/>
            <a:ext cx="8016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"/>
              </a:rPr>
              <a:t>Don’t forget to commit and push your code.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238" y="4067907"/>
            <a:ext cx="3872976" cy="226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4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5158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Objectives of this lab</a:t>
            </a:r>
            <a:endParaRPr lang="en-US" sz="2800" b="1" dirty="0">
              <a:latin typeface="Trebuche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4998" y="1371314"/>
            <a:ext cx="927360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Trebuchet MS" charset="0"/>
                <a:ea typeface="Trebuchet MS" charset="0"/>
                <a:cs typeface="Trebuchet MS" charset="0"/>
              </a:rPr>
              <a:t>Learn How to Serialize Objects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Trebuchet MS" charset="0"/>
                <a:ea typeface="Trebuchet MS" charset="0"/>
                <a:cs typeface="Trebuchet MS" charset="0"/>
              </a:rPr>
              <a:t>Learn How to Save on File an Object Serialization</a:t>
            </a:r>
            <a:endParaRPr lang="en-US" sz="2400" b="1" dirty="0">
              <a:solidFill>
                <a:srgbClr val="00B05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Trebuchet MS" charset="0"/>
                <a:ea typeface="Trebuchet MS" charset="0"/>
                <a:cs typeface="Trebuchet MS" charset="0"/>
              </a:rPr>
              <a:t>Learn How to Load from File an Object Serialization</a:t>
            </a:r>
          </a:p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Trebuchet MS" charset="0"/>
                <a:ea typeface="Trebuchet MS" charset="0"/>
                <a:cs typeface="Trebuchet MS" charset="0"/>
              </a:rPr>
              <a:t>Learn How to Read ad Write a text file</a:t>
            </a:r>
            <a:endParaRPr lang="en-US" sz="2400" b="1" dirty="0">
              <a:solidFill>
                <a:srgbClr val="00B05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rebuchet"/>
            </a:endParaRPr>
          </a:p>
        </p:txBody>
      </p:sp>
    </p:spTree>
    <p:extLst>
      <p:ext uri="{BB962C8B-B14F-4D97-AF65-F5344CB8AC3E}">
        <p14:creationId xmlns:p14="http://schemas.microsoft.com/office/powerpoint/2010/main" val="49514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046" y="4220806"/>
            <a:ext cx="3377667" cy="18577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18585" y="2940112"/>
            <a:ext cx="41248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rebuchet"/>
              </a:rPr>
              <a:t>All notes will be lost if we do not save them on disk!</a:t>
            </a:r>
          </a:p>
          <a:p>
            <a:endParaRPr lang="en-US" sz="2400" dirty="0">
              <a:latin typeface="Trebuche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72" t="1098" r="906" b="1617"/>
          <a:stretch/>
        </p:blipFill>
        <p:spPr>
          <a:xfrm>
            <a:off x="1096698" y="337624"/>
            <a:ext cx="4070905" cy="2698829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167603" y="3965311"/>
            <a:ext cx="2850982" cy="789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4972325" y="5288953"/>
            <a:ext cx="2850982" cy="789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56176" y="3540277"/>
            <a:ext cx="41248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rebuchet"/>
              </a:rPr>
              <a:t>save</a:t>
            </a:r>
            <a:endParaRPr lang="en-US" sz="2400" dirty="0">
              <a:latin typeface="Trebuche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56176" y="6078523"/>
            <a:ext cx="41248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rebuchet"/>
              </a:rPr>
              <a:t>load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330" y="3110649"/>
            <a:ext cx="2465097" cy="998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5828" y="4058021"/>
            <a:ext cx="3034961" cy="202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2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289" y="436098"/>
            <a:ext cx="8683825" cy="3878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30879" y="5485453"/>
            <a:ext cx="779819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har char="•"/>
            </a:pPr>
            <a:r>
              <a:rPr lang="en-US" dirty="0">
                <a:solidFill>
                  <a:srgbClr val="252525"/>
                </a:solidFill>
                <a:latin typeface="Verdana" charset="0"/>
              </a:rPr>
              <a:t> The class implement the </a:t>
            </a:r>
            <a:r>
              <a:rPr lang="en-US" dirty="0" err="1">
                <a:solidFill>
                  <a:srgbClr val="252525"/>
                </a:solidFill>
                <a:latin typeface="Verdana" charset="0"/>
              </a:rPr>
              <a:t>java.io.Serializable</a:t>
            </a:r>
            <a:r>
              <a:rPr lang="en-US" dirty="0">
                <a:solidFill>
                  <a:srgbClr val="252525"/>
                </a:solidFill>
                <a:latin typeface="Verdana" charset="0"/>
              </a:rPr>
              <a:t> interface</a:t>
            </a:r>
          </a:p>
          <a:p>
            <a:pPr>
              <a:buChar char="•"/>
            </a:pPr>
            <a:endParaRPr lang="en-US" sz="1600" dirty="0">
              <a:solidFill>
                <a:prstClr val="black"/>
              </a:solidFill>
              <a:latin typeface="Verdana" charset="0"/>
            </a:endParaRPr>
          </a:p>
          <a:p>
            <a:pPr>
              <a:buChar char="•"/>
            </a:pPr>
            <a:r>
              <a:rPr lang="en-US" dirty="0">
                <a:solidFill>
                  <a:srgbClr val="252525"/>
                </a:solidFill>
                <a:latin typeface="Verdana" charset="0"/>
              </a:rPr>
              <a:t> All of the fields in the class are serializable!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33527" y="4805848"/>
            <a:ext cx="5341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52525"/>
                </a:solidFill>
                <a:latin typeface="Verdana" charset="0"/>
              </a:rPr>
              <a:t>A class can be serialized successfully only if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9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67750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Example of object serialization</a:t>
            </a:r>
            <a:endParaRPr lang="en-US" sz="2800" b="1" dirty="0">
              <a:latin typeface="Trebuche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13094" y="2336467"/>
            <a:ext cx="86281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Person </a:t>
            </a:r>
            <a:r>
              <a:rPr lang="en-US" b="1" dirty="0">
                <a:solidFill>
                  <a:srgbClr val="FF0000"/>
                </a:solidFill>
                <a:latin typeface="Monaco" charset="0"/>
              </a:rPr>
              <a:t>implements </a:t>
            </a:r>
            <a:r>
              <a:rPr lang="en-US" b="1" dirty="0" err="1">
                <a:solidFill>
                  <a:srgbClr val="FF0000"/>
                </a:solidFill>
                <a:latin typeface="Monaco" charset="0"/>
              </a:rPr>
              <a:t>java.io.Serializable</a:t>
            </a:r>
            <a:r>
              <a:rPr lang="en-US" b="1" dirty="0">
                <a:solidFill>
                  <a:srgbClr val="FF0000"/>
                </a:solidFill>
                <a:latin typeface="Monaco" charset="0"/>
              </a:rPr>
              <a:t> </a:t>
            </a:r>
            <a:r>
              <a:rPr lang="en-US" b="1" u="sng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       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String </a:t>
            </a:r>
            <a:r>
              <a:rPr lang="en-US" b="1" dirty="0" err="1">
                <a:solidFill>
                  <a:srgbClr val="0000C0"/>
                </a:solidFill>
                <a:latin typeface="Monaco" charset="0"/>
              </a:rPr>
              <a:t>firstName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       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String </a:t>
            </a:r>
            <a:r>
              <a:rPr lang="en-US" b="1" dirty="0" err="1">
                <a:solidFill>
                  <a:srgbClr val="0000C0"/>
                </a:solidFill>
                <a:latin typeface="Monaco" charset="0"/>
              </a:rPr>
              <a:t>lastName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endParaRPr lang="en-US" b="1" dirty="0">
              <a:solidFill>
                <a:srgbClr val="000000"/>
              </a:solidFill>
              <a:latin typeface="Monaco" charset="0"/>
            </a:endParaRPr>
          </a:p>
          <a:p>
            <a:endParaRPr lang="en-US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Monaco" charset="0"/>
              </a:rPr>
              <a:t>   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29132" y="3577604"/>
            <a:ext cx="82999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onaco" charset="0"/>
              </a:rPr>
              <a:t>	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Person(String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firstName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, String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lastName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	   </a:t>
            </a:r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Monaco" charset="0"/>
              </a:rPr>
              <a:t>firstName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firstName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	   </a:t>
            </a:r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Monaco" charset="0"/>
              </a:rPr>
              <a:t>lastName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lastName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}</a:t>
            </a:r>
          </a:p>
          <a:p>
            <a:endParaRPr lang="en-US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29132" y="3212481"/>
            <a:ext cx="8473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long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i="1" dirty="0" err="1">
                <a:solidFill>
                  <a:srgbClr val="0000C0"/>
                </a:solidFill>
                <a:latin typeface="Monaco" charset="0"/>
              </a:rPr>
              <a:t>serialVersionUID</a:t>
            </a:r>
            <a:r>
              <a:rPr lang="en-US" b="1" i="1" dirty="0">
                <a:solidFill>
                  <a:srgbClr val="000000"/>
                </a:solidFill>
                <a:latin typeface="Monaco" charset="0"/>
              </a:rPr>
              <a:t> = 1L;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9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67750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Save on disk</a:t>
            </a:r>
            <a:endParaRPr lang="en-US" sz="2800" b="1" dirty="0">
              <a:latin typeface="Trebuche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65940" y="1840600"/>
            <a:ext cx="799889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java.io.FileInputStream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java.io.FileOutputStream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java.io.ObjectInputStream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java.io.ObjectOutputStream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is-IS" dirty="0">
                <a:solidFill>
                  <a:srgbClr val="000000"/>
                </a:solidFill>
                <a:latin typeface="Monaco" charset="0"/>
              </a:rPr>
              <a:t>	….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Person </a:t>
            </a:r>
            <a:r>
              <a:rPr lang="en-US" dirty="0">
                <a:solidFill>
                  <a:srgbClr val="0000C0"/>
                </a:solidFill>
                <a:latin typeface="Monaco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Person(</a:t>
            </a:r>
            <a:r>
              <a:rPr lang="en-US" b="1" dirty="0">
                <a:solidFill>
                  <a:srgbClr val="2A00FF"/>
                </a:solidFill>
                <a:latin typeface="Monaco" charset="0"/>
              </a:rPr>
              <a:t>“Valerio”</a:t>
            </a:r>
            <a:r>
              <a:rPr lang="en-US" b="1" dirty="0">
                <a:latin typeface="Monaco" charset="0"/>
              </a:rPr>
              <a:t>,</a:t>
            </a:r>
            <a:r>
              <a:rPr lang="en-US" b="1" dirty="0">
                <a:solidFill>
                  <a:srgbClr val="2A00FF"/>
                </a:solidFill>
                <a:latin typeface="Monaco" charset="0"/>
              </a:rPr>
              <a:t> “</a:t>
            </a:r>
            <a:r>
              <a:rPr lang="en-US" b="1" dirty="0" err="1">
                <a:solidFill>
                  <a:srgbClr val="2A00FF"/>
                </a:solidFill>
                <a:latin typeface="Monaco" charset="0"/>
              </a:rPr>
              <a:t>Terragni</a:t>
            </a:r>
            <a:r>
              <a:rPr lang="en-US" b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dirty="0">
                <a:solidFill>
                  <a:srgbClr val="3F7F5F"/>
                </a:solidFill>
                <a:latin typeface="Monaco" charset="0"/>
              </a:rPr>
              <a:t>// how to save object to file ?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FileOutputStream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Monaco" charset="0"/>
              </a:rPr>
              <a:t>fos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ObjectOutputStream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Monaco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try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dirty="0" err="1">
                <a:solidFill>
                  <a:srgbClr val="0000C0"/>
                </a:solidFill>
                <a:latin typeface="Monaco" charset="0"/>
              </a:rPr>
              <a:t>fos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FileOutputStream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dirty="0">
                <a:solidFill>
                  <a:srgbClr val="0000C0"/>
                </a:solidFill>
                <a:latin typeface="Monaco" charset="0"/>
              </a:rPr>
              <a:t>“</a:t>
            </a:r>
            <a:r>
              <a:rPr lang="en-US" b="1" dirty="0" err="1">
                <a:solidFill>
                  <a:srgbClr val="0000C0"/>
                </a:solidFill>
                <a:latin typeface="Monaco" charset="0"/>
              </a:rPr>
              <a:t>file.ser</a:t>
            </a:r>
            <a:r>
              <a:rPr lang="en-US" b="1" dirty="0">
                <a:solidFill>
                  <a:srgbClr val="0000C0"/>
                </a:solidFill>
                <a:latin typeface="Monaco" charset="0"/>
              </a:rPr>
              <a:t>”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dirty="0">
                <a:solidFill>
                  <a:srgbClr val="0000C0"/>
                </a:solidFill>
                <a:latin typeface="Monaco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ObjectOutputStream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dirty="0" err="1">
                <a:solidFill>
                  <a:srgbClr val="0000C0"/>
                </a:solidFill>
                <a:latin typeface="Monaco" charset="0"/>
              </a:rPr>
              <a:t>fos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dirty="0" err="1">
                <a:solidFill>
                  <a:srgbClr val="0000C0"/>
                </a:solidFill>
                <a:latin typeface="Monaco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.writeObject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Monaco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dirty="0" err="1">
                <a:solidFill>
                  <a:srgbClr val="0000C0"/>
                </a:solidFill>
                <a:latin typeface="Monaco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.close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}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(Exception </a:t>
            </a:r>
            <a:r>
              <a:rPr lang="en-US" b="1" dirty="0">
                <a:solidFill>
                  <a:srgbClr val="0000C0"/>
                </a:solidFill>
                <a:latin typeface="Monaco" charset="0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   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e.printStackTrace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76058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67750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Load from disk</a:t>
            </a:r>
            <a:endParaRPr lang="en-US" sz="2800" b="1" dirty="0">
              <a:latin typeface="Trebuche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14248" y="1916075"/>
            <a:ext cx="85381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>
                <a:solidFill>
                  <a:srgbClr val="3F7F5F"/>
                </a:solidFill>
                <a:latin typeface="Monaco" charset="0"/>
              </a:rPr>
              <a:t>// How to load object in memory from file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FileInputStream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Monaco" charset="0"/>
              </a:rPr>
              <a:t>fis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ObjectInputStream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in 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try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en-US" dirty="0" err="1">
                <a:solidFill>
                  <a:srgbClr val="0000C0"/>
                </a:solidFill>
                <a:latin typeface="Monaco" charset="0"/>
              </a:rPr>
              <a:t>fis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FileInputStream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dirty="0">
                <a:solidFill>
                  <a:srgbClr val="0000C0"/>
                </a:solidFill>
                <a:latin typeface="Monaco" charset="0"/>
              </a:rPr>
              <a:t>“</a:t>
            </a:r>
            <a:r>
              <a:rPr lang="en-US" b="1" dirty="0" err="1">
                <a:solidFill>
                  <a:srgbClr val="0000C0"/>
                </a:solidFill>
                <a:latin typeface="Monaco" charset="0"/>
              </a:rPr>
              <a:t>file.ser</a:t>
            </a:r>
            <a:r>
              <a:rPr lang="en-US" b="1" dirty="0">
                <a:solidFill>
                  <a:srgbClr val="0000C0"/>
                </a:solidFill>
                <a:latin typeface="Monaco" charset="0"/>
              </a:rPr>
              <a:t>”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en-US" dirty="0">
                <a:solidFill>
                  <a:srgbClr val="0000C0"/>
                </a:solidFill>
                <a:latin typeface="Monac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ObjectInputStream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dirty="0" err="1">
                <a:solidFill>
                  <a:srgbClr val="0000C0"/>
                </a:solidFill>
                <a:latin typeface="Monaco" charset="0"/>
              </a:rPr>
              <a:t>fis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    Person </a:t>
            </a:r>
            <a:r>
              <a:rPr lang="en-US" dirty="0">
                <a:solidFill>
                  <a:srgbClr val="6A3E3E"/>
                </a:solidFill>
                <a:latin typeface="Monaco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= (Person) </a:t>
            </a:r>
            <a:r>
              <a:rPr lang="en-US" dirty="0" err="1">
                <a:solidFill>
                  <a:srgbClr val="0000C0"/>
                </a:solidFill>
                <a:latin typeface="Monaco" charset="0"/>
              </a:rPr>
              <a:t>in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.readObject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en-US" dirty="0" err="1">
                <a:solidFill>
                  <a:srgbClr val="0000C0"/>
                </a:solidFill>
                <a:latin typeface="Monaco" charset="0"/>
              </a:rPr>
              <a:t>in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.close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}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(Exception </a:t>
            </a:r>
            <a:r>
              <a:rPr lang="en-US" b="1" dirty="0">
                <a:solidFill>
                  <a:srgbClr val="0000C0"/>
                </a:solidFill>
                <a:latin typeface="Monaco" charset="0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ro-RO" dirty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ro-RO" dirty="0" err="1">
                <a:solidFill>
                  <a:srgbClr val="0000C0"/>
                </a:solidFill>
                <a:latin typeface="Monaco" charset="0"/>
              </a:rPr>
              <a:t>e</a:t>
            </a:r>
            <a:r>
              <a:rPr lang="ro-RO" dirty="0" err="1">
                <a:solidFill>
                  <a:srgbClr val="000000"/>
                </a:solidFill>
                <a:latin typeface="Monaco" charset="0"/>
              </a:rPr>
              <a:t>.printStackTrace</a:t>
            </a:r>
            <a:r>
              <a:rPr lang="ro-RO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de-DE" dirty="0">
                <a:solidFill>
                  <a:srgbClr val="000000"/>
                </a:solidFill>
                <a:latin typeface="Monaco" charset="0"/>
              </a:rPr>
              <a:t>    }</a:t>
            </a:r>
          </a:p>
          <a:p>
            <a:r>
              <a:rPr lang="de-DE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51867" y="2660436"/>
            <a:ext cx="1831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rebuchet MS" charset="0"/>
              </a:rPr>
              <a:t>Path of </a:t>
            </a:r>
            <a:r>
              <a:rPr lang="en-US">
                <a:latin typeface="Trebuchet MS" charset="0"/>
              </a:rPr>
              <a:t>the file!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1547" y="772037"/>
            <a:ext cx="33473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LAB #5 Overview</a:t>
            </a:r>
            <a:endParaRPr lang="en-US" sz="2800" b="1" dirty="0">
              <a:latin typeface="Trebuche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640" y="1371314"/>
            <a:ext cx="11643359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Trebuchet"/>
              </a:rPr>
              <a:t>Task 1: </a:t>
            </a:r>
            <a:r>
              <a:rPr lang="en-US" sz="2800" dirty="0">
                <a:latin typeface="Trebuchet"/>
              </a:rPr>
              <a:t>Save the object </a:t>
            </a:r>
            <a:r>
              <a:rPr lang="en-US" sz="2800" dirty="0" err="1">
                <a:latin typeface="Trebuchet"/>
              </a:rPr>
              <a:t>NoteBook</a:t>
            </a:r>
            <a:r>
              <a:rPr lang="en-US" sz="2800" dirty="0">
                <a:latin typeface="Trebuchet"/>
              </a:rPr>
              <a:t> to file</a:t>
            </a:r>
            <a:endParaRPr lang="en-US" sz="2400" dirty="0"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"/>
            </a:endParaRPr>
          </a:p>
          <a:p>
            <a:r>
              <a:rPr lang="en-US" sz="2800" dirty="0">
                <a:solidFill>
                  <a:srgbClr val="0070C0"/>
                </a:solidFill>
                <a:latin typeface="Trebuchet"/>
              </a:rPr>
              <a:t>Task 2: </a:t>
            </a:r>
            <a:r>
              <a:rPr lang="en-US" sz="2800" dirty="0">
                <a:latin typeface="Trebuchet"/>
              </a:rPr>
              <a:t>Load an object </a:t>
            </a:r>
            <a:r>
              <a:rPr lang="en-US" sz="2800" dirty="0" err="1">
                <a:latin typeface="Trebuchet"/>
              </a:rPr>
              <a:t>NoteBook</a:t>
            </a:r>
            <a:r>
              <a:rPr lang="en-US" sz="2800" dirty="0">
                <a:latin typeface="Trebuchet"/>
              </a:rPr>
              <a:t> from file</a:t>
            </a:r>
            <a:endParaRPr lang="en-US" sz="2400" dirty="0"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rebuchet"/>
            </a:endParaRPr>
          </a:p>
          <a:p>
            <a:r>
              <a:rPr lang="en-US" sz="2800" dirty="0">
                <a:solidFill>
                  <a:srgbClr val="0070C0"/>
                </a:solidFill>
                <a:latin typeface="Trebuchet"/>
              </a:rPr>
              <a:t>Task 3: </a:t>
            </a:r>
            <a:r>
              <a:rPr lang="en-US" sz="2800" dirty="0">
                <a:latin typeface="Trebuchet"/>
              </a:rPr>
              <a:t>Import a </a:t>
            </a:r>
            <a:r>
              <a:rPr lang="en-US" sz="2800" dirty="0" err="1">
                <a:latin typeface="Trebuchet"/>
              </a:rPr>
              <a:t>TextNote</a:t>
            </a:r>
            <a:r>
              <a:rPr lang="en-US" sz="2800" dirty="0">
                <a:latin typeface="Trebuchet"/>
              </a:rPr>
              <a:t> from file</a:t>
            </a:r>
          </a:p>
          <a:p>
            <a:endParaRPr lang="en-US" sz="2800" dirty="0">
              <a:latin typeface="Trebuchet"/>
            </a:endParaRPr>
          </a:p>
          <a:p>
            <a:r>
              <a:rPr lang="en-US" sz="2800" dirty="0">
                <a:solidFill>
                  <a:srgbClr val="0070C0"/>
                </a:solidFill>
                <a:latin typeface="Trebuchet"/>
              </a:rPr>
              <a:t>Task 4: </a:t>
            </a:r>
            <a:r>
              <a:rPr lang="en-US" sz="2800" dirty="0">
                <a:latin typeface="Trebuchet"/>
              </a:rPr>
              <a:t>Export a </a:t>
            </a:r>
            <a:r>
              <a:rPr lang="en-US" sz="2800" dirty="0" err="1">
                <a:latin typeface="Trebuchet"/>
              </a:rPr>
              <a:t>TextNote</a:t>
            </a:r>
            <a:r>
              <a:rPr lang="en-US" sz="2800" dirty="0">
                <a:latin typeface="Trebuchet"/>
              </a:rPr>
              <a:t> to file</a:t>
            </a:r>
          </a:p>
        </p:txBody>
      </p:sp>
    </p:spTree>
    <p:extLst>
      <p:ext uri="{BB962C8B-B14F-4D97-AF65-F5344CB8AC3E}">
        <p14:creationId xmlns:p14="http://schemas.microsoft.com/office/powerpoint/2010/main" val="2033463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6788" y="1600067"/>
            <a:ext cx="921194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rebuchet"/>
              </a:rPr>
              <a:t>Make the class </a:t>
            </a:r>
            <a:r>
              <a:rPr lang="en-US" sz="2400" dirty="0" err="1">
                <a:latin typeface="Trebuchet"/>
              </a:rPr>
              <a:t>NoteBook</a:t>
            </a:r>
            <a:r>
              <a:rPr lang="en-US" sz="2400" dirty="0">
                <a:latin typeface="Trebuchet"/>
              </a:rPr>
              <a:t> implements </a:t>
            </a:r>
            <a:r>
              <a:rPr lang="en-US" sz="2400" dirty="0" err="1">
                <a:latin typeface="Trebuchet"/>
              </a:rPr>
              <a:t>java.io.Serializable</a:t>
            </a:r>
            <a:endParaRPr lang="en-US" sz="2400" dirty="0">
              <a:latin typeface="Trebuchet"/>
            </a:endParaRPr>
          </a:p>
          <a:p>
            <a:pPr marL="971550" lvl="1" indent="-514350">
              <a:buFont typeface="Arial" charset="0"/>
              <a:buChar char="•"/>
            </a:pPr>
            <a:r>
              <a:rPr lang="en-US" sz="2400" dirty="0">
                <a:latin typeface="Trebuchet"/>
              </a:rPr>
              <a:t>Remember that all its fields (and the fields of the fields) have to implement </a:t>
            </a:r>
            <a:r>
              <a:rPr lang="en-US" sz="2400" dirty="0" err="1">
                <a:latin typeface="Trebuchet"/>
              </a:rPr>
              <a:t>java.io.Serializable</a:t>
            </a:r>
            <a:r>
              <a:rPr lang="en-US" sz="2400" dirty="0">
                <a:latin typeface="Trebuchet"/>
              </a:rPr>
              <a:t> interface!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>
                <a:latin typeface="Trebuchet"/>
              </a:rPr>
              <a:t> Java supports multiple interface “implements”. All     interfaces of a class have to be separated by a comma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400" dirty="0">
                <a:latin typeface="Trebuchet"/>
              </a:rPr>
              <a:t>For example: </a:t>
            </a:r>
          </a:p>
          <a:p>
            <a:pPr marL="1257300" lvl="2" indent="-342900">
              <a:buFont typeface="Arial" charset="0"/>
              <a:buChar char="•"/>
            </a:pPr>
            <a:endParaRPr lang="en-US" sz="2400" dirty="0">
              <a:latin typeface="Trebuchet"/>
            </a:endParaRPr>
          </a:p>
          <a:p>
            <a:pPr marL="1257300" lvl="2" indent="-342900">
              <a:buFont typeface="Arial" charset="0"/>
              <a:buChar char="•"/>
            </a:pPr>
            <a:endParaRPr lang="en-US" sz="2400" dirty="0">
              <a:latin typeface="Trebuchet"/>
            </a:endParaRPr>
          </a:p>
          <a:p>
            <a:pPr marL="1257300" lvl="2" indent="-342900">
              <a:buFont typeface="Arial" charset="0"/>
              <a:buChar char="•"/>
            </a:pPr>
            <a:r>
              <a:rPr lang="en-US" sz="2400" dirty="0">
                <a:latin typeface="Trebuchet"/>
              </a:rPr>
              <a:t>Most native Java classes already implements Serializable interface ( for example String and </a:t>
            </a:r>
            <a:r>
              <a:rPr lang="en-US" sz="2400" dirty="0" err="1">
                <a:latin typeface="Trebuchet"/>
              </a:rPr>
              <a:t>ArrayList</a:t>
            </a:r>
            <a:r>
              <a:rPr lang="en-US" sz="2400" dirty="0">
                <a:latin typeface="Trebuchet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971550" lvl="1" indent="-514350">
              <a:buFont typeface="+mj-lt"/>
              <a:buAutoNum type="romanU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8017" y="376702"/>
            <a:ext cx="89798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rebuchet"/>
              </a:rPr>
              <a:t>Task 1: </a:t>
            </a:r>
            <a:r>
              <a:rPr lang="en-US" sz="2400" dirty="0">
                <a:latin typeface="Trebuchet"/>
              </a:rPr>
              <a:t>Save the object </a:t>
            </a:r>
            <a:r>
              <a:rPr lang="en-US" sz="2400" dirty="0" err="1">
                <a:latin typeface="Trebuchet"/>
              </a:rPr>
              <a:t>NoteBook</a:t>
            </a:r>
            <a:r>
              <a:rPr lang="en-US" sz="2400" dirty="0">
                <a:latin typeface="Trebuchet"/>
              </a:rPr>
              <a:t> to file</a:t>
            </a:r>
            <a:endParaRPr lang="en-US" sz="24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94450" y="4062438"/>
            <a:ext cx="9992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Monaco" charset="0"/>
              </a:rPr>
              <a:t>class</a:t>
            </a:r>
            <a:r>
              <a:rPr lang="is-IS" b="1" dirty="0">
                <a:solidFill>
                  <a:srgbClr val="000000"/>
                </a:solidFill>
                <a:highlight>
                  <a:srgbClr val="E8F2FE"/>
                </a:highlight>
                <a:latin typeface="Monaco" charset="0"/>
              </a:rPr>
              <a:t>  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Monaco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Monaco" charset="0"/>
              </a:rPr>
              <a:t>implements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Monaco" charset="0"/>
              </a:rPr>
              <a:t> Comparable&lt;   &gt;,Serializable{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99803" y="4076953"/>
            <a:ext cx="604910" cy="35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14381" y="4046891"/>
            <a:ext cx="604910" cy="35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22250" y="5832074"/>
            <a:ext cx="8473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long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i="1" dirty="0" err="1">
                <a:solidFill>
                  <a:srgbClr val="0000C0"/>
                </a:solidFill>
                <a:latin typeface="Monaco" charset="0"/>
              </a:rPr>
              <a:t>serialVersionUID</a:t>
            </a:r>
            <a:r>
              <a:rPr lang="en-US" b="1" i="1" dirty="0">
                <a:solidFill>
                  <a:srgbClr val="000000"/>
                </a:solidFill>
                <a:latin typeface="Monaco" charset="0"/>
              </a:rPr>
              <a:t> = 1L;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3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4531</TotalTime>
  <Words>1200</Words>
  <Application>Microsoft Office PowerPoint</Application>
  <PresentationFormat>宽屏</PresentationFormat>
  <Paragraphs>192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Monaco</vt:lpstr>
      <vt:lpstr>Trebuchet</vt:lpstr>
      <vt:lpstr>Arial</vt:lpstr>
      <vt:lpstr>Calibri</vt:lpstr>
      <vt:lpstr>Calibri Light</vt:lpstr>
      <vt:lpstr>Courier New</vt:lpstr>
      <vt:lpstr>Trebuchet MS</vt:lpstr>
      <vt:lpstr>Verdana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 OF LAB #4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Your Objects</dc:title>
  <dc:creator>Ming WEN</dc:creator>
  <cp:lastModifiedBy>Zhang Bowen</cp:lastModifiedBy>
  <cp:revision>293</cp:revision>
  <cp:lastPrinted>2016-09-30T03:44:35Z</cp:lastPrinted>
  <dcterms:created xsi:type="dcterms:W3CDTF">2015-02-09T14:16:17Z</dcterms:created>
  <dcterms:modified xsi:type="dcterms:W3CDTF">2022-03-07T03:20:33Z</dcterms:modified>
</cp:coreProperties>
</file>