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5" r:id="rId4"/>
    <p:sldId id="306" r:id="rId5"/>
    <p:sldId id="308" r:id="rId6"/>
    <p:sldId id="309" r:id="rId7"/>
    <p:sldId id="312" r:id="rId8"/>
    <p:sldId id="313" r:id="rId9"/>
    <p:sldId id="314" r:id="rId10"/>
    <p:sldId id="315" r:id="rId11"/>
    <p:sldId id="302" r:id="rId12"/>
    <p:sldId id="316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Java Generics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#5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Wildcards and Inheritance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990880" y="1378384"/>
            <a:ext cx="106864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Is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&lt;Integer&gt; a subtype of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&lt;Number&gt;?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Wildcards comes to solve this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You can read “?” as “anything”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Some facts: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&lt;Object&gt; is a subtype of </a:t>
            </a: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&lt;?&gt;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&lt;Integer&gt; is a subtype of </a:t>
            </a: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&lt;? Extends Number&gt;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&lt;Number&gt; is a subtype of </a:t>
            </a: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&lt;? Extends Number&gt;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&lt;?&gt; is a subtype of </a:t>
            </a: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&lt;? Extends Object&gt;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List&lt;? Extends Integer&gt; is a subtype of List&lt;? Extends Number&gt;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039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#5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Keypoints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" y="1371314"/>
            <a:ext cx="116433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Trebuchet"/>
              </a:rPr>
              <a:t>Download template code </a:t>
            </a:r>
            <a:r>
              <a:rPr lang="en-US" sz="2800" dirty="0">
                <a:solidFill>
                  <a:srgbClr val="00B0F0"/>
                </a:solidFill>
                <a:latin typeface="Trebuchet"/>
              </a:rPr>
              <a:t>Heap.java</a:t>
            </a:r>
            <a:r>
              <a:rPr lang="en-US" sz="2800" dirty="0">
                <a:latin typeface="Trebuchet"/>
              </a:rPr>
              <a:t>, and implement the </a:t>
            </a:r>
            <a:r>
              <a:rPr lang="en-US" sz="2800" dirty="0">
                <a:solidFill>
                  <a:srgbClr val="00B0F0"/>
                </a:solidFill>
                <a:latin typeface="Trebuchet"/>
              </a:rPr>
              <a:t>TODO</a:t>
            </a:r>
            <a:r>
              <a:rPr lang="en-US" sz="2800" dirty="0">
                <a:latin typeface="Trebuchet"/>
              </a:rPr>
              <a:t>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In Lab#5, we use package </a:t>
            </a:r>
            <a:r>
              <a:rPr lang="en-US" sz="2800" b="1" dirty="0">
                <a:latin typeface="Trebuchet"/>
              </a:rPr>
              <a:t>lab5</a:t>
            </a:r>
            <a:r>
              <a:rPr lang="en-US" sz="2800" dirty="0">
                <a:latin typeface="Trebuchet"/>
              </a:rPr>
              <a:t>, because it’s not in series with Lab 2 3 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rebuchet"/>
              </a:rPr>
              <a:t>Download </a:t>
            </a:r>
            <a:r>
              <a:rPr lang="en-US" sz="2800" dirty="0">
                <a:solidFill>
                  <a:srgbClr val="00B0F0"/>
                </a:solidFill>
                <a:latin typeface="Trebuchet"/>
              </a:rPr>
              <a:t>HeapTest.java</a:t>
            </a:r>
            <a:r>
              <a:rPr lang="en-US" sz="2800" dirty="0">
                <a:latin typeface="Trebuchet"/>
              </a:rPr>
              <a:t>, and test your code.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All the testcase should output “</a:t>
            </a:r>
            <a:r>
              <a:rPr lang="en-US" sz="2800" b="1" dirty="0">
                <a:latin typeface="Trebuchet"/>
              </a:rPr>
              <a:t>Success</a:t>
            </a:r>
            <a:r>
              <a:rPr lang="en-US" sz="2800" dirty="0">
                <a:latin typeface="Trebuchet"/>
              </a:rPr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rebuchet"/>
              </a:rPr>
              <a:t>Submission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Push code to </a:t>
            </a:r>
            <a:r>
              <a:rPr lang="en-US" sz="2800" dirty="0" err="1">
                <a:latin typeface="Trebuchet"/>
              </a:rPr>
              <a:t>Github</a:t>
            </a:r>
            <a:endParaRPr lang="en-US" sz="2800" dirty="0">
              <a:latin typeface="Trebuche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Upload screenshots of your: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Main function code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execution result of main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2800" dirty="0">
              <a:latin typeface="Trebuche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203346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#5 Goal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" y="1371314"/>
            <a:ext cx="116433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"/>
              </a:rPr>
              <a:t>We are implementing a generic min heap for comparable types.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altLang="zh-CN" sz="2000" b="0" u="sng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https://en.wikipedia.org/wiki/Heap_(data_structure)</a:t>
            </a:r>
            <a:endParaRPr lang="en-US" altLang="zh-CN" sz="20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n-US" sz="2800" dirty="0">
              <a:latin typeface="Trebuche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00043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#5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10538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programming with Java Generic types and methods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use bounds and wildcards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The world without Generics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105387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Use non-Generic 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List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nums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= new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();</a:t>
            </a:r>
          </a:p>
          <a:p>
            <a:pPr lvl="1"/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  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nums.add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(1);</a:t>
            </a:r>
          </a:p>
          <a:p>
            <a:pPr lvl="1"/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  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nums.add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(“a string”);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Can we assure that it returns integer?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nums.get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(0);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Need to define a new List for every contained Java type?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IntList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FloatList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DoubleList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ListofList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Then our code could be very ugly…</a:t>
            </a:r>
          </a:p>
        </p:txBody>
      </p:sp>
    </p:spTree>
    <p:extLst>
      <p:ext uri="{BB962C8B-B14F-4D97-AF65-F5344CB8AC3E}">
        <p14:creationId xmlns:p14="http://schemas.microsoft.com/office/powerpoint/2010/main" val="31607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Java Generics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1114998" y="1371314"/>
            <a:ext cx="10538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Generics enables </a:t>
            </a:r>
            <a:r>
              <a:rPr lang="en-US" sz="2400" b="1" dirty="0">
                <a:latin typeface="Trebuchet MS" charset="0"/>
                <a:ea typeface="Trebuchet MS" charset="0"/>
                <a:cs typeface="Trebuchet MS" charset="0"/>
              </a:rPr>
              <a:t>types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to be parameterized when defining </a:t>
            </a:r>
            <a:r>
              <a:rPr lang="en-US" sz="2400" dirty="0">
                <a:solidFill>
                  <a:srgbClr val="00B0F0"/>
                </a:solidFill>
                <a:latin typeface="Trebuchet MS" charset="0"/>
                <a:ea typeface="Trebuchet MS" charset="0"/>
                <a:cs typeface="Trebuchet MS" charset="0"/>
              </a:rPr>
              <a:t>classes, interfaces, and methods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It enables us to re-use code on different types.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E.g. sort on integer, float, double,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We can do compile-time type checking based on it</a:t>
            </a:r>
          </a:p>
        </p:txBody>
      </p:sp>
    </p:spTree>
    <p:extLst>
      <p:ext uri="{BB962C8B-B14F-4D97-AF65-F5344CB8AC3E}">
        <p14:creationId xmlns:p14="http://schemas.microsoft.com/office/powerpoint/2010/main" val="427407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Generic Class and Interface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1089890" y="1230602"/>
            <a:ext cx="113607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Define a generic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Define a generic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Use </a:t>
            </a:r>
            <a:r>
              <a:rPr lang="en-US" sz="2400" dirty="0" err="1">
                <a:solidFill>
                  <a:srgbClr val="00B0F0"/>
                </a:solidFill>
                <a:latin typeface="Trebuchet MS" charset="0"/>
                <a:ea typeface="Trebuchet MS" charset="0"/>
                <a:cs typeface="Trebuchet MS" charset="0"/>
              </a:rPr>
              <a:t>instanceof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on generic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charset="0"/>
              </a:rPr>
              <a:t>A generic class is shared by all its instances regardless of its actual type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F1AFB3-079B-4BA1-A44C-FBDF1290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82" y="1647240"/>
            <a:ext cx="6902702" cy="1032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D7FFC1-7709-48D4-AC7E-B6B61E84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82" y="3096057"/>
            <a:ext cx="4596927" cy="10667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FA15C4-5B8B-464E-A7A0-BF489F8D3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993" y="5016254"/>
            <a:ext cx="4579007" cy="1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Generic method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1089891" y="1230602"/>
            <a:ext cx="106864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Generic method is written with single method definition, but can be called with arguments of different types.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charset="0"/>
              </a:rPr>
              <a:t>The type parameter should be placed </a:t>
            </a:r>
            <a:r>
              <a:rPr lang="en-US" altLang="zh-CN" sz="2400" dirty="0">
                <a:solidFill>
                  <a:srgbClr val="00B0F0"/>
                </a:solidFill>
                <a:latin typeface="Trebuchet MS" charset="0"/>
              </a:rPr>
              <a:t>before</a:t>
            </a:r>
            <a:r>
              <a:rPr lang="en-US" altLang="zh-CN" sz="2400" dirty="0">
                <a:latin typeface="Trebuchet MS" charset="0"/>
              </a:rPr>
              <a:t> the return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endParaRPr lang="en-US" sz="2400" dirty="0">
              <a:latin typeface="Trebuchet M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charset="0"/>
              </a:rPr>
              <a:t>Generic methods can have more than 1 type parameter, separated by </a:t>
            </a:r>
            <a:r>
              <a:rPr lang="en-US" altLang="zh-CN" sz="2400" dirty="0">
                <a:solidFill>
                  <a:srgbClr val="00B0F0"/>
                </a:solidFill>
                <a:latin typeface="Trebuchet MS" charset="0"/>
              </a:rPr>
              <a:t>commas</a:t>
            </a:r>
            <a:r>
              <a:rPr lang="en-US" altLang="zh-CN" sz="2400" dirty="0">
                <a:latin typeface="Trebuchet MS" charset="0"/>
              </a:rPr>
              <a:t> in method signature</a:t>
            </a: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45C93-C449-4B58-AF62-0266C3E7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7" y="2492327"/>
            <a:ext cx="4784340" cy="1285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F14336-C7AA-42D2-84F2-7E80AEB9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46" y="2492328"/>
            <a:ext cx="5341399" cy="15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Generics in static context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990880" y="1378384"/>
            <a:ext cx="106864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Static context should have its own type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rebuchet MS" charset="0"/>
              </a:rPr>
              <a:t>The first one is not allowed because X belongs to the instance of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87F18-76CA-4B7D-860A-E39AFE08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88" y="2586835"/>
            <a:ext cx="5825030" cy="10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Type Erasing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990880" y="1378384"/>
            <a:ext cx="106864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Type information is not available at runtime and all the generics stuffs are process as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java.lang.Object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Primitive types are not allowed to be type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Can not make any use of type parameter at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Exception types can not be generic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Bounded Generics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6DCFD0-D2BD-47F7-9904-8C20AA7F94FE}"/>
              </a:ext>
            </a:extLst>
          </p:cNvPr>
          <p:cNvSpPr/>
          <p:nvPr/>
        </p:nvSpPr>
        <p:spPr>
          <a:xfrm>
            <a:off x="990880" y="1378384"/>
            <a:ext cx="10686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We can restrict the types that can be accepted by a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charset="0"/>
              </a:rPr>
              <a:t>For example, we can specify that we accept the type and all its subclasses.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</a:endParaRPr>
          </a:p>
          <a:p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BF863A-2D3A-4970-B46C-BC2F21A2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12" y="2711298"/>
            <a:ext cx="9268252" cy="7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591</Words>
  <Application>Microsoft Office PowerPoint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Trebuchet</vt:lpstr>
      <vt:lpstr>Arial</vt:lpstr>
      <vt:lpstr>Calibri</vt:lpstr>
      <vt:lpstr>Calibri Light</vt:lpstr>
      <vt:lpstr>Consolas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#5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476</cp:revision>
  <cp:lastPrinted>2016-09-30T03:44:35Z</cp:lastPrinted>
  <dcterms:created xsi:type="dcterms:W3CDTF">2015-02-09T14:16:17Z</dcterms:created>
  <dcterms:modified xsi:type="dcterms:W3CDTF">2022-03-08T05:22:29Z</dcterms:modified>
</cp:coreProperties>
</file>