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3" r:id="rId4"/>
    <p:sldId id="282" r:id="rId5"/>
    <p:sldId id="257" r:id="rId6"/>
    <p:sldId id="284" r:id="rId7"/>
    <p:sldId id="260" r:id="rId8"/>
    <p:sldId id="285" r:id="rId9"/>
    <p:sldId id="286" r:id="rId10"/>
    <p:sldId id="287" r:id="rId11"/>
    <p:sldId id="281" r:id="rId12"/>
    <p:sldId id="261" r:id="rId13"/>
    <p:sldId id="288" r:id="rId14"/>
    <p:sldId id="290" r:id="rId15"/>
    <p:sldId id="289" r:id="rId16"/>
    <p:sldId id="291" r:id="rId17"/>
    <p:sldId id="275" r:id="rId18"/>
    <p:sldId id="292" r:id="rId19"/>
    <p:sldId id="293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Creating Classes and Objects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#2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</a:t>
            </a:r>
            <a:r>
              <a:rPr lang="en-US" sz="2400" dirty="0">
                <a:latin typeface="Trebuchet"/>
              </a:rPr>
              <a:t>(bowen.zhang@connect.ust.hk)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#2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9951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79059" y="-290660"/>
            <a:ext cx="39242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Class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09600"/>
            <a:ext cx="8547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334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package “base”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Open Eclipse (you can find it in C:\Eclipse)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Open the project </a:t>
            </a:r>
            <a:r>
              <a:rPr lang="en-US" sz="2400" i="1" dirty="0">
                <a:solidFill>
                  <a:srgbClr val="00B050"/>
                </a:solidFill>
                <a:latin typeface="Trebuchet"/>
              </a:rPr>
              <a:t>comp3021lab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that you created in lab1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a package named “base”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91" y="1592811"/>
            <a:ext cx="4597486" cy="48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Note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class Note inside package base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Right click on package base  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     new -&gt;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39" y="162789"/>
            <a:ext cx="5202063" cy="22148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91749" y="4568135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rebuchet MS" charset="0"/>
              </a:rPr>
              <a:t>Two private class fields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21770" y="4818446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91748" y="5265553"/>
            <a:ext cx="2872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</a:rPr>
              <a:t>Constructor takes as argument the String title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21770" y="5648061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2" y="3627017"/>
            <a:ext cx="2409018" cy="3165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32070" y="2904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 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		  Date </a:t>
            </a:r>
            <a:r>
              <a:rPr lang="en-US" b="1" u="sng" dirty="0">
                <a:solidFill>
                  <a:srgbClr val="0000C0"/>
                </a:solidFill>
                <a:latin typeface="Monaco" charset="0"/>
              </a:rPr>
              <a:t>date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Note(String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.      =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91079" y="3429000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18468" y="3801291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3418" y="4568134"/>
            <a:ext cx="792285" cy="3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705703" y="4863144"/>
            <a:ext cx="2275399" cy="3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85102" y="60022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Trebuchet"/>
              </a:rPr>
              <a:t>Create all attributes, constructors and member functions as described in the class diagram.</a:t>
            </a:r>
            <a:endParaRPr lang="en-US" altLang="zh-CN" dirty="0">
              <a:solidFill>
                <a:srgbClr val="002060"/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35240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536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altLang="zh-CN" sz="2800" dirty="0">
                <a:solidFill>
                  <a:srgbClr val="002060"/>
                </a:solidFill>
                <a:latin typeface="Trebuchet"/>
              </a:rPr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2" y="3627017"/>
            <a:ext cx="2409018" cy="31655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7977" y="1592811"/>
            <a:ext cx="65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 charset="0"/>
              </a:rPr>
              <a:t>This function is designed for comparing whether two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Note</a:t>
            </a:r>
            <a:r>
              <a:rPr lang="en-US" sz="2400" dirty="0">
                <a:latin typeface="Trebuchet MS" charset="0"/>
              </a:rPr>
              <a:t> objects are the same</a:t>
            </a:r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  <a:p>
            <a:r>
              <a:rPr lang="en-US" sz="2400" dirty="0">
                <a:latin typeface="Trebuchet MS" charset="0"/>
              </a:rPr>
              <a:t>In this lab,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two notes are the same if their titles are the same.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06" y="445466"/>
            <a:ext cx="3688893" cy="5970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34" y="5130800"/>
            <a:ext cx="6324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671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TextNote</a:t>
            </a:r>
            <a:r>
              <a:rPr lang="en-US" sz="2800" b="1" dirty="0">
                <a:solidFill>
                  <a:srgbClr val="002060"/>
                </a:solidFill>
                <a:latin typeface="Trebuchet"/>
              </a:rPr>
              <a:t> and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ImageNote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62" y="1534749"/>
            <a:ext cx="5277031" cy="492410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87291" y="5734594"/>
            <a:ext cx="653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03988" y="5365262"/>
            <a:ext cx="287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rebuchet MS" charset="0"/>
              </a:rPr>
              <a:t>java.util.File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52777" y="4172187"/>
            <a:ext cx="287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rebuchet MS" charset="0"/>
              </a:rPr>
              <a:t>subCLasses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3754" y="1534749"/>
            <a:ext cx="66264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latin typeface="Trebuchet"/>
              </a:rPr>
              <a:t>ImageNote</a:t>
            </a:r>
            <a:r>
              <a:rPr lang="en-US" altLang="zh-CN" sz="2400" dirty="0">
                <a:latin typeface="Trebuchet"/>
              </a:rPr>
              <a:t> and </a:t>
            </a:r>
            <a:r>
              <a:rPr lang="en-US" altLang="zh-CN" sz="2400" dirty="0" err="1">
                <a:latin typeface="Trebuchet"/>
              </a:rPr>
              <a:t>TextNote</a:t>
            </a:r>
            <a:r>
              <a:rPr lang="en-US" altLang="zh-CN" sz="2400" dirty="0">
                <a:latin typeface="Trebuchet"/>
              </a:rPr>
              <a:t> are subclasses of Class Note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3286" y="4541519"/>
            <a:ext cx="323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</a:rPr>
              <a:t>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rebuchet MS" charset="0"/>
              </a:rPr>
              <a:t>super() </a:t>
            </a:r>
            <a:r>
              <a:rPr lang="en-US" dirty="0">
                <a:latin typeface="Trebuchet MS" charset="0"/>
              </a:rPr>
              <a:t>to initialize the parent class’ attributes.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183" y="2143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Monac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 {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232901" y="54676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7814" y="5772561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669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Folder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Create class Folder inside package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8846" y="0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base;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java.util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Folder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&lt;Note&gt;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Folder(String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addNote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48167" y="406277"/>
            <a:ext cx="186292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48167" y="1737360"/>
            <a:ext cx="1627799" cy="31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52372" y="2490651"/>
            <a:ext cx="2350611" cy="2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875521" y="2717074"/>
            <a:ext cx="2316480" cy="25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42917" y="3670663"/>
            <a:ext cx="1356009" cy="36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78348" y="4297680"/>
            <a:ext cx="817904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33965" y="4655650"/>
            <a:ext cx="817904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67814" y="5670199"/>
            <a:ext cx="1808152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04668" y="5266711"/>
            <a:ext cx="788863" cy="51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875521" y="3318908"/>
            <a:ext cx="1356009" cy="36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" y="3338841"/>
            <a:ext cx="2882538" cy="33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630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Class Folder</a:t>
            </a:r>
            <a:endParaRPr lang="en-US" sz="2800" b="1" dirty="0"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4975" y="1291180"/>
            <a:ext cx="6264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887" y="4379663"/>
            <a:ext cx="4506216" cy="97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2921" y="2175116"/>
            <a:ext cx="6887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rebuchet MS" charset="0"/>
              </a:rPr>
              <a:t>Two folders are equal if they have the same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0760" y="4532062"/>
            <a:ext cx="4901743" cy="162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4579" y="3358681"/>
            <a:ext cx="8191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rebuchet MS" charset="0"/>
              </a:rPr>
              <a:t>This function is designed for printing out the information of a </a:t>
            </a:r>
            <a:r>
              <a:rPr lang="en-US" sz="20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2559" y="3887975"/>
            <a:ext cx="520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Output format:</a:t>
            </a:r>
            <a:endParaRPr lang="en-US" dirty="0">
              <a:solidFill>
                <a:srgbClr val="00B050"/>
              </a:solidFill>
              <a:latin typeface="Trebuchet M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451" y="4274618"/>
            <a:ext cx="8077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 Name&gt; : &lt;Number of Text Notes&gt; : &lt;Number of Image Notes&gt;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36274" y="4526333"/>
            <a:ext cx="3663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Use </a:t>
            </a:r>
            <a:r>
              <a:rPr lang="en-US" i="1" dirty="0" err="1">
                <a:solidFill>
                  <a:srgbClr val="FF0000"/>
                </a:solidFill>
                <a:latin typeface="Trebuchet MS" charset="0"/>
              </a:rPr>
              <a:t>instanceof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to determine an object belongs to which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39" y="5076832"/>
            <a:ext cx="4018867" cy="643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61" y="4632643"/>
            <a:ext cx="9290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nText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fr-FR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fr-FR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Monaco" charset="0"/>
              </a:rPr>
              <a:t>nImage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fr-FR" b="1" dirty="0">
              <a:solidFill>
                <a:srgbClr val="000000"/>
              </a:solidFill>
              <a:latin typeface="Monaco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Monaco" charset="0"/>
              </a:rPr>
              <a:t>		// TODO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0000C0"/>
                </a:solidFill>
                <a:latin typeface="Monaco" charset="0"/>
              </a:rPr>
              <a:t>name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>
                <a:solidFill>
                  <a:srgbClr val="2A00FF"/>
                </a:solidFill>
                <a:latin typeface="Monaco" charset="0"/>
              </a:rPr>
              <a:t>":"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nText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>
                <a:solidFill>
                  <a:srgbClr val="2A00FF"/>
                </a:solidFill>
                <a:latin typeface="Monaco" charset="0"/>
              </a:rPr>
              <a:t>":"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nImage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93274" y="3830775"/>
            <a:ext cx="3663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Scan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the elements of the list “notes”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1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Create class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inside package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47D76-EAE7-4FCF-BA2A-29C97801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83" y="3060105"/>
            <a:ext cx="5796839" cy="27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050" y="1682756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f</a:t>
            </a:r>
            <a:endParaRPr lang="en-US" sz="16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createTextNote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       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createImageNote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&lt;Folder&gt; </a:t>
            </a:r>
            <a:r>
              <a:rPr lang="en-US" altLang="zh-CN" sz="1600" b="1" dirty="0" err="1">
                <a:solidFill>
                  <a:srgbClr val="000000"/>
                </a:solidFill>
                <a:latin typeface="Monaco"/>
              </a:rPr>
              <a:t>getFolders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endParaRPr lang="en-US" altLang="zh-CN" sz="1600" b="1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} 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5550" y="2228850"/>
            <a:ext cx="3371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5550" y="2991745"/>
            <a:ext cx="3371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7943" y="4248149"/>
            <a:ext cx="951950" cy="26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3774" y="5219700"/>
            <a:ext cx="2951925" cy="2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3774" y="5430144"/>
            <a:ext cx="2951925" cy="2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4186" y="1259354"/>
            <a:ext cx="4714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Create an instance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TextNote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ImageNote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Call member function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insertNote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to insert the note to the corresponding folders.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15600" y="1581150"/>
            <a:ext cx="1228586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V="1">
            <a:off x="5753100" y="3925194"/>
            <a:ext cx="1314450" cy="2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B4298ED-9B53-4666-A459-A3479B73BB6D}"/>
              </a:ext>
            </a:extLst>
          </p:cNvPr>
          <p:cNvSpPr/>
          <p:nvPr/>
        </p:nvSpPr>
        <p:spPr>
          <a:xfrm flipV="1">
            <a:off x="1390100" y="6421893"/>
            <a:ext cx="1314450" cy="2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Create a Class.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Attributes, constructors, getters and setters, equals(),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toString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().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Inherit a Class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Classes and subclasses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Create an Instance of a Class (Object)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Creating new objects, comparing objects, call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697" y="561242"/>
            <a:ext cx="10772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insertNote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folderName,Note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92723"/>
            <a:ext cx="124222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 charset="0"/>
              </a:rPr>
              <a:t>This function is designed to insert a note to a folder with name </a:t>
            </a:r>
            <a:r>
              <a:rPr lang="en-US" sz="2400" dirty="0" err="1">
                <a:latin typeface="Trebuchet MS" charset="0"/>
              </a:rPr>
              <a:t>folderName</a:t>
            </a:r>
            <a:r>
              <a:rPr lang="en-US" sz="2400" dirty="0">
                <a:latin typeface="Trebuchet MS" charset="0"/>
              </a:rPr>
              <a:t> </a:t>
            </a:r>
          </a:p>
          <a:p>
            <a:endParaRPr lang="en-US" sz="2400" dirty="0">
              <a:latin typeface="Trebuchet MS" charset="0"/>
            </a:endParaRPr>
          </a:p>
          <a:p>
            <a:r>
              <a:rPr lang="en-US" sz="2400" b="1" dirty="0">
                <a:latin typeface="Trebuchet MS" charset="0"/>
              </a:rPr>
              <a:t>Step 1: </a:t>
            </a:r>
          </a:p>
          <a:p>
            <a:r>
              <a:rPr lang="en-US" sz="2400" dirty="0">
                <a:latin typeface="Trebuchet MS" charset="0"/>
              </a:rPr>
              <a:t>Check if 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n </a:t>
            </a:r>
            <a:r>
              <a:rPr lang="en-US" sz="2400" dirty="0">
                <a:latin typeface="Trebuchet MS" charset="0"/>
              </a:rPr>
              <a:t>object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sz="2400" dirty="0">
                <a:latin typeface="Trebuchet MS" charset="0"/>
              </a:rPr>
              <a:t>with name </a:t>
            </a:r>
            <a:r>
              <a:rPr lang="en-US" sz="2400" dirty="0" err="1">
                <a:solidFill>
                  <a:srgbClr val="00B050"/>
                </a:solidFill>
                <a:latin typeface="Trebuchet MS" charset="0"/>
              </a:rPr>
              <a:t>folderName</a:t>
            </a:r>
            <a:r>
              <a:rPr lang="en-US" sz="2400" dirty="0">
                <a:latin typeface="Trebuchet MS" charset="0"/>
              </a:rPr>
              <a:t> already exists in the </a:t>
            </a:r>
            <a:r>
              <a:rPr lang="en-US" sz="2400" dirty="0" err="1">
                <a:latin typeface="Trebuchet MS" charset="0"/>
              </a:rPr>
              <a:t>NoteBook</a:t>
            </a:r>
            <a:endParaRPr lang="en-US" sz="2400" dirty="0">
              <a:latin typeface="Trebuchet MS" charset="0"/>
            </a:endParaRPr>
          </a:p>
          <a:p>
            <a:r>
              <a:rPr lang="en-US" sz="2400" dirty="0">
                <a:latin typeface="Trebuchet MS" charset="0"/>
              </a:rPr>
              <a:t>	  If </a:t>
            </a:r>
            <a:r>
              <a:rPr lang="en-US" sz="2400" b="1" dirty="0">
                <a:latin typeface="Trebuchet MS" charset="0"/>
              </a:rPr>
              <a:t>yes</a:t>
            </a:r>
            <a:r>
              <a:rPr lang="en-US" sz="2400" dirty="0">
                <a:latin typeface="Trebuchet MS" charset="0"/>
              </a:rPr>
              <a:t>, get the object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latin typeface="Trebuchet MS" charset="0"/>
              </a:rPr>
              <a:t> with name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If </a:t>
            </a:r>
            <a:r>
              <a:rPr lang="en-US" sz="2400" b="1" dirty="0" err="1">
                <a:latin typeface="Trebuchet MS" charset="0"/>
                <a:ea typeface="Trebuchet MS" charset="0"/>
                <a:cs typeface="Trebuchet MS" charset="0"/>
              </a:rPr>
              <a:t>not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latin typeface="Trebuchet MS" charset="0"/>
              </a:rPr>
              <a:t>create</a:t>
            </a:r>
            <a:r>
              <a:rPr lang="en-US" sz="2400" dirty="0">
                <a:latin typeface="Trebuchet MS" charset="0"/>
              </a:rPr>
              <a:t> a new object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latin typeface="Trebuchet MS" charset="0"/>
              </a:rPr>
              <a:t> using the folder name specified, and add 	     </a:t>
            </a:r>
          </a:p>
          <a:p>
            <a:r>
              <a:rPr lang="en-US" sz="2400" dirty="0">
                <a:latin typeface="Trebuchet MS" charset="0"/>
              </a:rPr>
              <a:t>                       it to the Notebook (inside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folders</a:t>
            </a:r>
            <a:r>
              <a:rPr lang="en-US" sz="2400" dirty="0">
                <a:latin typeface="Trebuchet MS" charset="0"/>
              </a:rPr>
              <a:t>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  <a:p>
            <a:r>
              <a:rPr lang="en-US" sz="2400" b="1" dirty="0">
                <a:latin typeface="Trebuchet MS" charset="0"/>
              </a:rPr>
              <a:t>Step 2: </a:t>
            </a:r>
          </a:p>
          <a:p>
            <a:r>
              <a:rPr lang="en-US" sz="2400" dirty="0">
                <a:latin typeface="Trebuchet MS" charset="0"/>
              </a:rPr>
              <a:t>Check if among the notes contained in the folder there is one with the same title of the Note in input.</a:t>
            </a:r>
          </a:p>
          <a:p>
            <a:r>
              <a:rPr lang="en-US" sz="2400" dirty="0">
                <a:latin typeface="Trebuchet MS" charset="0"/>
              </a:rPr>
              <a:t>	  If </a:t>
            </a:r>
            <a:r>
              <a:rPr lang="en-US" sz="2400" b="1" dirty="0">
                <a:latin typeface="Trebuchet MS" charset="0"/>
              </a:rPr>
              <a:t>yes</a:t>
            </a:r>
            <a:r>
              <a:rPr lang="en-US" sz="2400" dirty="0">
                <a:latin typeface="Trebuchet MS" charset="0"/>
              </a:rPr>
              <a:t>, output an error message and return false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If </a:t>
            </a:r>
            <a:r>
              <a:rPr lang="en-US" sz="2400" b="1" dirty="0">
                <a:latin typeface="Trebuchet MS" charset="0"/>
                <a:ea typeface="Trebuchet MS" charset="0"/>
                <a:cs typeface="Trebuchet MS" charset="0"/>
              </a:rPr>
              <a:t>not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we add the note in input to the folder and return true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401"/>
            <a:ext cx="11886478" cy="45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7148" y="6255702"/>
            <a:ext cx="8822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For Step 2 use the equals methods that we created</a:t>
            </a:r>
          </a:p>
        </p:txBody>
      </p:sp>
    </p:spTree>
    <p:extLst>
      <p:ext uri="{BB962C8B-B14F-4D97-AF65-F5344CB8AC3E}">
        <p14:creationId xmlns:p14="http://schemas.microsoft.com/office/powerpoint/2010/main" val="114866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6297" y="162437"/>
            <a:ext cx="3231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866" y="685657"/>
            <a:ext cx="9830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Hints of a possible implementation of the method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8566" y="1376404"/>
            <a:ext cx="1066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Note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Folder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(Folder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f1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         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.equals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== </a:t>
            </a:r>
            <a:r>
              <a:rPr lang="it-IT" sz="1600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     }</a:t>
            </a:r>
          </a:p>
          <a:p>
            <a:endParaRPr lang="it-IT" sz="1600" dirty="0"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(Note 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n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it-IT" sz="1600" b="1" dirty="0" err="1">
                <a:solidFill>
                  <a:srgbClr val="000000"/>
                </a:solidFill>
                <a:latin typeface="Monaco" charset="0"/>
              </a:rPr>
              <a:t>.getNotes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       TODO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TODO</a:t>
            </a:r>
          </a:p>
          <a:p>
            <a:endParaRPr lang="it-IT" sz="1600" dirty="0">
              <a:solidFill>
                <a:srgbClr val="000000"/>
              </a:solidFill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24797" y="24193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3297" y="24193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24797" y="26098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5797" y="3652796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5797" y="3817393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935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Test your code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80" y="1592446"/>
            <a:ext cx="961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TestLab2.java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https://course.cse.ust.hk/comp3021/labs/lab2/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TestLab2.java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and paste the java source file in the package ”base”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Run the main function of this class and show your results to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TAs.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7" y="4936623"/>
            <a:ext cx="5485099" cy="1759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7260" y="4357741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Sample 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Project’s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831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6215" y="629192"/>
            <a:ext cx="927360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At the end of this course you will have implemented a </a:t>
            </a:r>
            <a:r>
              <a:rPr lang="en-US" sz="2800" b="1" dirty="0" err="1">
                <a:solidFill>
                  <a:srgbClr val="0070C0"/>
                </a:solidFill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program in Java</a:t>
            </a:r>
          </a:p>
          <a:p>
            <a:pPr marL="457200" indent="-457200">
              <a:buFont typeface="Arial" charset="0"/>
              <a:buChar char="•"/>
            </a:pPr>
            <a:endParaRPr lang="en-US" sz="2000" dirty="0">
              <a:latin typeface="Trebuche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Implemented incrementally during the lab sessions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72" t="1098" r="906" b="1617"/>
          <a:stretch/>
        </p:blipFill>
        <p:spPr>
          <a:xfrm>
            <a:off x="2343997" y="2467316"/>
            <a:ext cx="6418037" cy="42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87074" y="236760"/>
            <a:ext cx="5012877" cy="3581400"/>
          </a:xfrm>
          <a:prstGeom prst="roundRect">
            <a:avLst>
              <a:gd name="adj" fmla="val 601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9492" y="286514"/>
            <a:ext cx="16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Notebook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32429" y="1023403"/>
            <a:ext cx="1426516" cy="2118355"/>
            <a:chOff x="2222500" y="2311280"/>
            <a:chExt cx="1314450" cy="795353"/>
          </a:xfrm>
          <a:solidFill>
            <a:srgbClr val="92D050"/>
          </a:solidFill>
        </p:grpSpPr>
        <p:sp>
          <p:nvSpPr>
            <p:cNvPr id="4" name="Rounded Rectangle 3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2420" y="2342501"/>
              <a:ext cx="914610" cy="1418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Study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386903" y="1023402"/>
            <a:ext cx="1464083" cy="2118355"/>
          </a:xfrm>
          <a:prstGeom prst="roundRect">
            <a:avLst>
              <a:gd name="adj" fmla="val 108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13901" y="1106557"/>
            <a:ext cx="914610" cy="40010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5755" y="3224912"/>
            <a:ext cx="11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Folder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0651" y="3216927"/>
            <a:ext cx="116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Folder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25177" y="1827405"/>
            <a:ext cx="82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……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75075" y="1518832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45" name="Rounded Rectangle 44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81420" y="2396036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49" name="Rounded Rectangle 48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48333" y="1515914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55" name="Rounded Rectangle 54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1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54678" y="2393118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58" name="Rounded Rectangle 57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20063" y="4220983"/>
            <a:ext cx="92736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Create, edit, store and delete notes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  <a:cs typeface="Courier New" panose="02070309020205020404" pitchFamily="49" charset="0"/>
              </a:rPr>
              <a:t>Notes are grouped in folders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  <a:cs typeface="Courier New" panose="02070309020205020404" pitchFamily="49" charset="0"/>
              </a:rPr>
              <a:t>Notes contain either text or images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8746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#2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10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4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#2 Overview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4997" y="1371314"/>
            <a:ext cx="10838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800" dirty="0">
                <a:latin typeface="Trebuchet"/>
              </a:rPr>
              <a:t>Create five classes based on a given class diagram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              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NoteBook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, Folder, Note,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TextNote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ImageNote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800" dirty="0">
                <a:latin typeface="Trebuchet"/>
              </a:rPr>
              <a:t>Implement some basic functionalities 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 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Insert a new note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800" dirty="0">
                <a:latin typeface="Trebuchet"/>
              </a:rPr>
              <a:t>Test your implementation and show the result to the TAs</a:t>
            </a:r>
          </a:p>
        </p:txBody>
      </p:sp>
    </p:spTree>
    <p:extLst>
      <p:ext uri="{BB962C8B-B14F-4D97-AF65-F5344CB8AC3E}">
        <p14:creationId xmlns:p14="http://schemas.microsoft.com/office/powerpoint/2010/main" val="41335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9809" y="142185"/>
            <a:ext cx="6360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Useful Java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16" y="1101763"/>
            <a:ext cx="11685919" cy="6306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02060"/>
                </a:solidFill>
                <a:latin typeface="Trebuchet"/>
              </a:rPr>
              <a:t>ArrayList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notebook may contains many folders, a folder may contains many notes  </a:t>
            </a: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We use </a:t>
            </a:r>
            <a:r>
              <a:rPr lang="en-US" b="1" dirty="0" err="1">
                <a:latin typeface="Trebuchet MS" charset="0"/>
                <a:ea typeface="Trebuchet MS" charset="0"/>
                <a:cs typeface="Trebuchet MS" charset="0"/>
              </a:rPr>
              <a:t>java.util.ArrayList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to store these folders and notes</a:t>
            </a: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How to create an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object?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How to add a new element in the list?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How to iterate over the elements of 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5079" y="3293482"/>
            <a:ext cx="24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Types of the elements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06732" y="2767081"/>
            <a:ext cx="8851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&lt;Folder&gt;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folders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&lt;Folder&gt;();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579439" y="3162199"/>
            <a:ext cx="722910" cy="203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4404" y="3413676"/>
            <a:ext cx="8851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&lt;Note&gt;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notes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&lt;Note&gt;();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628367" y="3560833"/>
            <a:ext cx="758986" cy="4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84825" y="4432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Folder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 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Folder(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.add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262146" y="4224843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rebuchet MS" charset="0"/>
              </a:rPr>
              <a:t>Create a new Folder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992167" y="4475154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47206" y="4767009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Add the object f in folders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9235" y="4951675"/>
            <a:ext cx="75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84404" y="6046677"/>
            <a:ext cx="8851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(Folder f :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b="1" dirty="0">
                <a:latin typeface="Monaco" charset="0"/>
              </a:rPr>
              <a:t>){</a:t>
            </a: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   }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9809" y="142185"/>
            <a:ext cx="6360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Useful Java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16" y="1101763"/>
            <a:ext cx="980567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rebuchet"/>
              </a:rPr>
              <a:t>Date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We will record the creation date of a note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In Java, we use class </a:t>
            </a:r>
            <a:r>
              <a:rPr lang="en-US" b="1" dirty="0" err="1">
                <a:latin typeface="Trebuchet MS" charset="0"/>
                <a:ea typeface="Trebuchet MS" charset="0"/>
                <a:cs typeface="Trebuchet MS" charset="0"/>
              </a:rPr>
              <a:t>java.util.Date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to get </a:t>
            </a:r>
            <a:r>
              <a:rPr lang="en-US" altLang="zh-CN" dirty="0">
                <a:latin typeface="Trebuchet MS" charset="0"/>
                <a:ea typeface="Trebuchet MS" charset="0"/>
                <a:cs typeface="Trebuchet MS" charset="0"/>
              </a:rPr>
              <a:t>this information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To get the current Date you can do as follows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94" y="3675678"/>
            <a:ext cx="10111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Date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Date(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b="1" i="1" dirty="0" err="1">
                <a:solidFill>
                  <a:srgbClr val="000000"/>
                </a:solidFill>
                <a:latin typeface="Monaco" charset="0"/>
              </a:rPr>
              <a:t>currentTimeMillis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262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1246</Words>
  <Application>Microsoft Office PowerPoint</Application>
  <PresentationFormat>宽屏</PresentationFormat>
  <Paragraphs>254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Lab Project’s  Introduction</vt:lpstr>
      <vt:lpstr>PowerPoint 演示文稿</vt:lpstr>
      <vt:lpstr>PowerPoint 演示文稿</vt:lpstr>
      <vt:lpstr>LAB #2 Introduction</vt:lpstr>
      <vt:lpstr>PowerPoint 演示文稿</vt:lpstr>
      <vt:lpstr>PowerPoint 演示文稿</vt:lpstr>
      <vt:lpstr>PowerPoint 演示文稿</vt:lpstr>
      <vt:lpstr>LAB #2 Instructions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#2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272</cp:revision>
  <cp:lastPrinted>2016-09-10T06:47:27Z</cp:lastPrinted>
  <dcterms:created xsi:type="dcterms:W3CDTF">2015-02-09T14:16:17Z</dcterms:created>
  <dcterms:modified xsi:type="dcterms:W3CDTF">2022-02-03T14:45:48Z</dcterms:modified>
</cp:coreProperties>
</file>