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309" r:id="rId4"/>
    <p:sldId id="310" r:id="rId5"/>
    <p:sldId id="296" r:id="rId6"/>
    <p:sldId id="299" r:id="rId7"/>
    <p:sldId id="311" r:id="rId8"/>
    <p:sldId id="313" r:id="rId9"/>
    <p:sldId id="314" r:id="rId10"/>
    <p:sldId id="315" r:id="rId11"/>
    <p:sldId id="317" r:id="rId12"/>
    <p:sldId id="316" r:id="rId13"/>
    <p:sldId id="318" r:id="rId14"/>
    <p:sldId id="319" r:id="rId15"/>
    <p:sldId id="320" r:id="rId16"/>
    <p:sldId id="322" r:id="rId17"/>
    <p:sldId id="323" r:id="rId18"/>
    <p:sldId id="324" r:id="rId19"/>
    <p:sldId id="321" r:id="rId20"/>
    <p:sldId id="325" r:id="rId21"/>
    <p:sldId id="326" r:id="rId22"/>
    <p:sldId id="327" r:id="rId23"/>
    <p:sldId id="328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1E2E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96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2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3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6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6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12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4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5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8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2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3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EBFC-4C71-45DC-A0E1-46F8394EE8A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6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1672" y="1381468"/>
            <a:ext cx="811776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rebuchet"/>
              </a:rPr>
              <a:t>GUI with JavaFX</a:t>
            </a:r>
            <a:br>
              <a:rPr lang="en-US" sz="3600" b="1" dirty="0">
                <a:solidFill>
                  <a:srgbClr val="002060"/>
                </a:solidFill>
                <a:latin typeface="Trebuchet"/>
              </a:rPr>
            </a:b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"/>
              </a:rPr>
              <a:t>Lab #6</a:t>
            </a:r>
            <a:b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"/>
              </a:rPr>
            </a:br>
            <a:br>
              <a:rPr lang="en-US" sz="3600" b="1" dirty="0">
                <a:solidFill>
                  <a:srgbClr val="002060"/>
                </a:solidFill>
                <a:latin typeface="Trebuchet"/>
              </a:rPr>
            </a:br>
            <a:r>
              <a:rPr lang="en-US" sz="3600" dirty="0">
                <a:solidFill>
                  <a:srgbClr val="0070C0"/>
                </a:solidFill>
                <a:latin typeface="Trebuchet"/>
              </a:rPr>
              <a:t>COMP3021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"/>
              </a:rPr>
              <a:t> </a:t>
            </a:r>
            <a:r>
              <a:rPr lang="en-US" sz="3600" dirty="0">
                <a:solidFill>
                  <a:srgbClr val="00B050"/>
                </a:solidFill>
                <a:latin typeface="Trebuchet"/>
              </a:rPr>
              <a:t>2016 Fall</a:t>
            </a:r>
            <a:br>
              <a:rPr lang="en-US" sz="3600" dirty="0">
                <a:solidFill>
                  <a:srgbClr val="00B050"/>
                </a:solidFill>
                <a:latin typeface="Trebuchet"/>
              </a:rPr>
            </a:br>
            <a:br>
              <a:rPr lang="en-US" sz="3600" dirty="0">
                <a:solidFill>
                  <a:srgbClr val="00B050"/>
                </a:solidFill>
                <a:latin typeface="Trebuchet"/>
              </a:rPr>
            </a:br>
            <a:br>
              <a:rPr lang="en-US" sz="2400" dirty="0">
                <a:latin typeface="Trebuchet"/>
              </a:rPr>
            </a:br>
            <a:r>
              <a:rPr lang="en-US" sz="2400" dirty="0">
                <a:latin typeface="Trebuchet"/>
              </a:rPr>
              <a:t>Bowen Zhang (bowen.zhang@connect.ust.hk)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141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600" y="1295257"/>
            <a:ext cx="7772000" cy="53087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02086" y="1546019"/>
            <a:ext cx="2242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TOP PANE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71457" y="4398076"/>
            <a:ext cx="2242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LEFT PANE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79628" y="3682920"/>
            <a:ext cx="2764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CENTER PANE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860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600" y="1295257"/>
            <a:ext cx="7772000" cy="53087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02086" y="1546019"/>
            <a:ext cx="2242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TOP PANE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71457" y="4398076"/>
            <a:ext cx="2242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LEFT PANE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79628" y="3682920"/>
            <a:ext cx="2764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CENTER PANE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073" y="1546018"/>
            <a:ext cx="266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addGridPane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471457" y="4982851"/>
            <a:ext cx="2242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addVBox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662358" y="4267695"/>
            <a:ext cx="2764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addHBox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7688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600" y="1295257"/>
            <a:ext cx="7772000" cy="53087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45054" y="3048437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TextArea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highlight>
                  <a:srgbClr val="D4D4D4"/>
                </a:highlight>
                <a:latin typeface="Monaco" charset="0"/>
              </a:rPr>
              <a:t>textAreaNote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094" y="2402106"/>
            <a:ext cx="2562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Monaco" charset="0"/>
              </a:rPr>
              <a:t>ComboBox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&lt;String&gt; </a:t>
            </a:r>
            <a:r>
              <a:rPr lang="en-US" b="1" dirty="0" err="1">
                <a:solidFill>
                  <a:srgbClr val="0000C0"/>
                </a:solidFill>
                <a:latin typeface="Monaco" charset="0"/>
              </a:rPr>
              <a:t>foldersComboBox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00075" y="3282181"/>
            <a:ext cx="2635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ListView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&lt;String&gt; </a:t>
            </a:r>
            <a:r>
              <a:rPr lang="en-US" b="1" dirty="0" err="1">
                <a:solidFill>
                  <a:srgbClr val="0000C0"/>
                </a:solidFill>
                <a:latin typeface="Monaco" charset="0"/>
              </a:rPr>
              <a:t>titleslistView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0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56233" y="51470"/>
            <a:ext cx="7014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TASK 2: Populate the </a:t>
            </a:r>
            <a:r>
              <a:rPr lang="en-US" sz="2800" b="1" dirty="0" err="1">
                <a:solidFill>
                  <a:srgbClr val="002060"/>
                </a:solidFill>
                <a:latin typeface="Trebuchet"/>
              </a:rPr>
              <a:t>foldersComboBox</a:t>
            </a:r>
            <a:endParaRPr lang="en-US" sz="2800" b="1" dirty="0">
              <a:latin typeface="Trebuche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3051" y="1102510"/>
            <a:ext cx="524534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rebuchet"/>
              </a:rPr>
              <a:t>The </a:t>
            </a:r>
            <a:r>
              <a:rPr lang="en-US" sz="2400" b="1" dirty="0" err="1">
                <a:solidFill>
                  <a:srgbClr val="00B050"/>
                </a:solidFill>
                <a:latin typeface="Trebuchet"/>
              </a:rPr>
              <a:t>foldersComboBox</a:t>
            </a:r>
            <a:r>
              <a:rPr lang="en-US" sz="2400" b="1" dirty="0">
                <a:solidFill>
                  <a:srgbClr val="00B0F0"/>
                </a:solidFill>
                <a:latin typeface="Trebuchet"/>
              </a:rPr>
              <a:t> </a:t>
            </a:r>
            <a:r>
              <a:rPr lang="en-US" sz="2400" dirty="0">
                <a:latin typeface="Trebuchet"/>
              </a:rPr>
              <a:t>shows:</a:t>
            </a: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r>
              <a:rPr lang="en-US" sz="2400" dirty="0">
                <a:solidFill>
                  <a:srgbClr val="002060"/>
                </a:solidFill>
                <a:latin typeface="Trebuchet"/>
              </a:rPr>
              <a:t>You have to load the folder names from the </a:t>
            </a:r>
            <a:r>
              <a:rPr lang="en-US" sz="2400" b="1" dirty="0" err="1">
                <a:solidFill>
                  <a:schemeClr val="accent2"/>
                </a:solidFill>
                <a:latin typeface="Trebuchet"/>
              </a:rPr>
              <a:t>noteBook</a:t>
            </a:r>
            <a:r>
              <a:rPr lang="en-US" sz="2400" b="1" dirty="0">
                <a:solidFill>
                  <a:schemeClr val="accent2"/>
                </a:solidFill>
                <a:latin typeface="Trebuchet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object.</a:t>
            </a:r>
          </a:p>
          <a:p>
            <a:r>
              <a:rPr lang="en-US" sz="2400" dirty="0">
                <a:solidFill>
                  <a:srgbClr val="002060"/>
                </a:solidFill>
                <a:latin typeface="Trebuchet"/>
              </a:rPr>
              <a:t>Your </a:t>
            </a:r>
            <a:r>
              <a:rPr lang="en-US" sz="2400" dirty="0" err="1">
                <a:solidFill>
                  <a:srgbClr val="002060"/>
                </a:solidFill>
                <a:latin typeface="Trebuchet"/>
              </a:rPr>
              <a:t>comboBox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 should be like this</a:t>
            </a: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95" y="3749321"/>
            <a:ext cx="2926443" cy="29059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851995"/>
            <a:ext cx="2911134" cy="2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26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56233" y="51470"/>
            <a:ext cx="7014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TASK 2: Populate the </a:t>
            </a:r>
            <a:r>
              <a:rPr lang="en-US" sz="2800" b="1" dirty="0" err="1">
                <a:solidFill>
                  <a:srgbClr val="002060"/>
                </a:solidFill>
                <a:latin typeface="Trebuchet"/>
              </a:rPr>
              <a:t>foldersComboBox</a:t>
            </a:r>
            <a:endParaRPr lang="en-US" sz="2800" b="1" dirty="0">
              <a:latin typeface="Trebuche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3051" y="1102510"/>
            <a:ext cx="1003506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rebuchet"/>
              </a:rPr>
              <a:t>To achieve this replace this statement in the function </a:t>
            </a:r>
            <a:r>
              <a:rPr lang="en-US" sz="2400" b="1" dirty="0" err="1">
                <a:solidFill>
                  <a:schemeClr val="accent2"/>
                </a:solidFill>
                <a:latin typeface="Trebuchet"/>
              </a:rPr>
              <a:t>addVBox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 with appropriate code</a:t>
            </a: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r>
              <a:rPr lang="en-US" sz="2400" dirty="0">
                <a:solidFill>
                  <a:srgbClr val="002060"/>
                </a:solidFill>
                <a:latin typeface="Trebuchet"/>
              </a:rPr>
              <a:t>HINT: access the </a:t>
            </a:r>
            <a:r>
              <a:rPr lang="en-US" sz="2400" b="1" dirty="0" err="1">
                <a:solidFill>
                  <a:schemeClr val="accent2"/>
                </a:solidFill>
                <a:latin typeface="Trebuchet"/>
              </a:rPr>
              <a:t>noteBook</a:t>
            </a:r>
            <a:r>
              <a:rPr lang="en-US" sz="2400" b="1" dirty="0">
                <a:solidFill>
                  <a:schemeClr val="accent2"/>
                </a:solidFill>
                <a:latin typeface="Trebuchet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object and get all folder names.</a:t>
            </a: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741715" y="2441338"/>
            <a:ext cx="15718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dirty="0" err="1">
                <a:solidFill>
                  <a:srgbClr val="0000C0"/>
                </a:solidFill>
                <a:latin typeface="Monaco" charset="0"/>
              </a:rPr>
              <a:t>foldersComboBox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.getItems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addAll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(</a:t>
            </a:r>
            <a:r>
              <a:rPr lang="en-US" dirty="0">
                <a:solidFill>
                  <a:srgbClr val="2A00FF"/>
                </a:solidFill>
                <a:highlight>
                  <a:srgbClr val="D4D4D4"/>
                </a:highlight>
                <a:latin typeface="Monaco" charset="0"/>
              </a:rPr>
              <a:t>"FOLDER NAME 1"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, </a:t>
            </a:r>
            <a:r>
              <a:rPr lang="en-US" dirty="0">
                <a:solidFill>
                  <a:srgbClr val="2A00FF"/>
                </a:solidFill>
                <a:highlight>
                  <a:srgbClr val="D4D4D4"/>
                </a:highlight>
                <a:latin typeface="Monaco" charset="0"/>
              </a:rPr>
              <a:t>"FOLDER NAME 2"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, </a:t>
            </a:r>
            <a:r>
              <a:rPr lang="en-US" dirty="0">
                <a:solidFill>
                  <a:srgbClr val="2A00FF"/>
                </a:solidFill>
                <a:highlight>
                  <a:srgbClr val="D4D4D4"/>
                </a:highlight>
                <a:latin typeface="Monaco" charset="0"/>
              </a:rPr>
              <a:t>"FOLDER NAME 3"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4864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56233" y="51470"/>
            <a:ext cx="63636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TASK 3: Populate the </a:t>
            </a:r>
            <a:r>
              <a:rPr lang="en-US" sz="2800" b="1" dirty="0" err="1">
                <a:solidFill>
                  <a:srgbClr val="002060"/>
                </a:solidFill>
                <a:latin typeface="Trebuchet"/>
              </a:rPr>
              <a:t>titlesListView</a:t>
            </a:r>
            <a:endParaRPr lang="en-US" sz="2800" b="1" dirty="0">
              <a:latin typeface="Trebuche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3051" y="1102510"/>
            <a:ext cx="106228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rebuchet"/>
              </a:rPr>
              <a:t>Once the user selects a folder from the </a:t>
            </a:r>
            <a:r>
              <a:rPr lang="en-US" sz="2400" b="1" dirty="0" err="1">
                <a:solidFill>
                  <a:srgbClr val="00B050"/>
                </a:solidFill>
                <a:latin typeface="Trebuchet"/>
              </a:rPr>
              <a:t>comboBox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, the </a:t>
            </a:r>
            <a:r>
              <a:rPr lang="en-US" sz="2400" b="1" dirty="0" err="1">
                <a:solidFill>
                  <a:srgbClr val="00B050"/>
                </a:solidFill>
                <a:latin typeface="Trebuchet"/>
              </a:rPr>
              <a:t>titlesListVIew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 has to be updated with the titles of ALL </a:t>
            </a:r>
            <a:r>
              <a:rPr lang="en-US" sz="2400" dirty="0" err="1">
                <a:solidFill>
                  <a:srgbClr val="002060"/>
                </a:solidFill>
                <a:latin typeface="Trebuchet"/>
              </a:rPr>
              <a:t>TextNote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 objects in the selected folder</a:t>
            </a: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328" y="2302839"/>
            <a:ext cx="5499100" cy="417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97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56233" y="51470"/>
            <a:ext cx="63636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TASK 3: Populate the </a:t>
            </a:r>
            <a:r>
              <a:rPr lang="en-US" sz="2800" b="1" dirty="0" err="1">
                <a:solidFill>
                  <a:srgbClr val="002060"/>
                </a:solidFill>
                <a:latin typeface="Trebuchet"/>
              </a:rPr>
              <a:t>titlesListView</a:t>
            </a:r>
            <a:endParaRPr lang="en-US" sz="2800" b="1" dirty="0">
              <a:latin typeface="Trebuche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3051" y="1102510"/>
            <a:ext cx="106228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rebuchet"/>
              </a:rPr>
              <a:t>To achieve this, you have to add code to the function </a:t>
            </a:r>
            <a:r>
              <a:rPr lang="en-US" sz="2400" b="1" dirty="0" err="1">
                <a:solidFill>
                  <a:srgbClr val="00B050"/>
                </a:solidFill>
                <a:latin typeface="Trebuchet"/>
              </a:rPr>
              <a:t>updateListView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, invoked from the change listener of the </a:t>
            </a:r>
            <a:r>
              <a:rPr lang="en-US" sz="2400" dirty="0" err="1">
                <a:solidFill>
                  <a:srgbClr val="0000C0"/>
                </a:solidFill>
                <a:latin typeface="Monaco" charset="0"/>
              </a:rPr>
              <a:t>foldersComboBox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 </a:t>
            </a: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r>
              <a:rPr lang="en-US" sz="2400" dirty="0">
                <a:solidFill>
                  <a:srgbClr val="002060"/>
                </a:solidFill>
                <a:latin typeface="Trebuchet"/>
              </a:rPr>
              <a:t>This will be called every time the selection of </a:t>
            </a:r>
            <a:r>
              <a:rPr lang="en-US" sz="2400" dirty="0" err="1">
                <a:solidFill>
                  <a:srgbClr val="0000C0"/>
                </a:solidFill>
                <a:latin typeface="Monaco" charset="0"/>
              </a:rPr>
              <a:t>foldersComboBox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 changes!</a:t>
            </a: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3554" y="3026976"/>
            <a:ext cx="118218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C0"/>
                </a:solidFill>
                <a:latin typeface="Monaco" charset="0"/>
              </a:rPr>
              <a:t>foldersComboBox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.getSelectionModel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selectedItemProperty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addListener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ChangeListener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&lt;Object&gt;()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dirty="0">
                <a:solidFill>
                  <a:srgbClr val="646464"/>
                </a:solidFill>
                <a:latin typeface="Monaco" charset="0"/>
              </a:rPr>
              <a:t>@Override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changed(</a:t>
            </a:r>
            <a:r>
              <a:rPr lang="en-US" b="1" u="sng" dirty="0" err="1">
                <a:solidFill>
                  <a:srgbClr val="000000"/>
                </a:solidFill>
                <a:latin typeface="Monaco" charset="0"/>
              </a:rPr>
              <a:t>ObservableValue</a:t>
            </a:r>
            <a:r>
              <a:rPr lang="en-US" b="1" u="sng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u="sng" dirty="0" err="1">
                <a:solidFill>
                  <a:srgbClr val="6A3E3E"/>
                </a:solidFill>
                <a:latin typeface="Monaco" charset="0"/>
              </a:rPr>
              <a:t>ov</a:t>
            </a:r>
            <a:r>
              <a:rPr lang="en-US" b="1" u="sng" dirty="0">
                <a:solidFill>
                  <a:srgbClr val="000000"/>
                </a:solidFill>
                <a:latin typeface="Monaco" charset="0"/>
              </a:rPr>
              <a:t>, Object </a:t>
            </a:r>
            <a:r>
              <a:rPr lang="en-US" b="1" u="sng" dirty="0">
                <a:solidFill>
                  <a:srgbClr val="6A3E3E"/>
                </a:solidFill>
                <a:latin typeface="Monaco" charset="0"/>
              </a:rPr>
              <a:t>t</a:t>
            </a:r>
            <a:r>
              <a:rPr lang="en-US" b="1" u="sng" dirty="0">
                <a:solidFill>
                  <a:srgbClr val="000000"/>
                </a:solidFill>
                <a:latin typeface="Monaco" charset="0"/>
              </a:rPr>
              <a:t>, Object </a:t>
            </a:r>
            <a:r>
              <a:rPr lang="en-US" b="1" u="sng" dirty="0">
                <a:solidFill>
                  <a:srgbClr val="6A3E3E"/>
                </a:solidFill>
                <a:latin typeface="Monaco" charset="0"/>
              </a:rPr>
              <a:t>t1</a:t>
            </a:r>
            <a:r>
              <a:rPr lang="en-US" b="1" u="sng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dirty="0" err="1">
                <a:solidFill>
                  <a:srgbClr val="0000C0"/>
                </a:solidFill>
                <a:latin typeface="Monaco" charset="0"/>
              </a:rPr>
              <a:t>currentFolder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Monaco" charset="0"/>
              </a:rPr>
              <a:t>t1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.toString();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dirty="0">
                <a:solidFill>
                  <a:srgbClr val="3F7F5F"/>
                </a:solidFill>
                <a:latin typeface="Monaco" charset="0"/>
              </a:rPr>
              <a:t>// this contains the name of the folder selected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dirty="0">
                <a:solidFill>
                  <a:srgbClr val="3F7F5F"/>
                </a:solidFill>
                <a:latin typeface="Monaco" charset="0"/>
              </a:rPr>
              <a:t>// </a:t>
            </a:r>
            <a:r>
              <a:rPr lang="en-US" b="1" dirty="0">
                <a:solidFill>
                  <a:srgbClr val="7F9FBF"/>
                </a:solidFill>
                <a:latin typeface="Monaco" charset="0"/>
              </a:rPr>
              <a:t>TODO</a:t>
            </a:r>
            <a:r>
              <a:rPr lang="en-US" b="1" dirty="0">
                <a:solidFill>
                  <a:srgbClr val="3F7F5F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3F7F5F"/>
                </a:solidFill>
                <a:latin typeface="Monaco" charset="0"/>
              </a:rPr>
              <a:t>update</a:t>
            </a:r>
            <a:r>
              <a:rPr lang="en-US" b="1" u="sng" dirty="0" err="1">
                <a:solidFill>
                  <a:srgbClr val="3F7F5F"/>
                </a:solidFill>
                <a:latin typeface="Monaco" charset="0"/>
              </a:rPr>
              <a:t>listview</a:t>
            </a:r>
            <a:endParaRPr lang="en-US" b="1" u="sng" dirty="0">
              <a:solidFill>
                <a:srgbClr val="3F7F5F"/>
              </a:solidFill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updateListView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endParaRPr lang="en-US" dirty="0"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}</a:t>
            </a:r>
          </a:p>
          <a:p>
            <a:endParaRPr lang="en-US" dirty="0">
              <a:latin typeface="Monaco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		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571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56233" y="51470"/>
            <a:ext cx="63524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TASK 4: Populate the </a:t>
            </a:r>
            <a:r>
              <a:rPr lang="en-US" sz="2800" b="1" dirty="0" err="1">
                <a:solidFill>
                  <a:srgbClr val="002060"/>
                </a:solidFill>
                <a:latin typeface="Trebuchet"/>
              </a:rPr>
              <a:t>textAreaNote</a:t>
            </a:r>
            <a:endParaRPr lang="en-US" sz="2800" b="1" dirty="0">
              <a:latin typeface="Trebuche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3051" y="1102510"/>
            <a:ext cx="106228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rebuchet"/>
              </a:rPr>
              <a:t>Once the user selects a Note title from the </a:t>
            </a:r>
            <a:r>
              <a:rPr lang="en-US" sz="2400" b="1" dirty="0" err="1">
                <a:solidFill>
                  <a:srgbClr val="00B050"/>
                </a:solidFill>
                <a:latin typeface="Trebuchet"/>
              </a:rPr>
              <a:t>titleslistView</a:t>
            </a:r>
            <a:r>
              <a:rPr lang="en-US" sz="2400" b="1" dirty="0">
                <a:solidFill>
                  <a:srgbClr val="00B050"/>
                </a:solidFill>
                <a:latin typeface="Trebuchet"/>
              </a:rPr>
              <a:t>, 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the </a:t>
            </a:r>
            <a:r>
              <a:rPr lang="en-US" sz="2400" dirty="0" err="1">
                <a:solidFill>
                  <a:srgbClr val="002060"/>
                </a:solidFill>
                <a:latin typeface="Trebuchet"/>
              </a:rPr>
              <a:t>TextArea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Trebuchet"/>
              </a:rPr>
              <a:t>textAreaNote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 has to be loaded with the content of the selected note</a:t>
            </a: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886" y="2141940"/>
            <a:ext cx="6580414" cy="444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32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6594" y="574690"/>
            <a:ext cx="106228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rebuchet"/>
              </a:rPr>
              <a:t>To achieve, this complete the code invoked from the change listener of the </a:t>
            </a:r>
            <a:r>
              <a:rPr lang="en-US" sz="2400" dirty="0" err="1">
                <a:solidFill>
                  <a:srgbClr val="0000C0"/>
                </a:solidFill>
                <a:latin typeface="Monaco" charset="0"/>
              </a:rPr>
              <a:t>titlelistView</a:t>
            </a: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r>
              <a:rPr lang="en-US" sz="2400" dirty="0">
                <a:solidFill>
                  <a:srgbClr val="002060"/>
                </a:solidFill>
                <a:latin typeface="Trebuchet"/>
              </a:rPr>
              <a:t>This will be called every time the selection of </a:t>
            </a:r>
            <a:r>
              <a:rPr lang="en-US" sz="2400" dirty="0" err="1">
                <a:solidFill>
                  <a:srgbClr val="0000C0"/>
                </a:solidFill>
                <a:latin typeface="Monaco" charset="0"/>
              </a:rPr>
              <a:t>titleslistView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 changes!</a:t>
            </a: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233" y="51470"/>
            <a:ext cx="63524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TASK 4: Populate the </a:t>
            </a:r>
            <a:r>
              <a:rPr lang="en-US" sz="2800" b="1" dirty="0" err="1">
                <a:solidFill>
                  <a:srgbClr val="002060"/>
                </a:solidFill>
                <a:latin typeface="Trebuchet"/>
              </a:rPr>
              <a:t>textAreaNote</a:t>
            </a:r>
            <a:endParaRPr lang="en-US" sz="2800" b="1" dirty="0">
              <a:latin typeface="Trebuche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9535" y="2513682"/>
            <a:ext cx="1349828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C0"/>
                </a:solidFill>
                <a:latin typeface="Monaco" charset="0"/>
              </a:rPr>
              <a:t>titleslistView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.getSelectionModel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selectedItemProperty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addListener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ChangeListener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&lt;Object&gt;()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dirty="0">
                <a:solidFill>
                  <a:srgbClr val="646464"/>
                </a:solidFill>
                <a:latin typeface="Monaco" charset="0"/>
              </a:rPr>
              <a:t>@Override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changed(</a:t>
            </a:r>
            <a:r>
              <a:rPr lang="en-US" b="1" u="sng" dirty="0" err="1">
                <a:solidFill>
                  <a:srgbClr val="000000"/>
                </a:solidFill>
                <a:latin typeface="Monaco" charset="0"/>
              </a:rPr>
              <a:t>ObservableValue</a:t>
            </a:r>
            <a:r>
              <a:rPr lang="en-US" b="1" u="sng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u="sng" dirty="0" err="1">
                <a:solidFill>
                  <a:srgbClr val="6A3E3E"/>
                </a:solidFill>
                <a:latin typeface="Monaco" charset="0"/>
              </a:rPr>
              <a:t>ov</a:t>
            </a:r>
            <a:r>
              <a:rPr lang="en-US" b="1" u="sng" dirty="0">
                <a:solidFill>
                  <a:srgbClr val="000000"/>
                </a:solidFill>
                <a:latin typeface="Monaco" charset="0"/>
              </a:rPr>
              <a:t>, Object </a:t>
            </a:r>
            <a:r>
              <a:rPr lang="en-US" b="1" u="sng" dirty="0">
                <a:solidFill>
                  <a:srgbClr val="6A3E3E"/>
                </a:solidFill>
                <a:latin typeface="Monaco" charset="0"/>
              </a:rPr>
              <a:t>t</a:t>
            </a:r>
            <a:r>
              <a:rPr lang="en-US" b="1" u="sng" dirty="0">
                <a:solidFill>
                  <a:srgbClr val="000000"/>
                </a:solidFill>
                <a:latin typeface="Monaco" charset="0"/>
              </a:rPr>
              <a:t>, Object </a:t>
            </a:r>
            <a:r>
              <a:rPr lang="en-US" b="1" u="sng" dirty="0">
                <a:solidFill>
                  <a:srgbClr val="6A3E3E"/>
                </a:solidFill>
                <a:latin typeface="Monaco" charset="0"/>
              </a:rPr>
              <a:t>t1</a:t>
            </a:r>
            <a:r>
              <a:rPr lang="en-US" b="1" u="sng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mr-IN" b="1" dirty="0" err="1">
                <a:solidFill>
                  <a:srgbClr val="7F0055"/>
                </a:solidFill>
                <a:latin typeface="Monaco" charset="0"/>
              </a:rPr>
              <a:t>if</a:t>
            </a:r>
            <a:r>
              <a:rPr lang="mr-IN" b="1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mr-IN" b="1" dirty="0">
                <a:solidFill>
                  <a:srgbClr val="6A3E3E"/>
                </a:solidFill>
                <a:latin typeface="Monaco" charset="0"/>
              </a:rPr>
              <a:t>t1</a:t>
            </a:r>
            <a:r>
              <a:rPr lang="mr-IN" b="1" dirty="0">
                <a:solidFill>
                  <a:srgbClr val="000000"/>
                </a:solidFill>
                <a:latin typeface="Monaco" charset="0"/>
              </a:rPr>
              <a:t> == </a:t>
            </a:r>
            <a:r>
              <a:rPr lang="mr-IN" b="1" dirty="0" err="1">
                <a:solidFill>
                  <a:srgbClr val="7F0055"/>
                </a:solidFill>
                <a:latin typeface="Monaco" charset="0"/>
              </a:rPr>
              <a:t>null</a:t>
            </a:r>
            <a:r>
              <a:rPr lang="mr-IN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String </a:t>
            </a:r>
            <a:r>
              <a:rPr lang="en-US" u="sng" dirty="0">
                <a:solidFill>
                  <a:srgbClr val="6A3E3E"/>
                </a:solidFill>
                <a:latin typeface="Monaco" charset="0"/>
              </a:rPr>
              <a:t>title</a:t>
            </a:r>
            <a:r>
              <a:rPr lang="en-US" u="sng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u="sng" dirty="0">
                <a:solidFill>
                  <a:srgbClr val="6A3E3E"/>
                </a:solidFill>
                <a:latin typeface="Monaco" charset="0"/>
              </a:rPr>
              <a:t>t1</a:t>
            </a:r>
            <a:r>
              <a:rPr lang="en-US" u="sng" dirty="0">
                <a:solidFill>
                  <a:srgbClr val="000000"/>
                </a:solidFill>
                <a:latin typeface="Monaco" charset="0"/>
              </a:rPr>
              <a:t>.toString();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dirty="0">
                <a:solidFill>
                  <a:srgbClr val="3F7F5F"/>
                </a:solidFill>
                <a:latin typeface="Monaco" charset="0"/>
              </a:rPr>
              <a:t>// This is the selected title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dirty="0">
                <a:solidFill>
                  <a:srgbClr val="3F7F5F"/>
                </a:solidFill>
                <a:latin typeface="Monaco" charset="0"/>
              </a:rPr>
              <a:t>// </a:t>
            </a:r>
            <a:r>
              <a:rPr lang="en-US" b="1" dirty="0">
                <a:solidFill>
                  <a:srgbClr val="7F9FBF"/>
                </a:solidFill>
                <a:latin typeface="Monaco" charset="0"/>
              </a:rPr>
              <a:t>TODO</a:t>
            </a:r>
            <a:r>
              <a:rPr lang="en-US" b="1" dirty="0">
                <a:solidFill>
                  <a:srgbClr val="3F7F5F"/>
                </a:solidFill>
                <a:latin typeface="Monaco" charset="0"/>
              </a:rPr>
              <a:t> load the content of the selected note in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dirty="0">
                <a:solidFill>
                  <a:srgbClr val="3F7F5F"/>
                </a:solidFill>
                <a:latin typeface="Monaco" charset="0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Monaco" charset="0"/>
              </a:rPr>
              <a:t>textAreNote</a:t>
            </a:r>
            <a:endParaRPr lang="en-US" dirty="0">
              <a:solidFill>
                <a:srgbClr val="3F7F5F"/>
              </a:solidFill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String </a:t>
            </a:r>
            <a:r>
              <a:rPr lang="en-US" dirty="0">
                <a:solidFill>
                  <a:srgbClr val="6A3E3E"/>
                </a:solidFill>
                <a:latin typeface="Monaco" charset="0"/>
              </a:rPr>
              <a:t>content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Monaco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dirty="0" err="1">
                <a:solidFill>
                  <a:srgbClr val="0000C0"/>
                </a:solidFill>
                <a:latin typeface="Monaco" charset="0"/>
              </a:rPr>
              <a:t>textAreaNote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.setText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Monaco" charset="0"/>
              </a:rPr>
              <a:t>content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endParaRPr lang="en-US" dirty="0"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}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		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84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30000" y="43543"/>
            <a:ext cx="115755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TASK 5: Invoke the search </a:t>
            </a:r>
            <a:r>
              <a:rPr lang="en-US" sz="2800" b="1">
                <a:solidFill>
                  <a:srgbClr val="002060"/>
                </a:solidFill>
                <a:latin typeface="Trebuchet"/>
              </a:rPr>
              <a:t>function that you implemented in LAB3</a:t>
            </a:r>
            <a:endParaRPr lang="en-US" sz="2800" b="1" dirty="0">
              <a:latin typeface="Trebuche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034" y="2547258"/>
            <a:ext cx="9507351" cy="39841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1" y="2547258"/>
            <a:ext cx="3958310" cy="302350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06324" y="684703"/>
            <a:ext cx="106228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rebuchet"/>
              </a:rPr>
              <a:t>If the user search ”Java” show in </a:t>
            </a:r>
            <a:r>
              <a:rPr lang="en-US" sz="2400" dirty="0" err="1">
                <a:solidFill>
                  <a:srgbClr val="002060"/>
                </a:solidFill>
                <a:latin typeface="Trebuchet"/>
              </a:rPr>
              <a:t>titleslistView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 ONLY those titles in the selected Folder that are returned by the function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2241796" y="1598321"/>
            <a:ext cx="7663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 charset="0"/>
              </a:rPr>
              <a:t>List&lt;Note&gt; </a:t>
            </a:r>
            <a:r>
              <a:rPr lang="en-US" dirty="0">
                <a:solidFill>
                  <a:srgbClr val="6A3E3E"/>
                </a:solidFill>
                <a:highlight>
                  <a:srgbClr val="E8F2FE"/>
                </a:highlight>
                <a:latin typeface="Monaco" charset="0"/>
              </a:rPr>
              <a:t>notes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 charset="0"/>
              </a:rPr>
              <a:t> = </a:t>
            </a:r>
            <a:r>
              <a:rPr lang="en-US" dirty="0" err="1">
                <a:solidFill>
                  <a:srgbClr val="0000C0"/>
                </a:solidFill>
                <a:highlight>
                  <a:srgbClr val="E8F2FE"/>
                </a:highlight>
                <a:latin typeface="Monaco" charset="0"/>
              </a:rPr>
              <a:t>note</a:t>
            </a:r>
            <a:r>
              <a:rPr lang="en-US" dirty="0" err="1">
                <a:solidFill>
                  <a:srgbClr val="000000"/>
                </a:solidFill>
                <a:highlight>
                  <a:srgbClr val="E8F2FE"/>
                </a:highlight>
                <a:latin typeface="Monaco" charset="0"/>
              </a:rPr>
              <a:t>.searchNotes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 charset="0"/>
              </a:rPr>
              <a:t>(</a:t>
            </a:r>
            <a:r>
              <a:rPr lang="en-US" dirty="0" err="1">
                <a:solidFill>
                  <a:srgbClr val="0000C0"/>
                </a:solidFill>
                <a:highlight>
                  <a:srgbClr val="D4D4D4"/>
                </a:highlight>
                <a:latin typeface="Monaco" charset="0"/>
              </a:rPr>
              <a:t>currentSearch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 charset="0"/>
              </a:rPr>
              <a:t>);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2640" y="5857981"/>
            <a:ext cx="3786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“Lab requirement” does not contain the word Java</a:t>
            </a:r>
          </a:p>
        </p:txBody>
      </p:sp>
    </p:spTree>
    <p:extLst>
      <p:ext uri="{BB962C8B-B14F-4D97-AF65-F5344CB8AC3E}">
        <p14:creationId xmlns:p14="http://schemas.microsoft.com/office/powerpoint/2010/main" val="204583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5158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Objectives of this lab</a:t>
            </a:r>
            <a:endParaRPr lang="en-US" sz="2800" b="1" dirty="0">
              <a:latin typeface="Trebuche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4998" y="1371314"/>
            <a:ext cx="927360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Trebuchet MS" charset="0"/>
                <a:ea typeface="Trebuchet MS" charset="0"/>
                <a:cs typeface="Trebuchet MS" charset="0"/>
              </a:rPr>
              <a:t>Learn How to Create GUI with JavaFX</a:t>
            </a:r>
          </a:p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Trebuchet MS" charset="0"/>
                <a:ea typeface="Trebuchet MS" charset="0"/>
                <a:cs typeface="Trebuchet MS" charset="0"/>
              </a:rPr>
              <a:t>Create the GUI for your notebook</a:t>
            </a:r>
          </a:p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Trebuchet MS" charset="0"/>
                <a:ea typeface="Trebuchet MS" charset="0"/>
                <a:cs typeface="Trebuchet MS" charset="0"/>
              </a:rPr>
              <a:t>Create event listeners</a:t>
            </a:r>
            <a:endParaRPr lang="en-US" sz="2400" b="1" dirty="0">
              <a:solidFill>
                <a:srgbClr val="00B05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rebuche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692" y="3108960"/>
            <a:ext cx="6758344" cy="337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42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6594" y="574690"/>
            <a:ext cx="1062289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rebuchet"/>
              </a:rPr>
              <a:t>Create one Label, </a:t>
            </a:r>
            <a:r>
              <a:rPr lang="en-US" sz="2400" dirty="0" err="1">
                <a:solidFill>
                  <a:srgbClr val="002060"/>
                </a:solidFill>
                <a:latin typeface="Trebuchet"/>
              </a:rPr>
              <a:t>TextField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 and two Button objects, and add them in the top pane in the function </a:t>
            </a:r>
            <a:r>
              <a:rPr lang="en-US" sz="2400" b="1" dirty="0" err="1">
                <a:solidFill>
                  <a:srgbClr val="00B050"/>
                </a:solidFill>
                <a:latin typeface="Trebuchet"/>
              </a:rPr>
              <a:t>addHBox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, as show below</a:t>
            </a: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r>
              <a:rPr lang="en-US" sz="2400" dirty="0">
                <a:solidFill>
                  <a:srgbClr val="002060"/>
                </a:solidFill>
                <a:latin typeface="Trebuchet"/>
              </a:rPr>
              <a:t>Remember to add them to the </a:t>
            </a:r>
            <a:r>
              <a:rPr lang="en-US" sz="2400" b="1" dirty="0" err="1">
                <a:solidFill>
                  <a:srgbClr val="00B050"/>
                </a:solidFill>
                <a:latin typeface="Trebuchet"/>
              </a:rPr>
              <a:t>hbox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 object</a:t>
            </a: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0000" y="43543"/>
            <a:ext cx="115755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TASK 5: Invoke the search </a:t>
            </a:r>
            <a:r>
              <a:rPr lang="en-US" sz="2800" b="1">
                <a:solidFill>
                  <a:srgbClr val="002060"/>
                </a:solidFill>
                <a:latin typeface="Trebuchet"/>
              </a:rPr>
              <a:t>function that you implemented in LAB3</a:t>
            </a:r>
            <a:endParaRPr lang="en-US" sz="2800" b="1" dirty="0">
              <a:latin typeface="Trebuche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18" y="2055282"/>
            <a:ext cx="10847368" cy="119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46594" y="5015976"/>
            <a:ext cx="11059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dirty="0" err="1">
                <a:solidFill>
                  <a:srgbClr val="6A3E3E"/>
                </a:solidFill>
                <a:latin typeface="Monaco" charset="0"/>
              </a:rPr>
              <a:t>hbox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.getChildren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addAll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mr-IN" dirty="0">
                <a:solidFill>
                  <a:srgbClr val="6A3E3E"/>
                </a:solidFill>
                <a:latin typeface="Monaco" charset="0"/>
              </a:rPr>
              <a:t>………</a:t>
            </a:r>
            <a:endParaRPr lang="en-US" dirty="0">
              <a:solidFill>
                <a:srgbClr val="000000"/>
              </a:solidFill>
              <a:latin typeface="Monac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85581" y="3166052"/>
            <a:ext cx="5550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rebuchet"/>
              </a:rPr>
              <a:t>Label           </a:t>
            </a:r>
            <a:r>
              <a:rPr lang="en-US" dirty="0" err="1">
                <a:solidFill>
                  <a:srgbClr val="FF0000"/>
                </a:solidFill>
                <a:latin typeface="Trebuchet"/>
              </a:rPr>
              <a:t>TextField</a:t>
            </a:r>
            <a:r>
              <a:rPr lang="en-US" dirty="0">
                <a:solidFill>
                  <a:srgbClr val="FF0000"/>
                </a:solidFill>
                <a:latin typeface="Trebuchet"/>
              </a:rPr>
              <a:t>             Button            Button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804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6594" y="574690"/>
            <a:ext cx="10622892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rebuchet"/>
              </a:rPr>
              <a:t>Add the listener for the click button of “Search”</a:t>
            </a: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r>
              <a:rPr lang="en-US" sz="2400" dirty="0">
                <a:solidFill>
                  <a:srgbClr val="002060"/>
                </a:solidFill>
                <a:latin typeface="Trebuchet"/>
              </a:rPr>
              <a:t>HINT can we modify the method </a:t>
            </a:r>
            <a:r>
              <a:rPr lang="en-US" sz="2400" b="1" dirty="0" err="1">
                <a:solidFill>
                  <a:srgbClr val="00B050"/>
                </a:solidFill>
                <a:latin typeface="Trebuchet"/>
              </a:rPr>
              <a:t>updateListView</a:t>
            </a:r>
            <a:r>
              <a:rPr lang="en-US" sz="2400" dirty="0">
                <a:solidFill>
                  <a:srgbClr val="00B050"/>
                </a:solidFill>
                <a:latin typeface="Trebuchet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and invoke it?</a:t>
            </a: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0000" y="43543"/>
            <a:ext cx="115755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TASK 5: Invoke the search function that you implemented in LAB3</a:t>
            </a:r>
            <a:endParaRPr lang="en-US" sz="2800" b="1" dirty="0">
              <a:latin typeface="Trebuche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7314" y="1413614"/>
            <a:ext cx="10210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Button </a:t>
            </a:r>
            <a:r>
              <a:rPr lang="en-US" dirty="0" err="1">
                <a:solidFill>
                  <a:srgbClr val="6A3E3E"/>
                </a:solidFill>
                <a:latin typeface="Monaco" charset="0"/>
              </a:rPr>
              <a:t>buttonSearch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Button(</a:t>
            </a:r>
            <a:r>
              <a:rPr lang="en-US" b="1" dirty="0">
                <a:solidFill>
                  <a:srgbClr val="2A00FF"/>
                </a:solidFill>
                <a:latin typeface="Monaco" charset="0"/>
              </a:rPr>
              <a:t>"Search"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dirty="0" err="1">
                <a:solidFill>
                  <a:srgbClr val="6A3E3E"/>
                </a:solidFill>
                <a:latin typeface="Monaco" charset="0"/>
              </a:rPr>
              <a:t>buttonSearch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.setOnAction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EventHandler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ActionEvent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&gt;() {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mr-IN" dirty="0">
                <a:solidFill>
                  <a:srgbClr val="646464"/>
                </a:solidFill>
                <a:latin typeface="Monaco" charset="0"/>
              </a:rPr>
              <a:t>@</a:t>
            </a:r>
            <a:r>
              <a:rPr lang="mr-IN" dirty="0" err="1">
                <a:solidFill>
                  <a:srgbClr val="646464"/>
                </a:solidFill>
                <a:latin typeface="Monaco" charset="0"/>
              </a:rPr>
              <a:t>Override</a:t>
            </a:r>
            <a:endParaRPr lang="mr-IN" dirty="0">
              <a:solidFill>
                <a:srgbClr val="646464"/>
              </a:solidFill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handle(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ActionEvent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          </a:t>
            </a:r>
            <a:r>
              <a:rPr lang="en-US" dirty="0" err="1">
                <a:solidFill>
                  <a:srgbClr val="0000C0"/>
                </a:solidFill>
                <a:latin typeface="Monaco" charset="0"/>
              </a:rPr>
              <a:t>currentSearch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Monaco" charset="0"/>
              </a:rPr>
              <a:t>textSearch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.getText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dirty="0">
                <a:solidFill>
                  <a:srgbClr val="0000C0"/>
                </a:solidFill>
                <a:latin typeface="Monaco" charset="0"/>
              </a:rPr>
              <a:t>              </a:t>
            </a:r>
            <a:r>
              <a:rPr lang="mr-IN" dirty="0" err="1">
                <a:solidFill>
                  <a:srgbClr val="0000C0"/>
                </a:solidFill>
                <a:latin typeface="Monaco" charset="0"/>
              </a:rPr>
              <a:t>textAreNote</a:t>
            </a:r>
            <a:r>
              <a:rPr lang="mr-IN" dirty="0" err="1">
                <a:solidFill>
                  <a:srgbClr val="000000"/>
                </a:solidFill>
                <a:latin typeface="Monaco" charset="0"/>
              </a:rPr>
              <a:t>.setText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mr-IN" dirty="0">
                <a:solidFill>
                  <a:srgbClr val="2A00FF"/>
                </a:solidFill>
                <a:latin typeface="Monaco" charset="0"/>
              </a:rPr>
              <a:t>""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);</a:t>
            </a:r>
            <a:endParaRPr lang="en-US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          </a:t>
            </a:r>
            <a:r>
              <a:rPr lang="en-US" b="1" dirty="0">
                <a:solidFill>
                  <a:srgbClr val="FF0000"/>
                </a:solidFill>
                <a:latin typeface="Monaco" charset="0"/>
              </a:rPr>
              <a:t>TODO</a:t>
            </a:r>
            <a:endParaRPr lang="mr-IN" b="1" dirty="0">
              <a:solidFill>
                <a:srgbClr val="FF0000"/>
              </a:solidFill>
              <a:latin typeface="Monaco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            }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        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93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6594" y="574690"/>
            <a:ext cx="10622892" cy="11172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rebuchet"/>
              </a:rPr>
              <a:t>Add the listener for the click button of “Clear Search”</a:t>
            </a: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r>
              <a:rPr lang="en-US" sz="2400" dirty="0">
                <a:solidFill>
                  <a:srgbClr val="002060"/>
                </a:solidFill>
                <a:latin typeface="Trebuchet"/>
              </a:rPr>
              <a:t>If a user clicks the button we want to shows ALL the titles of the selected folder!</a:t>
            </a: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0000" y="43543"/>
            <a:ext cx="115755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TASK 5: Invoke the search function that you implemented in LAB3</a:t>
            </a:r>
            <a:endParaRPr lang="en-US" sz="2800" b="1" dirty="0">
              <a:latin typeface="Trebuche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0229" y="1451853"/>
            <a:ext cx="109292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Button </a:t>
            </a:r>
            <a:r>
              <a:rPr lang="en-US" dirty="0" err="1">
                <a:solidFill>
                  <a:srgbClr val="6A3E3E"/>
                </a:solidFill>
                <a:latin typeface="Monaco" charset="0"/>
              </a:rPr>
              <a:t>buttonRemove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Button(</a:t>
            </a:r>
            <a:r>
              <a:rPr lang="en-US" b="1" dirty="0">
                <a:solidFill>
                  <a:srgbClr val="2A00FF"/>
                </a:solidFill>
                <a:latin typeface="Monaco" charset="0"/>
              </a:rPr>
              <a:t>"Clear Search"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dirty="0" err="1">
                <a:solidFill>
                  <a:srgbClr val="6A3E3E"/>
                </a:solidFill>
                <a:latin typeface="Monaco" charset="0"/>
              </a:rPr>
              <a:t>buttonRemove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.setOnAction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EventHandler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ActionEvent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&gt;() {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mr-IN" dirty="0">
                <a:solidFill>
                  <a:srgbClr val="646464"/>
                </a:solidFill>
                <a:latin typeface="Monaco" charset="0"/>
              </a:rPr>
              <a:t>@</a:t>
            </a:r>
            <a:r>
              <a:rPr lang="mr-IN" dirty="0" err="1">
                <a:solidFill>
                  <a:srgbClr val="646464"/>
                </a:solidFill>
                <a:latin typeface="Monaco" charset="0"/>
              </a:rPr>
              <a:t>Override</a:t>
            </a:r>
            <a:endParaRPr lang="mr-IN" dirty="0">
              <a:solidFill>
                <a:srgbClr val="646464"/>
              </a:solidFill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handle(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ActionEvent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            	</a:t>
            </a:r>
            <a:r>
              <a:rPr lang="mr-IN" dirty="0" err="1">
                <a:solidFill>
                  <a:srgbClr val="0000C0"/>
                </a:solidFill>
                <a:latin typeface="Monaco" charset="0"/>
              </a:rPr>
              <a:t>currentSearch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mr-IN" dirty="0">
                <a:solidFill>
                  <a:srgbClr val="2A00FF"/>
                </a:solidFill>
                <a:latin typeface="Monaco" charset="0"/>
              </a:rPr>
              <a:t>""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            	</a:t>
            </a:r>
            <a:r>
              <a:rPr lang="mr-IN" dirty="0" err="1">
                <a:solidFill>
                  <a:srgbClr val="6A3E3E"/>
                </a:solidFill>
                <a:latin typeface="Monaco" charset="0"/>
              </a:rPr>
              <a:t>textSearch</a:t>
            </a:r>
            <a:r>
              <a:rPr lang="mr-IN" dirty="0" err="1">
                <a:solidFill>
                  <a:srgbClr val="000000"/>
                </a:solidFill>
                <a:latin typeface="Monaco" charset="0"/>
              </a:rPr>
              <a:t>.setText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mr-IN" dirty="0">
                <a:solidFill>
                  <a:srgbClr val="2A00FF"/>
                </a:solidFill>
                <a:latin typeface="Monaco" charset="0"/>
              </a:rPr>
              <a:t>""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dirty="0">
                <a:solidFill>
                  <a:srgbClr val="0000C0"/>
                </a:solidFill>
                <a:latin typeface="Monaco" charset="0"/>
              </a:rPr>
              <a:t>             </a:t>
            </a:r>
            <a:r>
              <a:rPr lang="mr-IN" dirty="0" err="1">
                <a:solidFill>
                  <a:srgbClr val="0000C0"/>
                </a:solidFill>
                <a:latin typeface="Monaco" charset="0"/>
              </a:rPr>
              <a:t>textAreNote</a:t>
            </a:r>
            <a:r>
              <a:rPr lang="mr-IN" dirty="0" err="1">
                <a:solidFill>
                  <a:srgbClr val="000000"/>
                </a:solidFill>
                <a:latin typeface="Monaco" charset="0"/>
              </a:rPr>
              <a:t>.setText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mr-IN" dirty="0">
                <a:solidFill>
                  <a:srgbClr val="2A00FF"/>
                </a:solidFill>
                <a:latin typeface="Monaco" charset="0"/>
              </a:rPr>
              <a:t>""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);</a:t>
            </a:r>
            <a:endParaRPr lang="en-US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Monaco" charset="0"/>
              </a:rPr>
              <a:t>             TODO</a:t>
            </a:r>
            <a:endParaRPr lang="mr-IN" dirty="0">
              <a:solidFill>
                <a:srgbClr val="FF0000"/>
              </a:solidFill>
              <a:latin typeface="Monaco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            }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        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70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02004" y="225642"/>
            <a:ext cx="7290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Show a demo </a:t>
            </a:r>
            <a:r>
              <a:rPr lang="en-US" sz="2800" b="1">
                <a:solidFill>
                  <a:srgbClr val="002060"/>
                </a:solidFill>
                <a:latin typeface="Trebuchet"/>
              </a:rPr>
              <a:t>of your program </a:t>
            </a:r>
            <a:r>
              <a:rPr lang="en-US" sz="2800" b="1" dirty="0">
                <a:solidFill>
                  <a:srgbClr val="002060"/>
                </a:solidFill>
                <a:latin typeface="Trebuchet"/>
              </a:rPr>
              <a:t>to the TAs</a:t>
            </a:r>
            <a:endParaRPr lang="en-US" sz="2800" b="1" dirty="0">
              <a:latin typeface="Trebuche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85" y="958905"/>
            <a:ext cx="7356929" cy="560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20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654" y="248236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rebuchet MS" charset="0"/>
                <a:ea typeface="Trebuchet MS" charset="0"/>
                <a:cs typeface="Trebuchet MS" charset="0"/>
              </a:rPr>
              <a:t>END OF </a:t>
            </a:r>
            <a:r>
              <a:rPr lang="en-US">
                <a:solidFill>
                  <a:srgbClr val="002060"/>
                </a:solidFill>
                <a:latin typeface="Trebuchet MS" charset="0"/>
                <a:ea typeface="Trebuchet MS" charset="0"/>
                <a:cs typeface="Trebuchet MS" charset="0"/>
              </a:rPr>
              <a:t>LAB #6</a:t>
            </a:r>
            <a:endParaRPr lang="en-US" dirty="0">
              <a:solidFill>
                <a:srgbClr val="002060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82257" y="3483132"/>
            <a:ext cx="8016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"/>
              </a:rPr>
              <a:t>Don’t forget to commit and push your code.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238" y="4067907"/>
            <a:ext cx="3872976" cy="226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4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38" y="783779"/>
            <a:ext cx="6161845" cy="489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6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0"/>
            <a:ext cx="85242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7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700"/>
            <a:ext cx="12192000" cy="479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2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572147"/>
            <a:ext cx="67750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HelloWorld in JavaFX</a:t>
            </a:r>
            <a:endParaRPr lang="en-US" sz="2800" b="1" dirty="0">
              <a:latin typeface="Trebuche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554" y="177924"/>
            <a:ext cx="4176346" cy="26233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1547" y="1489590"/>
            <a:ext cx="1140822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HelloWorld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Application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Monaco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mr-IN" i="1" dirty="0" err="1">
                <a:solidFill>
                  <a:srgbClr val="000000"/>
                </a:solidFill>
                <a:latin typeface="Monaco" charset="0"/>
              </a:rPr>
              <a:t>launch</a:t>
            </a:r>
            <a:r>
              <a:rPr lang="mr-IN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mr-IN" i="1" dirty="0" err="1">
                <a:solidFill>
                  <a:srgbClr val="6A3E3E"/>
                </a:solidFill>
                <a:latin typeface="Monaco" charset="0"/>
              </a:rPr>
              <a:t>args</a:t>
            </a:r>
            <a:r>
              <a:rPr lang="mr-IN" i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>
                <a:solidFill>
                  <a:srgbClr val="646464"/>
                </a:solidFill>
                <a:latin typeface="Monaco" charset="0"/>
              </a:rPr>
              <a:t>@Override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start(Stage 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stage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en-US" dirty="0" err="1">
                <a:solidFill>
                  <a:srgbClr val="6A3E3E"/>
                </a:solidFill>
                <a:latin typeface="Monaco" charset="0"/>
              </a:rPr>
              <a:t>stage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.setTitle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Monaco" charset="0"/>
              </a:rPr>
              <a:t>"HELLO WORLD!"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VBox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Monaco" charset="0"/>
              </a:rPr>
              <a:t>vbox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VBox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(); </a:t>
            </a:r>
            <a:r>
              <a:rPr lang="en-US" b="1" dirty="0">
                <a:solidFill>
                  <a:srgbClr val="3F7F5F"/>
                </a:solidFill>
                <a:latin typeface="Monaco" charset="0"/>
              </a:rPr>
              <a:t>//create pane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 </a:t>
            </a:r>
            <a:r>
              <a:rPr lang="en-US" dirty="0" err="1">
                <a:solidFill>
                  <a:srgbClr val="6A3E3E"/>
                </a:solidFill>
                <a:latin typeface="Monaco" charset="0"/>
              </a:rPr>
              <a:t>vbox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.setPadding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Insets(10)); </a:t>
            </a:r>
            <a:r>
              <a:rPr lang="en-US" b="1" dirty="0">
                <a:solidFill>
                  <a:srgbClr val="3F7F5F"/>
                </a:solidFill>
                <a:latin typeface="Monaco" charset="0"/>
              </a:rPr>
              <a:t>//add space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 </a:t>
            </a:r>
            <a:r>
              <a:rPr lang="en-US" dirty="0" err="1">
                <a:solidFill>
                  <a:srgbClr val="6A3E3E"/>
                </a:solidFill>
                <a:latin typeface="Monaco" charset="0"/>
              </a:rPr>
              <a:t>vbox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.setSpacing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(8); </a:t>
            </a:r>
            <a:r>
              <a:rPr lang="en-US" dirty="0">
                <a:solidFill>
                  <a:srgbClr val="3F7F5F"/>
                </a:solidFill>
                <a:latin typeface="Monaco" charset="0"/>
              </a:rPr>
              <a:t>//vertical space between nodes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  </a:t>
            </a:r>
            <a:r>
              <a:rPr lang="en-US" dirty="0">
                <a:solidFill>
                  <a:srgbClr val="3F7F5F"/>
                </a:solidFill>
                <a:latin typeface="Monaco" charset="0"/>
              </a:rPr>
              <a:t>// add two nodes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 </a:t>
            </a:r>
            <a:r>
              <a:rPr lang="en-US" dirty="0" err="1">
                <a:solidFill>
                  <a:srgbClr val="6A3E3E"/>
                </a:solidFill>
                <a:latin typeface="Monaco" charset="0"/>
              </a:rPr>
              <a:t>vbox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.getChildren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().add(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Button(</a:t>
            </a:r>
            <a:r>
              <a:rPr lang="en-US" b="1" dirty="0">
                <a:solidFill>
                  <a:srgbClr val="2A00FF"/>
                </a:solidFill>
                <a:latin typeface="Monaco" charset="0"/>
              </a:rPr>
              <a:t>"This is a button"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  </a:t>
            </a:r>
            <a:r>
              <a:rPr lang="en-US" dirty="0" err="1">
                <a:solidFill>
                  <a:srgbClr val="6A3E3E"/>
                </a:solidFill>
                <a:latin typeface="Monaco" charset="0"/>
              </a:rPr>
              <a:t>vbox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.getChildren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().add(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Text(</a:t>
            </a:r>
            <a:r>
              <a:rPr lang="en-US" b="1" dirty="0">
                <a:solidFill>
                  <a:srgbClr val="2A00FF"/>
                </a:solidFill>
                <a:latin typeface="Monaco" charset="0"/>
              </a:rPr>
              <a:t>"Hello World!"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 //</a:t>
            </a:r>
            <a:r>
              <a:rPr lang="en-US" dirty="0">
                <a:solidFill>
                  <a:srgbClr val="3F7F5F"/>
                </a:solidFill>
                <a:latin typeface="Monaco" charset="0"/>
              </a:rPr>
              <a:t>create scene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 Scene </a:t>
            </a:r>
            <a:r>
              <a:rPr lang="en-US" dirty="0">
                <a:solidFill>
                  <a:srgbClr val="6A3E3E"/>
                </a:solidFill>
                <a:latin typeface="Monaco" charset="0"/>
              </a:rPr>
              <a:t>scene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Scene(</a:t>
            </a:r>
            <a:r>
              <a:rPr lang="en-US" b="1" dirty="0" err="1">
                <a:solidFill>
                  <a:srgbClr val="6A3E3E"/>
                </a:solidFill>
                <a:latin typeface="Monaco" charset="0"/>
              </a:rPr>
              <a:t>vbox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, 200, 100);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en-US" dirty="0" err="1">
                <a:solidFill>
                  <a:srgbClr val="6A3E3E"/>
                </a:solidFill>
                <a:latin typeface="Monaco" charset="0"/>
              </a:rPr>
              <a:t>stage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.setScene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Monaco" charset="0"/>
              </a:rPr>
              <a:t>scene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       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dirty="0" err="1">
                <a:solidFill>
                  <a:srgbClr val="6A3E3E"/>
                </a:solidFill>
                <a:latin typeface="Monaco" charset="0"/>
              </a:rPr>
              <a:t>stage</a:t>
            </a:r>
            <a:r>
              <a:rPr lang="mr-IN" dirty="0" err="1">
                <a:solidFill>
                  <a:srgbClr val="000000"/>
                </a:solidFill>
                <a:latin typeface="Monaco" charset="0"/>
              </a:rPr>
              <a:t>.show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    }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98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130804" y="118894"/>
            <a:ext cx="32908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LAB #6 Final Result</a:t>
            </a:r>
            <a:endParaRPr lang="en-US" sz="2800" b="1" dirty="0">
              <a:latin typeface="Trebuche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514" y="794514"/>
            <a:ext cx="8338457" cy="564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2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21547" y="772037"/>
            <a:ext cx="69075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TASK 1: Import the initial JavaFX class</a:t>
            </a:r>
            <a:endParaRPr lang="en-US" sz="2800" b="1" dirty="0">
              <a:latin typeface="Trebuche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3679" y="1592446"/>
            <a:ext cx="1018746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Download the 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NoteBookWindow.java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 class from the course website https://</a:t>
            </a:r>
            <a:r>
              <a:rPr lang="en-US" sz="2400" dirty="0" err="1">
                <a:solidFill>
                  <a:srgbClr val="002060"/>
                </a:solidFill>
                <a:latin typeface="Trebuchet"/>
              </a:rPr>
              <a:t>course.cse.ust.hk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/comp3021/labs/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NoteBookWindow.java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Create the package “</a:t>
            </a:r>
            <a:r>
              <a:rPr lang="en-US" sz="2400" dirty="0" err="1">
                <a:solidFill>
                  <a:srgbClr val="002060"/>
                </a:solidFill>
                <a:latin typeface="Trebuchet"/>
              </a:rPr>
              <a:t>ui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”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Copy the class in the package you just created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Get familiar with the class methods and fields</a:t>
            </a:r>
          </a:p>
        </p:txBody>
      </p:sp>
    </p:spTree>
    <p:extLst>
      <p:ext uri="{BB962C8B-B14F-4D97-AF65-F5344CB8AC3E}">
        <p14:creationId xmlns:p14="http://schemas.microsoft.com/office/powerpoint/2010/main" val="61443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85032" y="336608"/>
            <a:ext cx="6989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If you run the class you should see this</a:t>
            </a:r>
            <a:endParaRPr lang="en-US" sz="2800" b="1" dirty="0">
              <a:latin typeface="Trebuche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600" y="1295257"/>
            <a:ext cx="7772000" cy="530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69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6046</TotalTime>
  <Words>1040</Words>
  <Application>Microsoft Office PowerPoint</Application>
  <PresentationFormat>宽屏</PresentationFormat>
  <Paragraphs>199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Monaco</vt:lpstr>
      <vt:lpstr>Trebuchet</vt:lpstr>
      <vt:lpstr>Arial</vt:lpstr>
      <vt:lpstr>Calibri</vt:lpstr>
      <vt:lpstr>Calibri Light</vt:lpstr>
      <vt:lpstr>Courier New</vt:lpstr>
      <vt:lpstr>Trebuchet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 OF LAB #6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Your Objects</dc:title>
  <dc:creator>Ming WEN</dc:creator>
  <cp:lastModifiedBy>Zhang Bowen</cp:lastModifiedBy>
  <cp:revision>307</cp:revision>
  <cp:lastPrinted>2016-09-30T03:44:35Z</cp:lastPrinted>
  <dcterms:created xsi:type="dcterms:W3CDTF">2015-02-09T14:16:17Z</dcterms:created>
  <dcterms:modified xsi:type="dcterms:W3CDTF">2022-02-08T04:01:42Z</dcterms:modified>
</cp:coreProperties>
</file>