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634"/>
  </p:normalViewPr>
  <p:slideViewPr>
    <p:cSldViewPr snapToGrid="0" snapToObjects="1">
      <p:cViewPr>
        <p:scale>
          <a:sx n="86" d="100"/>
          <a:sy n="86" d="100"/>
        </p:scale>
        <p:origin x="52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3E18-99E4-BA4A-84D9-7DBE69828B4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5F18-35B3-2D41-A73A-FFE48D5D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26" y="3007360"/>
            <a:ext cx="6088728" cy="3278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658662" y="1790929"/>
                <a:ext cx="6379704" cy="131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(1)</m:t>
                          </m:r>
                        </m:sup>
                      </m:sSup>
                      <m:r>
                        <a:rPr lang="en-US" b="0" i="1" dirty="0" smtClean="0">
                          <a:latin typeface="Cambria Math" charset="0"/>
                        </a:rPr>
                        <m:t>,…,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d>
                        </m:sup>
                      </m:sSup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charset="0"/>
                            </a:rPr>
                            <m:t>argmin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⋅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𝐼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dirty="0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to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𝐼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</a:rPr>
                        <m:t>𝜆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=1: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62" y="1790929"/>
                <a:ext cx="6379704" cy="1313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" y="6289432"/>
            <a:ext cx="12192000" cy="5685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161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22"/>
          <p:cNvSpPr txBox="1">
            <a:spLocks noChangeArrowheads="1"/>
          </p:cNvSpPr>
          <p:nvPr/>
        </p:nvSpPr>
        <p:spPr bwMode="auto">
          <a:xfrm>
            <a:off x="1045028" y="-4806"/>
            <a:ext cx="10468947" cy="161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W-SIMULE: A Constrained, Weighted-𝓁1 Minimization Approach for Joint Discovery of Heterogeneous Neural Connectivity Graphs</a:t>
            </a:r>
            <a:endParaRPr lang="en-US" sz="3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708" y="6382738"/>
            <a:ext cx="1015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Chandan Singh,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Beilun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Wang</a:t>
            </a:r>
            <a:r>
              <a:rPr lang="en-US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Yanjun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Qi</a:t>
            </a:r>
            <a:endParaRPr lang="en-US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405379" y="4416894"/>
            <a:ext cx="6064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1" indent="-514350">
              <a:buAutoNum type="arabicPeriod"/>
            </a:pPr>
            <a:r>
              <a:rPr lang="en-US" sz="2400" dirty="0" smtClean="0">
                <a:latin typeface="Calibri" pitchFamily="34" charset="0"/>
              </a:rPr>
              <a:t>Sparsity</a:t>
            </a:r>
          </a:p>
          <a:p>
            <a:pPr marL="1257300" lvl="1" indent="-514350">
              <a:buAutoNum type="arabicPeriod"/>
            </a:pPr>
            <a:r>
              <a:rPr lang="en-US" sz="2400" dirty="0" smtClean="0">
                <a:latin typeface="Calibri" pitchFamily="34" charset="0"/>
              </a:rPr>
              <a:t>Multi-task learning with </a:t>
            </a:r>
            <a:r>
              <a:rPr lang="en-US" sz="2400" i="1" dirty="0" smtClean="0">
                <a:latin typeface="Calibri" pitchFamily="34" charset="0"/>
              </a:rPr>
              <a:t>K</a:t>
            </a:r>
            <a:r>
              <a:rPr lang="en-US" sz="2400" dirty="0" smtClean="0">
                <a:latin typeface="Calibri" pitchFamily="34" charset="0"/>
              </a:rPr>
              <a:t> groups</a:t>
            </a:r>
          </a:p>
          <a:p>
            <a:pPr marL="1257300" lvl="1" indent="-514350">
              <a:buAutoNum type="arabicPeriod"/>
            </a:pPr>
            <a:r>
              <a:rPr lang="en-US" sz="2400" dirty="0" smtClean="0">
                <a:latin typeface="Calibri" pitchFamily="34" charset="0"/>
              </a:rPr>
              <a:t>A prior matrix of positive weights </a:t>
            </a:r>
            <a:r>
              <a:rPr lang="en-US" sz="2400" i="1" dirty="0" smtClean="0">
                <a:latin typeface="Calibri" pitchFamily="34" charset="0"/>
              </a:rPr>
              <a:t>W</a:t>
            </a:r>
          </a:p>
          <a:p>
            <a:pPr marL="1257300" lvl="1" indent="-514350">
              <a:buAutoNum type="arabicPeriod"/>
            </a:pPr>
            <a:r>
              <a:rPr lang="en-US" sz="2400" dirty="0" smtClean="0">
                <a:latin typeface="Calibri" pitchFamily="34" charset="0"/>
              </a:rPr>
              <a:t>A </a:t>
            </a:r>
            <a:r>
              <a:rPr lang="en-US" sz="2400" dirty="0" err="1" smtClean="0">
                <a:latin typeface="Calibri" pitchFamily="34" charset="0"/>
              </a:rPr>
              <a:t>nonparanormal</a:t>
            </a:r>
            <a:r>
              <a:rPr lang="en-US" sz="2400" dirty="0" smtClean="0">
                <a:latin typeface="Calibri" pitchFamily="34" charset="0"/>
              </a:rPr>
              <a:t> assumption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5872"/>
          <a:stretch/>
        </p:blipFill>
        <p:spPr>
          <a:xfrm>
            <a:off x="2041896" y="1986524"/>
            <a:ext cx="1690656" cy="18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13</cp:revision>
  <cp:lastPrinted>2017-12-08T07:01:17Z</cp:lastPrinted>
  <dcterms:created xsi:type="dcterms:W3CDTF">2017-12-04T05:00:05Z</dcterms:created>
  <dcterms:modified xsi:type="dcterms:W3CDTF">2017-12-08T07:01:43Z</dcterms:modified>
</cp:coreProperties>
</file>