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4"/>
  </p:notesMasterIdLst>
  <p:sldIdLst>
    <p:sldId id="256" r:id="rId2"/>
    <p:sldId id="257" r:id="rId3"/>
    <p:sldId id="309" r:id="rId4"/>
    <p:sldId id="310" r:id="rId5"/>
    <p:sldId id="311" r:id="rId6"/>
    <p:sldId id="312" r:id="rId7"/>
    <p:sldId id="313" r:id="rId8"/>
    <p:sldId id="314" r:id="rId9"/>
    <p:sldId id="323" r:id="rId10"/>
    <p:sldId id="317" r:id="rId11"/>
    <p:sldId id="325" r:id="rId12"/>
    <p:sldId id="327" r:id="rId13"/>
    <p:sldId id="328" r:id="rId14"/>
    <p:sldId id="329" r:id="rId15"/>
    <p:sldId id="326" r:id="rId16"/>
    <p:sldId id="303" r:id="rId17"/>
    <p:sldId id="304" r:id="rId18"/>
    <p:sldId id="305" r:id="rId19"/>
    <p:sldId id="333" r:id="rId20"/>
    <p:sldId id="316" r:id="rId21"/>
    <p:sldId id="322" r:id="rId22"/>
    <p:sldId id="260" r:id="rId23"/>
    <p:sldId id="261" r:id="rId24"/>
    <p:sldId id="296" r:id="rId25"/>
    <p:sldId id="298" r:id="rId26"/>
    <p:sldId id="299" r:id="rId27"/>
    <p:sldId id="301" r:id="rId28"/>
    <p:sldId id="302" r:id="rId29"/>
    <p:sldId id="330" r:id="rId30"/>
    <p:sldId id="331" r:id="rId31"/>
    <p:sldId id="332" r:id="rId32"/>
    <p:sldId id="306" r:id="rId33"/>
    <p:sldId id="307" r:id="rId34"/>
    <p:sldId id="308" r:id="rId35"/>
    <p:sldId id="315" r:id="rId36"/>
    <p:sldId id="324" r:id="rId37"/>
    <p:sldId id="335" r:id="rId38"/>
    <p:sldId id="318" r:id="rId39"/>
    <p:sldId id="319" r:id="rId40"/>
    <p:sldId id="320" r:id="rId41"/>
    <p:sldId id="321" r:id="rId42"/>
    <p:sldId id="278" r:id="rId43"/>
  </p:sldIdLst>
  <p:sldSz cx="9144000" cy="5143500" type="screen16x9"/>
  <p:notesSz cx="6858000" cy="9144000"/>
  <p:embeddedFontLst>
    <p:embeddedFont>
      <p:font typeface="Calibri" panose="020F0502020204030204" pitchFamily="34" charset="0"/>
      <p:regular r:id="rId45"/>
      <p:bold r:id="rId46"/>
      <p:italic r:id="rId47"/>
      <p:boldItalic r:id="rId48"/>
    </p:embeddedFont>
    <p:embeddedFont>
      <p:font typeface="Lexend Deca" pitchFamily="2" charset="-78"/>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52" autoAdjust="0"/>
    <p:restoredTop sz="94648"/>
  </p:normalViewPr>
  <p:slideViewPr>
    <p:cSldViewPr snapToGrid="0" snapToObjects="1">
      <p:cViewPr varScale="1">
        <p:scale>
          <a:sx n="140" d="100"/>
          <a:sy n="140" d="100"/>
        </p:scale>
        <p:origin x="2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877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447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174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346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933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39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001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14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8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82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160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73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68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778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321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015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059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73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399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286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357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065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989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911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119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451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4132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453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0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341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471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3636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98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72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1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8.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8.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8.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8.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Software Security</a:t>
            </a:r>
            <a:endParaRPr dirty="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2" name="CasellaDiTesto 1">
            <a:extLst>
              <a:ext uri="{FF2B5EF4-FFF2-40B4-BE49-F238E27FC236}">
                <a16:creationId xmlns:a16="http://schemas.microsoft.com/office/drawing/2014/main" id="{48A76A9B-961A-9673-95E0-C4778D8496CE}"/>
              </a:ext>
            </a:extLst>
          </p:cNvPr>
          <p:cNvSpPr txBox="1"/>
          <p:nvPr/>
        </p:nvSpPr>
        <p:spPr>
          <a:xfrm>
            <a:off x="5621692" y="4498521"/>
            <a:ext cx="3432501" cy="523220"/>
          </a:xfrm>
          <a:prstGeom prst="rect">
            <a:avLst/>
          </a:prstGeom>
          <a:noFill/>
        </p:spPr>
        <p:txBody>
          <a:bodyPr wrap="square" rtlCol="0">
            <a:spAutoFit/>
          </a:bodyPr>
          <a:lstStyle/>
          <a:p>
            <a:pPr algn="r"/>
            <a:r>
              <a:rPr lang="it-IT" dirty="0">
                <a:solidFill>
                  <a:schemeClr val="bg1"/>
                </a:solidFill>
              </a:rPr>
              <a:t>D’angelo Alessandro M63001181</a:t>
            </a:r>
          </a:p>
          <a:p>
            <a:pPr algn="r"/>
            <a:r>
              <a:rPr lang="it-IT" dirty="0">
                <a:solidFill>
                  <a:schemeClr val="bg1"/>
                </a:solidFill>
              </a:rPr>
              <a:t>Iorio Domenico M63001251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Creazione di un Thread</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lvl="0"/>
            <a:r>
              <a:rPr lang="it-IT" sz="1800" dirty="0"/>
              <a:t>La creazione di un </a:t>
            </a:r>
            <a:r>
              <a:rPr lang="it-IT" sz="1800" dirty="0" err="1"/>
              <a:t>thread</a:t>
            </a:r>
            <a:r>
              <a:rPr lang="it-IT" sz="1800" dirty="0"/>
              <a:t> avviene mediante la funzione </a:t>
            </a:r>
            <a:r>
              <a:rPr lang="it-IT" sz="1800" b="1" dirty="0" err="1"/>
              <a:t>thread</a:t>
            </a:r>
            <a:r>
              <a:rPr lang="it-IT" sz="1800" b="1" dirty="0"/>
              <a:t>::</a:t>
            </a:r>
            <a:r>
              <a:rPr lang="it-IT" sz="1800" b="1" dirty="0" err="1"/>
              <a:t>spawn</a:t>
            </a:r>
            <a:r>
              <a:rPr lang="it-IT" sz="1800" dirty="0"/>
              <a:t>, la quale restituirà un </a:t>
            </a:r>
            <a:r>
              <a:rPr lang="it-IT" sz="1800" i="1" dirty="0"/>
              <a:t>handle</a:t>
            </a:r>
            <a:r>
              <a:rPr lang="it-IT" sz="1800" dirty="0"/>
              <a:t>.</a:t>
            </a:r>
          </a:p>
          <a:p>
            <a:pPr lvl="0">
              <a:spcBef>
                <a:spcPts val="0"/>
              </a:spcBef>
            </a:pPr>
            <a:r>
              <a:rPr lang="it-IT" sz="1800" dirty="0"/>
              <a:t>Il codice da eseguire viene specificato attraverso una </a:t>
            </a:r>
            <a:r>
              <a:rPr lang="it-IT" sz="1800" b="1" dirty="0" err="1"/>
              <a:t>closure</a:t>
            </a:r>
            <a:r>
              <a:rPr lang="it-IT" sz="1800" dirty="0"/>
              <a:t>.</a:t>
            </a:r>
          </a:p>
          <a:p>
            <a:pPr lvl="1"/>
            <a:r>
              <a:rPr lang="it-IT" sz="1800" dirty="0"/>
              <a:t>Funzione anonima che può essere passata come parametro di un’altra funzione</a:t>
            </a:r>
          </a:p>
          <a:p>
            <a:pPr>
              <a:spcBef>
                <a:spcPts val="0"/>
              </a:spcBef>
            </a:pPr>
            <a:r>
              <a:rPr lang="it-IT" sz="1800" dirty="0"/>
              <a:t>La parole chiave </a:t>
            </a:r>
            <a:r>
              <a:rPr lang="it-IT" sz="1800" b="1" dirty="0" err="1"/>
              <a:t>move</a:t>
            </a:r>
            <a:r>
              <a:rPr lang="it-IT" sz="1800" dirty="0"/>
              <a:t>, associata alla </a:t>
            </a:r>
            <a:r>
              <a:rPr lang="it-IT" sz="1800" dirty="0" err="1"/>
              <a:t>closure</a:t>
            </a:r>
            <a:r>
              <a:rPr lang="it-IT" sz="1800" dirty="0"/>
              <a:t>, permette ad un </a:t>
            </a:r>
            <a:r>
              <a:rPr lang="it-IT" sz="1800" dirty="0" err="1"/>
              <a:t>thread</a:t>
            </a:r>
            <a:r>
              <a:rPr lang="it-IT" sz="1800" dirty="0"/>
              <a:t> di ottenere l’ownership dei parametri utilizzati.</a:t>
            </a:r>
          </a:p>
          <a:p>
            <a:pPr>
              <a:spcBef>
                <a:spcPts val="0"/>
              </a:spcBef>
            </a:pPr>
            <a:r>
              <a:rPr lang="it-IT" sz="1800" dirty="0"/>
              <a:t>Per aspettare la terminazione di un </a:t>
            </a:r>
            <a:r>
              <a:rPr lang="it-IT" sz="1800" dirty="0" err="1"/>
              <a:t>thread</a:t>
            </a:r>
            <a:r>
              <a:rPr lang="it-IT" sz="1800" dirty="0"/>
              <a:t>, il processo padre può chiamare la funzione </a:t>
            </a:r>
            <a:r>
              <a:rPr lang="it-IT" sz="1800" b="1" dirty="0" err="1"/>
              <a:t>handle.join</a:t>
            </a:r>
            <a:r>
              <a:rPr lang="it-IT" sz="1800" b="1" dirty="0"/>
              <a:t>()</a:t>
            </a:r>
            <a:r>
              <a:rPr lang="it-IT" sz="1800" dirty="0"/>
              <a:t>.</a:t>
            </a:r>
          </a:p>
          <a:p>
            <a:pPr lvl="0">
              <a:spcBef>
                <a:spcPts val="0"/>
              </a:spcBef>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488199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Variabili condivise</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lvl="0"/>
            <a:r>
              <a:rPr lang="it-IT" sz="1400" dirty="0"/>
              <a:t>Il passaggio dell’ownership può causare problemi nel caso in cui diversi </a:t>
            </a:r>
            <a:r>
              <a:rPr lang="it-IT" sz="1400" dirty="0" err="1"/>
              <a:t>thread</a:t>
            </a:r>
            <a:r>
              <a:rPr lang="it-IT" sz="1400" dirty="0"/>
              <a:t> debbano condividere una o più risorse</a:t>
            </a:r>
          </a:p>
          <a:p>
            <a:pPr lvl="0">
              <a:spcBef>
                <a:spcPts val="0"/>
              </a:spcBef>
            </a:pPr>
            <a:r>
              <a:rPr lang="it-IT" sz="1400" dirty="0"/>
              <a:t>Per realizzare un accesso alle variabili in mutua esclusione è presente il costrutto </a:t>
            </a:r>
            <a:r>
              <a:rPr lang="it-IT" sz="1400" b="1" dirty="0" err="1"/>
              <a:t>Mutex</a:t>
            </a:r>
            <a:r>
              <a:rPr lang="it-IT" sz="1400" b="1" dirty="0"/>
              <a:t>&lt;T&gt;</a:t>
            </a:r>
            <a:endParaRPr lang="it-IT" sz="1400" dirty="0"/>
          </a:p>
          <a:p>
            <a:pPr lvl="1"/>
            <a:r>
              <a:rPr lang="it-IT" sz="1400" dirty="0"/>
              <a:t>La variabile condivisa si trova all’interno del </a:t>
            </a:r>
            <a:r>
              <a:rPr lang="it-IT" sz="1400" dirty="0" err="1"/>
              <a:t>mutex</a:t>
            </a:r>
            <a:r>
              <a:rPr lang="it-IT" sz="1400" dirty="0"/>
              <a:t>, ogni </a:t>
            </a:r>
            <a:r>
              <a:rPr lang="it-IT" sz="1400" dirty="0" err="1"/>
              <a:t>thread</a:t>
            </a:r>
            <a:r>
              <a:rPr lang="it-IT" sz="1400" dirty="0"/>
              <a:t> userà la funzione </a:t>
            </a:r>
            <a:r>
              <a:rPr lang="it-IT" sz="1400" b="1" dirty="0"/>
              <a:t>lock()</a:t>
            </a:r>
            <a:r>
              <a:rPr lang="it-IT" sz="1400" dirty="0"/>
              <a:t> per accedervi</a:t>
            </a:r>
          </a:p>
          <a:p>
            <a:pPr lvl="1"/>
            <a:r>
              <a:rPr lang="it-IT" sz="1400" dirty="0"/>
              <a:t>Se un altro </a:t>
            </a:r>
            <a:r>
              <a:rPr lang="it-IT" sz="1400" dirty="0" err="1"/>
              <a:t>thread</a:t>
            </a:r>
            <a:r>
              <a:rPr lang="it-IT" sz="1400" dirty="0"/>
              <a:t> ha già ottenuto l’accesso al </a:t>
            </a:r>
            <a:r>
              <a:rPr lang="it-IT" sz="1400" dirty="0" err="1"/>
              <a:t>mutex</a:t>
            </a:r>
            <a:r>
              <a:rPr lang="it-IT" sz="1400" dirty="0"/>
              <a:t>, lock() bloccherà il </a:t>
            </a:r>
            <a:r>
              <a:rPr lang="it-IT" sz="1400" dirty="0" err="1"/>
              <a:t>thread</a:t>
            </a:r>
            <a:r>
              <a:rPr lang="it-IT" sz="1400" dirty="0"/>
              <a:t> corrente</a:t>
            </a:r>
          </a:p>
          <a:p>
            <a:pPr>
              <a:spcBef>
                <a:spcPts val="0"/>
              </a:spcBef>
            </a:pPr>
            <a:r>
              <a:rPr lang="it-IT" sz="1400" dirty="0"/>
              <a:t>Per permettere a più </a:t>
            </a:r>
            <a:r>
              <a:rPr lang="it-IT" sz="1400" dirty="0" err="1"/>
              <a:t>thread</a:t>
            </a:r>
            <a:r>
              <a:rPr lang="it-IT" sz="1400" dirty="0"/>
              <a:t> di condividere l’ownership di un parametro è presente il costrutto </a:t>
            </a:r>
            <a:r>
              <a:rPr lang="it-IT" sz="1400" b="1" dirty="0" err="1"/>
              <a:t>Arc</a:t>
            </a:r>
            <a:r>
              <a:rPr lang="it-IT" sz="1400" b="1" dirty="0"/>
              <a:t>&lt;T&gt;</a:t>
            </a:r>
          </a:p>
          <a:p>
            <a:pPr lvl="1">
              <a:buFont typeface="Arial" panose="020B0604020202020204" pitchFamily="34" charset="0"/>
              <a:buChar char="•"/>
            </a:pPr>
            <a:r>
              <a:rPr lang="it-IT" sz="1400" i="1" dirty="0" err="1"/>
              <a:t>Atomic</a:t>
            </a:r>
            <a:r>
              <a:rPr lang="it-IT" sz="1400" i="1" dirty="0"/>
              <a:t> </a:t>
            </a:r>
            <a:r>
              <a:rPr lang="it-IT" sz="1400" i="1" dirty="0" err="1"/>
              <a:t>reference</a:t>
            </a:r>
            <a:r>
              <a:rPr lang="it-IT" sz="1400" i="1" dirty="0"/>
              <a:t> </a:t>
            </a:r>
            <a:r>
              <a:rPr lang="it-IT" sz="1400" i="1" dirty="0" err="1"/>
              <a:t>counting</a:t>
            </a:r>
            <a:endParaRPr lang="it-IT" sz="1400" i="1" dirty="0"/>
          </a:p>
          <a:p>
            <a:pPr lvl="1">
              <a:buFont typeface="Arial" panose="020B0604020202020204" pitchFamily="34" charset="0"/>
              <a:buChar char="•"/>
            </a:pPr>
            <a:r>
              <a:rPr lang="it-IT" sz="1400" dirty="0"/>
              <a:t>Tiene traccia del numero di </a:t>
            </a:r>
            <a:r>
              <a:rPr lang="it-IT" sz="1400" dirty="0" err="1"/>
              <a:t>owner</a:t>
            </a:r>
            <a:r>
              <a:rPr lang="it-IT" sz="1400" dirty="0"/>
              <a:t>, eliminando il valore quando questi diventano 0</a:t>
            </a:r>
          </a:p>
          <a:p>
            <a:pPr marL="76200" lvl="0" indent="0">
              <a:spcBef>
                <a:spcPts val="0"/>
              </a:spcBef>
              <a:buNone/>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52554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Scambio di messaggi</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lvl="0"/>
            <a:r>
              <a:rPr lang="it-IT" sz="1600" dirty="0"/>
              <a:t>Si può realizzare mediante l’uso di </a:t>
            </a:r>
            <a:r>
              <a:rPr lang="it-IT" sz="1600" b="1" dirty="0" err="1"/>
              <a:t>channels</a:t>
            </a:r>
            <a:r>
              <a:rPr lang="it-IT" sz="1600" dirty="0"/>
              <a:t>.</a:t>
            </a:r>
          </a:p>
          <a:p>
            <a:pPr lvl="0">
              <a:spcBef>
                <a:spcPts val="0"/>
              </a:spcBef>
            </a:pPr>
            <a:r>
              <a:rPr lang="it-IT" sz="1600" dirty="0"/>
              <a:t>Un </a:t>
            </a:r>
            <a:r>
              <a:rPr lang="it-IT" sz="1600" dirty="0" err="1"/>
              <a:t>channel</a:t>
            </a:r>
            <a:r>
              <a:rPr lang="it-IT" sz="1600" dirty="0"/>
              <a:t> è suddiviso in due parti: trasmettitore e ricevitore.</a:t>
            </a:r>
          </a:p>
          <a:p>
            <a:pPr lvl="1"/>
            <a:r>
              <a:rPr lang="it-IT" sz="1600" dirty="0"/>
              <a:t>L’implementazione proposta nella </a:t>
            </a:r>
            <a:r>
              <a:rPr lang="it-IT" sz="1600" i="1" dirty="0"/>
              <a:t>standard library</a:t>
            </a:r>
            <a:r>
              <a:rPr lang="it-IT" sz="1600" dirty="0"/>
              <a:t> realizza un canale </a:t>
            </a:r>
            <a:r>
              <a:rPr lang="it-IT" sz="1600" i="1" dirty="0"/>
              <a:t>multiple producers - single consumer</a:t>
            </a:r>
            <a:r>
              <a:rPr lang="it-IT" sz="1600" dirty="0"/>
              <a:t>.</a:t>
            </a:r>
          </a:p>
          <a:p>
            <a:pPr>
              <a:spcBef>
                <a:spcPts val="0"/>
              </a:spcBef>
            </a:pPr>
            <a:r>
              <a:rPr lang="it-IT" sz="1600" dirty="0"/>
              <a:t>L’invio di messaggi è </a:t>
            </a:r>
            <a:r>
              <a:rPr lang="it-IT" sz="1600" i="1" dirty="0"/>
              <a:t>asincrono</a:t>
            </a:r>
            <a:r>
              <a:rPr lang="it-IT" sz="1600" dirty="0"/>
              <a:t> di default.</a:t>
            </a:r>
            <a:endParaRPr lang="it-IT" sz="1600" b="1" dirty="0"/>
          </a:p>
          <a:p>
            <a:pPr lvl="1">
              <a:buFont typeface="Arial" panose="020B0604020202020204" pitchFamily="34" charset="0"/>
              <a:buChar char="•"/>
            </a:pPr>
            <a:r>
              <a:rPr lang="it-IT" sz="1600" dirty="0"/>
              <a:t>È possibile realizzare un canale di dimensioni finite che blocca il trasmettitore nel caso in cui sia pieno</a:t>
            </a:r>
          </a:p>
          <a:p>
            <a:pPr lvl="0"/>
            <a:r>
              <a:rPr lang="it-IT" sz="1600" dirty="0"/>
              <a:t>La ricezione dei messaggi è sempre bloccante.</a:t>
            </a:r>
          </a:p>
          <a:p>
            <a:pPr marL="76200" lvl="0" indent="0">
              <a:spcBef>
                <a:spcPts val="0"/>
              </a:spcBef>
              <a:buNone/>
            </a:pPr>
            <a:endParaRPr lang="it-IT" sz="1400" dirty="0"/>
          </a:p>
          <a:p>
            <a:pPr marL="76200" lvl="0" indent="0">
              <a:spcBef>
                <a:spcPts val="0"/>
              </a:spcBef>
              <a:buNone/>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77189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Condition Variables</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lvl="0"/>
            <a:r>
              <a:rPr lang="it-IT" sz="1800" dirty="0"/>
              <a:t>Permettono di bloccare un </a:t>
            </a:r>
            <a:r>
              <a:rPr lang="it-IT" sz="1800" dirty="0" err="1"/>
              <a:t>thread</a:t>
            </a:r>
            <a:r>
              <a:rPr lang="it-IT" sz="1800" dirty="0"/>
              <a:t> aspettando un determinato evento.</a:t>
            </a:r>
          </a:p>
          <a:p>
            <a:r>
              <a:rPr lang="it-IT" sz="1800" dirty="0"/>
              <a:t>Vengono solitamente associate ad una condizione booleana e ad un </a:t>
            </a:r>
            <a:r>
              <a:rPr lang="it-IT" sz="1800" dirty="0" err="1"/>
              <a:t>mutex</a:t>
            </a:r>
            <a:r>
              <a:rPr lang="it-IT" sz="1800" dirty="0"/>
              <a:t>.</a:t>
            </a:r>
          </a:p>
          <a:p>
            <a:r>
              <a:rPr lang="it-IT" sz="1800" dirty="0"/>
              <a:t>La condizione viene verificata all’interno del </a:t>
            </a:r>
            <a:r>
              <a:rPr lang="it-IT" sz="1800" dirty="0" err="1"/>
              <a:t>mutex</a:t>
            </a:r>
            <a:r>
              <a:rPr lang="it-IT" sz="1800" dirty="0"/>
              <a:t>.</a:t>
            </a:r>
          </a:p>
          <a:p>
            <a:r>
              <a:rPr lang="it-IT" sz="1800" dirty="0"/>
              <a:t>Se il </a:t>
            </a:r>
            <a:r>
              <a:rPr lang="it-IT" sz="1800" dirty="0" err="1"/>
              <a:t>thread</a:t>
            </a:r>
            <a:r>
              <a:rPr lang="it-IT" sz="1800" dirty="0"/>
              <a:t> si blocca, rilascia il </a:t>
            </a:r>
            <a:r>
              <a:rPr lang="it-IT" sz="1800" dirty="0" err="1"/>
              <a:t>mutex</a:t>
            </a:r>
            <a:r>
              <a:rPr lang="it-IT" sz="1800" dirty="0"/>
              <a:t> in automatico.</a:t>
            </a:r>
          </a:p>
          <a:p>
            <a:endParaRPr lang="it-IT" sz="1400" dirty="0"/>
          </a:p>
          <a:p>
            <a:pPr lvl="0"/>
            <a:endParaRPr lang="it-IT" sz="1400" dirty="0"/>
          </a:p>
          <a:p>
            <a:pPr marL="76200" lvl="0" indent="0">
              <a:spcBef>
                <a:spcPts val="0"/>
              </a:spcBef>
              <a:buNone/>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9048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119750" y="1666762"/>
            <a:ext cx="4517825" cy="27625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sz="4500" dirty="0" err="1"/>
              <a:t>Multithreaded</a:t>
            </a:r>
            <a:r>
              <a:rPr lang="it-IT" sz="4500" dirty="0"/>
              <a:t> Scalar Product</a:t>
            </a:r>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5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Case Study </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lvl="0"/>
            <a:r>
              <a:rPr lang="it-IT" sz="1800" dirty="0"/>
              <a:t>A scopo dimostrativo è stata realizzata un’applicazione concorrente che realizza il prodotto scalare tra due vettori.</a:t>
            </a:r>
          </a:p>
          <a:p>
            <a:r>
              <a:rPr lang="it-IT" sz="1800" dirty="0"/>
              <a:t>L’implementazione prevede l’uso di un pattern </a:t>
            </a:r>
            <a:r>
              <a:rPr lang="it-IT" sz="1800" i="1" dirty="0"/>
              <a:t>produttore-consumatore</a:t>
            </a:r>
            <a:r>
              <a:rPr lang="it-IT" sz="1800" dirty="0"/>
              <a:t> in pipeline con uno scambio di messaggi:</a:t>
            </a:r>
          </a:p>
          <a:p>
            <a:pPr lvl="1">
              <a:buFont typeface="Arial" panose="020B0604020202020204" pitchFamily="34" charset="0"/>
              <a:buChar char="•"/>
            </a:pPr>
            <a:r>
              <a:rPr lang="it-IT" sz="1400" dirty="0"/>
              <a:t>Un </a:t>
            </a:r>
            <a:r>
              <a:rPr lang="it-IT" sz="1400" dirty="0" err="1"/>
              <a:t>thread</a:t>
            </a:r>
            <a:r>
              <a:rPr lang="it-IT" sz="1400" dirty="0"/>
              <a:t> si occupa di creare le coppie di valori da moltiplicare e le inserisce in un buffer circolare condiviso di dimensione 5</a:t>
            </a:r>
          </a:p>
          <a:p>
            <a:pPr lvl="1">
              <a:buFont typeface="Arial" panose="020B0604020202020204" pitchFamily="34" charset="0"/>
              <a:buChar char="•"/>
            </a:pPr>
            <a:r>
              <a:rPr lang="it-IT" sz="1400" dirty="0"/>
              <a:t>Tre </a:t>
            </a:r>
            <a:r>
              <a:rPr lang="it-IT" sz="1400" dirty="0" err="1"/>
              <a:t>thread</a:t>
            </a:r>
            <a:r>
              <a:rPr lang="it-IT" sz="1400" dirty="0"/>
              <a:t> consumatori si occupano di accedere in mutua esclusione al buffer condiviso, effettuare la moltiplicazione e inviare un messaggio contente il risultato</a:t>
            </a:r>
          </a:p>
          <a:p>
            <a:pPr lvl="1">
              <a:buFont typeface="Arial" panose="020B0604020202020204" pitchFamily="34" charset="0"/>
              <a:buChar char="•"/>
            </a:pPr>
            <a:r>
              <a:rPr lang="it-IT" sz="1400" dirty="0"/>
              <a:t>Un ultimo </a:t>
            </a:r>
            <a:r>
              <a:rPr lang="it-IT" sz="1400" dirty="0" err="1"/>
              <a:t>thread</a:t>
            </a:r>
            <a:r>
              <a:rPr lang="it-IT" sz="1400" dirty="0"/>
              <a:t> riceve i messaggi dei consumatori e calcola la somma.</a:t>
            </a:r>
          </a:p>
          <a:p>
            <a:pPr marL="76200" indent="0">
              <a:buNone/>
            </a:pPr>
            <a:endParaRPr lang="it-IT" sz="1400" dirty="0"/>
          </a:p>
          <a:p>
            <a:pPr lvl="0"/>
            <a:endParaRPr lang="it-IT" sz="1400" dirty="0"/>
          </a:p>
          <a:p>
            <a:pPr marL="76200" lvl="0" indent="0">
              <a:spcBef>
                <a:spcPts val="0"/>
              </a:spcBef>
              <a:buNone/>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807518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1564799" y="-78137"/>
            <a:ext cx="60144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it-IT" dirty="0"/>
              <a:t>Case Study</a:t>
            </a:r>
            <a:endParaRPr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Immagine 2">
            <a:extLst>
              <a:ext uri="{FF2B5EF4-FFF2-40B4-BE49-F238E27FC236}">
                <a16:creationId xmlns:a16="http://schemas.microsoft.com/office/drawing/2014/main" id="{91B8B1DE-328C-8AC2-0F20-8B8E539AD337}"/>
              </a:ext>
            </a:extLst>
          </p:cNvPr>
          <p:cNvPicPr>
            <a:picLocks noChangeAspect="1"/>
          </p:cNvPicPr>
          <p:nvPr/>
        </p:nvPicPr>
        <p:blipFill>
          <a:blip r:embed="rId3"/>
          <a:stretch>
            <a:fillRect/>
          </a:stretch>
        </p:blipFill>
        <p:spPr>
          <a:xfrm>
            <a:off x="447773" y="1298448"/>
            <a:ext cx="8248454" cy="3000375"/>
          </a:xfrm>
          <a:prstGeom prst="rect">
            <a:avLst/>
          </a:prstGeom>
        </p:spPr>
      </p:pic>
    </p:spTree>
    <p:extLst>
      <p:ext uri="{BB962C8B-B14F-4D97-AF65-F5344CB8AC3E}">
        <p14:creationId xmlns:p14="http://schemas.microsoft.com/office/powerpoint/2010/main" val="2761505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Variabili condivise</a:t>
            </a:r>
            <a:endParaRPr dirty="0"/>
          </a:p>
        </p:txBody>
      </p:sp>
      <p:sp>
        <p:nvSpPr>
          <p:cNvPr id="378" name="Google Shape;378;p36"/>
          <p:cNvSpPr txBox="1">
            <a:spLocks noGrp="1"/>
          </p:cNvSpPr>
          <p:nvPr>
            <p:ph type="body" idx="1"/>
          </p:nvPr>
        </p:nvSpPr>
        <p:spPr>
          <a:xfrm>
            <a:off x="795129" y="2859027"/>
            <a:ext cx="7553739" cy="1041620"/>
          </a:xfrm>
          <a:prstGeom prst="rect">
            <a:avLst/>
          </a:prstGeom>
        </p:spPr>
        <p:txBody>
          <a:bodyPr spcFirstLastPara="1" wrap="square" lIns="0" tIns="0" rIns="0" bIns="0" anchor="t" anchorCtr="0">
            <a:noAutofit/>
          </a:bodyPr>
          <a:lstStyle/>
          <a:p>
            <a:pPr marL="76200" lvl="0" indent="0" algn="just">
              <a:spcBef>
                <a:spcPts val="0"/>
              </a:spcBef>
              <a:buNone/>
            </a:pPr>
            <a:r>
              <a:rPr lang="it-IT" sz="1300" dirty="0"/>
              <a:t>In primo luogo è stata generata una coppia </a:t>
            </a:r>
            <a:r>
              <a:rPr lang="it-IT" sz="1300" i="1" dirty="0"/>
              <a:t>trasmettitore-ricevitore </a:t>
            </a:r>
            <a:r>
              <a:rPr lang="it-IT" sz="1300" dirty="0"/>
              <a:t>mediante la funzione </a:t>
            </a:r>
            <a:r>
              <a:rPr lang="it-IT" sz="1300" b="1" dirty="0" err="1"/>
              <a:t>mpsc</a:t>
            </a:r>
            <a:r>
              <a:rPr lang="it-IT" sz="1300" b="1" dirty="0"/>
              <a:t>::</a:t>
            </a:r>
            <a:r>
              <a:rPr lang="it-IT" sz="1300" b="1" dirty="0" err="1"/>
              <a:t>channel</a:t>
            </a:r>
            <a:r>
              <a:rPr lang="it-IT" sz="1300" b="1" dirty="0"/>
              <a:t>()</a:t>
            </a:r>
            <a:r>
              <a:rPr lang="it-IT" sz="1300" dirty="0"/>
              <a:t>. Per ottenere più trasmettitori collegati allo stesso canale è necessario utilizzare la funzione </a:t>
            </a:r>
            <a:r>
              <a:rPr lang="it-IT" sz="1300" b="1" dirty="0" err="1"/>
              <a:t>tx.clone</a:t>
            </a:r>
            <a:r>
              <a:rPr lang="it-IT" sz="1300" b="1" dirty="0"/>
              <a:t>().</a:t>
            </a:r>
          </a:p>
          <a:p>
            <a:pPr marL="76200" lvl="0" indent="0" algn="just">
              <a:spcBef>
                <a:spcPts val="0"/>
              </a:spcBef>
              <a:buNone/>
            </a:pPr>
            <a:r>
              <a:rPr lang="it-IT" sz="1300" dirty="0"/>
              <a:t>Sfruttando il puntatore </a:t>
            </a:r>
            <a:r>
              <a:rPr lang="it-IT" sz="1300" b="1" dirty="0" err="1"/>
              <a:t>Arc</a:t>
            </a:r>
            <a:r>
              <a:rPr lang="it-IT" sz="1300" b="1" dirty="0"/>
              <a:t> </a:t>
            </a:r>
            <a:r>
              <a:rPr lang="it-IT" sz="1300" dirty="0"/>
              <a:t>è stata realizzata una struttura condivisa contenente:</a:t>
            </a:r>
          </a:p>
          <a:p>
            <a:pPr lvl="1" algn="just">
              <a:buFont typeface="Arial" panose="020B0604020202020204" pitchFamily="34" charset="0"/>
              <a:buChar char="•"/>
            </a:pPr>
            <a:r>
              <a:rPr lang="it-IT" sz="1300" dirty="0"/>
              <a:t>Un </a:t>
            </a:r>
            <a:r>
              <a:rPr lang="it-IT" sz="1300" b="1" dirty="0" err="1"/>
              <a:t>mutex</a:t>
            </a:r>
            <a:r>
              <a:rPr lang="it-IT" sz="1300" dirty="0"/>
              <a:t> che a sua volta contiene il buffer circolare condiviso.</a:t>
            </a:r>
          </a:p>
          <a:p>
            <a:pPr lvl="1" algn="just">
              <a:buFont typeface="Arial" panose="020B0604020202020204" pitchFamily="34" charset="0"/>
              <a:buChar char="•"/>
            </a:pPr>
            <a:r>
              <a:rPr lang="it-IT" sz="1300" dirty="0"/>
              <a:t>Due </a:t>
            </a:r>
            <a:r>
              <a:rPr lang="it-IT" sz="1300" b="1" dirty="0" err="1"/>
              <a:t>Condvar</a:t>
            </a:r>
            <a:r>
              <a:rPr lang="it-IT" sz="1300" dirty="0"/>
              <a:t>, una per il produttore e una per i consumatori.</a:t>
            </a:r>
          </a:p>
          <a:p>
            <a:pPr marL="533400" lvl="1" indent="0" algn="just">
              <a:buNone/>
            </a:pPr>
            <a:endParaRPr lang="it-IT" sz="13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Immagine 2">
            <a:extLst>
              <a:ext uri="{FF2B5EF4-FFF2-40B4-BE49-F238E27FC236}">
                <a16:creationId xmlns:a16="http://schemas.microsoft.com/office/drawing/2014/main" id="{EF99222F-9A85-44C6-9137-BAEBBBD0FBB1}"/>
              </a:ext>
            </a:extLst>
          </p:cNvPr>
          <p:cNvPicPr>
            <a:picLocks noChangeAspect="1"/>
          </p:cNvPicPr>
          <p:nvPr/>
        </p:nvPicPr>
        <p:blipFill>
          <a:blip r:embed="rId3"/>
          <a:stretch>
            <a:fillRect/>
          </a:stretch>
        </p:blipFill>
        <p:spPr>
          <a:xfrm>
            <a:off x="795129" y="1169627"/>
            <a:ext cx="6218459" cy="975445"/>
          </a:xfrm>
          <a:prstGeom prst="rect">
            <a:avLst/>
          </a:prstGeom>
        </p:spPr>
      </p:pic>
      <p:pic>
        <p:nvPicPr>
          <p:cNvPr id="6" name="Immagine 5">
            <a:extLst>
              <a:ext uri="{FF2B5EF4-FFF2-40B4-BE49-F238E27FC236}">
                <a16:creationId xmlns:a16="http://schemas.microsoft.com/office/drawing/2014/main" id="{D5CACE52-CA9C-4AD2-BD5B-C7EBFAEB5334}"/>
              </a:ext>
            </a:extLst>
          </p:cNvPr>
          <p:cNvPicPr>
            <a:picLocks noChangeAspect="1"/>
          </p:cNvPicPr>
          <p:nvPr/>
        </p:nvPicPr>
        <p:blipFill>
          <a:blip r:embed="rId4"/>
          <a:stretch>
            <a:fillRect/>
          </a:stretch>
        </p:blipFill>
        <p:spPr>
          <a:xfrm>
            <a:off x="795129" y="2271007"/>
            <a:ext cx="1847271" cy="315626"/>
          </a:xfrm>
          <a:prstGeom prst="rect">
            <a:avLst/>
          </a:prstGeom>
        </p:spPr>
      </p:pic>
    </p:spTree>
    <p:extLst>
      <p:ext uri="{BB962C8B-B14F-4D97-AF65-F5344CB8AC3E}">
        <p14:creationId xmlns:p14="http://schemas.microsoft.com/office/powerpoint/2010/main" val="226226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61" name="Google Shape;361;p34"/>
          <p:cNvSpPr txBox="1">
            <a:spLocks noGrp="1"/>
          </p:cNvSpPr>
          <p:nvPr>
            <p:ph type="body" idx="4294967295"/>
          </p:nvPr>
        </p:nvSpPr>
        <p:spPr>
          <a:xfrm>
            <a:off x="580550" y="710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it-IT" sz="3000" dirty="0">
                <a:latin typeface="Lexend Deca"/>
                <a:ea typeface="Lexend Deca"/>
                <a:cs typeface="Lexend Deca"/>
                <a:sym typeface="Lexend Deca"/>
              </a:rPr>
              <a:t>Produttore</a:t>
            </a:r>
          </a:p>
          <a:p>
            <a:pPr marL="0" lvl="0" indent="0" algn="just">
              <a:buNone/>
            </a:pPr>
            <a:r>
              <a:rPr lang="it-IT" sz="1400" dirty="0"/>
              <a:t>Data la dimensione del vettore </a:t>
            </a:r>
            <a:r>
              <a:rPr lang="it-IT" sz="1400" b="1" dirty="0"/>
              <a:t>n,</a:t>
            </a:r>
            <a:r>
              <a:rPr lang="it-IT" sz="1400" dirty="0"/>
              <a:t> il produttore eseguirà </a:t>
            </a:r>
            <a:r>
              <a:rPr lang="it-IT" sz="1400" b="1" dirty="0"/>
              <a:t>n+1</a:t>
            </a:r>
            <a:r>
              <a:rPr lang="it-IT" sz="1400" dirty="0"/>
              <a:t> cicli.</a:t>
            </a:r>
          </a:p>
          <a:p>
            <a:pPr marL="0" lvl="0" indent="0" algn="just">
              <a:buNone/>
            </a:pPr>
            <a:r>
              <a:rPr lang="it-IT" sz="1400" dirty="0"/>
              <a:t>Nelle prime </a:t>
            </a:r>
            <a:r>
              <a:rPr lang="it-IT" sz="1400" b="1" dirty="0"/>
              <a:t>n </a:t>
            </a:r>
            <a:r>
              <a:rPr lang="it-IT" sz="1400" dirty="0"/>
              <a:t>iterazioni si attende, mediante la funzione </a:t>
            </a:r>
            <a:r>
              <a:rPr lang="it-IT" sz="1400" b="1" dirty="0" err="1"/>
              <a:t>wait_while</a:t>
            </a:r>
            <a:r>
              <a:rPr lang="it-IT" sz="1400" dirty="0"/>
              <a:t>, sulla </a:t>
            </a:r>
            <a:r>
              <a:rPr lang="it-IT" sz="1400" i="1" dirty="0" err="1"/>
              <a:t>condVar</a:t>
            </a:r>
            <a:r>
              <a:rPr lang="it-IT" sz="1400" i="1" dirty="0"/>
              <a:t> </a:t>
            </a:r>
            <a:r>
              <a:rPr lang="it-IT" sz="1400" dirty="0"/>
              <a:t>del produttore finché il buffer è pieno. Terminata l’attesa vengono inseriti i valori nella testa del buffer condiviso e viene chiamata la funzione </a:t>
            </a:r>
            <a:r>
              <a:rPr lang="it-IT" sz="1400" b="1" dirty="0" err="1"/>
              <a:t>notify_all</a:t>
            </a:r>
            <a:r>
              <a:rPr lang="it-IT" sz="1400" dirty="0"/>
              <a:t>() per risvegliare i consumatori fermi sulla rispettiva </a:t>
            </a:r>
            <a:r>
              <a:rPr lang="it-IT" sz="1400" i="1" dirty="0" err="1"/>
              <a:t>condVar</a:t>
            </a:r>
            <a:r>
              <a:rPr lang="it-IT" sz="1400" dirty="0"/>
              <a:t>. </a:t>
            </a:r>
          </a:p>
          <a:p>
            <a:pPr marL="0" lvl="0" indent="0" algn="just">
              <a:buNone/>
            </a:pPr>
            <a:r>
              <a:rPr lang="it-IT" sz="1400" dirty="0"/>
              <a:t>Nell’ultima iterazione il produttore aspetta che i consumatori prelevino tutti i valori dal buffer, dopodiché pone </a:t>
            </a:r>
            <a:r>
              <a:rPr lang="it-IT" sz="1400" b="1" dirty="0" err="1"/>
              <a:t>nelem</a:t>
            </a:r>
            <a:r>
              <a:rPr lang="it-IT" sz="1400" b="1" dirty="0"/>
              <a:t> = -1</a:t>
            </a:r>
            <a:r>
              <a:rPr lang="it-IT" sz="1400" dirty="0"/>
              <a:t> per segnalare ai consumatori che i valori sono terminati.</a:t>
            </a:r>
          </a:p>
        </p:txBody>
      </p:sp>
      <p:pic>
        <p:nvPicPr>
          <p:cNvPr id="3" name="Immagine 2">
            <a:extLst>
              <a:ext uri="{FF2B5EF4-FFF2-40B4-BE49-F238E27FC236}">
                <a16:creationId xmlns:a16="http://schemas.microsoft.com/office/drawing/2014/main" id="{04102DBE-8824-409B-B02F-E13FB2254F4D}"/>
              </a:ext>
            </a:extLst>
          </p:cNvPr>
          <p:cNvPicPr>
            <a:picLocks noChangeAspect="1"/>
          </p:cNvPicPr>
          <p:nvPr/>
        </p:nvPicPr>
        <p:blipFill>
          <a:blip r:embed="rId3"/>
          <a:stretch>
            <a:fillRect/>
          </a:stretch>
        </p:blipFill>
        <p:spPr>
          <a:xfrm>
            <a:off x="3844660" y="782779"/>
            <a:ext cx="4953740" cy="4163872"/>
          </a:xfrm>
          <a:prstGeom prst="rect">
            <a:avLst/>
          </a:prstGeom>
        </p:spPr>
      </p:pic>
    </p:spTree>
    <p:extLst>
      <p:ext uri="{BB962C8B-B14F-4D97-AF65-F5344CB8AC3E}">
        <p14:creationId xmlns:p14="http://schemas.microsoft.com/office/powerpoint/2010/main" val="352269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61" name="Google Shape;361;p34"/>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it-IT" sz="3000" dirty="0">
                <a:latin typeface="Lexend Deca"/>
                <a:ea typeface="Lexend Deca"/>
                <a:cs typeface="Lexend Deca"/>
                <a:sym typeface="Lexend Deca"/>
              </a:rPr>
              <a:t>Consumatori</a:t>
            </a:r>
          </a:p>
          <a:p>
            <a:pPr marL="0" lvl="0" indent="0" algn="just">
              <a:buNone/>
            </a:pPr>
            <a:r>
              <a:rPr lang="it-IT" sz="1400" dirty="0"/>
              <a:t>I consumatori eseguono in un loop che termina nel momento in cui </a:t>
            </a:r>
            <a:r>
              <a:rPr lang="it-IT" sz="1400" b="1" dirty="0" err="1"/>
              <a:t>nelem</a:t>
            </a:r>
            <a:r>
              <a:rPr lang="it-IT" sz="1400" b="1" dirty="0"/>
              <a:t> = -1</a:t>
            </a:r>
            <a:r>
              <a:rPr lang="it-IT" sz="1400" dirty="0"/>
              <a:t>.</a:t>
            </a:r>
          </a:p>
          <a:p>
            <a:pPr marL="0" lvl="0" indent="0" algn="just">
              <a:buNone/>
            </a:pPr>
            <a:r>
              <a:rPr lang="it-IT" sz="1400" dirty="0"/>
              <a:t>Durante ogni iterazione, ogni consumatore aspetta sulla propria </a:t>
            </a:r>
            <a:r>
              <a:rPr lang="it-IT" sz="1400" i="1" dirty="0" err="1"/>
              <a:t>condVar</a:t>
            </a:r>
            <a:r>
              <a:rPr lang="it-IT" sz="1400" dirty="0"/>
              <a:t> finché non è presente almeno un elemento nel buffer. Terminata l’attesa, vengono prelevati i valori dalla coda del buffer e il loro prodotto viene inviato, mediante la funzione </a:t>
            </a:r>
            <a:r>
              <a:rPr lang="it-IT" sz="1400" b="1" dirty="0" err="1"/>
              <a:t>send</a:t>
            </a:r>
            <a:r>
              <a:rPr lang="it-IT" sz="1400" b="1" dirty="0"/>
              <a:t>(),</a:t>
            </a:r>
            <a:r>
              <a:rPr lang="it-IT" sz="1400" dirty="0"/>
              <a:t> al </a:t>
            </a:r>
            <a:r>
              <a:rPr lang="it-IT" sz="1400" dirty="0" err="1"/>
              <a:t>thread</a:t>
            </a:r>
            <a:r>
              <a:rPr lang="it-IT" sz="1400" dirty="0"/>
              <a:t> addizionatore.</a:t>
            </a:r>
          </a:p>
          <a:p>
            <a:pPr marL="0" lvl="0" indent="0" algn="just">
              <a:buNone/>
            </a:pPr>
            <a:r>
              <a:rPr lang="it-IT" sz="1400" dirty="0"/>
              <a:t>Dopo l’invio del messaggio viene utilizzata la funzione </a:t>
            </a:r>
            <a:r>
              <a:rPr lang="it-IT" sz="1400" b="1" dirty="0" err="1"/>
              <a:t>notify_all</a:t>
            </a:r>
            <a:r>
              <a:rPr lang="it-IT" sz="1400" b="1" dirty="0"/>
              <a:t>()</a:t>
            </a:r>
            <a:r>
              <a:rPr lang="it-IT" sz="1400" dirty="0"/>
              <a:t> per risvegliare il produttore.</a:t>
            </a:r>
          </a:p>
        </p:txBody>
      </p:sp>
      <p:pic>
        <p:nvPicPr>
          <p:cNvPr id="4" name="Immagine 3">
            <a:extLst>
              <a:ext uri="{FF2B5EF4-FFF2-40B4-BE49-F238E27FC236}">
                <a16:creationId xmlns:a16="http://schemas.microsoft.com/office/drawing/2014/main" id="{97ECA818-4572-459D-86B3-8982848A533C}"/>
              </a:ext>
            </a:extLst>
          </p:cNvPr>
          <p:cNvPicPr>
            <a:picLocks noChangeAspect="1"/>
          </p:cNvPicPr>
          <p:nvPr/>
        </p:nvPicPr>
        <p:blipFill>
          <a:blip r:embed="rId3"/>
          <a:stretch>
            <a:fillRect/>
          </a:stretch>
        </p:blipFill>
        <p:spPr>
          <a:xfrm>
            <a:off x="3968732" y="782299"/>
            <a:ext cx="4799499" cy="4106501"/>
          </a:xfrm>
          <a:prstGeom prst="rect">
            <a:avLst/>
          </a:prstGeom>
        </p:spPr>
      </p:pic>
    </p:spTree>
    <p:extLst>
      <p:ext uri="{BB962C8B-B14F-4D97-AF65-F5344CB8AC3E}">
        <p14:creationId xmlns:p14="http://schemas.microsoft.com/office/powerpoint/2010/main" val="417523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it-IT" dirty="0"/>
              <a:t>PERCHÈ</a:t>
            </a:r>
            <a:r>
              <a:rPr lang="en" dirty="0"/>
              <a:t> RUST?</a:t>
            </a:r>
            <a:endParaRPr dirty="0"/>
          </a:p>
        </p:txBody>
      </p:sp>
      <p:sp>
        <p:nvSpPr>
          <p:cNvPr id="72" name="Google Shape;72;p14"/>
          <p:cNvSpPr txBox="1">
            <a:spLocks noGrp="1"/>
          </p:cNvSpPr>
          <p:nvPr>
            <p:ph type="body" idx="2"/>
          </p:nvPr>
        </p:nvSpPr>
        <p:spPr>
          <a:xfrm>
            <a:off x="3273922" y="1352550"/>
            <a:ext cx="2596157" cy="3155100"/>
          </a:xfrm>
          <a:prstGeom prst="rect">
            <a:avLst/>
          </a:prstGeom>
        </p:spPr>
        <p:txBody>
          <a:bodyPr spcFirstLastPara="1" wrap="square" lIns="0" tIns="0" rIns="0" bIns="0" anchor="t" anchorCtr="0">
            <a:noAutofit/>
          </a:bodyPr>
          <a:lstStyle/>
          <a:p>
            <a:pPr marL="0" indent="0">
              <a:buNone/>
            </a:pPr>
            <a:r>
              <a:rPr lang="it-IT" sz="1200" b="1" dirty="0"/>
              <a:t>PRODUCTIVITY</a:t>
            </a:r>
          </a:p>
          <a:p>
            <a:pPr marL="0" indent="0" algn="just">
              <a:buNone/>
            </a:pPr>
            <a:r>
              <a:rPr lang="it-IT" sz="1200" dirty="0"/>
              <a:t>Rust ha un'ottima documentazione, un compilatore intuitivo con utili messaggi di errore e strumenti di prim'ordine: un gestore di pacchetti integrato e uno strumento di creazione, supporto multi-editor intelligente con completamento automatico e ispezioni del tipo, un formattatore automatico e altro ancora.</a:t>
            </a:r>
          </a:p>
          <a:p>
            <a:pPr marL="0" indent="0">
              <a:buNone/>
            </a:pPr>
            <a:endParaRPr lang="it-IT" sz="1200" b="1" dirty="0"/>
          </a:p>
          <a:p>
            <a:pPr marL="0" lvl="0" indent="0" algn="l" rtl="0">
              <a:spcBef>
                <a:spcPts val="600"/>
              </a:spcBef>
              <a:spcAft>
                <a:spcPts val="0"/>
              </a:spcAft>
              <a:buClr>
                <a:schemeClr val="dk1"/>
              </a:buClr>
              <a:buSzPts val="1100"/>
              <a:buFont typeface="Arial"/>
              <a:buNone/>
            </a:pPr>
            <a:endParaRPr sz="1200" b="1" dirty="0"/>
          </a:p>
        </p:txBody>
      </p:sp>
      <p:sp>
        <p:nvSpPr>
          <p:cNvPr id="73" name="Google Shape;73;p14"/>
          <p:cNvSpPr txBox="1">
            <a:spLocks noGrp="1"/>
          </p:cNvSpPr>
          <p:nvPr>
            <p:ph type="body" idx="1"/>
          </p:nvPr>
        </p:nvSpPr>
        <p:spPr>
          <a:xfrm>
            <a:off x="580549" y="1352550"/>
            <a:ext cx="2423907" cy="31551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it-IT" sz="1200" b="1" dirty="0"/>
              <a:t>PERFORMANCE</a:t>
            </a:r>
            <a:endParaRPr sz="1200" dirty="0"/>
          </a:p>
          <a:p>
            <a:pPr marL="0" lvl="0" indent="0" algn="just">
              <a:buClr>
                <a:schemeClr val="dk1"/>
              </a:buClr>
              <a:buSzPts val="1100"/>
              <a:buNone/>
            </a:pPr>
            <a:r>
              <a:rPr lang="it-IT" sz="1200" dirty="0"/>
              <a:t>Rust è incredibilmente veloce ed efficiente in termini di memoria: senza Garbage </a:t>
            </a:r>
            <a:r>
              <a:rPr lang="it-IT" sz="1200" dirty="0" err="1"/>
              <a:t>Collector</a:t>
            </a:r>
            <a:r>
              <a:rPr lang="it-IT" sz="1200" dirty="0"/>
              <a:t>, può alimentare servizi critici per le prestazioni, funzionare su dispositivi embedded e integrarsi facilmente con altri linguaggi.</a:t>
            </a:r>
            <a:r>
              <a:rPr lang="en" sz="1200" dirty="0"/>
              <a:t> </a:t>
            </a:r>
          </a:p>
        </p:txBody>
      </p:sp>
      <p:sp>
        <p:nvSpPr>
          <p:cNvPr id="74" name="Google Shape;74;p14"/>
          <p:cNvSpPr txBox="1">
            <a:spLocks noGrp="1"/>
          </p:cNvSpPr>
          <p:nvPr>
            <p:ph type="body" idx="2"/>
          </p:nvPr>
        </p:nvSpPr>
        <p:spPr>
          <a:xfrm>
            <a:off x="580550" y="4025075"/>
            <a:ext cx="6014400" cy="598200"/>
          </a:xfrm>
          <a:prstGeom prst="rect">
            <a:avLst/>
          </a:prstGeom>
        </p:spPr>
        <p:txBody>
          <a:bodyPr spcFirstLastPara="1" wrap="square" lIns="0" tIns="0" rIns="0" bIns="0" anchor="t" anchorCtr="0">
            <a:noAutofit/>
          </a:bodyPr>
          <a:lstStyle/>
          <a:p>
            <a:pPr marL="0" lvl="0" indent="0">
              <a:spcBef>
                <a:spcPts val="0"/>
              </a:spcBef>
              <a:buNone/>
            </a:pPr>
            <a:r>
              <a:rPr lang="en" sz="1000" b="1" dirty="0">
                <a:solidFill>
                  <a:schemeClr val="accent4"/>
                </a:solidFill>
              </a:rPr>
              <a:t>More info on: </a:t>
            </a:r>
            <a:r>
              <a:rPr lang="it-IT" sz="1000" b="1" dirty="0">
                <a:solidFill>
                  <a:schemeClr val="accent4"/>
                </a:solidFill>
              </a:rPr>
              <a:t>https://</a:t>
            </a:r>
            <a:r>
              <a:rPr lang="it-IT" sz="1000" b="1" dirty="0" err="1">
                <a:solidFill>
                  <a:schemeClr val="accent4"/>
                </a:solidFill>
              </a:rPr>
              <a:t>doc.rust-lang.org</a:t>
            </a:r>
            <a:r>
              <a:rPr lang="it-IT" sz="1000" b="1" dirty="0">
                <a:solidFill>
                  <a:schemeClr val="accent4"/>
                </a:solidFill>
              </a:rPr>
              <a:t>/</a:t>
            </a:r>
            <a:r>
              <a:rPr lang="it-IT" sz="1000" b="1" dirty="0" err="1">
                <a:solidFill>
                  <a:schemeClr val="accent4"/>
                </a:solidFill>
              </a:rPr>
              <a:t>stable</a:t>
            </a:r>
            <a:r>
              <a:rPr lang="it-IT" sz="1000" b="1" dirty="0">
                <a:solidFill>
                  <a:schemeClr val="accent4"/>
                </a:solidFill>
              </a:rPr>
              <a:t>/book/</a:t>
            </a:r>
            <a:endParaRPr sz="1000" dirty="0">
              <a:solidFill>
                <a:schemeClr val="accent4"/>
              </a:solidFill>
            </a:endParaRPr>
          </a:p>
          <a:p>
            <a:pPr marL="0" lvl="0" indent="0" algn="l" rtl="0">
              <a:spcBef>
                <a:spcPts val="0"/>
              </a:spcBef>
              <a:spcAft>
                <a:spcPts val="0"/>
              </a:spcAft>
              <a:buNone/>
            </a:pPr>
            <a:endParaRPr sz="1000" dirty="0">
              <a:solidFill>
                <a:schemeClr val="accent4"/>
              </a:solidFill>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CasellaDiTesto 1">
            <a:extLst>
              <a:ext uri="{FF2B5EF4-FFF2-40B4-BE49-F238E27FC236}">
                <a16:creationId xmlns:a16="http://schemas.microsoft.com/office/drawing/2014/main" id="{C6A072C2-4913-E5AA-6E58-C0AAC461B1D5}"/>
              </a:ext>
            </a:extLst>
          </p:cNvPr>
          <p:cNvSpPr txBox="1"/>
          <p:nvPr/>
        </p:nvSpPr>
        <p:spPr>
          <a:xfrm>
            <a:off x="6139545" y="1352550"/>
            <a:ext cx="2203941" cy="2083647"/>
          </a:xfrm>
          <a:prstGeom prst="rect">
            <a:avLst/>
          </a:prstGeom>
          <a:noFill/>
        </p:spPr>
        <p:txBody>
          <a:bodyPr wrap="square" rtlCol="0">
            <a:spAutoFit/>
          </a:bodyPr>
          <a:lstStyle/>
          <a:p>
            <a:pPr lvl="0">
              <a:lnSpc>
                <a:spcPct val="115000"/>
              </a:lnSpc>
              <a:spcBef>
                <a:spcPts val="600"/>
              </a:spcBef>
              <a:buClr>
                <a:srgbClr val="A458FF"/>
              </a:buClr>
              <a:buSzPts val="2000"/>
            </a:pPr>
            <a:r>
              <a:rPr lang="it-IT" sz="1200" b="1" dirty="0">
                <a:solidFill>
                  <a:srgbClr val="FFFFFF"/>
                </a:solidFill>
                <a:latin typeface="Muli"/>
                <a:sym typeface="Muli"/>
              </a:rPr>
              <a:t>RELIABILITY</a:t>
            </a:r>
            <a:endParaRPr lang="it-IT" sz="1200" dirty="0">
              <a:solidFill>
                <a:srgbClr val="FFFFFF"/>
              </a:solidFill>
              <a:latin typeface="Muli"/>
              <a:sym typeface="Muli"/>
            </a:endParaRPr>
          </a:p>
          <a:p>
            <a:pPr lvl="0" algn="just">
              <a:lnSpc>
                <a:spcPct val="115000"/>
              </a:lnSpc>
              <a:spcBef>
                <a:spcPts val="600"/>
              </a:spcBef>
              <a:buClr>
                <a:srgbClr val="A458FF"/>
              </a:buClr>
              <a:buSzPts val="2000"/>
            </a:pPr>
            <a:r>
              <a:rPr lang="it-IT" sz="1200" dirty="0">
                <a:solidFill>
                  <a:srgbClr val="FFFFFF"/>
                </a:solidFill>
                <a:latin typeface="Muli"/>
                <a:sym typeface="Muli"/>
              </a:rPr>
              <a:t>Il sistema di tipi avanzati e il modello di proprietà di Rust garantiscono la sicurezza della memoria e dei </a:t>
            </a:r>
            <a:r>
              <a:rPr lang="it-IT" sz="1200" dirty="0" err="1">
                <a:solidFill>
                  <a:srgbClr val="FFFFFF"/>
                </a:solidFill>
                <a:latin typeface="Muli"/>
                <a:sym typeface="Muli"/>
              </a:rPr>
              <a:t>thread</a:t>
            </a:r>
            <a:r>
              <a:rPr lang="it-IT" sz="1200" dirty="0">
                <a:solidFill>
                  <a:srgbClr val="FFFFFF"/>
                </a:solidFill>
                <a:latin typeface="Muli"/>
                <a:sym typeface="Muli"/>
              </a:rPr>
              <a:t>, consentendoti di eliminare molte classi di bug in fase di compilazione.</a:t>
            </a:r>
          </a:p>
          <a:p>
            <a:endParaRPr lang="it-IT"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Addizionatore</a:t>
            </a:r>
            <a:endParaRPr dirty="0"/>
          </a:p>
        </p:txBody>
      </p:sp>
      <p:sp>
        <p:nvSpPr>
          <p:cNvPr id="378" name="Google Shape;378;p36"/>
          <p:cNvSpPr txBox="1">
            <a:spLocks noGrp="1"/>
          </p:cNvSpPr>
          <p:nvPr>
            <p:ph type="body" idx="1"/>
          </p:nvPr>
        </p:nvSpPr>
        <p:spPr>
          <a:xfrm>
            <a:off x="795129" y="3816627"/>
            <a:ext cx="7553739" cy="1041620"/>
          </a:xfrm>
          <a:prstGeom prst="rect">
            <a:avLst/>
          </a:prstGeom>
        </p:spPr>
        <p:txBody>
          <a:bodyPr spcFirstLastPara="1" wrap="square" lIns="0" tIns="0" rIns="0" bIns="0" anchor="t" anchorCtr="0">
            <a:noAutofit/>
          </a:bodyPr>
          <a:lstStyle/>
          <a:p>
            <a:pPr marL="76200" lvl="0" indent="0" algn="just">
              <a:spcBef>
                <a:spcPts val="0"/>
              </a:spcBef>
              <a:buNone/>
            </a:pPr>
            <a:r>
              <a:rPr lang="it-IT" sz="1400" dirty="0"/>
              <a:t>L’addizionatore esegue un numero di iterazioni pari alla dimensione dei vettori. </a:t>
            </a:r>
          </a:p>
          <a:p>
            <a:pPr marL="76200" lvl="0" indent="0" algn="just">
              <a:spcBef>
                <a:spcPts val="0"/>
              </a:spcBef>
              <a:buNone/>
            </a:pPr>
            <a:r>
              <a:rPr lang="it-IT" sz="1400" dirty="0"/>
              <a:t>Durante ogni iterazione si mette in attesa di un messaggio sul </a:t>
            </a:r>
            <a:r>
              <a:rPr lang="it-IT" sz="1400" i="1" dirty="0" err="1"/>
              <a:t>channel</a:t>
            </a:r>
            <a:r>
              <a:rPr lang="it-IT" sz="1400" i="1" dirty="0"/>
              <a:t> </a:t>
            </a:r>
            <a:r>
              <a:rPr lang="it-IT" sz="1400" dirty="0"/>
              <a:t>creato e, al momento della ricezione, incrementa la somma parziale.</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dirty="0"/>
          </a:p>
        </p:txBody>
      </p:sp>
      <p:pic>
        <p:nvPicPr>
          <p:cNvPr id="4" name="Immagine 3">
            <a:extLst>
              <a:ext uri="{FF2B5EF4-FFF2-40B4-BE49-F238E27FC236}">
                <a16:creationId xmlns:a16="http://schemas.microsoft.com/office/drawing/2014/main" id="{A1140433-550E-43E9-A72C-BF293500C913}"/>
              </a:ext>
            </a:extLst>
          </p:cNvPr>
          <p:cNvPicPr>
            <a:picLocks noChangeAspect="1"/>
          </p:cNvPicPr>
          <p:nvPr/>
        </p:nvPicPr>
        <p:blipFill>
          <a:blip r:embed="rId3"/>
          <a:stretch>
            <a:fillRect/>
          </a:stretch>
        </p:blipFill>
        <p:spPr>
          <a:xfrm>
            <a:off x="2412744" y="1260313"/>
            <a:ext cx="3635256" cy="2172571"/>
          </a:xfrm>
          <a:prstGeom prst="rect">
            <a:avLst/>
          </a:prstGeom>
        </p:spPr>
      </p:pic>
    </p:spTree>
    <p:extLst>
      <p:ext uri="{BB962C8B-B14F-4D97-AF65-F5344CB8AC3E}">
        <p14:creationId xmlns:p14="http://schemas.microsoft.com/office/powerpoint/2010/main" val="2629143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45686" y="1645250"/>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err="1"/>
              <a:t>gRPC</a:t>
            </a:r>
            <a:br>
              <a:rPr lang="en" sz="6000" dirty="0"/>
            </a:br>
            <a:r>
              <a:rPr lang="en" sz="4000" dirty="0"/>
              <a:t>Client-Server</a:t>
            </a:r>
            <a:endParaRPr sz="4000" dirty="0"/>
          </a:p>
        </p:txBody>
      </p:sp>
      <p:sp>
        <p:nvSpPr>
          <p:cNvPr id="112" name="Google Shape;112;p19"/>
          <p:cNvSpPr txBox="1">
            <a:spLocks noGrp="1"/>
          </p:cNvSpPr>
          <p:nvPr>
            <p:ph type="subTitle" idx="4294967295"/>
          </p:nvPr>
        </p:nvSpPr>
        <p:spPr>
          <a:xfrm>
            <a:off x="685800" y="3013350"/>
            <a:ext cx="3332700" cy="109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t-IT" sz="1800" dirty="0"/>
              <a:t> </a:t>
            </a: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020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a:t>
            </a:r>
            <a:endParaRPr dirty="0"/>
          </a:p>
          <a:p>
            <a:pPr marL="0" lvl="0" indent="0" algn="l" rtl="0">
              <a:spcBef>
                <a:spcPts val="0"/>
              </a:spcBef>
              <a:spcAft>
                <a:spcPts val="0"/>
              </a:spcAft>
              <a:buNone/>
            </a:pPr>
            <a:r>
              <a:rPr lang="en" dirty="0" err="1"/>
              <a:t>Tecnologie</a:t>
            </a:r>
            <a:r>
              <a:rPr lang="en" dirty="0"/>
              <a:t> </a:t>
            </a:r>
            <a:r>
              <a:rPr lang="en" dirty="0" err="1"/>
              <a:t>Utilizzate</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dirty="0"/>
              <a:t> </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Remote Procedure Call</a:t>
            </a:r>
            <a:endParaRPr dirty="0"/>
          </a:p>
        </p:txBody>
      </p:sp>
      <p:sp>
        <p:nvSpPr>
          <p:cNvPr id="104" name="Google Shape;104;p18"/>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marL="76200" lvl="0" indent="0" algn="just">
              <a:buNone/>
            </a:pPr>
            <a:r>
              <a:rPr lang="it-IT" sz="1600" dirty="0"/>
              <a:t>Una </a:t>
            </a:r>
            <a:r>
              <a:rPr lang="it-IT" sz="1600" b="1" i="1" dirty="0"/>
              <a:t>Remote Procedure Call </a:t>
            </a:r>
            <a:r>
              <a:rPr lang="it-IT" sz="1600" dirty="0"/>
              <a:t>è una tecnica di comunicazione tra processi utilizzata per applicazioni </a:t>
            </a:r>
            <a:r>
              <a:rPr lang="it-IT" sz="1600" i="1" dirty="0"/>
              <a:t>Client-Server</a:t>
            </a:r>
            <a:r>
              <a:rPr lang="it-IT" sz="1600" dirty="0"/>
              <a:t>. È anche noto come chiamata di subroutine o chiamata di funzione.</a:t>
            </a:r>
          </a:p>
          <a:p>
            <a:pPr marL="76200" lvl="0" indent="0" algn="just">
              <a:buNone/>
            </a:pPr>
            <a:endParaRPr lang="it-IT" sz="1600" dirty="0"/>
          </a:p>
          <a:p>
            <a:pPr marL="76200" lvl="0" indent="0" algn="just">
              <a:buNone/>
            </a:pPr>
            <a:r>
              <a:rPr lang="it-IT" sz="1600" dirty="0"/>
              <a:t>Un client dispone di un messaggio di richiesta che l'RPC traduce e invia al server. Questa richiesta può essere una procedura o una chiamata di funzione a un server remoto. Quando il server riceve la richiesta, invia la risposta al client. Il client viene bloccato mentre il server sta elaborando la chiamata e riprende l'esecuzione solo al termine del processo.</a:t>
            </a:r>
            <a:endParaRPr sz="16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356" name="Google Shape;356;p34"/>
          <p:cNvGrpSpPr/>
          <p:nvPr/>
        </p:nvGrpSpPr>
        <p:grpSpPr>
          <a:xfrm>
            <a:off x="3737922" y="1063916"/>
            <a:ext cx="5147174" cy="3015668"/>
            <a:chOff x="1177450" y="241631"/>
            <a:chExt cx="6173152" cy="3616776"/>
          </a:xfrm>
        </p:grpSpPr>
        <p:sp>
          <p:nvSpPr>
            <p:cNvPr id="357" name="Google Shape;357;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1" name="Google Shape;361;p34"/>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it-IT" sz="3000" dirty="0" err="1">
                <a:latin typeface="Lexend Deca"/>
                <a:ea typeface="Lexend Deca"/>
                <a:cs typeface="Lexend Deca"/>
                <a:sym typeface="Lexend Deca"/>
              </a:rPr>
              <a:t>gRPC</a:t>
            </a:r>
            <a:endParaRPr lang="it-IT" sz="3000" dirty="0">
              <a:latin typeface="Lexend Deca"/>
              <a:ea typeface="Lexend Deca"/>
              <a:cs typeface="Lexend Deca"/>
              <a:sym typeface="Lexend Deca"/>
            </a:endParaRPr>
          </a:p>
          <a:p>
            <a:pPr marL="0" lvl="0" indent="0" algn="just">
              <a:buNone/>
            </a:pPr>
            <a:r>
              <a:rPr lang="it-IT" sz="1400" dirty="0"/>
              <a:t>Framework RPC open source ad alte prestazioni che può essere eseguito in qualsiasi ambiente. Può connettere in modo efficiente i servizi interni e tra i data center con il supporto collegabile per il bilanciamento del carico, la traccia, il controllo dello stato e l'autenticazione. È anche applicabile nei sistemi distribuiti per connettere dispositivi, applicazioni mobili e browser ai servizi di back-end.</a:t>
            </a:r>
          </a:p>
        </p:txBody>
      </p:sp>
      <p:pic>
        <p:nvPicPr>
          <p:cNvPr id="3" name="Immagine 2">
            <a:extLst>
              <a:ext uri="{FF2B5EF4-FFF2-40B4-BE49-F238E27FC236}">
                <a16:creationId xmlns:a16="http://schemas.microsoft.com/office/drawing/2014/main" id="{CD8E05FD-046B-3DA4-D432-D889182579D8}"/>
              </a:ext>
            </a:extLst>
          </p:cNvPr>
          <p:cNvPicPr>
            <a:picLocks noChangeAspect="1"/>
          </p:cNvPicPr>
          <p:nvPr/>
        </p:nvPicPr>
        <p:blipFill>
          <a:blip r:embed="rId3"/>
          <a:stretch>
            <a:fillRect/>
          </a:stretch>
        </p:blipFill>
        <p:spPr>
          <a:xfrm>
            <a:off x="4259702" y="1198827"/>
            <a:ext cx="4108691" cy="2592874"/>
          </a:xfrm>
          <a:prstGeom prst="rect">
            <a:avLst/>
          </a:prstGeom>
        </p:spPr>
      </p:pic>
    </p:spTree>
    <p:extLst>
      <p:ext uri="{BB962C8B-B14F-4D97-AF65-F5344CB8AC3E}">
        <p14:creationId xmlns:p14="http://schemas.microsoft.com/office/powerpoint/2010/main" val="3426363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Protocol Buffer</a:t>
            </a:r>
            <a:endParaRPr dirty="0"/>
          </a:p>
        </p:txBody>
      </p:sp>
      <p:sp>
        <p:nvSpPr>
          <p:cNvPr id="378" name="Google Shape;378;p36"/>
          <p:cNvSpPr txBox="1">
            <a:spLocks noGrp="1"/>
          </p:cNvSpPr>
          <p:nvPr>
            <p:ph type="body" idx="1"/>
          </p:nvPr>
        </p:nvSpPr>
        <p:spPr>
          <a:xfrm>
            <a:off x="580550" y="1352550"/>
            <a:ext cx="3713179" cy="3161700"/>
          </a:xfrm>
          <a:prstGeom prst="rect">
            <a:avLst/>
          </a:prstGeom>
        </p:spPr>
        <p:txBody>
          <a:bodyPr spcFirstLastPara="1" wrap="square" lIns="0" tIns="0" rIns="0" bIns="0" anchor="t" anchorCtr="0">
            <a:noAutofit/>
          </a:bodyPr>
          <a:lstStyle/>
          <a:p>
            <a:pPr lvl="0" algn="just"/>
            <a:r>
              <a:rPr lang="it-IT" sz="1200" dirty="0" err="1"/>
              <a:t>gRPC</a:t>
            </a:r>
            <a:r>
              <a:rPr lang="it-IT" sz="1200" dirty="0"/>
              <a:t> utilizza una tecnologia open-source denominata </a:t>
            </a:r>
            <a:r>
              <a:rPr lang="it-IT" sz="1200" b="1" dirty="0" err="1"/>
              <a:t>Protocol</a:t>
            </a:r>
            <a:r>
              <a:rPr lang="it-IT" sz="1200" b="1" dirty="0"/>
              <a:t> Buffer </a:t>
            </a:r>
            <a:r>
              <a:rPr lang="it-IT" sz="1200" dirty="0"/>
              <a:t>o </a:t>
            </a:r>
            <a:r>
              <a:rPr lang="it-IT" sz="1200" b="1" dirty="0"/>
              <a:t>Buffer di protocollo</a:t>
            </a:r>
            <a:r>
              <a:rPr lang="it-IT" sz="1200" dirty="0"/>
              <a:t>.</a:t>
            </a:r>
          </a:p>
          <a:p>
            <a:pPr lvl="0" algn="just">
              <a:spcBef>
                <a:spcPts val="0"/>
              </a:spcBef>
            </a:pPr>
            <a:r>
              <a:rPr lang="it-IT" sz="1200" dirty="0"/>
              <a:t>Forniscono un formato di serializzazione altamente efficiente e neutrale dalla piattaforma per serializzare i messaggi strutturati che i servizi inviano tra loro.</a:t>
            </a:r>
          </a:p>
          <a:p>
            <a:pPr lvl="0" algn="just">
              <a:spcBef>
                <a:spcPts val="0"/>
              </a:spcBef>
            </a:pPr>
            <a:r>
              <a:rPr lang="it-IT" sz="1200" dirty="0"/>
              <a:t>Usando un linguaggio IDL (Cross Platform Interface Definition Language), gli sviluppatori definiscono un contratto di servizio per ogni micro-servizio.</a:t>
            </a:r>
          </a:p>
          <a:p>
            <a:pPr algn="just">
              <a:spcBef>
                <a:spcPts val="0"/>
              </a:spcBef>
            </a:pPr>
            <a:r>
              <a:rPr lang="it-IT" sz="1200" dirty="0"/>
              <a:t>Il contratto, implementato come file in formato </a:t>
            </a:r>
            <a:r>
              <a:rPr lang="it-IT" sz="1200" i="1" dirty="0"/>
              <a:t>.proto</a:t>
            </a:r>
            <a:r>
              <a:rPr lang="it-IT" sz="1200" dirty="0"/>
              <a:t>, descrive i metodi, gli input e gli output per ogni servizio. Lo stesso file di contratto può essere usato per i client e i servizi </a:t>
            </a:r>
            <a:r>
              <a:rPr lang="it-IT" sz="1200" dirty="0" err="1"/>
              <a:t>gRPC</a:t>
            </a:r>
            <a:r>
              <a:rPr lang="it-IT" sz="1200" dirty="0"/>
              <a:t> basati su piattaforme di sviluppo diverse.</a:t>
            </a:r>
          </a:p>
          <a:p>
            <a:pPr lvl="0" algn="just">
              <a:spcBef>
                <a:spcPts val="0"/>
              </a:spcBef>
            </a:pPr>
            <a:endParaRPr lang="it-IT" sz="1200" dirty="0"/>
          </a:p>
          <a:p>
            <a:pPr lvl="0" algn="just">
              <a:spcBef>
                <a:spcPts val="0"/>
              </a:spcBef>
            </a:pPr>
            <a:endParaRPr lang="it-IT" sz="12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grpSp>
        <p:nvGrpSpPr>
          <p:cNvPr id="5" name="Google Shape;344;p33">
            <a:extLst>
              <a:ext uri="{FF2B5EF4-FFF2-40B4-BE49-F238E27FC236}">
                <a16:creationId xmlns:a16="http://schemas.microsoft.com/office/drawing/2014/main" id="{5966D4C0-D37C-5A3D-F733-8824C1B0C299}"/>
              </a:ext>
            </a:extLst>
          </p:cNvPr>
          <p:cNvGrpSpPr/>
          <p:nvPr/>
        </p:nvGrpSpPr>
        <p:grpSpPr>
          <a:xfrm>
            <a:off x="7066872" y="784168"/>
            <a:ext cx="241639" cy="3952141"/>
            <a:chOff x="3650725" y="423600"/>
            <a:chExt cx="299800" cy="4903400"/>
          </a:xfrm>
        </p:grpSpPr>
        <p:sp>
          <p:nvSpPr>
            <p:cNvPr id="7" name="Google Shape;346;p33">
              <a:extLst>
                <a:ext uri="{FF2B5EF4-FFF2-40B4-BE49-F238E27FC236}">
                  <a16:creationId xmlns:a16="http://schemas.microsoft.com/office/drawing/2014/main" id="{4C76976F-1419-900E-9488-00AF7F475913}"/>
                </a:ext>
              </a:extLst>
            </p:cNvPr>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7;p33">
              <a:extLst>
                <a:ext uri="{FF2B5EF4-FFF2-40B4-BE49-F238E27FC236}">
                  <a16:creationId xmlns:a16="http://schemas.microsoft.com/office/drawing/2014/main" id="{A4C68403-FC8D-3940-F112-D2BE975D1874}"/>
                </a:ext>
              </a:extLst>
            </p:cNvPr>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8;p33">
              <a:extLst>
                <a:ext uri="{FF2B5EF4-FFF2-40B4-BE49-F238E27FC236}">
                  <a16:creationId xmlns:a16="http://schemas.microsoft.com/office/drawing/2014/main" id="{7B7179D2-C524-E3DA-1997-4F7AD48C0941}"/>
                </a:ext>
              </a:extLst>
            </p:cNvPr>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356;p34">
            <a:extLst>
              <a:ext uri="{FF2B5EF4-FFF2-40B4-BE49-F238E27FC236}">
                <a16:creationId xmlns:a16="http://schemas.microsoft.com/office/drawing/2014/main" id="{FF639EA4-1EEB-919C-AF74-2F5DF0866943}"/>
              </a:ext>
            </a:extLst>
          </p:cNvPr>
          <p:cNvGrpSpPr/>
          <p:nvPr/>
        </p:nvGrpSpPr>
        <p:grpSpPr>
          <a:xfrm>
            <a:off x="4173435" y="1447136"/>
            <a:ext cx="4970565" cy="2912195"/>
            <a:chOff x="1177450" y="241631"/>
            <a:chExt cx="6173152" cy="3616776"/>
          </a:xfrm>
        </p:grpSpPr>
        <p:sp>
          <p:nvSpPr>
            <p:cNvPr id="11" name="Google Shape;357;p34">
              <a:extLst>
                <a:ext uri="{FF2B5EF4-FFF2-40B4-BE49-F238E27FC236}">
                  <a16:creationId xmlns:a16="http://schemas.microsoft.com/office/drawing/2014/main" id="{7405E67C-4249-34C7-7FE6-122B4D876E90}"/>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58;p34">
              <a:extLst>
                <a:ext uri="{FF2B5EF4-FFF2-40B4-BE49-F238E27FC236}">
                  <a16:creationId xmlns:a16="http://schemas.microsoft.com/office/drawing/2014/main" id="{CE05B3DE-2FD1-3576-DC2E-70DF69A825E8}"/>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59;p34">
              <a:extLst>
                <a:ext uri="{FF2B5EF4-FFF2-40B4-BE49-F238E27FC236}">
                  <a16:creationId xmlns:a16="http://schemas.microsoft.com/office/drawing/2014/main" id="{B65D6757-AF14-CEF1-65CF-EE63607BBFF0}"/>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60;p34">
              <a:extLst>
                <a:ext uri="{FF2B5EF4-FFF2-40B4-BE49-F238E27FC236}">
                  <a16:creationId xmlns:a16="http://schemas.microsoft.com/office/drawing/2014/main" id="{73662CD7-9CE2-D38C-7E7E-8C37861CF547}"/>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Immagine 2" descr="Immagine che contiene testo&#10;&#10;Descrizione generata automaticamente">
            <a:extLst>
              <a:ext uri="{FF2B5EF4-FFF2-40B4-BE49-F238E27FC236}">
                <a16:creationId xmlns:a16="http://schemas.microsoft.com/office/drawing/2014/main" id="{0721CE66-832B-C2F9-5116-4B6796BFE116}"/>
              </a:ext>
            </a:extLst>
          </p:cNvPr>
          <p:cNvPicPr>
            <a:picLocks noChangeAspect="1"/>
          </p:cNvPicPr>
          <p:nvPr/>
        </p:nvPicPr>
        <p:blipFill>
          <a:blip r:embed="rId3"/>
          <a:stretch>
            <a:fillRect/>
          </a:stretch>
        </p:blipFill>
        <p:spPr>
          <a:xfrm>
            <a:off x="4658306" y="1544816"/>
            <a:ext cx="3955217" cy="2558941"/>
          </a:xfrm>
          <a:prstGeom prst="rect">
            <a:avLst/>
          </a:prstGeom>
        </p:spPr>
      </p:pic>
    </p:spTree>
    <p:extLst>
      <p:ext uri="{BB962C8B-B14F-4D97-AF65-F5344CB8AC3E}">
        <p14:creationId xmlns:p14="http://schemas.microsoft.com/office/powerpoint/2010/main" val="3882511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Tonic</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lvl="0"/>
            <a:r>
              <a:rPr lang="it-IT" sz="1600" dirty="0"/>
              <a:t>Libreria per l’implementazione di </a:t>
            </a:r>
            <a:r>
              <a:rPr lang="it-IT" sz="1600" dirty="0" err="1"/>
              <a:t>gRPC</a:t>
            </a:r>
            <a:r>
              <a:rPr lang="it-IT" sz="1600" dirty="0"/>
              <a:t> in Rust.</a:t>
            </a:r>
          </a:p>
          <a:p>
            <a:pPr lvl="0">
              <a:spcBef>
                <a:spcPts val="0"/>
              </a:spcBef>
            </a:pPr>
            <a:r>
              <a:rPr lang="it-IT" sz="1600" dirty="0"/>
              <a:t>Composto da tre componenti principali: l'implementazione generica di </a:t>
            </a:r>
            <a:r>
              <a:rPr lang="it-IT" sz="1600" dirty="0" err="1"/>
              <a:t>gRPC</a:t>
            </a:r>
            <a:r>
              <a:rPr lang="it-IT" sz="1600" dirty="0"/>
              <a:t>, l'implementazione HTTP/2 ad alte prestazioni e il </a:t>
            </a:r>
            <a:r>
              <a:rPr lang="it-IT" sz="1600" dirty="0" err="1"/>
              <a:t>codegen</a:t>
            </a:r>
            <a:r>
              <a:rPr lang="it-IT" sz="1600" dirty="0"/>
              <a:t> alimentato da Prost.</a:t>
            </a:r>
          </a:p>
          <a:p>
            <a:pPr lvl="0">
              <a:spcBef>
                <a:spcPts val="0"/>
              </a:spcBef>
            </a:pPr>
            <a:r>
              <a:rPr lang="it-IT" sz="1600" dirty="0"/>
              <a:t>L'implementazione generica può supportare qualsiasi implementazione HTTP/2 e qualsiasi codifica tramite un insieme di tratti generici.</a:t>
            </a:r>
          </a:p>
          <a:p>
            <a:pPr>
              <a:spcBef>
                <a:spcPts val="0"/>
              </a:spcBef>
            </a:pPr>
            <a:r>
              <a:rPr lang="it-IT" sz="1600" dirty="0"/>
              <a:t>L'implementazione HTTP/2 è basata su </a:t>
            </a:r>
            <a:r>
              <a:rPr lang="it-IT" sz="1600" dirty="0" err="1"/>
              <a:t>hyper</a:t>
            </a:r>
            <a:r>
              <a:rPr lang="it-IT" sz="1600" dirty="0"/>
              <a:t>, un veloce HTTP/1.1 e HTTP/2 client e server.</a:t>
            </a:r>
          </a:p>
          <a:p>
            <a:pPr lvl="0">
              <a:spcBef>
                <a:spcPts val="0"/>
              </a:spcBef>
            </a:pPr>
            <a:endParaRPr lang="it-IT" sz="1600" dirty="0"/>
          </a:p>
          <a:p>
            <a:pPr lvl="0">
              <a:spcBef>
                <a:spcPts val="0"/>
              </a:spcBef>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856910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endParaRPr dirty="0"/>
          </a:p>
          <a:p>
            <a:pPr marL="0" lvl="0" indent="0" algn="l" rtl="0">
              <a:spcBef>
                <a:spcPts val="0"/>
              </a:spcBef>
              <a:spcAft>
                <a:spcPts val="0"/>
              </a:spcAft>
              <a:buNone/>
            </a:pPr>
            <a:r>
              <a:rPr lang="en" dirty="0" err="1"/>
              <a:t>Architettura</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dirty="0"/>
              <a:t> </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341582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Case Study</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marL="76200" lvl="0" indent="0" algn="just">
              <a:spcBef>
                <a:spcPts val="0"/>
              </a:spcBef>
              <a:buNone/>
            </a:pPr>
            <a:r>
              <a:rPr lang="it-IT" sz="1300" dirty="0"/>
              <a:t>Il processo di servizio, chiamato Server, attende di ricevere messaggi da un gruppo di 3 processi chiamati Client. Ogni cliente invia 5 richieste di elaborazione. Ogni messaggio inviato deve contenere il PID del Client e due valori interi, scelti casualmente tra 0 e 100. I processi Client devono inoltre attendere e stampare sullo schermo il messaggio di risposta del Server, prima di inviare la richiesta successiva. I processi client devono essere generati dal programma principale stesso. Al termine di tutti i client, il processo padre invia un messaggio speciale al server, contenente la coppia di valori {-1, -1}, che provoca la chiusura del server.</a:t>
            </a:r>
          </a:p>
          <a:p>
            <a:pPr marL="76200" lvl="0" indent="0" algn="just">
              <a:spcBef>
                <a:spcPts val="0"/>
              </a:spcBef>
              <a:buNone/>
            </a:pPr>
            <a:endParaRPr lang="it-IT" sz="1300" dirty="0"/>
          </a:p>
          <a:p>
            <a:pPr marL="76200" lvl="0" indent="0" algn="just">
              <a:spcBef>
                <a:spcPts val="0"/>
              </a:spcBef>
              <a:buNone/>
            </a:pPr>
            <a:r>
              <a:rPr lang="it-IT" sz="1300" dirty="0"/>
              <a:t>Il Server elabora i messaggi ricevuti come segue: assegna il messaggio ad un </a:t>
            </a:r>
            <a:r>
              <a:rPr lang="it-IT" sz="1300" dirty="0" err="1"/>
              <a:t>thread</a:t>
            </a:r>
            <a:r>
              <a:rPr lang="it-IT" sz="1300" dirty="0"/>
              <a:t>, che estrae la coppia di valori e il PID del processo. Ciascun </a:t>
            </a:r>
            <a:r>
              <a:rPr lang="it-IT" sz="1300" dirty="0" err="1"/>
              <a:t>thread</a:t>
            </a:r>
            <a:r>
              <a:rPr lang="it-IT" sz="1300" dirty="0"/>
              <a:t> calcola il prodotto della coppia di valori in ingresso, ed ha il compito di inviare al Client un messaggio contenente il valore calcolato, dopodiché il </a:t>
            </a:r>
            <a:r>
              <a:rPr lang="it-IT" sz="1300" dirty="0" err="1"/>
              <a:t>thread</a:t>
            </a:r>
            <a:r>
              <a:rPr lang="it-IT" sz="1300" dirty="0"/>
              <a:t> termina. Quando il Server riceve il messaggio con la coppia di valori {-1, -1}, termina.</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842233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1564799" y="-78137"/>
            <a:ext cx="60144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Deployment Diagram</a:t>
            </a:r>
            <a:endParaRPr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5" name="Immagine 4">
            <a:extLst>
              <a:ext uri="{FF2B5EF4-FFF2-40B4-BE49-F238E27FC236}">
                <a16:creationId xmlns:a16="http://schemas.microsoft.com/office/drawing/2014/main" id="{56AD7269-E6AF-BB65-1DD2-E90CF037B1CD}"/>
              </a:ext>
            </a:extLst>
          </p:cNvPr>
          <p:cNvPicPr>
            <a:picLocks noChangeAspect="1"/>
          </p:cNvPicPr>
          <p:nvPr/>
        </p:nvPicPr>
        <p:blipFill>
          <a:blip r:embed="rId3"/>
          <a:stretch>
            <a:fillRect/>
          </a:stretch>
        </p:blipFill>
        <p:spPr>
          <a:xfrm>
            <a:off x="1149726" y="898377"/>
            <a:ext cx="7112906" cy="4046340"/>
          </a:xfrm>
          <a:prstGeom prst="rect">
            <a:avLst/>
          </a:prstGeom>
        </p:spPr>
      </p:pic>
    </p:spTree>
    <p:extLst>
      <p:ext uri="{BB962C8B-B14F-4D97-AF65-F5344CB8AC3E}">
        <p14:creationId xmlns:p14="http://schemas.microsoft.com/office/powerpoint/2010/main" val="198099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85800" y="1032750"/>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Memory </a:t>
            </a:r>
            <a:r>
              <a:rPr lang="en" sz="4000" dirty="0"/>
              <a:t>Management</a:t>
            </a:r>
            <a:br>
              <a:rPr lang="en" sz="6000" dirty="0"/>
            </a:br>
            <a:endParaRPr sz="4000" dirty="0"/>
          </a:p>
        </p:txBody>
      </p:sp>
      <p:sp>
        <p:nvSpPr>
          <p:cNvPr id="112" name="Google Shape;112;p19"/>
          <p:cNvSpPr txBox="1">
            <a:spLocks noGrp="1"/>
          </p:cNvSpPr>
          <p:nvPr>
            <p:ph type="subTitle" idx="4294967295"/>
          </p:nvPr>
        </p:nvSpPr>
        <p:spPr>
          <a:xfrm>
            <a:off x="685800" y="3013350"/>
            <a:ext cx="3332700" cy="198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t-IT" sz="1600" dirty="0"/>
              <a:t>La principale differenza tra </a:t>
            </a:r>
            <a:r>
              <a:rPr lang="it-IT" sz="1600" dirty="0" err="1"/>
              <a:t>Rust</a:t>
            </a:r>
            <a:r>
              <a:rPr lang="it-IT" sz="1600" dirty="0"/>
              <a:t> e gli altri linguaggi di programmazione sta nella gestione della memoria. In particolare, viene utilizzato il meccanismo dell’ </a:t>
            </a:r>
            <a:r>
              <a:rPr lang="it-IT" sz="1600" b="1" dirty="0"/>
              <a:t>Ownership</a:t>
            </a:r>
            <a:r>
              <a:rPr lang="it-IT" sz="1600" dirty="0"/>
              <a:t>.</a:t>
            </a:r>
            <a:endParaRPr sz="16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4367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Build Server</a:t>
            </a:r>
            <a:endParaRPr dirty="0"/>
          </a:p>
        </p:txBody>
      </p:sp>
      <p:sp>
        <p:nvSpPr>
          <p:cNvPr id="378" name="Google Shape;378;p36"/>
          <p:cNvSpPr txBox="1">
            <a:spLocks noGrp="1"/>
          </p:cNvSpPr>
          <p:nvPr>
            <p:ph type="body" idx="1"/>
          </p:nvPr>
        </p:nvSpPr>
        <p:spPr>
          <a:xfrm>
            <a:off x="795129" y="3816627"/>
            <a:ext cx="7553739" cy="1041620"/>
          </a:xfrm>
          <a:prstGeom prst="rect">
            <a:avLst/>
          </a:prstGeom>
        </p:spPr>
        <p:txBody>
          <a:bodyPr spcFirstLastPara="1" wrap="square" lIns="0" tIns="0" rIns="0" bIns="0" anchor="t" anchorCtr="0">
            <a:noAutofit/>
          </a:bodyPr>
          <a:lstStyle/>
          <a:p>
            <a:pPr marL="76200" lvl="0" indent="0" algn="just">
              <a:spcBef>
                <a:spcPts val="0"/>
              </a:spcBef>
              <a:buNone/>
            </a:pPr>
            <a:r>
              <a:rPr lang="it-IT" sz="1300" dirty="0"/>
              <a:t>Per generare il codice Rust dal file </a:t>
            </a:r>
            <a:r>
              <a:rPr lang="it-IT" sz="1300" b="1" i="1" dirty="0" err="1"/>
              <a:t>server.proto</a:t>
            </a:r>
            <a:r>
              <a:rPr lang="it-IT" sz="1300" b="1" i="1" dirty="0"/>
              <a:t> </a:t>
            </a:r>
            <a:r>
              <a:rPr lang="it-IT" sz="1300" dirty="0"/>
              <a:t>è stato utilizzato </a:t>
            </a:r>
            <a:r>
              <a:rPr lang="it-IT" sz="1300" b="1" dirty="0" err="1"/>
              <a:t>tonic</a:t>
            </a:r>
            <a:r>
              <a:rPr lang="it-IT" sz="1300" b="1" dirty="0"/>
              <a:t>-build</a:t>
            </a:r>
            <a:r>
              <a:rPr lang="it-IT" sz="1300" dirty="0"/>
              <a:t> per lo script </a:t>
            </a:r>
            <a:r>
              <a:rPr lang="it-IT" sz="1300" b="1" dirty="0" err="1"/>
              <a:t>build.rs</a:t>
            </a:r>
            <a:r>
              <a:rPr lang="it-IT" sz="1300" dirty="0"/>
              <a:t>.</a:t>
            </a:r>
          </a:p>
          <a:p>
            <a:pPr marL="76200" lvl="0" indent="0" algn="just">
              <a:spcBef>
                <a:spcPts val="0"/>
              </a:spcBef>
              <a:buNone/>
            </a:pPr>
            <a:r>
              <a:rPr lang="it-IT" sz="1300" dirty="0"/>
              <a:t>È necessario installare </a:t>
            </a:r>
            <a:r>
              <a:rPr lang="it-IT" sz="1300" b="1" dirty="0" err="1"/>
              <a:t>protobuf</a:t>
            </a:r>
            <a:r>
              <a:rPr lang="it-IT" sz="1300" dirty="0"/>
              <a:t> per permettere a questo file di analizzare il file </a:t>
            </a:r>
            <a:r>
              <a:rPr lang="it-IT" sz="1300" i="1" dirty="0"/>
              <a:t>.proto</a:t>
            </a:r>
            <a:r>
              <a:rPr lang="it-IT" sz="1300" dirty="0"/>
              <a:t> ed interpretarlo.</a:t>
            </a:r>
          </a:p>
          <a:p>
            <a:pPr marL="76200" lvl="0" indent="0" algn="just">
              <a:spcBef>
                <a:spcPts val="0"/>
              </a:spcBef>
              <a:buNone/>
            </a:pPr>
            <a:r>
              <a:rPr lang="it-IT" sz="1300" dirty="0"/>
              <a:t>È stato aggiunto </a:t>
            </a:r>
            <a:r>
              <a:rPr lang="it-IT" sz="1300" b="1" dirty="0"/>
              <a:t>.</a:t>
            </a:r>
            <a:r>
              <a:rPr lang="it-IT" sz="1300" b="1" dirty="0" err="1"/>
              <a:t>out_dir</a:t>
            </a:r>
            <a:r>
              <a:rPr lang="it-IT" sz="1300" b="1" dirty="0"/>
              <a:t>(“./</a:t>
            </a:r>
            <a:r>
              <a:rPr lang="it-IT" sz="1300" b="1" dirty="0" err="1"/>
              <a:t>src</a:t>
            </a:r>
            <a:r>
              <a:rPr lang="it-IT" sz="1300" b="1" dirty="0"/>
              <a:t>”) </a:t>
            </a:r>
            <a:r>
              <a:rPr lang="it-IT" sz="1300" dirty="0"/>
              <a:t>per cambiare la directory di output predefinita in </a:t>
            </a:r>
            <a:r>
              <a:rPr lang="it-IT" sz="1300" i="1" dirty="0" err="1"/>
              <a:t>src</a:t>
            </a:r>
            <a:r>
              <a:rPr lang="it-IT" sz="1300" dirty="0"/>
              <a:t> in modo da poter vedere più facilmente il file generato.</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4" name="Immagine 3" descr="Immagine che contiene testo&#10;&#10;Descrizione generata automaticamente">
            <a:extLst>
              <a:ext uri="{FF2B5EF4-FFF2-40B4-BE49-F238E27FC236}">
                <a16:creationId xmlns:a16="http://schemas.microsoft.com/office/drawing/2014/main" id="{1B04F8F2-4BDC-E7F6-C42D-B5B6BFBDAE2E}"/>
              </a:ext>
            </a:extLst>
          </p:cNvPr>
          <p:cNvPicPr>
            <a:picLocks noChangeAspect="1"/>
          </p:cNvPicPr>
          <p:nvPr/>
        </p:nvPicPr>
        <p:blipFill>
          <a:blip r:embed="rId3"/>
          <a:stretch>
            <a:fillRect/>
          </a:stretch>
        </p:blipFill>
        <p:spPr>
          <a:xfrm>
            <a:off x="795130" y="1208513"/>
            <a:ext cx="7553739" cy="2344264"/>
          </a:xfrm>
          <a:prstGeom prst="rect">
            <a:avLst/>
          </a:prstGeom>
        </p:spPr>
      </p:pic>
    </p:spTree>
    <p:extLst>
      <p:ext uri="{BB962C8B-B14F-4D97-AF65-F5344CB8AC3E}">
        <p14:creationId xmlns:p14="http://schemas.microsoft.com/office/powerpoint/2010/main" val="967112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361" name="Google Shape;361;p34"/>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it-IT" sz="3000" dirty="0" err="1">
                <a:latin typeface="Lexend Deca"/>
                <a:ea typeface="Lexend Deca"/>
                <a:cs typeface="Lexend Deca"/>
                <a:sym typeface="Lexend Deca"/>
              </a:rPr>
              <a:t>Get_data</a:t>
            </a:r>
            <a:endParaRPr lang="it-IT" sz="3000" dirty="0">
              <a:latin typeface="Lexend Deca"/>
              <a:ea typeface="Lexend Deca"/>
              <a:cs typeface="Lexend Deca"/>
              <a:sym typeface="Lexend Deca"/>
            </a:endParaRPr>
          </a:p>
          <a:p>
            <a:pPr marL="0" lvl="0" indent="0" algn="just">
              <a:buNone/>
            </a:pPr>
            <a:r>
              <a:rPr lang="it-IT" sz="1400" dirty="0"/>
              <a:t>Basandosi sulla funzione </a:t>
            </a:r>
            <a:r>
              <a:rPr lang="it-IT" sz="1400" dirty="0" err="1"/>
              <a:t>get_data</a:t>
            </a:r>
            <a:r>
              <a:rPr lang="it-IT" sz="1400" dirty="0"/>
              <a:t>(), definita nel file </a:t>
            </a:r>
            <a:r>
              <a:rPr lang="it-IT" sz="1400" i="1" dirty="0" err="1"/>
              <a:t>server.proto</a:t>
            </a:r>
            <a:r>
              <a:rPr lang="it-IT" sz="1400" i="1" dirty="0"/>
              <a:t> </a:t>
            </a:r>
            <a:r>
              <a:rPr lang="it-IT" sz="1400" dirty="0"/>
              <a:t>e generata nel file </a:t>
            </a:r>
            <a:r>
              <a:rPr lang="it-IT" sz="1400" i="1" dirty="0" err="1"/>
              <a:t>servente.rs</a:t>
            </a:r>
            <a:r>
              <a:rPr lang="it-IT" sz="1400" dirty="0"/>
              <a:t>, è stata implementata la logica di business dell’applicazione.</a:t>
            </a:r>
          </a:p>
          <a:p>
            <a:pPr marL="0" lvl="0" indent="0" algn="just">
              <a:buNone/>
            </a:pPr>
            <a:endParaRPr lang="it-IT" sz="1400" dirty="0"/>
          </a:p>
          <a:p>
            <a:pPr marL="0" lvl="0" indent="0" algn="just">
              <a:buNone/>
            </a:pPr>
            <a:r>
              <a:rPr lang="it-IT" sz="1400" dirty="0"/>
              <a:t>Ogni qual volta arriva una richiesta RPC e viene chiamata la funzione </a:t>
            </a:r>
            <a:r>
              <a:rPr lang="it-IT" sz="1400" dirty="0" err="1"/>
              <a:t>get_data</a:t>
            </a:r>
            <a:r>
              <a:rPr lang="it-IT" sz="1400" dirty="0"/>
              <a:t>, il server genera un </a:t>
            </a:r>
            <a:r>
              <a:rPr lang="it-IT" sz="1400" dirty="0" err="1"/>
              <a:t>thread</a:t>
            </a:r>
            <a:r>
              <a:rPr lang="it-IT" sz="1400" dirty="0"/>
              <a:t> con lo scopo di soddisfare la richiesta. </a:t>
            </a:r>
          </a:p>
        </p:txBody>
      </p:sp>
      <p:pic>
        <p:nvPicPr>
          <p:cNvPr id="4" name="Immagine 3" descr="Immagine che contiene testo&#10;&#10;Descrizione generata automaticamente">
            <a:extLst>
              <a:ext uri="{FF2B5EF4-FFF2-40B4-BE49-F238E27FC236}">
                <a16:creationId xmlns:a16="http://schemas.microsoft.com/office/drawing/2014/main" id="{D572968F-F3D3-060B-7254-4EF07019CA44}"/>
              </a:ext>
            </a:extLst>
          </p:cNvPr>
          <p:cNvPicPr>
            <a:picLocks noChangeAspect="1"/>
          </p:cNvPicPr>
          <p:nvPr/>
        </p:nvPicPr>
        <p:blipFill>
          <a:blip r:embed="rId3"/>
          <a:stretch>
            <a:fillRect/>
          </a:stretch>
        </p:blipFill>
        <p:spPr>
          <a:xfrm>
            <a:off x="3686007" y="1335710"/>
            <a:ext cx="5343277" cy="2834206"/>
          </a:xfrm>
          <a:prstGeom prst="rect">
            <a:avLst/>
          </a:prstGeom>
        </p:spPr>
      </p:pic>
    </p:spTree>
    <p:extLst>
      <p:ext uri="{BB962C8B-B14F-4D97-AF65-F5344CB8AC3E}">
        <p14:creationId xmlns:p14="http://schemas.microsoft.com/office/powerpoint/2010/main" val="482238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Server</a:t>
            </a:r>
            <a:endParaRPr dirty="0"/>
          </a:p>
        </p:txBody>
      </p:sp>
      <p:sp>
        <p:nvSpPr>
          <p:cNvPr id="378" name="Google Shape;378;p36"/>
          <p:cNvSpPr txBox="1">
            <a:spLocks noGrp="1"/>
          </p:cNvSpPr>
          <p:nvPr>
            <p:ph type="body" idx="1"/>
          </p:nvPr>
        </p:nvSpPr>
        <p:spPr>
          <a:xfrm>
            <a:off x="795129" y="3816627"/>
            <a:ext cx="7553739" cy="1041620"/>
          </a:xfrm>
          <a:prstGeom prst="rect">
            <a:avLst/>
          </a:prstGeom>
        </p:spPr>
        <p:txBody>
          <a:bodyPr spcFirstLastPara="1" wrap="square" lIns="0" tIns="0" rIns="0" bIns="0" anchor="t" anchorCtr="0">
            <a:noAutofit/>
          </a:bodyPr>
          <a:lstStyle/>
          <a:p>
            <a:pPr marL="76200" lvl="0" indent="0" algn="just">
              <a:spcBef>
                <a:spcPts val="0"/>
              </a:spcBef>
              <a:buNone/>
            </a:pPr>
            <a:r>
              <a:rPr lang="it-IT" sz="1500" dirty="0"/>
              <a:t>Grazie alla libreria </a:t>
            </a:r>
            <a:r>
              <a:rPr lang="it-IT" sz="1500" b="1" i="1" dirty="0" err="1"/>
              <a:t>tokio</a:t>
            </a:r>
            <a:r>
              <a:rPr lang="it-IT" sz="1500" dirty="0"/>
              <a:t> è stato possibile rendere il codice asincrono per l’implementazione di </a:t>
            </a:r>
            <a:r>
              <a:rPr lang="it-IT" sz="1500" dirty="0" err="1"/>
              <a:t>gRPC</a:t>
            </a:r>
            <a:r>
              <a:rPr lang="it-IT" sz="1500" dirty="0"/>
              <a:t>.</a:t>
            </a:r>
          </a:p>
          <a:p>
            <a:pPr marL="76200" lvl="0" indent="0" algn="just">
              <a:spcBef>
                <a:spcPts val="0"/>
              </a:spcBef>
              <a:buNone/>
            </a:pPr>
            <a:r>
              <a:rPr lang="it-IT" sz="1500" dirty="0"/>
              <a:t>Inoltre, è stato utilizzato un </a:t>
            </a:r>
            <a:r>
              <a:rPr lang="it-IT" sz="1500" b="1" i="1" dirty="0" err="1"/>
              <a:t>Reflection</a:t>
            </a:r>
            <a:r>
              <a:rPr lang="it-IT" sz="1500" b="1" i="1" dirty="0"/>
              <a:t> Server</a:t>
            </a:r>
            <a:r>
              <a:rPr lang="it-IT" sz="1500" dirty="0"/>
              <a:t> (feature di </a:t>
            </a:r>
            <a:r>
              <a:rPr lang="it-IT" sz="1500" dirty="0" err="1"/>
              <a:t>gRPC</a:t>
            </a:r>
            <a:r>
              <a:rPr lang="it-IT" sz="1500" dirty="0"/>
              <a:t>) per permettere a client dinamici (tool da linea di comando, etc..) di scoprire il protocollo utilizzato dal server a </a:t>
            </a:r>
            <a:r>
              <a:rPr lang="it-IT" sz="1500" i="1" dirty="0" err="1"/>
              <a:t>run</a:t>
            </a:r>
            <a:r>
              <a:rPr lang="it-IT" sz="1500" i="1" dirty="0"/>
              <a:t>-time</a:t>
            </a:r>
            <a:r>
              <a:rPr lang="it-IT" sz="1500" dirty="0"/>
              <a:t>.</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dirty="0"/>
          </a:p>
        </p:txBody>
      </p:sp>
      <p:pic>
        <p:nvPicPr>
          <p:cNvPr id="6" name="Immagine 5" descr="Immagine che contiene testo&#10;&#10;Descrizione generata automaticamente">
            <a:extLst>
              <a:ext uri="{FF2B5EF4-FFF2-40B4-BE49-F238E27FC236}">
                <a16:creationId xmlns:a16="http://schemas.microsoft.com/office/drawing/2014/main" id="{B68D10A7-A5C3-9FAC-2986-21624EF02BD1}"/>
              </a:ext>
            </a:extLst>
          </p:cNvPr>
          <p:cNvPicPr>
            <a:picLocks noChangeAspect="1"/>
          </p:cNvPicPr>
          <p:nvPr/>
        </p:nvPicPr>
        <p:blipFill>
          <a:blip r:embed="rId3"/>
          <a:stretch>
            <a:fillRect/>
          </a:stretch>
        </p:blipFill>
        <p:spPr>
          <a:xfrm>
            <a:off x="795129" y="1189246"/>
            <a:ext cx="7553739" cy="2501509"/>
          </a:xfrm>
          <a:prstGeom prst="rect">
            <a:avLst/>
          </a:prstGeom>
        </p:spPr>
      </p:pic>
    </p:spTree>
    <p:extLst>
      <p:ext uri="{BB962C8B-B14F-4D97-AF65-F5344CB8AC3E}">
        <p14:creationId xmlns:p14="http://schemas.microsoft.com/office/powerpoint/2010/main" val="1470300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33</a:t>
            </a:fld>
            <a:endParaRPr dirty="0"/>
          </a:p>
        </p:txBody>
      </p:sp>
      <p:sp>
        <p:nvSpPr>
          <p:cNvPr id="361" name="Google Shape;361;p34"/>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it-IT" sz="3000" dirty="0">
                <a:latin typeface="Lexend Deca"/>
                <a:ea typeface="Lexend Deca"/>
                <a:cs typeface="Lexend Deca"/>
                <a:sym typeface="Lexend Deca"/>
              </a:rPr>
              <a:t>Client - Padre</a:t>
            </a:r>
          </a:p>
          <a:p>
            <a:pPr lvl="0" algn="just"/>
            <a:r>
              <a:rPr lang="it-IT" sz="1400" dirty="0"/>
              <a:t>Il processo padre, inizialmente, si occupa di istanziare i processi figli per l’invio delle richieste al server richiamando il file </a:t>
            </a:r>
            <a:r>
              <a:rPr lang="it-IT" sz="1400" b="1" i="1" dirty="0" err="1"/>
              <a:t>client.rs</a:t>
            </a:r>
            <a:r>
              <a:rPr lang="it-IT" sz="1400" dirty="0"/>
              <a:t>.</a:t>
            </a:r>
          </a:p>
          <a:p>
            <a:pPr lvl="0" algn="just"/>
            <a:r>
              <a:rPr lang="it-IT" sz="1400" dirty="0"/>
              <a:t>Successivamente, si mette in attesa della terminazione dei processi generati e ne stampa l’output a schermo.</a:t>
            </a:r>
          </a:p>
          <a:p>
            <a:pPr lvl="0" algn="just"/>
            <a:r>
              <a:rPr lang="it-IT" sz="1400" dirty="0"/>
              <a:t>In fine, dopo aver stabilito la connessione con il server, genera un apposito messaggio di terminazione e lo invia.</a:t>
            </a:r>
          </a:p>
        </p:txBody>
      </p:sp>
      <p:pic>
        <p:nvPicPr>
          <p:cNvPr id="4" name="Immagine 3" descr="Immagine che contiene testo&#10;&#10;Descrizione generata automaticamente">
            <a:extLst>
              <a:ext uri="{FF2B5EF4-FFF2-40B4-BE49-F238E27FC236}">
                <a16:creationId xmlns:a16="http://schemas.microsoft.com/office/drawing/2014/main" id="{EC335B36-53B8-B0EC-7C52-2BC6041791AA}"/>
              </a:ext>
            </a:extLst>
          </p:cNvPr>
          <p:cNvPicPr>
            <a:picLocks noChangeAspect="1"/>
          </p:cNvPicPr>
          <p:nvPr/>
        </p:nvPicPr>
        <p:blipFill>
          <a:blip r:embed="rId3"/>
          <a:stretch>
            <a:fillRect/>
          </a:stretch>
        </p:blipFill>
        <p:spPr>
          <a:xfrm>
            <a:off x="3889471" y="318052"/>
            <a:ext cx="5000743" cy="4507396"/>
          </a:xfrm>
          <a:prstGeom prst="rect">
            <a:avLst/>
          </a:prstGeom>
        </p:spPr>
      </p:pic>
    </p:spTree>
    <p:extLst>
      <p:ext uri="{BB962C8B-B14F-4D97-AF65-F5344CB8AC3E}">
        <p14:creationId xmlns:p14="http://schemas.microsoft.com/office/powerpoint/2010/main" val="4285714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smtClean="0"/>
              <a:t>34</a:t>
            </a:fld>
            <a:endParaRPr dirty="0"/>
          </a:p>
        </p:txBody>
      </p:sp>
      <p:sp>
        <p:nvSpPr>
          <p:cNvPr id="361" name="Google Shape;361;p34"/>
          <p:cNvSpPr txBox="1">
            <a:spLocks noGrp="1"/>
          </p:cNvSpPr>
          <p:nvPr>
            <p:ph type="body" idx="4294967295"/>
          </p:nvPr>
        </p:nvSpPr>
        <p:spPr>
          <a:xfrm>
            <a:off x="580549" y="782300"/>
            <a:ext cx="2838511"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it-IT" sz="3000" dirty="0">
                <a:latin typeface="Lexend Deca"/>
                <a:ea typeface="Lexend Deca"/>
                <a:cs typeface="Lexend Deca"/>
                <a:sym typeface="Lexend Deca"/>
              </a:rPr>
              <a:t>Client - Figlio</a:t>
            </a:r>
          </a:p>
          <a:p>
            <a:pPr lvl="0" algn="just"/>
            <a:r>
              <a:rPr lang="it-IT" sz="1400" dirty="0"/>
              <a:t>In fase iniziale viene stabilita la connessione con il server.</a:t>
            </a:r>
          </a:p>
          <a:p>
            <a:pPr lvl="0" algn="just"/>
            <a:r>
              <a:rPr lang="it-IT" sz="1400" dirty="0"/>
              <a:t>Vengono generati i parametri richiesti dal caso di studio, e successivamente viene costruita la richiesta descritta nel file </a:t>
            </a:r>
            <a:r>
              <a:rPr lang="it-IT" sz="1400" i="1" dirty="0"/>
              <a:t>.proto</a:t>
            </a:r>
            <a:r>
              <a:rPr lang="it-IT" sz="1400" dirty="0"/>
              <a:t>.</a:t>
            </a:r>
          </a:p>
          <a:p>
            <a:pPr lvl="0" algn="just"/>
            <a:r>
              <a:rPr lang="it-IT" sz="1400" dirty="0"/>
              <a:t>Il client invia la richiesta e si mette in attesa della risposta.</a:t>
            </a:r>
          </a:p>
        </p:txBody>
      </p:sp>
      <p:pic>
        <p:nvPicPr>
          <p:cNvPr id="3" name="Immagine 2" descr="Immagine che contiene testo&#10;&#10;Descrizione generata automaticamente">
            <a:extLst>
              <a:ext uri="{FF2B5EF4-FFF2-40B4-BE49-F238E27FC236}">
                <a16:creationId xmlns:a16="http://schemas.microsoft.com/office/drawing/2014/main" id="{D436475E-C2F1-981C-12A7-CADB036A2332}"/>
              </a:ext>
            </a:extLst>
          </p:cNvPr>
          <p:cNvPicPr>
            <a:picLocks noChangeAspect="1"/>
          </p:cNvPicPr>
          <p:nvPr/>
        </p:nvPicPr>
        <p:blipFill>
          <a:blip r:embed="rId3"/>
          <a:stretch>
            <a:fillRect/>
          </a:stretch>
        </p:blipFill>
        <p:spPr>
          <a:xfrm>
            <a:off x="4015409" y="864785"/>
            <a:ext cx="4878570" cy="3606837"/>
          </a:xfrm>
          <a:prstGeom prst="rect">
            <a:avLst/>
          </a:prstGeom>
        </p:spPr>
      </p:pic>
    </p:spTree>
    <p:extLst>
      <p:ext uri="{BB962C8B-B14F-4D97-AF65-F5344CB8AC3E}">
        <p14:creationId xmlns:p14="http://schemas.microsoft.com/office/powerpoint/2010/main" val="2480959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endParaRPr dirty="0"/>
          </a:p>
          <a:p>
            <a:pPr marL="0" lvl="0" indent="0" algn="l" rtl="0">
              <a:spcBef>
                <a:spcPts val="0"/>
              </a:spcBef>
              <a:spcAft>
                <a:spcPts val="0"/>
              </a:spcAft>
              <a:buNone/>
            </a:pPr>
            <a:r>
              <a:rPr lang="en" dirty="0"/>
              <a:t>Fuzz Testing</a:t>
            </a: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dirty="0"/>
              <a:t> </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4082409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err="1"/>
              <a:t>Procedimento</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lvl="0"/>
            <a:r>
              <a:rPr lang="it-IT" sz="1600" dirty="0"/>
              <a:t>Come prima cosa, è stato installato l’</a:t>
            </a:r>
            <a:r>
              <a:rPr lang="it-IT" sz="1600" b="1" i="1" dirty="0"/>
              <a:t>American Fuzzy Loop</a:t>
            </a:r>
            <a:r>
              <a:rPr lang="it-IT" sz="1600" i="1" dirty="0"/>
              <a:t> </a:t>
            </a:r>
            <a:r>
              <a:rPr lang="it-IT" sz="1600" dirty="0"/>
              <a:t>per Rust tramite il comando:</a:t>
            </a:r>
          </a:p>
          <a:p>
            <a:pPr lvl="1"/>
            <a:r>
              <a:rPr lang="it-IT" sz="1600" i="1" dirty="0"/>
              <a:t>cargo </a:t>
            </a:r>
            <a:r>
              <a:rPr lang="it-IT" sz="1600" i="1" dirty="0" err="1"/>
              <a:t>install</a:t>
            </a:r>
            <a:r>
              <a:rPr lang="it-IT" sz="1600" i="1" dirty="0"/>
              <a:t> </a:t>
            </a:r>
            <a:r>
              <a:rPr lang="it-IT" sz="1600" i="1" dirty="0" err="1"/>
              <a:t>afl</a:t>
            </a:r>
            <a:endParaRPr lang="it-IT" sz="1600" i="1" dirty="0"/>
          </a:p>
          <a:p>
            <a:pPr lvl="0">
              <a:spcBef>
                <a:spcPts val="0"/>
              </a:spcBef>
            </a:pPr>
            <a:r>
              <a:rPr lang="it-IT" sz="1600" dirty="0"/>
              <a:t>È stato creato un nuovo progetto:</a:t>
            </a:r>
          </a:p>
          <a:p>
            <a:pPr lvl="1"/>
            <a:r>
              <a:rPr lang="it-IT" sz="1600" i="1" dirty="0"/>
              <a:t>cargo new –bin </a:t>
            </a:r>
            <a:r>
              <a:rPr lang="it-IT" sz="1600" i="1" dirty="0" err="1"/>
              <a:t>fuzzing</a:t>
            </a:r>
            <a:endParaRPr lang="it-IT" sz="1600" dirty="0"/>
          </a:p>
          <a:p>
            <a:pPr>
              <a:spcBef>
                <a:spcPts val="0"/>
              </a:spcBef>
            </a:pPr>
            <a:r>
              <a:rPr lang="it-IT" sz="1600" dirty="0"/>
              <a:t>La funzione </a:t>
            </a:r>
            <a:r>
              <a:rPr lang="it-IT" sz="1600" b="1" dirty="0" err="1"/>
              <a:t>get_data</a:t>
            </a:r>
            <a:r>
              <a:rPr lang="it-IT" sz="1600" dirty="0"/>
              <a:t>() è stata richiamata in maniera sincrona e testata all’interno del nuovo progetto.</a:t>
            </a:r>
          </a:p>
          <a:p>
            <a:pPr>
              <a:spcBef>
                <a:spcPts val="0"/>
              </a:spcBef>
            </a:pPr>
            <a:r>
              <a:rPr lang="it-IT" sz="1600" dirty="0"/>
              <a:t>Una volta scritto il codice, è necessario compilarlo col compilatore di AFL configurando alcune variabili d’ambiente. L’intero processo viene facilitato tramite il comando:</a:t>
            </a:r>
          </a:p>
          <a:p>
            <a:pPr lvl="1"/>
            <a:r>
              <a:rPr lang="it-IT" sz="1600" i="1" dirty="0"/>
              <a:t>cargo </a:t>
            </a:r>
            <a:r>
              <a:rPr lang="it-IT" sz="1600" i="1" dirty="0" err="1"/>
              <a:t>afl</a:t>
            </a:r>
            <a:r>
              <a:rPr lang="it-IT" sz="1600" i="1" dirty="0"/>
              <a:t> build</a:t>
            </a:r>
            <a:endParaRPr lang="it-IT" sz="1600" dirty="0"/>
          </a:p>
          <a:p>
            <a:pPr lvl="0">
              <a:spcBef>
                <a:spcPts val="0"/>
              </a:spcBef>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3267756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AFL - main</a:t>
            </a:r>
            <a:endParaRPr dirty="0"/>
          </a:p>
        </p:txBody>
      </p:sp>
      <p:sp>
        <p:nvSpPr>
          <p:cNvPr id="378" name="Google Shape;378;p36"/>
          <p:cNvSpPr txBox="1">
            <a:spLocks noGrp="1"/>
          </p:cNvSpPr>
          <p:nvPr>
            <p:ph type="body" idx="1"/>
          </p:nvPr>
        </p:nvSpPr>
        <p:spPr>
          <a:xfrm>
            <a:off x="795129" y="3816627"/>
            <a:ext cx="7553739" cy="1041620"/>
          </a:xfrm>
          <a:prstGeom prst="rect">
            <a:avLst/>
          </a:prstGeom>
        </p:spPr>
        <p:txBody>
          <a:bodyPr spcFirstLastPara="1" wrap="square" lIns="0" tIns="0" rIns="0" bIns="0" anchor="t" anchorCtr="0">
            <a:noAutofit/>
          </a:bodyPr>
          <a:lstStyle/>
          <a:p>
            <a:pPr marL="76200" lvl="0" indent="0" algn="just">
              <a:spcBef>
                <a:spcPts val="0"/>
              </a:spcBef>
              <a:buNone/>
            </a:pPr>
            <a:r>
              <a:rPr lang="it-IT" sz="1300" dirty="0"/>
              <a:t>Nella funzione </a:t>
            </a:r>
            <a:r>
              <a:rPr lang="it-IT" sz="1300" i="1" dirty="0" err="1"/>
              <a:t>main</a:t>
            </a:r>
            <a:r>
              <a:rPr lang="it-IT" sz="1300" i="1" dirty="0"/>
              <a:t>()</a:t>
            </a:r>
            <a:r>
              <a:rPr lang="it-IT" sz="1300" dirty="0"/>
              <a:t> è stata utilizzata la macro </a:t>
            </a:r>
            <a:r>
              <a:rPr lang="it-IT" sz="1300" b="1" dirty="0" err="1"/>
              <a:t>fuzz</a:t>
            </a:r>
            <a:r>
              <a:rPr lang="it-IT" sz="1300" b="1" dirty="0"/>
              <a:t>!()</a:t>
            </a:r>
            <a:r>
              <a:rPr lang="it-IT" sz="1300" dirty="0"/>
              <a:t>, presente nel </a:t>
            </a:r>
            <a:r>
              <a:rPr lang="it-IT" sz="1300" i="1" dirty="0" err="1"/>
              <a:t>crate</a:t>
            </a:r>
            <a:r>
              <a:rPr lang="it-IT" sz="1300" dirty="0"/>
              <a:t> </a:t>
            </a:r>
            <a:r>
              <a:rPr lang="it-IT" sz="1300" b="1" dirty="0" err="1"/>
              <a:t>afl</a:t>
            </a:r>
            <a:r>
              <a:rPr lang="it-IT" sz="1300" dirty="0"/>
              <a:t>, per eseguire il test. L’input iniziale viene convertito in stringa, dopodiché vengono estratti i tre parametri e viene costruita la richiesta che verrà passata alla funzione </a:t>
            </a:r>
            <a:r>
              <a:rPr lang="it-IT" sz="1300" b="1" i="1" dirty="0" err="1"/>
              <a:t>get_data</a:t>
            </a:r>
            <a:r>
              <a:rPr lang="it-IT" sz="1300" b="1" i="1" dirty="0"/>
              <a:t>()</a:t>
            </a:r>
            <a:r>
              <a:rPr lang="it-IT" sz="1300" dirty="0"/>
              <a:t>. </a:t>
            </a:r>
          </a:p>
          <a:p>
            <a:pPr marL="76200" lvl="0" indent="0" algn="just">
              <a:spcBef>
                <a:spcPts val="0"/>
              </a:spcBef>
              <a:buNone/>
            </a:pPr>
            <a:r>
              <a:rPr lang="it-IT" sz="1300" dirty="0"/>
              <a:t>AFL utilizza l’analisi della </a:t>
            </a:r>
            <a:r>
              <a:rPr lang="it-IT" sz="1300" b="1" i="1" dirty="0"/>
              <a:t>coverage</a:t>
            </a:r>
            <a:r>
              <a:rPr lang="it-IT" sz="1300" dirty="0"/>
              <a:t> come "metro di giudizio" per i futuri input, grazie al controllo presente alla </a:t>
            </a:r>
            <a:r>
              <a:rPr lang="it-IT" sz="1300" i="1" dirty="0"/>
              <a:t>riga 46</a:t>
            </a:r>
            <a:r>
              <a:rPr lang="it-IT" sz="1300" dirty="0"/>
              <a:t> è possibile generare input malevoli sempre più precisi.</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dirty="0"/>
          </a:p>
        </p:txBody>
      </p:sp>
      <p:pic>
        <p:nvPicPr>
          <p:cNvPr id="3" name="Immagine 2" descr="Immagine che contiene testo, schermo, screenshot&#10;&#10;Descrizione generata automaticamente">
            <a:extLst>
              <a:ext uri="{FF2B5EF4-FFF2-40B4-BE49-F238E27FC236}">
                <a16:creationId xmlns:a16="http://schemas.microsoft.com/office/drawing/2014/main" id="{BAF5CA3B-4105-31FF-5CC3-92337AA704DC}"/>
              </a:ext>
            </a:extLst>
          </p:cNvPr>
          <p:cNvPicPr>
            <a:picLocks noChangeAspect="1"/>
          </p:cNvPicPr>
          <p:nvPr/>
        </p:nvPicPr>
        <p:blipFill>
          <a:blip r:embed="rId3"/>
          <a:stretch>
            <a:fillRect/>
          </a:stretch>
        </p:blipFill>
        <p:spPr>
          <a:xfrm>
            <a:off x="1951601" y="1248539"/>
            <a:ext cx="5240793" cy="2382923"/>
          </a:xfrm>
          <a:prstGeom prst="rect">
            <a:avLst/>
          </a:prstGeom>
        </p:spPr>
      </p:pic>
    </p:spTree>
    <p:extLst>
      <p:ext uri="{BB962C8B-B14F-4D97-AF65-F5344CB8AC3E}">
        <p14:creationId xmlns:p14="http://schemas.microsoft.com/office/powerpoint/2010/main" val="2120615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1564799" y="-78137"/>
            <a:ext cx="60144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AFL in Azione!</a:t>
            </a:r>
            <a:endParaRPr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3" name="Immagine 2" descr="Immagine che contiene testo, targa, tabellonesegnapunti, screenshot&#10;&#10;Descrizione generata automaticamente">
            <a:extLst>
              <a:ext uri="{FF2B5EF4-FFF2-40B4-BE49-F238E27FC236}">
                <a16:creationId xmlns:a16="http://schemas.microsoft.com/office/drawing/2014/main" id="{B36B6AA0-7E6A-C074-CB5F-31575337F59D}"/>
              </a:ext>
            </a:extLst>
          </p:cNvPr>
          <p:cNvPicPr>
            <a:picLocks noChangeAspect="1"/>
          </p:cNvPicPr>
          <p:nvPr/>
        </p:nvPicPr>
        <p:blipFill>
          <a:blip r:embed="rId3"/>
          <a:stretch>
            <a:fillRect/>
          </a:stretch>
        </p:blipFill>
        <p:spPr>
          <a:xfrm>
            <a:off x="1296750" y="913861"/>
            <a:ext cx="6550500" cy="4073519"/>
          </a:xfrm>
          <a:prstGeom prst="rect">
            <a:avLst/>
          </a:prstGeom>
        </p:spPr>
      </p:pic>
    </p:spTree>
    <p:extLst>
      <p:ext uri="{BB962C8B-B14F-4D97-AF65-F5344CB8AC3E}">
        <p14:creationId xmlns:p14="http://schemas.microsoft.com/office/powerpoint/2010/main" val="1499023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err="1"/>
              <a:t>Procedimento</a:t>
            </a:r>
            <a:endParaRPr dirty="0"/>
          </a:p>
        </p:txBody>
      </p:sp>
      <p:sp>
        <p:nvSpPr>
          <p:cNvPr id="378" name="Google Shape;378;p36"/>
          <p:cNvSpPr txBox="1">
            <a:spLocks noGrp="1"/>
          </p:cNvSpPr>
          <p:nvPr>
            <p:ph type="body" idx="1"/>
          </p:nvPr>
        </p:nvSpPr>
        <p:spPr>
          <a:xfrm>
            <a:off x="580549" y="1352550"/>
            <a:ext cx="6790309" cy="3161700"/>
          </a:xfrm>
          <a:prstGeom prst="rect">
            <a:avLst/>
          </a:prstGeom>
        </p:spPr>
        <p:txBody>
          <a:bodyPr spcFirstLastPara="1" wrap="square" lIns="0" tIns="0" rIns="0" bIns="0" anchor="t" anchorCtr="0">
            <a:noAutofit/>
          </a:bodyPr>
          <a:lstStyle/>
          <a:p>
            <a:r>
              <a:rPr lang="it-IT" sz="2000" dirty="0"/>
              <a:t>Sono stati creati alcuni file d’esempio, presenti nella directory </a:t>
            </a:r>
            <a:r>
              <a:rPr lang="it-IT" sz="2000" i="1" dirty="0"/>
              <a:t>/in</a:t>
            </a:r>
            <a:r>
              <a:rPr lang="it-IT" sz="2000" dirty="0"/>
              <a:t> per la generazione degli input malevoli.</a:t>
            </a:r>
          </a:p>
          <a:p>
            <a:pPr lvl="0"/>
            <a:r>
              <a:rPr lang="it-IT" sz="2000" dirty="0"/>
              <a:t>Il test è stato eseguito tramite il comando:</a:t>
            </a:r>
          </a:p>
          <a:p>
            <a:pPr lvl="1"/>
            <a:r>
              <a:rPr lang="it-IT" sz="2000" i="1" dirty="0"/>
              <a:t>cargo </a:t>
            </a:r>
            <a:r>
              <a:rPr lang="it-IT" sz="2000" i="1" dirty="0" err="1"/>
              <a:t>afl</a:t>
            </a:r>
            <a:r>
              <a:rPr lang="it-IT" sz="2000" i="1" dirty="0"/>
              <a:t> </a:t>
            </a:r>
            <a:r>
              <a:rPr lang="it-IT" sz="2000" i="1" dirty="0" err="1"/>
              <a:t>fuzz</a:t>
            </a:r>
            <a:r>
              <a:rPr lang="it-IT" sz="2000" i="1" dirty="0"/>
              <a:t> –i in –o out &lt;&lt;</a:t>
            </a:r>
            <a:r>
              <a:rPr lang="it-IT" sz="2000" i="1" dirty="0" err="1"/>
              <a:t>path</a:t>
            </a:r>
            <a:r>
              <a:rPr lang="it-IT" sz="2000" i="1" dirty="0"/>
              <a:t> dell’eseguibile&gt;&gt;</a:t>
            </a:r>
          </a:p>
          <a:p>
            <a:pPr lvl="0"/>
            <a:r>
              <a:rPr lang="it-IT" sz="2000" dirty="0"/>
              <a:t>L’output del test è stato salvato nella cartella </a:t>
            </a:r>
            <a:r>
              <a:rPr lang="it-IT" sz="2000" i="1" dirty="0"/>
              <a:t>/out</a:t>
            </a:r>
            <a:r>
              <a:rPr lang="it-IT" sz="2000" dirty="0"/>
              <a:t>.</a:t>
            </a:r>
          </a:p>
          <a:p>
            <a:pPr lvl="0"/>
            <a:r>
              <a:rPr lang="it-IT" sz="2000" dirty="0"/>
              <a:t>Si sono verificati 7 casi di crash unici durante l’esecuzione del </a:t>
            </a:r>
            <a:r>
              <a:rPr lang="it-IT" sz="2000" dirty="0" err="1"/>
              <a:t>fuzzer</a:t>
            </a:r>
            <a:r>
              <a:rPr lang="it-IT" sz="2000" dirty="0"/>
              <a:t> (10min, 19sec).</a:t>
            </a:r>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59934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Ownership</a:t>
            </a:r>
            <a:endParaRPr dirty="0"/>
          </a:p>
        </p:txBody>
      </p:sp>
      <p:sp>
        <p:nvSpPr>
          <p:cNvPr id="378" name="Google Shape;378;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lvl="0"/>
            <a:r>
              <a:rPr lang="it-IT" sz="1600" dirty="0"/>
              <a:t>Insieme di regole che controllano il modo in cui un programma Rust gestisce la memoria.</a:t>
            </a:r>
          </a:p>
          <a:p>
            <a:pPr lvl="0">
              <a:spcBef>
                <a:spcPts val="0"/>
              </a:spcBef>
            </a:pPr>
            <a:r>
              <a:rPr lang="it-IT" sz="1600" dirty="0"/>
              <a:t>Sono verificate in fase di compilazione: se una di queste viene violata, il programma non compilerà. Questo permette di non rallentare il programma per eseguire questi controlli a </a:t>
            </a:r>
            <a:r>
              <a:rPr lang="it-IT" sz="1600" dirty="0" err="1"/>
              <a:t>run</a:t>
            </a:r>
            <a:r>
              <a:rPr lang="it-IT" sz="1600" dirty="0"/>
              <a:t>-time.</a:t>
            </a:r>
          </a:p>
          <a:p>
            <a:pPr lvl="0">
              <a:spcBef>
                <a:spcPts val="0"/>
              </a:spcBef>
            </a:pPr>
            <a:r>
              <a:rPr lang="it-IT" sz="1600" dirty="0"/>
              <a:t>Le regole principali sono:</a:t>
            </a:r>
          </a:p>
          <a:p>
            <a:pPr lvl="1">
              <a:buFont typeface="Arial" panose="020B0604020202020204" pitchFamily="34" charset="0"/>
              <a:buChar char="•"/>
            </a:pPr>
            <a:r>
              <a:rPr lang="it-IT" sz="1600" dirty="0"/>
              <a:t>Ogni valore in </a:t>
            </a:r>
            <a:r>
              <a:rPr lang="it-IT" sz="1600" dirty="0" err="1"/>
              <a:t>Rust</a:t>
            </a:r>
            <a:r>
              <a:rPr lang="it-IT" sz="1600" dirty="0"/>
              <a:t> ha una variabile associata ad esso che rappresenta il suo </a:t>
            </a:r>
            <a:r>
              <a:rPr lang="it-IT" sz="1600" b="1" dirty="0" err="1"/>
              <a:t>Owner</a:t>
            </a:r>
            <a:r>
              <a:rPr lang="it-IT" sz="1600" b="1" dirty="0"/>
              <a:t>.</a:t>
            </a:r>
            <a:endParaRPr lang="it-IT" sz="1600" dirty="0"/>
          </a:p>
          <a:p>
            <a:pPr lvl="1">
              <a:buFont typeface="Arial" panose="020B0604020202020204" pitchFamily="34" charset="0"/>
              <a:buChar char="•"/>
            </a:pPr>
            <a:r>
              <a:rPr lang="it-IT" sz="1600" dirty="0"/>
              <a:t>Può esserci un solo </a:t>
            </a:r>
            <a:r>
              <a:rPr lang="it-IT" sz="1600" dirty="0" err="1"/>
              <a:t>owner</a:t>
            </a:r>
            <a:r>
              <a:rPr lang="it-IT" sz="1600" dirty="0"/>
              <a:t> per volta.</a:t>
            </a:r>
          </a:p>
          <a:p>
            <a:pPr lvl="1">
              <a:buFont typeface="Arial" panose="020B0604020202020204" pitchFamily="34" charset="0"/>
              <a:buChar char="•"/>
            </a:pPr>
            <a:r>
              <a:rPr lang="it-IT" sz="1600" dirty="0"/>
              <a:t>Quando un </a:t>
            </a:r>
            <a:r>
              <a:rPr lang="it-IT" sz="1600" dirty="0" err="1"/>
              <a:t>owner</a:t>
            </a:r>
            <a:r>
              <a:rPr lang="it-IT" sz="1600" dirty="0"/>
              <a:t> va </a:t>
            </a:r>
            <a:r>
              <a:rPr lang="it-IT" sz="1600" i="1" dirty="0"/>
              <a:t>out of scope</a:t>
            </a:r>
            <a:r>
              <a:rPr lang="it-IT" sz="1600" dirty="0"/>
              <a:t>, il valore viene eliminato.</a:t>
            </a:r>
          </a:p>
          <a:p>
            <a:pPr lvl="0">
              <a:spcBef>
                <a:spcPts val="0"/>
              </a:spcBef>
            </a:pPr>
            <a:endParaRPr lang="it-IT" sz="1600" dirty="0"/>
          </a:p>
          <a:p>
            <a:pPr lvl="0">
              <a:spcBef>
                <a:spcPts val="0"/>
              </a:spcBef>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183747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err="1"/>
              <a:t>Analisi</a:t>
            </a:r>
            <a:r>
              <a:rPr lang="en" dirty="0"/>
              <a:t> </a:t>
            </a:r>
            <a:r>
              <a:rPr lang="en" dirty="0" err="1"/>
              <a:t>dei</a:t>
            </a:r>
            <a:r>
              <a:rPr lang="en" dirty="0"/>
              <a:t> </a:t>
            </a:r>
            <a:r>
              <a:rPr lang="en" dirty="0" err="1"/>
              <a:t>Risultati</a:t>
            </a:r>
            <a:endParaRPr dirty="0"/>
          </a:p>
        </p:txBody>
      </p:sp>
      <p:sp>
        <p:nvSpPr>
          <p:cNvPr id="378" name="Google Shape;378;p36"/>
          <p:cNvSpPr txBox="1">
            <a:spLocks noGrp="1"/>
          </p:cNvSpPr>
          <p:nvPr>
            <p:ph type="body" idx="1"/>
          </p:nvPr>
        </p:nvSpPr>
        <p:spPr>
          <a:xfrm>
            <a:off x="580550" y="1201759"/>
            <a:ext cx="7553739" cy="2487646"/>
          </a:xfrm>
          <a:prstGeom prst="rect">
            <a:avLst/>
          </a:prstGeom>
        </p:spPr>
        <p:txBody>
          <a:bodyPr spcFirstLastPara="1" wrap="square" lIns="0" tIns="0" rIns="0" bIns="0" anchor="t" anchorCtr="0">
            <a:noAutofit/>
          </a:bodyPr>
          <a:lstStyle/>
          <a:p>
            <a:pPr algn="just">
              <a:spcBef>
                <a:spcPts val="0"/>
              </a:spcBef>
            </a:pPr>
            <a:r>
              <a:rPr lang="it-IT" sz="1600" b="1" i="1" dirty="0" err="1"/>
              <a:t>Grpc_cli</a:t>
            </a:r>
            <a:r>
              <a:rPr lang="it-IT" sz="1600" dirty="0"/>
              <a:t> è un client a riga di comando </a:t>
            </a:r>
            <a:r>
              <a:rPr lang="it-IT" sz="1600" dirty="0" err="1"/>
              <a:t>gRPC</a:t>
            </a:r>
            <a:r>
              <a:rPr lang="it-IT" sz="1600" dirty="0"/>
              <a:t> generico: chiama qualsiasi servizio </a:t>
            </a:r>
            <a:r>
              <a:rPr lang="it-IT" sz="1600" dirty="0" err="1"/>
              <a:t>gRPC</a:t>
            </a:r>
            <a:r>
              <a:rPr lang="it-IT" sz="1600" dirty="0"/>
              <a:t>. </a:t>
            </a:r>
          </a:p>
          <a:p>
            <a:pPr algn="just">
              <a:spcBef>
                <a:spcPts val="0"/>
              </a:spcBef>
            </a:pPr>
            <a:r>
              <a:rPr lang="it-IT" sz="1600" dirty="0"/>
              <a:t>Dovendo interagire con un </a:t>
            </a:r>
            <a:r>
              <a:rPr lang="it-IT" sz="1600" b="1" i="1" dirty="0" err="1"/>
              <a:t>Reflection</a:t>
            </a:r>
            <a:r>
              <a:rPr lang="it-IT" sz="1600" b="1" i="1" dirty="0"/>
              <a:t> Server</a:t>
            </a:r>
            <a:r>
              <a:rPr lang="it-IT" sz="1600" dirty="0"/>
              <a:t>, il tool rileverà in modo automatico tutti i servizi e i metodi esposti (senza aver bisogno del file </a:t>
            </a:r>
            <a:r>
              <a:rPr lang="it-IT" sz="1600" i="1" dirty="0"/>
              <a:t>.proto</a:t>
            </a:r>
            <a:r>
              <a:rPr lang="it-IT" sz="1600" dirty="0"/>
              <a:t>).</a:t>
            </a:r>
          </a:p>
          <a:p>
            <a:pPr algn="just">
              <a:spcBef>
                <a:spcPts val="0"/>
              </a:spcBef>
            </a:pPr>
            <a:r>
              <a:rPr lang="it-IT" sz="1600" dirty="0"/>
              <a:t>I 7 file generati da AFL sono stati inseriti nel tool ed è stata inviata la richiesta.</a:t>
            </a:r>
          </a:p>
          <a:p>
            <a:pPr algn="just">
              <a:spcBef>
                <a:spcPts val="0"/>
              </a:spcBef>
            </a:pPr>
            <a:r>
              <a:rPr lang="it-IT" sz="1600" dirty="0"/>
              <a:t>Nella maggior parte dei casi la richiesta è stata bloccata in quanto non conforme alla struttura </a:t>
            </a:r>
            <a:r>
              <a:rPr lang="it-IT" sz="1600" b="1" dirty="0" err="1"/>
              <a:t>GetDataRequest</a:t>
            </a:r>
            <a:r>
              <a:rPr lang="it-IT" sz="1600" dirty="0"/>
              <a:t> definita nel file </a:t>
            </a:r>
            <a:r>
              <a:rPr lang="it-IT" sz="1600" i="1" dirty="0"/>
              <a:t>.proto</a:t>
            </a:r>
            <a:r>
              <a:rPr lang="it-IT" sz="1600" dirty="0"/>
              <a:t>. Il server non si accorge di nulla.</a:t>
            </a:r>
          </a:p>
          <a:p>
            <a:pPr algn="just">
              <a:spcBef>
                <a:spcPts val="0"/>
              </a:spcBef>
            </a:pPr>
            <a:endParaRPr lang="it-IT" sz="1600" dirty="0"/>
          </a:p>
          <a:p>
            <a:pPr algn="just">
              <a:spcBef>
                <a:spcPts val="0"/>
              </a:spcBef>
            </a:pPr>
            <a:endParaRPr lang="it-IT" sz="1600" dirty="0"/>
          </a:p>
          <a:p>
            <a:pPr algn="just">
              <a:spcBef>
                <a:spcPts val="0"/>
              </a:spcBef>
            </a:pPr>
            <a:endParaRPr lang="it-IT" sz="1600" dirty="0"/>
          </a:p>
          <a:p>
            <a:pPr algn="just">
              <a:spcBef>
                <a:spcPts val="0"/>
              </a:spcBef>
            </a:pPr>
            <a:endParaRPr lang="it-IT" sz="1600" dirty="0"/>
          </a:p>
          <a:p>
            <a:pPr algn="just">
              <a:spcBef>
                <a:spcPts val="0"/>
              </a:spcBef>
            </a:pPr>
            <a:endParaRPr lang="it-IT" sz="1600" dirty="0"/>
          </a:p>
          <a:p>
            <a:pPr algn="just">
              <a:spcBef>
                <a:spcPts val="0"/>
              </a:spcBef>
            </a:pPr>
            <a:r>
              <a:rPr lang="it-IT" sz="1600" dirty="0"/>
              <a:t>L’unica richiesta conforme al file </a:t>
            </a:r>
            <a:r>
              <a:rPr lang="it-IT" sz="1600" i="1" dirty="0"/>
              <a:t>proto</a:t>
            </a:r>
            <a:r>
              <a:rPr lang="it-IT" sz="1600" dirty="0"/>
              <a:t> ha generato un’eccezione ed il </a:t>
            </a:r>
            <a:r>
              <a:rPr lang="it-IT" sz="1600" dirty="0" err="1"/>
              <a:t>thread</a:t>
            </a:r>
            <a:r>
              <a:rPr lang="it-IT" sz="1600" dirty="0"/>
              <a:t> è terminato restituendo il seguente messaggio:</a:t>
            </a:r>
          </a:p>
          <a:p>
            <a:pPr lvl="1" algn="just"/>
            <a:r>
              <a:rPr lang="it-IT" sz="1200" i="1" dirty="0" err="1"/>
              <a:t>thread</a:t>
            </a:r>
            <a:r>
              <a:rPr lang="it-IT" sz="1200" i="1" dirty="0"/>
              <a:t> '</a:t>
            </a:r>
            <a:r>
              <a:rPr lang="it-IT" sz="1200" i="1" dirty="0" err="1"/>
              <a:t>tokio</a:t>
            </a:r>
            <a:r>
              <a:rPr lang="it-IT" sz="1200" i="1" dirty="0"/>
              <a:t>-</a:t>
            </a:r>
            <a:r>
              <a:rPr lang="it-IT" sz="1200" i="1" dirty="0" err="1"/>
              <a:t>runtime</a:t>
            </a:r>
            <a:r>
              <a:rPr lang="it-IT" sz="1200" i="1" dirty="0"/>
              <a:t>-worker' </a:t>
            </a:r>
            <a:r>
              <a:rPr lang="it-IT" sz="1200" i="1" dirty="0" err="1"/>
              <a:t>panicked</a:t>
            </a:r>
            <a:r>
              <a:rPr lang="it-IT" sz="1200" i="1" dirty="0"/>
              <a:t> </a:t>
            </a:r>
            <a:r>
              <a:rPr lang="it-IT" sz="1200" i="1" dirty="0" err="1"/>
              <a:t>at</a:t>
            </a:r>
            <a:r>
              <a:rPr lang="it-IT" sz="1200" i="1" dirty="0"/>
              <a:t> '</a:t>
            </a:r>
            <a:r>
              <a:rPr lang="it-IT" sz="1200" i="1" dirty="0" err="1"/>
              <a:t>attempt</a:t>
            </a:r>
            <a:r>
              <a:rPr lang="it-IT" sz="1200" i="1" dirty="0"/>
              <a:t> to </a:t>
            </a:r>
            <a:r>
              <a:rPr lang="it-IT" sz="1200" i="1" dirty="0" err="1"/>
              <a:t>multiply</a:t>
            </a:r>
            <a:r>
              <a:rPr lang="it-IT" sz="1200" i="1" dirty="0"/>
              <a:t> with overflow', </a:t>
            </a:r>
            <a:r>
              <a:rPr lang="it-IT" sz="1200" i="1" dirty="0" err="1"/>
              <a:t>src</a:t>
            </a:r>
            <a:r>
              <a:rPr lang="it-IT" sz="1200" i="1" dirty="0"/>
              <a:t>/main.rs:48:18</a:t>
            </a:r>
            <a:endParaRPr lang="it-IT" sz="1600" i="1" dirty="0"/>
          </a:p>
          <a:p>
            <a:pPr algn="just">
              <a:spcBef>
                <a:spcPts val="0"/>
              </a:spcBef>
            </a:pPr>
            <a:endParaRPr lang="it-IT" sz="1600" dirty="0"/>
          </a:p>
          <a:p>
            <a:pPr algn="just">
              <a:spcBef>
                <a:spcPts val="0"/>
              </a:spcBef>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dirty="0"/>
          </a:p>
        </p:txBody>
      </p:sp>
      <p:pic>
        <p:nvPicPr>
          <p:cNvPr id="6" name="Immagine 5" descr="Immagine che contiene testo, monitor, screenshot&#10;&#10;Descrizione generata automaticamente">
            <a:extLst>
              <a:ext uri="{FF2B5EF4-FFF2-40B4-BE49-F238E27FC236}">
                <a16:creationId xmlns:a16="http://schemas.microsoft.com/office/drawing/2014/main" id="{B916003A-F1C3-15CD-51CF-F5F9748A8F12}"/>
              </a:ext>
            </a:extLst>
          </p:cNvPr>
          <p:cNvPicPr>
            <a:picLocks noChangeAspect="1"/>
          </p:cNvPicPr>
          <p:nvPr/>
        </p:nvPicPr>
        <p:blipFill>
          <a:blip r:embed="rId3"/>
          <a:stretch>
            <a:fillRect/>
          </a:stretch>
        </p:blipFill>
        <p:spPr>
          <a:xfrm>
            <a:off x="739471" y="2935848"/>
            <a:ext cx="7665057" cy="1215674"/>
          </a:xfrm>
          <a:prstGeom prst="rect">
            <a:avLst/>
          </a:prstGeom>
        </p:spPr>
      </p:pic>
    </p:spTree>
    <p:extLst>
      <p:ext uri="{BB962C8B-B14F-4D97-AF65-F5344CB8AC3E}">
        <p14:creationId xmlns:p14="http://schemas.microsoft.com/office/powerpoint/2010/main" val="958539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Upgrade</a:t>
            </a:r>
            <a:endParaRPr dirty="0"/>
          </a:p>
        </p:txBody>
      </p:sp>
      <p:sp>
        <p:nvSpPr>
          <p:cNvPr id="378" name="Google Shape;378;p36"/>
          <p:cNvSpPr txBox="1">
            <a:spLocks noGrp="1"/>
          </p:cNvSpPr>
          <p:nvPr>
            <p:ph type="body" idx="1"/>
          </p:nvPr>
        </p:nvSpPr>
        <p:spPr>
          <a:xfrm>
            <a:off x="580550" y="1201759"/>
            <a:ext cx="7553739" cy="2487646"/>
          </a:xfrm>
          <a:prstGeom prst="rect">
            <a:avLst/>
          </a:prstGeom>
        </p:spPr>
        <p:txBody>
          <a:bodyPr spcFirstLastPara="1" wrap="square" lIns="0" tIns="0" rIns="0" bIns="0" anchor="t" anchorCtr="0">
            <a:noAutofit/>
          </a:bodyPr>
          <a:lstStyle/>
          <a:p>
            <a:pPr algn="just">
              <a:spcBef>
                <a:spcPts val="0"/>
              </a:spcBef>
            </a:pPr>
            <a:r>
              <a:rPr lang="it-IT" sz="1600" dirty="0"/>
              <a:t>Successivamente, si è scelto di apportare delle modifiche al processo </a:t>
            </a:r>
            <a:r>
              <a:rPr lang="it-IT" sz="1600" i="1" dirty="0"/>
              <a:t>Server</a:t>
            </a:r>
            <a:r>
              <a:rPr lang="it-IT" sz="1600" dirty="0"/>
              <a:t> al fine di aumentare la sicurezza.</a:t>
            </a:r>
          </a:p>
          <a:p>
            <a:pPr algn="just">
              <a:spcBef>
                <a:spcPts val="0"/>
              </a:spcBef>
            </a:pPr>
            <a:r>
              <a:rPr lang="it-IT" sz="1600" dirty="0"/>
              <a:t>Nella funzione </a:t>
            </a:r>
            <a:r>
              <a:rPr lang="it-IT" sz="1600" b="1" dirty="0" err="1"/>
              <a:t>get_data</a:t>
            </a:r>
            <a:r>
              <a:rPr lang="it-IT" sz="1600" b="1" dirty="0"/>
              <a:t>()</a:t>
            </a:r>
            <a:r>
              <a:rPr lang="it-IT" sz="1600" dirty="0"/>
              <a:t> il valore PID viene confrontato con una </a:t>
            </a:r>
            <a:r>
              <a:rPr lang="it-IT" sz="1600" b="1" i="1" dirty="0"/>
              <a:t>Regular </a:t>
            </a:r>
            <a:r>
              <a:rPr lang="it-IT" sz="1600" b="1" i="1" dirty="0" err="1"/>
              <a:t>Expression</a:t>
            </a:r>
            <a:r>
              <a:rPr lang="it-IT" sz="1600" dirty="0"/>
              <a:t> per verificarne l’autenticità;</a:t>
            </a:r>
          </a:p>
          <a:p>
            <a:pPr algn="just">
              <a:spcBef>
                <a:spcPts val="0"/>
              </a:spcBef>
            </a:pPr>
            <a:endParaRPr lang="it-IT" sz="1600" dirty="0"/>
          </a:p>
          <a:p>
            <a:pPr algn="just">
              <a:spcBef>
                <a:spcPts val="0"/>
              </a:spcBef>
            </a:pPr>
            <a:endParaRPr lang="it-IT" sz="1600" dirty="0"/>
          </a:p>
          <a:p>
            <a:pPr algn="just">
              <a:spcBef>
                <a:spcPts val="0"/>
              </a:spcBef>
            </a:pPr>
            <a:endParaRPr lang="it-IT" sz="1600" dirty="0"/>
          </a:p>
          <a:p>
            <a:pPr algn="just">
              <a:spcBef>
                <a:spcPts val="0"/>
              </a:spcBef>
            </a:pPr>
            <a:r>
              <a:rPr lang="it-IT" sz="1600" dirty="0"/>
              <a:t>L’operazione di moltiplicazione viene eseguita utilizzando la funzione </a:t>
            </a:r>
            <a:r>
              <a:rPr lang="it-IT" sz="1600" b="1" dirty="0" err="1"/>
              <a:t>checked_mul</a:t>
            </a:r>
            <a:r>
              <a:rPr lang="it-IT" sz="1600" b="1" dirty="0"/>
              <a:t>()</a:t>
            </a:r>
            <a:r>
              <a:rPr lang="it-IT" sz="1600" dirty="0"/>
              <a:t>, la quale restituisce </a:t>
            </a:r>
            <a:r>
              <a:rPr lang="it-IT" sz="1600" b="1" i="1" dirty="0"/>
              <a:t>None</a:t>
            </a:r>
            <a:r>
              <a:rPr lang="it-IT" sz="1600" dirty="0"/>
              <a:t> in caso di overflow.</a:t>
            </a:r>
          </a:p>
          <a:p>
            <a:pPr algn="just">
              <a:spcBef>
                <a:spcPts val="0"/>
              </a:spcBef>
            </a:pPr>
            <a:endParaRPr lang="it-IT" sz="1600" dirty="0"/>
          </a:p>
        </p:txBody>
      </p:sp>
      <p:sp>
        <p:nvSpPr>
          <p:cNvPr id="379" name="Google Shape;379;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dirty="0"/>
          </a:p>
        </p:txBody>
      </p:sp>
      <p:pic>
        <p:nvPicPr>
          <p:cNvPr id="3" name="Immagine 2" descr="Immagine che contiene testo&#10;&#10;Descrizione generata automaticamente">
            <a:extLst>
              <a:ext uri="{FF2B5EF4-FFF2-40B4-BE49-F238E27FC236}">
                <a16:creationId xmlns:a16="http://schemas.microsoft.com/office/drawing/2014/main" id="{91D66151-9F54-B248-8542-21086BE6746D}"/>
              </a:ext>
            </a:extLst>
          </p:cNvPr>
          <p:cNvPicPr>
            <a:picLocks noChangeAspect="1"/>
          </p:cNvPicPr>
          <p:nvPr/>
        </p:nvPicPr>
        <p:blipFill>
          <a:blip r:embed="rId3"/>
          <a:stretch>
            <a:fillRect/>
          </a:stretch>
        </p:blipFill>
        <p:spPr>
          <a:xfrm>
            <a:off x="1628404" y="2396597"/>
            <a:ext cx="4966546" cy="718488"/>
          </a:xfrm>
          <a:prstGeom prst="rect">
            <a:avLst/>
          </a:prstGeom>
        </p:spPr>
      </p:pic>
      <p:pic>
        <p:nvPicPr>
          <p:cNvPr id="5" name="Immagine 4">
            <a:extLst>
              <a:ext uri="{FF2B5EF4-FFF2-40B4-BE49-F238E27FC236}">
                <a16:creationId xmlns:a16="http://schemas.microsoft.com/office/drawing/2014/main" id="{4E92B0E8-8205-BB41-E5B7-F0E7AA307178}"/>
              </a:ext>
            </a:extLst>
          </p:cNvPr>
          <p:cNvPicPr>
            <a:picLocks noChangeAspect="1"/>
          </p:cNvPicPr>
          <p:nvPr/>
        </p:nvPicPr>
        <p:blipFill>
          <a:blip r:embed="rId4"/>
          <a:stretch>
            <a:fillRect/>
          </a:stretch>
        </p:blipFill>
        <p:spPr>
          <a:xfrm>
            <a:off x="1872364" y="3827789"/>
            <a:ext cx="4722586" cy="1218247"/>
          </a:xfrm>
          <a:prstGeom prst="rect">
            <a:avLst/>
          </a:prstGeom>
        </p:spPr>
      </p:pic>
    </p:spTree>
    <p:extLst>
      <p:ext uri="{BB962C8B-B14F-4D97-AF65-F5344CB8AC3E}">
        <p14:creationId xmlns:p14="http://schemas.microsoft.com/office/powerpoint/2010/main" val="2733035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69" name="Google Shape;369;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t-IT" sz="1800" dirty="0"/>
              <a:t>GitHub:</a:t>
            </a:r>
          </a:p>
          <a:p>
            <a:pPr marL="171450" indent="-171450"/>
            <a:r>
              <a:rPr lang="it-IT" sz="1200" b="1" dirty="0">
                <a:solidFill>
                  <a:schemeClr val="accent4"/>
                </a:solidFill>
              </a:rPr>
              <a:t>https://</a:t>
            </a:r>
            <a:r>
              <a:rPr lang="it-IT" sz="1200" b="1" dirty="0" err="1">
                <a:solidFill>
                  <a:schemeClr val="accent4"/>
                </a:solidFill>
              </a:rPr>
              <a:t>github.com</a:t>
            </a:r>
            <a:r>
              <a:rPr lang="it-IT" sz="1200" b="1" dirty="0">
                <a:solidFill>
                  <a:schemeClr val="accent4"/>
                </a:solidFill>
              </a:rPr>
              <a:t>/</a:t>
            </a:r>
            <a:r>
              <a:rPr lang="it-IT" sz="1200" b="1" dirty="0" err="1">
                <a:solidFill>
                  <a:schemeClr val="accent4"/>
                </a:solidFill>
              </a:rPr>
              <a:t>Dooowens</a:t>
            </a:r>
            <a:r>
              <a:rPr lang="it-IT" sz="1200" b="1" dirty="0">
                <a:solidFill>
                  <a:schemeClr val="accent4"/>
                </a:solidFill>
              </a:rPr>
              <a:t>/Rust-</a:t>
            </a:r>
            <a:r>
              <a:rPr lang="it-IT" sz="1200" b="1" dirty="0" err="1">
                <a:solidFill>
                  <a:schemeClr val="accent4"/>
                </a:solidFill>
              </a:rPr>
              <a:t>Multithreaded</a:t>
            </a:r>
            <a:r>
              <a:rPr lang="it-IT" sz="1200" b="1" dirty="0">
                <a:solidFill>
                  <a:schemeClr val="accent4"/>
                </a:solidFill>
              </a:rPr>
              <a:t>-Scalar-</a:t>
            </a:r>
            <a:r>
              <a:rPr lang="it-IT" sz="1200" b="1" dirty="0" err="1">
                <a:solidFill>
                  <a:schemeClr val="accent4"/>
                </a:solidFill>
              </a:rPr>
              <a:t>Product.git</a:t>
            </a:r>
            <a:endParaRPr lang="it-IT" sz="1200" dirty="0"/>
          </a:p>
          <a:p>
            <a:pPr marL="171450" indent="-171450"/>
            <a:r>
              <a:rPr lang="it-IT" sz="1200" b="1" dirty="0">
                <a:solidFill>
                  <a:schemeClr val="accent4"/>
                </a:solidFill>
              </a:rPr>
              <a:t>https://</a:t>
            </a:r>
            <a:r>
              <a:rPr lang="it-IT" sz="1200" b="1" dirty="0" err="1">
                <a:solidFill>
                  <a:schemeClr val="accent4"/>
                </a:solidFill>
              </a:rPr>
              <a:t>github.com</a:t>
            </a:r>
            <a:r>
              <a:rPr lang="it-IT" sz="1200" b="1" dirty="0">
                <a:solidFill>
                  <a:schemeClr val="accent4"/>
                </a:solidFill>
              </a:rPr>
              <a:t>/</a:t>
            </a:r>
            <a:r>
              <a:rPr lang="it-IT" sz="1200" b="1" dirty="0" err="1">
                <a:solidFill>
                  <a:schemeClr val="accent4"/>
                </a:solidFill>
              </a:rPr>
              <a:t>Aledangelo</a:t>
            </a:r>
            <a:r>
              <a:rPr lang="it-IT" sz="1200" b="1" dirty="0">
                <a:solidFill>
                  <a:schemeClr val="accent4"/>
                </a:solidFill>
              </a:rPr>
              <a:t>/</a:t>
            </a:r>
            <a:r>
              <a:rPr lang="it-IT" sz="1200" b="1" dirty="0" err="1">
                <a:solidFill>
                  <a:schemeClr val="accent4"/>
                </a:solidFill>
              </a:rPr>
              <a:t>gRPC</a:t>
            </a:r>
            <a:r>
              <a:rPr lang="it-IT" sz="1200" b="1" dirty="0">
                <a:solidFill>
                  <a:schemeClr val="accent4"/>
                </a:solidFill>
              </a:rPr>
              <a:t>-Client-Server-</a:t>
            </a:r>
            <a:r>
              <a:rPr lang="it-IT" sz="1200" b="1" dirty="0" err="1">
                <a:solidFill>
                  <a:schemeClr val="accent4"/>
                </a:solidFill>
              </a:rPr>
              <a:t>Rust.git</a:t>
            </a:r>
            <a:endParaRPr lang="it-IT" sz="1200" b="1" dirty="0">
              <a:solidFill>
                <a:schemeClr val="accent4"/>
              </a:solidFill>
            </a:endParaRPr>
          </a:p>
          <a:p>
            <a:pPr marL="171450" indent="-171450"/>
            <a:endParaRPr lang="it-IT" sz="1200" dirty="0"/>
          </a:p>
          <a:p>
            <a:pPr marL="0" lvl="0" indent="0" algn="l" rtl="0">
              <a:spcBef>
                <a:spcPts val="600"/>
              </a:spcBef>
              <a:spcAft>
                <a:spcPts val="0"/>
              </a:spcAft>
              <a:buNone/>
            </a:pPr>
            <a:endParaRPr sz="1800" dirty="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Vantaggi</a:t>
            </a:r>
            <a:endParaRPr dirty="0"/>
          </a:p>
        </p:txBody>
      </p:sp>
      <p:sp>
        <p:nvSpPr>
          <p:cNvPr id="385" name="Google Shape;385;p37"/>
          <p:cNvSpPr txBox="1">
            <a:spLocks noGrp="1"/>
          </p:cNvSpPr>
          <p:nvPr>
            <p:ph type="body" idx="1"/>
          </p:nvPr>
        </p:nvSpPr>
        <p:spPr>
          <a:xfrm>
            <a:off x="580550" y="1200150"/>
            <a:ext cx="6014400" cy="2664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dirty="0"/>
              <a:t>Il modo migliore per comprendere </a:t>
            </a:r>
            <a:r>
              <a:rPr lang="it-IT" sz="1800" dirty="0"/>
              <a:t>i vantaggi apportati dal meccanismo dell’ownership è l’analisi di alcune delle vulnerabilità più note dovute ad un’errata gestione della memoria. In particolare</a:t>
            </a:r>
            <a:r>
              <a:rPr lang="en" sz="1800" dirty="0"/>
              <a:t>:</a:t>
            </a:r>
            <a:endParaRPr sz="1800" dirty="0"/>
          </a:p>
          <a:p>
            <a:pPr marL="457200" lvl="0" indent="-342900" algn="l" rtl="0">
              <a:lnSpc>
                <a:spcPct val="115000"/>
              </a:lnSpc>
              <a:spcBef>
                <a:spcPts val="600"/>
              </a:spcBef>
              <a:spcAft>
                <a:spcPts val="0"/>
              </a:spcAft>
              <a:buSzPts val="1800"/>
              <a:buChar char="⬡"/>
            </a:pPr>
            <a:r>
              <a:rPr lang="en" sz="1800" dirty="0"/>
              <a:t>Buffer Overflow</a:t>
            </a:r>
            <a:endParaRPr sz="1800" dirty="0"/>
          </a:p>
          <a:p>
            <a:pPr marL="457200" lvl="0" indent="-342900" algn="l" rtl="0">
              <a:lnSpc>
                <a:spcPct val="115000"/>
              </a:lnSpc>
              <a:spcBef>
                <a:spcPts val="0"/>
              </a:spcBef>
              <a:spcAft>
                <a:spcPts val="0"/>
              </a:spcAft>
              <a:buSzPts val="1800"/>
              <a:buChar char="⬡"/>
            </a:pPr>
            <a:r>
              <a:rPr lang="en" sz="1800" dirty="0"/>
              <a:t>Integer Overflow</a:t>
            </a:r>
          </a:p>
          <a:p>
            <a:pPr marL="457200" lvl="0" indent="-342900" algn="l" rtl="0">
              <a:lnSpc>
                <a:spcPct val="115000"/>
              </a:lnSpc>
              <a:spcBef>
                <a:spcPts val="0"/>
              </a:spcBef>
              <a:spcAft>
                <a:spcPts val="0"/>
              </a:spcAft>
              <a:buSzPts val="1800"/>
              <a:buChar char="⬡"/>
            </a:pPr>
            <a:r>
              <a:rPr lang="en" sz="1800" dirty="0"/>
              <a:t>Use after free/double free (dangling pointers)</a:t>
            </a:r>
            <a:endParaRPr sz="1800" dirty="0"/>
          </a:p>
          <a:p>
            <a:pPr marL="0" lvl="0" indent="0" algn="l" rtl="0">
              <a:lnSpc>
                <a:spcPct val="115000"/>
              </a:lnSpc>
              <a:spcBef>
                <a:spcPts val="600"/>
              </a:spcBef>
              <a:spcAft>
                <a:spcPts val="0"/>
              </a:spcAft>
              <a:buNone/>
            </a:pPr>
            <a:endParaRPr sz="1800" dirty="0"/>
          </a:p>
          <a:p>
            <a:pPr marL="0" lvl="0" indent="0" algn="l" rtl="0">
              <a:lnSpc>
                <a:spcPct val="115000"/>
              </a:lnSpc>
              <a:spcBef>
                <a:spcPts val="600"/>
              </a:spcBef>
              <a:spcAft>
                <a:spcPts val="0"/>
              </a:spcAft>
              <a:buNone/>
            </a:pPr>
            <a:endParaRPr sz="1800" dirty="0"/>
          </a:p>
        </p:txBody>
      </p:sp>
      <p:sp>
        <p:nvSpPr>
          <p:cNvPr id="386" name="Google Shape;386;p37"/>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accent4"/>
              </a:solidFill>
              <a:latin typeface="Muli"/>
              <a:ea typeface="Muli"/>
              <a:cs typeface="Muli"/>
              <a:sym typeface="Muli"/>
            </a:endParaRPr>
          </a:p>
          <a:p>
            <a:pPr marL="0" lvl="0" indent="0" algn="l" rtl="0">
              <a:spcBef>
                <a:spcPts val="0"/>
              </a:spcBef>
              <a:spcAft>
                <a:spcPts val="0"/>
              </a:spcAft>
              <a:buNone/>
            </a:pPr>
            <a:endParaRPr sz="1200" dirty="0">
              <a:solidFill>
                <a:schemeClr val="accent4"/>
              </a:solidFill>
              <a:latin typeface="Muli"/>
              <a:ea typeface="Muli"/>
              <a:cs typeface="Muli"/>
              <a:sym typeface="Muli"/>
            </a:endParaRPr>
          </a:p>
        </p:txBody>
      </p:sp>
      <p:sp>
        <p:nvSpPr>
          <p:cNvPr id="387" name="Google Shape;387;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a:t>
            </a:r>
            <a:endParaRPr b="1" dirty="0"/>
          </a:p>
          <a:p>
            <a:pPr marL="0" lvl="0" indent="0" algn="l" rtl="0">
              <a:spcBef>
                <a:spcPts val="600"/>
              </a:spcBef>
              <a:spcAft>
                <a:spcPts val="0"/>
              </a:spcAft>
              <a:buNone/>
            </a:pPr>
            <a:r>
              <a:rPr lang="en" dirty="0"/>
              <a:t>Non viene effettuato nessun tipo di </a:t>
            </a:r>
            <a:r>
              <a:rPr lang="en" i="1" dirty="0"/>
              <a:t>bound-check </a:t>
            </a:r>
            <a:r>
              <a:rPr lang="en" dirty="0"/>
              <a:t>sugli array, rendendo quindi possibile la scrittura o la lettura oltre </a:t>
            </a:r>
            <a:r>
              <a:rPr lang="it-IT" dirty="0"/>
              <a:t>i confini prestabiliti.</a:t>
            </a:r>
            <a:endParaRPr i="1" dirty="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Buffer Overflow</a:t>
            </a:r>
            <a:endParaRPr dirty="0"/>
          </a:p>
        </p:txBody>
      </p:sp>
      <p:sp>
        <p:nvSpPr>
          <p:cNvPr id="135" name="Google Shape;135;p20"/>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Rust</a:t>
            </a:r>
            <a:endParaRPr b="1" dirty="0"/>
          </a:p>
          <a:p>
            <a:pPr marL="0" lvl="0" indent="0" algn="l" rtl="0">
              <a:spcBef>
                <a:spcPts val="600"/>
              </a:spcBef>
              <a:spcAft>
                <a:spcPts val="0"/>
              </a:spcAft>
              <a:buNone/>
            </a:pPr>
            <a:r>
              <a:rPr lang="en" dirty="0"/>
              <a:t>Vengono effettuati </a:t>
            </a:r>
            <a:r>
              <a:rPr lang="en" i="1" dirty="0"/>
              <a:t>bound-check</a:t>
            </a:r>
            <a:r>
              <a:rPr lang="en" dirty="0"/>
              <a:t> a runtime. Questo è l’unico controllo sulla gestione della memoria che non viene eseguito direttamente dal compilatore.</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a:t>
            </a:r>
            <a:endParaRPr b="1" dirty="0"/>
          </a:p>
          <a:p>
            <a:pPr marL="0" lvl="0" indent="0" algn="l" rtl="0">
              <a:spcBef>
                <a:spcPts val="600"/>
              </a:spcBef>
              <a:spcAft>
                <a:spcPts val="0"/>
              </a:spcAft>
              <a:buNone/>
            </a:pPr>
            <a:r>
              <a:rPr lang="it-IT" sz="1800" dirty="0"/>
              <a:t>Comportamento indefinito nel caso in cui il valore di un intero superi il massimo possibile. Ciò può permettere ad un attaccante di eludere alcuni controlli di sicurezza presenti all’interno del programma.</a:t>
            </a:r>
            <a:endParaRPr sz="1800" i="1" dirty="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Integer Overflow</a:t>
            </a:r>
            <a:endParaRPr dirty="0"/>
          </a:p>
        </p:txBody>
      </p:sp>
      <p:sp>
        <p:nvSpPr>
          <p:cNvPr id="135" name="Google Shape;135;p20"/>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Rust</a:t>
            </a:r>
            <a:endParaRPr b="1" dirty="0"/>
          </a:p>
          <a:p>
            <a:pPr marL="0" lvl="0" indent="0" algn="l" rtl="0">
              <a:spcBef>
                <a:spcPts val="600"/>
              </a:spcBef>
              <a:spcAft>
                <a:spcPts val="0"/>
              </a:spcAft>
              <a:buNone/>
            </a:pPr>
            <a:r>
              <a:rPr lang="en" sz="1800" dirty="0"/>
              <a:t>Nel caso in cui un intero superi il valore massimo viene chiamata la macro </a:t>
            </a:r>
            <a:r>
              <a:rPr lang="en" sz="1800" b="1" dirty="0"/>
              <a:t>panic!</a:t>
            </a:r>
            <a:r>
              <a:rPr lang="en" sz="1800" dirty="0"/>
              <a:t>, la quale ferma l’esecuzione del programma. Sono inoltre presenti delle funzioni che restituiscono il valore </a:t>
            </a:r>
            <a:r>
              <a:rPr lang="en" sz="1800" i="1" dirty="0"/>
              <a:t>null</a:t>
            </a:r>
            <a:r>
              <a:rPr lang="en" sz="1800" dirty="0"/>
              <a:t> nel caso in cui un’operazione matematica vada in overflow (es. </a:t>
            </a:r>
            <a:r>
              <a:rPr lang="it-IT" sz="1800" dirty="0"/>
              <a:t>C</a:t>
            </a:r>
            <a:r>
              <a:rPr lang="en" sz="1800" dirty="0" err="1"/>
              <a:t>hecked_mul</a:t>
            </a:r>
            <a:r>
              <a:rPr lang="en" sz="1800" dirty="0"/>
              <a:t>()).</a:t>
            </a:r>
            <a:endParaRPr sz="1800"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51166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C</a:t>
            </a:r>
            <a:endParaRPr b="1" dirty="0"/>
          </a:p>
          <a:p>
            <a:pPr marL="0" lvl="0" indent="0" algn="l" rtl="0">
              <a:spcBef>
                <a:spcPts val="600"/>
              </a:spcBef>
              <a:spcAft>
                <a:spcPts val="0"/>
              </a:spcAft>
              <a:buNone/>
            </a:pPr>
            <a:r>
              <a:rPr lang="it-IT" sz="1600" dirty="0"/>
              <a:t>Possono essere presenti più riferimenti alla stessa area di memoria heap ed inoltre il programmatore deve </a:t>
            </a:r>
            <a:r>
              <a:rPr lang="it-IT" sz="1600" dirty="0" err="1"/>
              <a:t>deallocarla</a:t>
            </a:r>
            <a:r>
              <a:rPr lang="it-IT" sz="1600" dirty="0"/>
              <a:t> manualmente. Può quindi essere possibile utilizzare un’area già liberata in precedenza o liberare un’area due volte, portando ad un comportamento indefinito.</a:t>
            </a:r>
            <a:endParaRPr sz="1600" i="1" dirty="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Dangling Pointers</a:t>
            </a:r>
            <a:endParaRPr dirty="0"/>
          </a:p>
        </p:txBody>
      </p:sp>
      <p:sp>
        <p:nvSpPr>
          <p:cNvPr id="135" name="Google Shape;135;p20"/>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Rust</a:t>
            </a:r>
            <a:endParaRPr b="1" dirty="0"/>
          </a:p>
          <a:p>
            <a:pPr marL="0" lvl="0" indent="0" algn="l" rtl="0">
              <a:spcBef>
                <a:spcPts val="600"/>
              </a:spcBef>
              <a:spcAft>
                <a:spcPts val="0"/>
              </a:spcAft>
              <a:buNone/>
            </a:pPr>
            <a:r>
              <a:rPr lang="en" sz="1600" dirty="0"/>
              <a:t>I dati salvati sull’heap possono avere un solo riferimento. Tramite il meccanismo dell’ownership, quando un riferimento va </a:t>
            </a:r>
            <a:r>
              <a:rPr lang="en" sz="1600" i="1" dirty="0"/>
              <a:t>out of scope </a:t>
            </a:r>
            <a:r>
              <a:rPr lang="en" sz="1600" dirty="0"/>
              <a:t>l’area di memoria viene automaticamente liberata. Non è possibile avere puntatori validi ad aree di memoria liberate in precedenza.</a:t>
            </a:r>
            <a:endParaRPr sz="1600" i="1"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985374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85800" y="1032750"/>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t-IT" sz="6000" dirty="0" err="1"/>
              <a:t>Rust</a:t>
            </a:r>
            <a:br>
              <a:rPr lang="it-IT" sz="4000" dirty="0"/>
            </a:br>
            <a:r>
              <a:rPr lang="it-IT" sz="3600" dirty="0"/>
              <a:t>Multithreading</a:t>
            </a:r>
          </a:p>
        </p:txBody>
      </p:sp>
      <p:sp>
        <p:nvSpPr>
          <p:cNvPr id="112" name="Google Shape;112;p19"/>
          <p:cNvSpPr txBox="1">
            <a:spLocks noGrp="1"/>
          </p:cNvSpPr>
          <p:nvPr>
            <p:ph type="subTitle" idx="4294967295"/>
          </p:nvPr>
        </p:nvSpPr>
        <p:spPr>
          <a:xfrm>
            <a:off x="685800" y="3013350"/>
            <a:ext cx="3332700" cy="1980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it-IT" sz="1600" dirty="0"/>
              <a:t>La gestione della memoria mediante il meccanismo dell’ownership permette di ridurre i problemi legati alla programmazione concorrente e di rilevarne la maggior parte in fase di compilazione</a:t>
            </a:r>
            <a:endParaRPr sz="16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163253"/>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1998</TotalTime>
  <Words>2630</Words>
  <Application>Microsoft Macintosh PowerPoint</Application>
  <PresentationFormat>Presentazione su schermo (16:9)</PresentationFormat>
  <Paragraphs>224</Paragraphs>
  <Slides>42</Slides>
  <Notes>42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42</vt:i4>
      </vt:variant>
    </vt:vector>
  </HeadingPairs>
  <TitlesOfParts>
    <vt:vector size="47" baseType="lpstr">
      <vt:lpstr>Lexend Deca</vt:lpstr>
      <vt:lpstr>Calibri</vt:lpstr>
      <vt:lpstr>Arial</vt:lpstr>
      <vt:lpstr>Muli</vt:lpstr>
      <vt:lpstr>Aliena template</vt:lpstr>
      <vt:lpstr>Software Security</vt:lpstr>
      <vt:lpstr>PERCHÈ RUST?</vt:lpstr>
      <vt:lpstr>Memory Management </vt:lpstr>
      <vt:lpstr>Ownership</vt:lpstr>
      <vt:lpstr>Vantaggi</vt:lpstr>
      <vt:lpstr>Buffer Overflow</vt:lpstr>
      <vt:lpstr>Integer Overflow</vt:lpstr>
      <vt:lpstr>Dangling Pointers</vt:lpstr>
      <vt:lpstr>Rust Multithreading</vt:lpstr>
      <vt:lpstr>Creazione di un Thread</vt:lpstr>
      <vt:lpstr>Variabili condivise</vt:lpstr>
      <vt:lpstr>Scambio di messaggi</vt:lpstr>
      <vt:lpstr>Condition Variables</vt:lpstr>
      <vt:lpstr>Multithreaded Scalar Product</vt:lpstr>
      <vt:lpstr>Case Study </vt:lpstr>
      <vt:lpstr>Case Study</vt:lpstr>
      <vt:lpstr>Variabili condivise</vt:lpstr>
      <vt:lpstr>Presentazione standard di PowerPoint</vt:lpstr>
      <vt:lpstr>Presentazione standard di PowerPoint</vt:lpstr>
      <vt:lpstr>Addizionatore</vt:lpstr>
      <vt:lpstr>gRPC Client-Server</vt:lpstr>
      <vt:lpstr>1. Tecnologie Utilizzate</vt:lpstr>
      <vt:lpstr>Remote Procedure Call</vt:lpstr>
      <vt:lpstr>Presentazione standard di PowerPoint</vt:lpstr>
      <vt:lpstr>Protocol Buffer</vt:lpstr>
      <vt:lpstr>Tonic</vt:lpstr>
      <vt:lpstr>2. Architettura</vt:lpstr>
      <vt:lpstr>Case Study</vt:lpstr>
      <vt:lpstr>Deployment Diagram</vt:lpstr>
      <vt:lpstr>Build Server</vt:lpstr>
      <vt:lpstr>Presentazione standard di PowerPoint</vt:lpstr>
      <vt:lpstr>Server</vt:lpstr>
      <vt:lpstr>Presentazione standard di PowerPoint</vt:lpstr>
      <vt:lpstr>Presentazione standard di PowerPoint</vt:lpstr>
      <vt:lpstr>3. Fuzz Testing</vt:lpstr>
      <vt:lpstr>Procedimento</vt:lpstr>
      <vt:lpstr>AFL - main</vt:lpstr>
      <vt:lpstr>AFL in Azione!</vt:lpstr>
      <vt:lpstr>Procedimento</vt:lpstr>
      <vt:lpstr>Analisi dei Risultati</vt:lpstr>
      <vt:lpstr>Upgrade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Security</dc:title>
  <cp:lastModifiedBy>ALESSANDRO D'ANGELO</cp:lastModifiedBy>
  <cp:revision>29</cp:revision>
  <dcterms:modified xsi:type="dcterms:W3CDTF">2022-06-23T12:06:25Z</dcterms:modified>
</cp:coreProperties>
</file>