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8288000" cy="10287000"/>
  <p:notesSz cx="6858000" cy="9144000"/>
  <p:embeddedFontLst>
    <p:embeddedFont>
      <p:font typeface="Cambria Math" panose="02040503050406030204" pitchFamily="18" charset="0"/>
      <p:regular r:id="rId25"/>
    </p:embeddedFont>
    <p:embeddedFont>
      <p:font typeface="Etna Sans Serif" panose="020B0604020202020204" charset="0"/>
      <p:regular r:id="rId26"/>
    </p:embeddedFont>
    <p:embeddedFont>
      <p:font typeface="Open Sauce" panose="020B0604020202020204" charset="0"/>
      <p:regular r:id="rId27"/>
    </p:embeddedFont>
    <p:embeddedFont>
      <p:font typeface="Open Sauce Bold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4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6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0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7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1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2.jpeg"/><Relationship Id="rId4" Type="http://schemas.openxmlformats.org/officeDocument/2006/relationships/image" Target="../media/image5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5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0.png"/><Relationship Id="rId7" Type="http://schemas.openxmlformats.org/officeDocument/2006/relationships/image" Target="../media/image19.jpe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8.JP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23.png"/><Relationship Id="rId5" Type="http://schemas.openxmlformats.org/officeDocument/2006/relationships/image" Target="../media/image12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1.sv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10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31.JP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36.png"/><Relationship Id="rId5" Type="http://schemas.openxmlformats.org/officeDocument/2006/relationships/image" Target="../media/image12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11.sv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0.png"/><Relationship Id="rId7" Type="http://schemas.openxmlformats.org/officeDocument/2006/relationships/image" Target="../media/image43.jpe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47.png"/><Relationship Id="rId5" Type="http://schemas.openxmlformats.org/officeDocument/2006/relationships/image" Target="../media/image12.png"/><Relationship Id="rId10" Type="http://schemas.openxmlformats.org/officeDocument/2006/relationships/image" Target="../media/image46.png"/><Relationship Id="rId4" Type="http://schemas.openxmlformats.org/officeDocument/2006/relationships/image" Target="../media/image11.svg"/><Relationship Id="rId9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sv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49.jpe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51.jpeg"/><Relationship Id="rId7" Type="http://schemas.openxmlformats.org/officeDocument/2006/relationships/image" Target="../media/image12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5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39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3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4987" y="407358"/>
            <a:ext cx="17438027" cy="11498283"/>
            <a:chOff x="0" y="0"/>
            <a:chExt cx="4592731" cy="30283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92731" cy="3028354"/>
            </a:xfrm>
            <a:custGeom>
              <a:avLst/>
              <a:gdLst/>
              <a:ahLst/>
              <a:cxnLst/>
              <a:rect l="l" t="t" r="r" b="b"/>
              <a:pathLst>
                <a:path w="4592731" h="3028354">
                  <a:moveTo>
                    <a:pt x="13319" y="0"/>
                  </a:moveTo>
                  <a:lnTo>
                    <a:pt x="4579412" y="0"/>
                  </a:lnTo>
                  <a:cubicBezTo>
                    <a:pt x="4586768" y="0"/>
                    <a:pt x="4592731" y="5963"/>
                    <a:pt x="4592731" y="13319"/>
                  </a:cubicBezTo>
                  <a:lnTo>
                    <a:pt x="4592731" y="3015035"/>
                  </a:lnTo>
                  <a:cubicBezTo>
                    <a:pt x="4592731" y="3022391"/>
                    <a:pt x="4586768" y="3028354"/>
                    <a:pt x="4579412" y="3028354"/>
                  </a:cubicBezTo>
                  <a:lnTo>
                    <a:pt x="13319" y="3028354"/>
                  </a:lnTo>
                  <a:cubicBezTo>
                    <a:pt x="5963" y="3028354"/>
                    <a:pt x="0" y="3022391"/>
                    <a:pt x="0" y="3015035"/>
                  </a:cubicBezTo>
                  <a:lnTo>
                    <a:pt x="0" y="13319"/>
                  </a:lnTo>
                  <a:cubicBezTo>
                    <a:pt x="0" y="5963"/>
                    <a:pt x="5963" y="0"/>
                    <a:pt x="1331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92731" cy="30664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695846" y="-606962"/>
            <a:ext cx="2896307" cy="2250189"/>
            <a:chOff x="0" y="0"/>
            <a:chExt cx="762813" cy="59264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62813" cy="592642"/>
            </a:xfrm>
            <a:custGeom>
              <a:avLst/>
              <a:gdLst/>
              <a:ahLst/>
              <a:cxnLst/>
              <a:rect l="l" t="t" r="r" b="b"/>
              <a:pathLst>
                <a:path w="762813" h="592642">
                  <a:moveTo>
                    <a:pt x="61480" y="0"/>
                  </a:moveTo>
                  <a:lnTo>
                    <a:pt x="701334" y="0"/>
                  </a:lnTo>
                  <a:cubicBezTo>
                    <a:pt x="717639" y="0"/>
                    <a:pt x="733277" y="6477"/>
                    <a:pt x="744806" y="18007"/>
                  </a:cubicBezTo>
                  <a:cubicBezTo>
                    <a:pt x="756336" y="29537"/>
                    <a:pt x="762813" y="45174"/>
                    <a:pt x="762813" y="61480"/>
                  </a:cubicBezTo>
                  <a:lnTo>
                    <a:pt x="762813" y="531163"/>
                  </a:lnTo>
                  <a:cubicBezTo>
                    <a:pt x="762813" y="565117"/>
                    <a:pt x="735288" y="592642"/>
                    <a:pt x="701334" y="592642"/>
                  </a:cubicBezTo>
                  <a:lnTo>
                    <a:pt x="61480" y="592642"/>
                  </a:lnTo>
                  <a:cubicBezTo>
                    <a:pt x="45174" y="592642"/>
                    <a:pt x="29537" y="586165"/>
                    <a:pt x="18007" y="574635"/>
                  </a:cubicBezTo>
                  <a:cubicBezTo>
                    <a:pt x="6477" y="563106"/>
                    <a:pt x="0" y="547468"/>
                    <a:pt x="0" y="531163"/>
                  </a:cubicBezTo>
                  <a:lnTo>
                    <a:pt x="0" y="61480"/>
                  </a:lnTo>
                  <a:cubicBezTo>
                    <a:pt x="0" y="45174"/>
                    <a:pt x="6477" y="29537"/>
                    <a:pt x="18007" y="18007"/>
                  </a:cubicBezTo>
                  <a:cubicBezTo>
                    <a:pt x="29537" y="6477"/>
                    <a:pt x="45174" y="0"/>
                    <a:pt x="61480" y="0"/>
                  </a:cubicBezTo>
                  <a:close/>
                </a:path>
              </a:pathLst>
            </a:custGeom>
            <a:solidFill>
              <a:srgbClr val="017EFF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762813" cy="6307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5400000">
            <a:off x="1210168" y="757874"/>
            <a:ext cx="121566" cy="484502"/>
          </a:xfrm>
          <a:custGeom>
            <a:avLst/>
            <a:gdLst/>
            <a:ahLst/>
            <a:cxnLst/>
            <a:rect l="l" t="t" r="r" b="b"/>
            <a:pathLst>
              <a:path w="121566" h="484502">
                <a:moveTo>
                  <a:pt x="0" y="0"/>
                </a:moveTo>
                <a:lnTo>
                  <a:pt x="121566" y="0"/>
                </a:lnTo>
                <a:lnTo>
                  <a:pt x="121566" y="484502"/>
                </a:lnTo>
                <a:lnTo>
                  <a:pt x="0" y="4845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Freeform 9"/>
          <p:cNvSpPr/>
          <p:nvPr/>
        </p:nvSpPr>
        <p:spPr>
          <a:xfrm rot="-5400000">
            <a:off x="16956266" y="757874"/>
            <a:ext cx="121566" cy="484502"/>
          </a:xfrm>
          <a:custGeom>
            <a:avLst/>
            <a:gdLst/>
            <a:ahLst/>
            <a:cxnLst/>
            <a:rect l="l" t="t" r="r" b="b"/>
            <a:pathLst>
              <a:path w="121566" h="484502">
                <a:moveTo>
                  <a:pt x="0" y="0"/>
                </a:moveTo>
                <a:lnTo>
                  <a:pt x="121566" y="0"/>
                </a:lnTo>
                <a:lnTo>
                  <a:pt x="121566" y="484502"/>
                </a:lnTo>
                <a:lnTo>
                  <a:pt x="0" y="4845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10" name="Group 10"/>
          <p:cNvGrpSpPr/>
          <p:nvPr/>
        </p:nvGrpSpPr>
        <p:grpSpPr>
          <a:xfrm>
            <a:off x="4526946" y="3455364"/>
            <a:ext cx="9015456" cy="7057105"/>
            <a:chOff x="0" y="0"/>
            <a:chExt cx="8459470" cy="662189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459470" cy="6619684"/>
            </a:xfrm>
            <a:custGeom>
              <a:avLst/>
              <a:gdLst/>
              <a:ahLst/>
              <a:cxnLst/>
              <a:rect l="l" t="t" r="r" b="b"/>
              <a:pathLst>
                <a:path w="8459470" h="6619684">
                  <a:moveTo>
                    <a:pt x="458470" y="0"/>
                  </a:moveTo>
                  <a:lnTo>
                    <a:pt x="8001000" y="0"/>
                  </a:lnTo>
                  <a:cubicBezTo>
                    <a:pt x="8255000" y="0"/>
                    <a:pt x="8459470" y="357582"/>
                    <a:pt x="8459470" y="796834"/>
                  </a:cubicBezTo>
                  <a:lnTo>
                    <a:pt x="8459470" y="4032732"/>
                  </a:lnTo>
                  <a:cubicBezTo>
                    <a:pt x="8459470" y="4260083"/>
                    <a:pt x="8403590" y="4478606"/>
                    <a:pt x="8304530" y="4628702"/>
                  </a:cubicBezTo>
                  <a:lnTo>
                    <a:pt x="7141210" y="6418820"/>
                  </a:lnTo>
                  <a:cubicBezTo>
                    <a:pt x="7057390" y="6549051"/>
                    <a:pt x="6949440" y="6619684"/>
                    <a:pt x="6836410" y="6619684"/>
                  </a:cubicBezTo>
                  <a:lnTo>
                    <a:pt x="3760470" y="6619684"/>
                  </a:lnTo>
                  <a:cubicBezTo>
                    <a:pt x="3506470" y="6619684"/>
                    <a:pt x="3302000" y="6262102"/>
                    <a:pt x="3302000" y="5822850"/>
                  </a:cubicBezTo>
                  <a:lnTo>
                    <a:pt x="3302000" y="5608742"/>
                  </a:lnTo>
                  <a:cubicBezTo>
                    <a:pt x="3302000" y="5167282"/>
                    <a:pt x="3096260" y="4811907"/>
                    <a:pt x="2843530" y="4811907"/>
                  </a:cubicBezTo>
                  <a:lnTo>
                    <a:pt x="458470" y="4811907"/>
                  </a:lnTo>
                  <a:cubicBezTo>
                    <a:pt x="205740" y="4811907"/>
                    <a:pt x="0" y="4454325"/>
                    <a:pt x="0" y="4015073"/>
                  </a:cubicBezTo>
                  <a:lnTo>
                    <a:pt x="0" y="796834"/>
                  </a:lnTo>
                  <a:cubicBezTo>
                    <a:pt x="0" y="357582"/>
                    <a:pt x="205740" y="0"/>
                    <a:pt x="458470" y="0"/>
                  </a:cubicBezTo>
                  <a:close/>
                </a:path>
              </a:pathLst>
            </a:custGeom>
            <a:blipFill>
              <a:blip r:embed="rId4"/>
              <a:stretch>
                <a:fillRect l="-52" r="-52"/>
              </a:stretch>
            </a:blipFill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852409" y="8839419"/>
            <a:ext cx="2896307" cy="632638"/>
            <a:chOff x="0" y="0"/>
            <a:chExt cx="762813" cy="16662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62813" cy="166621"/>
            </a:xfrm>
            <a:custGeom>
              <a:avLst/>
              <a:gdLst/>
              <a:ahLst/>
              <a:cxnLst/>
              <a:rect l="l" t="t" r="r" b="b"/>
              <a:pathLst>
                <a:path w="762813" h="166621">
                  <a:moveTo>
                    <a:pt x="83310" y="0"/>
                  </a:moveTo>
                  <a:lnTo>
                    <a:pt x="679503" y="0"/>
                  </a:lnTo>
                  <a:cubicBezTo>
                    <a:pt x="701598" y="0"/>
                    <a:pt x="722789" y="8777"/>
                    <a:pt x="738412" y="24401"/>
                  </a:cubicBezTo>
                  <a:cubicBezTo>
                    <a:pt x="754036" y="40025"/>
                    <a:pt x="762813" y="61215"/>
                    <a:pt x="762813" y="83310"/>
                  </a:cubicBezTo>
                  <a:lnTo>
                    <a:pt x="762813" y="83310"/>
                  </a:lnTo>
                  <a:cubicBezTo>
                    <a:pt x="762813" y="129321"/>
                    <a:pt x="725514" y="166621"/>
                    <a:pt x="679503" y="166621"/>
                  </a:cubicBezTo>
                  <a:lnTo>
                    <a:pt x="83310" y="166621"/>
                  </a:lnTo>
                  <a:cubicBezTo>
                    <a:pt x="37299" y="166621"/>
                    <a:pt x="0" y="129321"/>
                    <a:pt x="0" y="83310"/>
                  </a:cubicBezTo>
                  <a:lnTo>
                    <a:pt x="0" y="83310"/>
                  </a:lnTo>
                  <a:cubicBezTo>
                    <a:pt x="0" y="37299"/>
                    <a:pt x="37299" y="0"/>
                    <a:pt x="83310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017EFF"/>
              </a:solidFill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762813" cy="2047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6554287" y="8941981"/>
            <a:ext cx="967623" cy="427513"/>
          </a:xfrm>
          <a:custGeom>
            <a:avLst/>
            <a:gdLst/>
            <a:ahLst/>
            <a:cxnLst/>
            <a:rect l="l" t="t" r="r" b="b"/>
            <a:pathLst>
              <a:path w="967623" h="427513">
                <a:moveTo>
                  <a:pt x="0" y="0"/>
                </a:moveTo>
                <a:lnTo>
                  <a:pt x="967623" y="0"/>
                </a:lnTo>
                <a:lnTo>
                  <a:pt x="967623" y="427514"/>
                </a:lnTo>
                <a:lnTo>
                  <a:pt x="0" y="4275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16" name="Group 16"/>
          <p:cNvGrpSpPr/>
          <p:nvPr/>
        </p:nvGrpSpPr>
        <p:grpSpPr>
          <a:xfrm rot="-5400000">
            <a:off x="666895" y="6152425"/>
            <a:ext cx="183485" cy="160549"/>
            <a:chOff x="0" y="0"/>
            <a:chExt cx="812800" cy="7112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96D12C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13965538" y="5683821"/>
            <a:ext cx="183485" cy="160549"/>
            <a:chOff x="0" y="0"/>
            <a:chExt cx="812800" cy="7112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96D12C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3220215" y="8919275"/>
            <a:ext cx="530075" cy="530075"/>
          </a:xfrm>
          <a:custGeom>
            <a:avLst/>
            <a:gdLst/>
            <a:ahLst/>
            <a:cxnLst/>
            <a:rect l="l" t="t" r="r" b="b"/>
            <a:pathLst>
              <a:path w="530075" h="530075">
                <a:moveTo>
                  <a:pt x="0" y="0"/>
                </a:moveTo>
                <a:lnTo>
                  <a:pt x="530075" y="0"/>
                </a:lnTo>
                <a:lnTo>
                  <a:pt x="530075" y="530076"/>
                </a:lnTo>
                <a:lnTo>
                  <a:pt x="0" y="53007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3" name="Freeform 23"/>
          <p:cNvSpPr/>
          <p:nvPr/>
        </p:nvSpPr>
        <p:spPr>
          <a:xfrm>
            <a:off x="8773467" y="141960"/>
            <a:ext cx="824030" cy="683195"/>
          </a:xfrm>
          <a:custGeom>
            <a:avLst/>
            <a:gdLst/>
            <a:ahLst/>
            <a:cxnLst/>
            <a:rect l="l" t="t" r="r" b="b"/>
            <a:pathLst>
              <a:path w="824030" h="683195">
                <a:moveTo>
                  <a:pt x="0" y="0"/>
                </a:moveTo>
                <a:lnTo>
                  <a:pt x="824030" y="0"/>
                </a:lnTo>
                <a:lnTo>
                  <a:pt x="824030" y="683196"/>
                </a:lnTo>
                <a:lnTo>
                  <a:pt x="0" y="68319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4" name="TextBox 24"/>
          <p:cNvSpPr txBox="1"/>
          <p:nvPr/>
        </p:nvSpPr>
        <p:spPr>
          <a:xfrm>
            <a:off x="678363" y="816905"/>
            <a:ext cx="17267454" cy="2794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953"/>
              </a:lnSpc>
              <a:spcBef>
                <a:spcPct val="0"/>
              </a:spcBef>
            </a:pPr>
            <a:r>
              <a:rPr lang="en-US" sz="16395" spc="-377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Control of an UAM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521910" y="949302"/>
            <a:ext cx="3244181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 spc="-17">
                <a:solidFill>
                  <a:srgbClr val="FFFF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Field and Service Robotics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5025075" y="8955162"/>
            <a:ext cx="1529211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 spc="-17">
                <a:solidFill>
                  <a:srgbClr val="022369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05.05.2025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28700" y="5956902"/>
            <a:ext cx="2368985" cy="735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6"/>
              </a:lnSpc>
            </a:pPr>
            <a:r>
              <a:rPr lang="en-US" sz="2455" spc="-24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Professor: </a:t>
            </a:r>
          </a:p>
          <a:p>
            <a:pPr algn="l">
              <a:lnSpc>
                <a:spcPts val="2946"/>
              </a:lnSpc>
            </a:pPr>
            <a:r>
              <a:rPr lang="en-US" sz="2455" spc="-24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Ruggiero Fabio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4142968" y="5561961"/>
            <a:ext cx="3559496" cy="1534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94"/>
              </a:lnSpc>
            </a:pPr>
            <a:r>
              <a:rPr lang="en-US" sz="2578" spc="-25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Acampora Giulio: P38000258</a:t>
            </a:r>
          </a:p>
          <a:p>
            <a:pPr algn="r">
              <a:lnSpc>
                <a:spcPts val="3094"/>
              </a:lnSpc>
            </a:pPr>
            <a:r>
              <a:rPr lang="en-US" sz="2578" spc="-25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Del Sorbo Alessandra: P38000289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3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4987" y="391816"/>
            <a:ext cx="17438027" cy="9503369"/>
            <a:chOff x="0" y="0"/>
            <a:chExt cx="4592731" cy="25029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92731" cy="2502945"/>
            </a:xfrm>
            <a:custGeom>
              <a:avLst/>
              <a:gdLst/>
              <a:ahLst/>
              <a:cxnLst/>
              <a:rect l="l" t="t" r="r" b="b"/>
              <a:pathLst>
                <a:path w="4592731" h="2502945">
                  <a:moveTo>
                    <a:pt x="13319" y="0"/>
                  </a:moveTo>
                  <a:lnTo>
                    <a:pt x="4579412" y="0"/>
                  </a:lnTo>
                  <a:cubicBezTo>
                    <a:pt x="4586768" y="0"/>
                    <a:pt x="4592731" y="5963"/>
                    <a:pt x="4592731" y="13319"/>
                  </a:cubicBezTo>
                  <a:lnTo>
                    <a:pt x="4592731" y="2489626"/>
                  </a:lnTo>
                  <a:cubicBezTo>
                    <a:pt x="4592731" y="2496982"/>
                    <a:pt x="4586768" y="2502945"/>
                    <a:pt x="4579412" y="2502945"/>
                  </a:cubicBezTo>
                  <a:lnTo>
                    <a:pt x="13319" y="2502945"/>
                  </a:lnTo>
                  <a:cubicBezTo>
                    <a:pt x="5963" y="2502945"/>
                    <a:pt x="0" y="2496982"/>
                    <a:pt x="0" y="2489626"/>
                  </a:cubicBezTo>
                  <a:lnTo>
                    <a:pt x="0" y="13319"/>
                  </a:lnTo>
                  <a:cubicBezTo>
                    <a:pt x="0" y="5963"/>
                    <a:pt x="5963" y="0"/>
                    <a:pt x="1331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92731" cy="25410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45122" y="1012332"/>
            <a:ext cx="3015260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19"/>
              </a:lnSpc>
              <a:spcBef>
                <a:spcPct val="0"/>
              </a:spcBef>
            </a:pPr>
            <a:r>
              <a:rPr lang="en-US" sz="1799" spc="-17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  Field and Service Robotics</a:t>
            </a:r>
          </a:p>
        </p:txBody>
      </p:sp>
      <p:sp>
        <p:nvSpPr>
          <p:cNvPr id="6" name="Freeform 6"/>
          <p:cNvSpPr/>
          <p:nvPr/>
        </p:nvSpPr>
        <p:spPr>
          <a:xfrm>
            <a:off x="1045122" y="1028700"/>
            <a:ext cx="336180" cy="290337"/>
          </a:xfrm>
          <a:custGeom>
            <a:avLst/>
            <a:gdLst/>
            <a:ahLst/>
            <a:cxnLst/>
            <a:rect l="l" t="t" r="r" b="b"/>
            <a:pathLst>
              <a:path w="336180" h="290337">
                <a:moveTo>
                  <a:pt x="0" y="0"/>
                </a:moveTo>
                <a:lnTo>
                  <a:pt x="336179" y="0"/>
                </a:lnTo>
                <a:lnTo>
                  <a:pt x="336179" y="290337"/>
                </a:lnTo>
                <a:lnTo>
                  <a:pt x="0" y="290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Freeform 7"/>
          <p:cNvSpPr/>
          <p:nvPr/>
        </p:nvSpPr>
        <p:spPr>
          <a:xfrm>
            <a:off x="8974577" y="1028700"/>
            <a:ext cx="8719013" cy="3769606"/>
          </a:xfrm>
          <a:custGeom>
            <a:avLst/>
            <a:gdLst/>
            <a:ahLst/>
            <a:cxnLst/>
            <a:rect l="l" t="t" r="r" b="b"/>
            <a:pathLst>
              <a:path w="8719013" h="3769606">
                <a:moveTo>
                  <a:pt x="0" y="0"/>
                </a:moveTo>
                <a:lnTo>
                  <a:pt x="8719014" y="0"/>
                </a:lnTo>
                <a:lnTo>
                  <a:pt x="8719014" y="3769606"/>
                </a:lnTo>
                <a:lnTo>
                  <a:pt x="0" y="37696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27" r="-1027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Freeform 8"/>
          <p:cNvSpPr/>
          <p:nvPr/>
        </p:nvSpPr>
        <p:spPr>
          <a:xfrm>
            <a:off x="424987" y="3337118"/>
            <a:ext cx="8719013" cy="3817280"/>
          </a:xfrm>
          <a:custGeom>
            <a:avLst/>
            <a:gdLst/>
            <a:ahLst/>
            <a:cxnLst/>
            <a:rect l="l" t="t" r="r" b="b"/>
            <a:pathLst>
              <a:path w="8719013" h="3817280">
                <a:moveTo>
                  <a:pt x="0" y="0"/>
                </a:moveTo>
                <a:lnTo>
                  <a:pt x="8719013" y="0"/>
                </a:lnTo>
                <a:lnTo>
                  <a:pt x="8719013" y="3817280"/>
                </a:lnTo>
                <a:lnTo>
                  <a:pt x="0" y="38172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665" b="-665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Freeform 9"/>
          <p:cNvSpPr/>
          <p:nvPr/>
        </p:nvSpPr>
        <p:spPr>
          <a:xfrm>
            <a:off x="8974577" y="5550558"/>
            <a:ext cx="8719013" cy="3817280"/>
          </a:xfrm>
          <a:custGeom>
            <a:avLst/>
            <a:gdLst/>
            <a:ahLst/>
            <a:cxnLst/>
            <a:rect l="l" t="t" r="r" b="b"/>
            <a:pathLst>
              <a:path w="8719013" h="3817280">
                <a:moveTo>
                  <a:pt x="0" y="0"/>
                </a:moveTo>
                <a:lnTo>
                  <a:pt x="8719014" y="0"/>
                </a:lnTo>
                <a:lnTo>
                  <a:pt x="8719014" y="3817280"/>
                </a:lnTo>
                <a:lnTo>
                  <a:pt x="0" y="38172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080" b="-1080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0" name="TextBox 10"/>
          <p:cNvSpPr txBox="1"/>
          <p:nvPr/>
        </p:nvSpPr>
        <p:spPr>
          <a:xfrm>
            <a:off x="801281" y="1776732"/>
            <a:ext cx="8034062" cy="171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50"/>
              </a:lnSpc>
            </a:pPr>
            <a:r>
              <a:rPr lang="en-US" sz="5000" spc="-115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Centralized Control: </a:t>
            </a:r>
          </a:p>
          <a:p>
            <a:pPr algn="l">
              <a:lnSpc>
                <a:spcPts val="4350"/>
              </a:lnSpc>
            </a:pPr>
            <a:r>
              <a:rPr lang="en-US" sz="5000" spc="-115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Case A2 Complian Behavior</a:t>
            </a:r>
          </a:p>
          <a:p>
            <a:pPr algn="l">
              <a:lnSpc>
                <a:spcPts val="4350"/>
              </a:lnSpc>
            </a:pPr>
            <a:endParaRPr lang="en-US" sz="5000" spc="-115">
              <a:solidFill>
                <a:srgbClr val="017EFF"/>
              </a:solidFill>
              <a:latin typeface="Etna Sans Serif"/>
              <a:ea typeface="Etna Sans Serif"/>
              <a:cs typeface="Etna Sans Serif"/>
              <a:sym typeface="Etna Sans Serif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144000" y="4762500"/>
            <a:ext cx="854959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2"/>
              </a:lnSpc>
            </a:pPr>
            <a:r>
              <a:rPr lang="en-US" sz="2602" spc="-26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Peak quadrotor position error is an order of magnitude higher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45122" y="7468723"/>
            <a:ext cx="6441397" cy="381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2"/>
              </a:lnSpc>
            </a:pPr>
            <a:r>
              <a:rPr lang="en-US" sz="2602" spc="-26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Extremely small end-effector error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144000" y="9267825"/>
            <a:ext cx="6441397" cy="381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2"/>
              </a:lnSpc>
            </a:pPr>
            <a:r>
              <a:rPr lang="en-US" sz="2602" spc="-26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Larger peak orientation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4"/>
              <p:cNvSpPr txBox="1"/>
              <p:nvPr/>
            </p:nvSpPr>
            <p:spPr>
              <a:xfrm>
                <a:off x="1028700" y="8786813"/>
                <a:ext cx="6441397" cy="79508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3122"/>
                  </a:lnSpc>
                </a:pPr>
                <a:r>
                  <a:rPr lang="en-US" sz="2602" b="1" spc="-26" dirty="0">
                    <a:solidFill>
                      <a:srgbClr val="022369"/>
                    </a:solidFill>
                    <a:latin typeface="Open Sauce Bold"/>
                    <a:ea typeface="Open Sauce Bold"/>
                    <a:cs typeface="Open Sauce Bold"/>
                    <a:sym typeface="Open Sauce Bold"/>
                  </a:rPr>
                  <a:t> Gains</a:t>
                </a:r>
                <a:r>
                  <a:rPr lang="en-US" sz="2602" spc="-26" dirty="0">
                    <a:solidFill>
                      <a:srgbClr val="022369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: stiffness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-2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</m:ctrlPr>
                      </m:sSubPr>
                      <m:e>
                        <m:r>
                          <a:rPr lang="it-IT" sz="2400" b="0" i="1" spc="-2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𝐾</m:t>
                        </m:r>
                      </m:e>
                      <m:sub>
                        <m:r>
                          <a:rPr lang="it-IT" sz="2400" b="0" i="1" spc="-2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602" spc="-26" dirty="0">
                    <a:solidFill>
                      <a:srgbClr val="022369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 = 10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pc="-2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</m:ctrlPr>
                      </m:sSubPr>
                      <m:e>
                        <m:r>
                          <a:rPr lang="it-IT" sz="2800" i="1" spc="-2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𝐼</m:t>
                        </m:r>
                      </m:e>
                      <m:sub>
                        <m:r>
                          <a:rPr lang="it-IT" sz="2800" i="1" spc="-2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sz="3200" spc="-26" dirty="0">
                    <a:solidFill>
                      <a:srgbClr val="022369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 </a:t>
                </a:r>
                <a:r>
                  <a:rPr lang="en-US" sz="2602" spc="-26" dirty="0">
                    <a:solidFill>
                      <a:srgbClr val="022369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and a damping ratio tuned to 0.5</a:t>
                </a:r>
              </a:p>
            </p:txBody>
          </p:sp>
        </mc:Choice>
        <mc:Fallback xmlns="">
          <p:sp>
            <p:nvSpPr>
              <p:cNvPr id="14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8786813"/>
                <a:ext cx="6441397" cy="795089"/>
              </a:xfrm>
              <a:prstGeom prst="rect">
                <a:avLst/>
              </a:prstGeom>
              <a:blipFill>
                <a:blip r:embed="rId7"/>
                <a:stretch>
                  <a:fillRect l="-3125" t="-15267" b="-244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3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4987" y="391816"/>
            <a:ext cx="17438027" cy="9503369"/>
            <a:chOff x="0" y="0"/>
            <a:chExt cx="4592731" cy="25029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92731" cy="2502945"/>
            </a:xfrm>
            <a:custGeom>
              <a:avLst/>
              <a:gdLst/>
              <a:ahLst/>
              <a:cxnLst/>
              <a:rect l="l" t="t" r="r" b="b"/>
              <a:pathLst>
                <a:path w="4592731" h="2502945">
                  <a:moveTo>
                    <a:pt x="13319" y="0"/>
                  </a:moveTo>
                  <a:lnTo>
                    <a:pt x="4579412" y="0"/>
                  </a:lnTo>
                  <a:cubicBezTo>
                    <a:pt x="4586768" y="0"/>
                    <a:pt x="4592731" y="5963"/>
                    <a:pt x="4592731" y="13319"/>
                  </a:cubicBezTo>
                  <a:lnTo>
                    <a:pt x="4592731" y="2489626"/>
                  </a:lnTo>
                  <a:cubicBezTo>
                    <a:pt x="4592731" y="2496982"/>
                    <a:pt x="4586768" y="2502945"/>
                    <a:pt x="4579412" y="2502945"/>
                  </a:cubicBezTo>
                  <a:lnTo>
                    <a:pt x="13319" y="2502945"/>
                  </a:lnTo>
                  <a:cubicBezTo>
                    <a:pt x="5963" y="2502945"/>
                    <a:pt x="0" y="2496982"/>
                    <a:pt x="0" y="2489626"/>
                  </a:cubicBezTo>
                  <a:lnTo>
                    <a:pt x="0" y="13319"/>
                  </a:lnTo>
                  <a:cubicBezTo>
                    <a:pt x="0" y="5963"/>
                    <a:pt x="5963" y="0"/>
                    <a:pt x="1331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92731" cy="25410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45122" y="1012332"/>
            <a:ext cx="3015260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19"/>
              </a:lnSpc>
              <a:spcBef>
                <a:spcPct val="0"/>
              </a:spcBef>
            </a:pPr>
            <a:r>
              <a:rPr lang="en-US" sz="1799" spc="-17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  Field and Service Robotics</a:t>
            </a:r>
          </a:p>
        </p:txBody>
      </p:sp>
      <p:sp>
        <p:nvSpPr>
          <p:cNvPr id="6" name="Freeform 6"/>
          <p:cNvSpPr/>
          <p:nvPr/>
        </p:nvSpPr>
        <p:spPr>
          <a:xfrm>
            <a:off x="1045122" y="1028700"/>
            <a:ext cx="336180" cy="290337"/>
          </a:xfrm>
          <a:custGeom>
            <a:avLst/>
            <a:gdLst/>
            <a:ahLst/>
            <a:cxnLst/>
            <a:rect l="l" t="t" r="r" b="b"/>
            <a:pathLst>
              <a:path w="336180" h="290337">
                <a:moveTo>
                  <a:pt x="0" y="0"/>
                </a:moveTo>
                <a:lnTo>
                  <a:pt x="336179" y="0"/>
                </a:lnTo>
                <a:lnTo>
                  <a:pt x="336179" y="290337"/>
                </a:lnTo>
                <a:lnTo>
                  <a:pt x="0" y="290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Freeform 7"/>
          <p:cNvSpPr/>
          <p:nvPr/>
        </p:nvSpPr>
        <p:spPr>
          <a:xfrm>
            <a:off x="8974577" y="1028700"/>
            <a:ext cx="8719013" cy="3769606"/>
          </a:xfrm>
          <a:custGeom>
            <a:avLst/>
            <a:gdLst/>
            <a:ahLst/>
            <a:cxnLst/>
            <a:rect l="l" t="t" r="r" b="b"/>
            <a:pathLst>
              <a:path w="8719013" h="3769606">
                <a:moveTo>
                  <a:pt x="0" y="0"/>
                </a:moveTo>
                <a:lnTo>
                  <a:pt x="8719014" y="0"/>
                </a:lnTo>
                <a:lnTo>
                  <a:pt x="8719014" y="3769606"/>
                </a:lnTo>
                <a:lnTo>
                  <a:pt x="0" y="37696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66" r="-166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Freeform 8"/>
          <p:cNvSpPr/>
          <p:nvPr/>
        </p:nvSpPr>
        <p:spPr>
          <a:xfrm>
            <a:off x="424987" y="3625385"/>
            <a:ext cx="8719013" cy="3817280"/>
          </a:xfrm>
          <a:custGeom>
            <a:avLst/>
            <a:gdLst/>
            <a:ahLst/>
            <a:cxnLst/>
            <a:rect l="l" t="t" r="r" b="b"/>
            <a:pathLst>
              <a:path w="8719013" h="3817280">
                <a:moveTo>
                  <a:pt x="0" y="0"/>
                </a:moveTo>
                <a:lnTo>
                  <a:pt x="8719013" y="0"/>
                </a:lnTo>
                <a:lnTo>
                  <a:pt x="8719013" y="3817280"/>
                </a:lnTo>
                <a:lnTo>
                  <a:pt x="0" y="38172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72" b="-872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Freeform 9"/>
          <p:cNvSpPr/>
          <p:nvPr/>
        </p:nvSpPr>
        <p:spPr>
          <a:xfrm>
            <a:off x="8974577" y="5550558"/>
            <a:ext cx="8719013" cy="3817280"/>
          </a:xfrm>
          <a:custGeom>
            <a:avLst/>
            <a:gdLst/>
            <a:ahLst/>
            <a:cxnLst/>
            <a:rect l="l" t="t" r="r" b="b"/>
            <a:pathLst>
              <a:path w="8719013" h="3817280">
                <a:moveTo>
                  <a:pt x="0" y="0"/>
                </a:moveTo>
                <a:lnTo>
                  <a:pt x="8719014" y="0"/>
                </a:lnTo>
                <a:lnTo>
                  <a:pt x="8719014" y="3817280"/>
                </a:lnTo>
                <a:lnTo>
                  <a:pt x="0" y="38172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080" b="-1080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0" name="TextBox 10"/>
          <p:cNvSpPr txBox="1"/>
          <p:nvPr/>
        </p:nvSpPr>
        <p:spPr>
          <a:xfrm>
            <a:off x="801281" y="1776732"/>
            <a:ext cx="8034062" cy="2266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50"/>
              </a:lnSpc>
            </a:pPr>
            <a:r>
              <a:rPr lang="en-US" sz="5000" spc="-115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Centralized Control: </a:t>
            </a:r>
          </a:p>
          <a:p>
            <a:pPr algn="l">
              <a:lnSpc>
                <a:spcPts val="4350"/>
              </a:lnSpc>
            </a:pPr>
            <a:r>
              <a:rPr lang="en-US" sz="5000" spc="-115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Case B External Wrench on Manipulator</a:t>
            </a:r>
          </a:p>
          <a:p>
            <a:pPr algn="l">
              <a:lnSpc>
                <a:spcPts val="4350"/>
              </a:lnSpc>
            </a:pPr>
            <a:endParaRPr lang="en-US" sz="5000" spc="-115">
              <a:solidFill>
                <a:srgbClr val="017EFF"/>
              </a:solidFill>
              <a:latin typeface="Etna Sans Serif"/>
              <a:ea typeface="Etna Sans Serif"/>
              <a:cs typeface="Etna Sans Serif"/>
              <a:sym typeface="Etna Sans Serif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144000" y="4762500"/>
            <a:ext cx="854959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2"/>
              </a:lnSpc>
            </a:pPr>
            <a:r>
              <a:rPr lang="en-US" sz="2602" spc="-26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The error settles to a non-zero steady-state value due to tha constant contact force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7468723"/>
            <a:ext cx="6441397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2"/>
              </a:lnSpc>
            </a:pPr>
            <a:r>
              <a:rPr lang="en-US" sz="2602" spc="-26" dirty="0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Significantly larger errors that converge to zero post-disturbance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144000" y="9267825"/>
            <a:ext cx="7168436" cy="381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2"/>
              </a:lnSpc>
            </a:pPr>
            <a:r>
              <a:rPr lang="en-US" sz="2602" spc="-26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Oscillatory pattern for the first 10 seconds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4778BC18-41A9-154D-99EA-6463D20B3269}"/>
                  </a:ext>
                </a:extLst>
              </p:cNvPr>
              <p:cNvSpPr txBox="1"/>
              <p:nvPr/>
            </p:nvSpPr>
            <p:spPr>
              <a:xfrm>
                <a:off x="1045122" y="8227548"/>
                <a:ext cx="6441397" cy="159017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l">
                  <a:lnSpc>
                    <a:spcPts val="3122"/>
                  </a:lnSpc>
                </a:pPr>
                <a:r>
                  <a:rPr lang="en-US" sz="2602" b="1" spc="-26" dirty="0">
                    <a:solidFill>
                      <a:srgbClr val="022369"/>
                    </a:solidFill>
                    <a:latin typeface="Open Sauce Bold"/>
                    <a:ea typeface="Open Sauce Bold"/>
                    <a:cs typeface="Open Sauce Bold"/>
                    <a:sym typeface="Open Sauce Bold"/>
                  </a:rPr>
                  <a:t> Gains</a:t>
                </a:r>
                <a:r>
                  <a:rPr lang="en-US" sz="2602" spc="-26" dirty="0">
                    <a:solidFill>
                      <a:srgbClr val="022369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:  </a:t>
                </a:r>
              </a:p>
              <a:p>
                <a:pPr>
                  <a:lnSpc>
                    <a:spcPts val="3122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-2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</m:ctrlPr>
                      </m:sSubPr>
                      <m:e>
                        <m:r>
                          <a:rPr lang="it-IT" sz="2400" b="0" i="1" spc="-2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𝐾</m:t>
                        </m:r>
                      </m:e>
                      <m:sub>
                        <m:r>
                          <a:rPr lang="it-IT" sz="2400" b="0" i="1" spc="-2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spc="-26" dirty="0">
                    <a:solidFill>
                      <a:srgbClr val="022369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 </a:t>
                </a:r>
                <a:r>
                  <a:rPr lang="nn-NO" sz="2602" spc="-26" dirty="0">
                    <a:solidFill>
                      <a:srgbClr val="022369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=diag(20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pc="-2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</m:ctrlPr>
                      </m:sSubPr>
                      <m:e>
                        <m:r>
                          <a:rPr lang="it-IT" sz="2800" i="1" spc="-2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𝐼</m:t>
                        </m:r>
                      </m:e>
                      <m:sub>
                        <m:r>
                          <a:rPr lang="it-IT" sz="2800" b="0" i="1" spc="-2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200" spc="-26" dirty="0">
                    <a:solidFill>
                      <a:srgbClr val="022369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 </a:t>
                </a:r>
                <a:r>
                  <a:rPr lang="nn-NO" sz="2602" spc="-26" dirty="0">
                    <a:solidFill>
                      <a:srgbClr val="022369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,100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pc="-2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</m:ctrlPr>
                      </m:sSubPr>
                      <m:e>
                        <m:r>
                          <a:rPr lang="it-IT" sz="2800" i="1" spc="-2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𝐼</m:t>
                        </m:r>
                      </m:e>
                      <m:sub>
                        <m:r>
                          <a:rPr lang="it-IT" sz="2800" b="0" i="1" spc="-2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spc="-26" dirty="0">
                    <a:solidFill>
                      <a:srgbClr val="022369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 </a:t>
                </a:r>
                <a:r>
                  <a:rPr lang="nn-NO" sz="2602" spc="-26" dirty="0">
                    <a:solidFill>
                      <a:srgbClr val="022369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) </a:t>
                </a:r>
                <a:r>
                  <a:rPr lang="en-US" sz="2602" spc="-26" dirty="0">
                    <a:solidFill>
                      <a:srgbClr val="022369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and damping ratio tuned to 0.5 for the UAV and 0.85 for the manipulator</a:t>
                </a:r>
              </a:p>
            </p:txBody>
          </p:sp>
        </mc:Choice>
        <mc:Fallback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4778BC18-41A9-154D-99EA-6463D20B3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22" y="8227548"/>
                <a:ext cx="6441397" cy="1590179"/>
              </a:xfrm>
              <a:prstGeom prst="rect">
                <a:avLst/>
              </a:prstGeom>
              <a:blipFill>
                <a:blip r:embed="rId7"/>
                <a:stretch>
                  <a:fillRect l="-3122" t="-6513" r="-3784" b="-118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3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4987" y="391816"/>
            <a:ext cx="17438027" cy="9503369"/>
            <a:chOff x="0" y="0"/>
            <a:chExt cx="4592731" cy="25029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92731" cy="2502945"/>
            </a:xfrm>
            <a:custGeom>
              <a:avLst/>
              <a:gdLst/>
              <a:ahLst/>
              <a:cxnLst/>
              <a:rect l="l" t="t" r="r" b="b"/>
              <a:pathLst>
                <a:path w="4592731" h="2502945">
                  <a:moveTo>
                    <a:pt x="13319" y="0"/>
                  </a:moveTo>
                  <a:lnTo>
                    <a:pt x="4579412" y="0"/>
                  </a:lnTo>
                  <a:cubicBezTo>
                    <a:pt x="4586768" y="0"/>
                    <a:pt x="4592731" y="5963"/>
                    <a:pt x="4592731" y="13319"/>
                  </a:cubicBezTo>
                  <a:lnTo>
                    <a:pt x="4592731" y="2489626"/>
                  </a:lnTo>
                  <a:cubicBezTo>
                    <a:pt x="4592731" y="2496982"/>
                    <a:pt x="4586768" y="2502945"/>
                    <a:pt x="4579412" y="2502945"/>
                  </a:cubicBezTo>
                  <a:lnTo>
                    <a:pt x="13319" y="2502945"/>
                  </a:lnTo>
                  <a:cubicBezTo>
                    <a:pt x="5963" y="2502945"/>
                    <a:pt x="0" y="2496982"/>
                    <a:pt x="0" y="2489626"/>
                  </a:cubicBezTo>
                  <a:lnTo>
                    <a:pt x="0" y="13319"/>
                  </a:lnTo>
                  <a:cubicBezTo>
                    <a:pt x="0" y="5963"/>
                    <a:pt x="5963" y="0"/>
                    <a:pt x="1331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92731" cy="25410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45122" y="1012332"/>
            <a:ext cx="3015260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19"/>
              </a:lnSpc>
              <a:spcBef>
                <a:spcPct val="0"/>
              </a:spcBef>
            </a:pPr>
            <a:r>
              <a:rPr lang="en-US" sz="1799" spc="-17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  Field and Service Robotics</a:t>
            </a:r>
          </a:p>
        </p:txBody>
      </p:sp>
      <p:sp>
        <p:nvSpPr>
          <p:cNvPr id="6" name="Freeform 6"/>
          <p:cNvSpPr/>
          <p:nvPr/>
        </p:nvSpPr>
        <p:spPr>
          <a:xfrm>
            <a:off x="1045122" y="1028700"/>
            <a:ext cx="336180" cy="290337"/>
          </a:xfrm>
          <a:custGeom>
            <a:avLst/>
            <a:gdLst/>
            <a:ahLst/>
            <a:cxnLst/>
            <a:rect l="l" t="t" r="r" b="b"/>
            <a:pathLst>
              <a:path w="336180" h="290337">
                <a:moveTo>
                  <a:pt x="0" y="0"/>
                </a:moveTo>
                <a:lnTo>
                  <a:pt x="336179" y="0"/>
                </a:lnTo>
                <a:lnTo>
                  <a:pt x="336179" y="290337"/>
                </a:lnTo>
                <a:lnTo>
                  <a:pt x="0" y="290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Freeform 7"/>
          <p:cNvSpPr/>
          <p:nvPr/>
        </p:nvSpPr>
        <p:spPr>
          <a:xfrm>
            <a:off x="8974577" y="1028700"/>
            <a:ext cx="8719013" cy="3769606"/>
          </a:xfrm>
          <a:custGeom>
            <a:avLst/>
            <a:gdLst/>
            <a:ahLst/>
            <a:cxnLst/>
            <a:rect l="l" t="t" r="r" b="b"/>
            <a:pathLst>
              <a:path w="8719013" h="3769606">
                <a:moveTo>
                  <a:pt x="0" y="0"/>
                </a:moveTo>
                <a:lnTo>
                  <a:pt x="8719014" y="0"/>
                </a:lnTo>
                <a:lnTo>
                  <a:pt x="8719014" y="3769606"/>
                </a:lnTo>
                <a:lnTo>
                  <a:pt x="0" y="37696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357" b="-2357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Freeform 8"/>
          <p:cNvSpPr/>
          <p:nvPr/>
        </p:nvSpPr>
        <p:spPr>
          <a:xfrm>
            <a:off x="8974577" y="5550558"/>
            <a:ext cx="8719013" cy="3817280"/>
          </a:xfrm>
          <a:custGeom>
            <a:avLst/>
            <a:gdLst/>
            <a:ahLst/>
            <a:cxnLst/>
            <a:rect l="l" t="t" r="r" b="b"/>
            <a:pathLst>
              <a:path w="8719013" h="3817280">
                <a:moveTo>
                  <a:pt x="0" y="0"/>
                </a:moveTo>
                <a:lnTo>
                  <a:pt x="8719014" y="0"/>
                </a:lnTo>
                <a:lnTo>
                  <a:pt x="8719014" y="3817280"/>
                </a:lnTo>
                <a:lnTo>
                  <a:pt x="0" y="38172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120" r="-2120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TextBox 9"/>
          <p:cNvSpPr txBox="1"/>
          <p:nvPr/>
        </p:nvSpPr>
        <p:spPr>
          <a:xfrm>
            <a:off x="801281" y="1776732"/>
            <a:ext cx="8034062" cy="171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50"/>
              </a:lnSpc>
            </a:pPr>
            <a:r>
              <a:rPr lang="en-US" sz="5000" spc="-115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Decentralized Control: </a:t>
            </a:r>
          </a:p>
          <a:p>
            <a:pPr algn="l">
              <a:lnSpc>
                <a:spcPts val="4350"/>
              </a:lnSpc>
            </a:pPr>
            <a:r>
              <a:rPr lang="en-US" sz="5000" spc="-115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Case A1 Rigid Behavior</a:t>
            </a:r>
          </a:p>
          <a:p>
            <a:pPr algn="l">
              <a:lnSpc>
                <a:spcPts val="4350"/>
              </a:lnSpc>
            </a:pPr>
            <a:endParaRPr lang="en-US" sz="5000" spc="-115">
              <a:solidFill>
                <a:srgbClr val="017EFF"/>
              </a:solidFill>
              <a:latin typeface="Etna Sans Serif"/>
              <a:ea typeface="Etna Sans Serif"/>
              <a:cs typeface="Etna Sans Serif"/>
              <a:sym typeface="Etna Sans Serif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144000" y="4762500"/>
            <a:ext cx="8549591" cy="381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2"/>
              </a:lnSpc>
            </a:pPr>
            <a:r>
              <a:rPr lang="en-US" sz="2602" spc="-26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Quick error convergence after the disturbance stops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13212" y="5169558"/>
            <a:ext cx="6441397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2"/>
              </a:lnSpc>
            </a:pPr>
            <a:r>
              <a:rPr lang="en-US" sz="2602" spc="-26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The manipulator's end-effector position error remains exactly zero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144000" y="9267825"/>
            <a:ext cx="7168436" cy="381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2"/>
              </a:lnSpc>
            </a:pPr>
            <a:r>
              <a:rPr lang="en-US" sz="2602" spc="-26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Small peak orientation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3"/>
              <p:cNvSpPr txBox="1"/>
              <p:nvPr/>
            </p:nvSpPr>
            <p:spPr>
              <a:xfrm>
                <a:off x="1045122" y="8096250"/>
                <a:ext cx="6717724" cy="1590179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lnSpc>
                    <a:spcPts val="3122"/>
                  </a:lnSpc>
                </a:pPr>
                <a:r>
                  <a:rPr lang="en-US" sz="2602" b="1" spc="-26" dirty="0">
                    <a:solidFill>
                      <a:srgbClr val="022369"/>
                    </a:solidFill>
                    <a:latin typeface="Open Sauce Bold"/>
                    <a:ea typeface="Open Sauce Bold"/>
                    <a:cs typeface="Open Sauce Bold"/>
                    <a:sym typeface="Open Sauce Bold"/>
                  </a:rPr>
                  <a:t> Gains</a:t>
                </a:r>
                <a:r>
                  <a:rPr lang="en-US" sz="2602" spc="-26" dirty="0">
                    <a:solidFill>
                      <a:srgbClr val="022369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:  </a:t>
                </a:r>
              </a:p>
              <a:p>
                <a:pPr>
                  <a:lnSpc>
                    <a:spcPts val="3122"/>
                  </a:lnSpc>
                </a:pPr>
                <a:r>
                  <a:rPr lang="en-US" sz="2602" spc="-26" dirty="0">
                    <a:solidFill>
                      <a:srgbClr val="022369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UAV: Pos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-2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</m:ctrlPr>
                      </m:sSubPr>
                      <m:e>
                        <m:r>
                          <a:rPr lang="it-IT" sz="2400" b="0" i="1" spc="-2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𝐾</m:t>
                        </m:r>
                      </m:e>
                      <m:sub>
                        <m:r>
                          <a:rPr lang="it-IT" sz="2400" b="0" i="1" spc="-2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spc="-26" dirty="0">
                    <a:solidFill>
                      <a:srgbClr val="022369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 </a:t>
                </a:r>
                <a:r>
                  <a:rPr lang="en-US" sz="2602" spc="-26" dirty="0">
                    <a:solidFill>
                      <a:srgbClr val="022369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​=10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pc="-2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</m:ctrlPr>
                      </m:sSubPr>
                      <m:e>
                        <m:r>
                          <a:rPr lang="it-IT" sz="2800" i="1" spc="-2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𝐼</m:t>
                        </m:r>
                      </m:e>
                      <m:sub>
                        <m:r>
                          <a:rPr lang="it-IT" sz="2800" b="0" i="1" spc="-2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spc="-26" dirty="0">
                    <a:solidFill>
                      <a:srgbClr val="022369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 </a:t>
                </a:r>
                <a:r>
                  <a:rPr lang="en-US" sz="2602" spc="-26" dirty="0">
                    <a:solidFill>
                      <a:srgbClr val="022369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​, </a:t>
                </a:r>
                <a:r>
                  <a:rPr lang="en-US" sz="2602" spc="-26" dirty="0" err="1">
                    <a:solidFill>
                      <a:srgbClr val="022369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Att</a:t>
                </a:r>
                <a:r>
                  <a:rPr lang="en-US" sz="2602" spc="-26" dirty="0">
                    <a:solidFill>
                      <a:srgbClr val="022369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-2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</m:ctrlPr>
                      </m:sSubPr>
                      <m:e>
                        <m:r>
                          <a:rPr lang="it-IT" sz="2400" i="1" spc="-2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𝐾</m:t>
                        </m:r>
                      </m:e>
                      <m:sub>
                        <m:r>
                          <a:rPr lang="it-IT" sz="2400" i="1" spc="-2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602" spc="-26" dirty="0">
                    <a:solidFill>
                      <a:srgbClr val="022369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=80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pc="-2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</m:ctrlPr>
                      </m:sSubPr>
                      <m:e>
                        <m:r>
                          <a:rPr lang="it-IT" sz="2800" i="1" spc="-2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𝐼</m:t>
                        </m:r>
                      </m:e>
                      <m:sub>
                        <m:r>
                          <a:rPr lang="it-IT" sz="2800" b="0" i="1" spc="-2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602" spc="-26" dirty="0">
                    <a:solidFill>
                      <a:srgbClr val="022369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 </a:t>
                </a:r>
              </a:p>
              <a:p>
                <a:pPr>
                  <a:lnSpc>
                    <a:spcPts val="3122"/>
                  </a:lnSpc>
                </a:pPr>
                <a:r>
                  <a:rPr lang="en-US" sz="2602" spc="-26" dirty="0">
                    <a:solidFill>
                      <a:srgbClr val="022369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​Manipulator: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-2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</m:ctrlPr>
                      </m:sSubPr>
                      <m:e>
                        <m:r>
                          <a:rPr lang="it-IT" sz="2400" i="1" spc="-2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𝐾</m:t>
                        </m:r>
                      </m:e>
                      <m:sub>
                        <m:r>
                          <a:rPr lang="it-IT" sz="2400" i="1" spc="-2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spc="-26" dirty="0">
                    <a:solidFill>
                      <a:srgbClr val="022369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 </a:t>
                </a:r>
                <a:r>
                  <a:rPr lang="en-US" sz="2602" spc="-26" dirty="0">
                    <a:solidFill>
                      <a:srgbClr val="022369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​=80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pc="-2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</m:ctrlPr>
                      </m:sSubPr>
                      <m:e>
                        <m:r>
                          <a:rPr lang="it-IT" sz="2800" i="1" spc="-2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𝐼</m:t>
                        </m:r>
                      </m:e>
                      <m:sub>
                        <m:r>
                          <a:rPr lang="it-IT" sz="2800" b="0" i="1" spc="-2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spc="-26" dirty="0">
                    <a:solidFill>
                      <a:srgbClr val="022369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 </a:t>
                </a:r>
                <a:endParaRPr lang="en-US" sz="2602" spc="-26" dirty="0">
                  <a:solidFill>
                    <a:srgbClr val="022369"/>
                  </a:solidFill>
                  <a:latin typeface="Open Sauce"/>
                  <a:ea typeface="Open Sauce"/>
                  <a:cs typeface="Open Sauce"/>
                  <a:sym typeface="Open Sauce"/>
                </a:endParaRPr>
              </a:p>
              <a:p>
                <a:pPr algn="l">
                  <a:lnSpc>
                    <a:spcPts val="3122"/>
                  </a:lnSpc>
                </a:pPr>
                <a:r>
                  <a:rPr lang="en-US" sz="2602" spc="-26" dirty="0">
                    <a:solidFill>
                      <a:srgbClr val="022369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and damping ratio tuned to 0.8</a:t>
                </a:r>
              </a:p>
            </p:txBody>
          </p:sp>
        </mc:Choice>
        <mc:Fallback xmlns="">
          <p:sp>
            <p:nvSpPr>
              <p:cNvPr id="13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22" y="8096250"/>
                <a:ext cx="6717724" cy="1590179"/>
              </a:xfrm>
              <a:prstGeom prst="rect">
                <a:avLst/>
              </a:prstGeom>
              <a:blipFill>
                <a:blip r:embed="rId6"/>
                <a:stretch>
                  <a:fillRect l="-2995" t="-6513" b="-118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3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4987" y="391816"/>
            <a:ext cx="17438027" cy="9503369"/>
            <a:chOff x="0" y="0"/>
            <a:chExt cx="4592731" cy="25029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92731" cy="2502945"/>
            </a:xfrm>
            <a:custGeom>
              <a:avLst/>
              <a:gdLst/>
              <a:ahLst/>
              <a:cxnLst/>
              <a:rect l="l" t="t" r="r" b="b"/>
              <a:pathLst>
                <a:path w="4592731" h="2502945">
                  <a:moveTo>
                    <a:pt x="13319" y="0"/>
                  </a:moveTo>
                  <a:lnTo>
                    <a:pt x="4579412" y="0"/>
                  </a:lnTo>
                  <a:cubicBezTo>
                    <a:pt x="4586768" y="0"/>
                    <a:pt x="4592731" y="5963"/>
                    <a:pt x="4592731" y="13319"/>
                  </a:cubicBezTo>
                  <a:lnTo>
                    <a:pt x="4592731" y="2489626"/>
                  </a:lnTo>
                  <a:cubicBezTo>
                    <a:pt x="4592731" y="2496982"/>
                    <a:pt x="4586768" y="2502945"/>
                    <a:pt x="4579412" y="2502945"/>
                  </a:cubicBezTo>
                  <a:lnTo>
                    <a:pt x="13319" y="2502945"/>
                  </a:lnTo>
                  <a:cubicBezTo>
                    <a:pt x="5963" y="2502945"/>
                    <a:pt x="0" y="2496982"/>
                    <a:pt x="0" y="2489626"/>
                  </a:cubicBezTo>
                  <a:lnTo>
                    <a:pt x="0" y="13319"/>
                  </a:lnTo>
                  <a:cubicBezTo>
                    <a:pt x="0" y="5963"/>
                    <a:pt x="5963" y="0"/>
                    <a:pt x="1331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92731" cy="25410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45122" y="1012332"/>
            <a:ext cx="3015260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19"/>
              </a:lnSpc>
              <a:spcBef>
                <a:spcPct val="0"/>
              </a:spcBef>
            </a:pPr>
            <a:r>
              <a:rPr lang="en-US" sz="1799" spc="-17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  Field and Service Robotics</a:t>
            </a:r>
          </a:p>
        </p:txBody>
      </p:sp>
      <p:sp>
        <p:nvSpPr>
          <p:cNvPr id="6" name="Freeform 6"/>
          <p:cNvSpPr/>
          <p:nvPr/>
        </p:nvSpPr>
        <p:spPr>
          <a:xfrm>
            <a:off x="1045122" y="1028700"/>
            <a:ext cx="336180" cy="290337"/>
          </a:xfrm>
          <a:custGeom>
            <a:avLst/>
            <a:gdLst/>
            <a:ahLst/>
            <a:cxnLst/>
            <a:rect l="l" t="t" r="r" b="b"/>
            <a:pathLst>
              <a:path w="336180" h="290337">
                <a:moveTo>
                  <a:pt x="0" y="0"/>
                </a:moveTo>
                <a:lnTo>
                  <a:pt x="336179" y="0"/>
                </a:lnTo>
                <a:lnTo>
                  <a:pt x="336179" y="290337"/>
                </a:lnTo>
                <a:lnTo>
                  <a:pt x="0" y="290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Freeform 7"/>
          <p:cNvSpPr/>
          <p:nvPr/>
        </p:nvSpPr>
        <p:spPr>
          <a:xfrm>
            <a:off x="8974577" y="955451"/>
            <a:ext cx="8888436" cy="3842855"/>
          </a:xfrm>
          <a:custGeom>
            <a:avLst/>
            <a:gdLst/>
            <a:ahLst/>
            <a:cxnLst/>
            <a:rect l="l" t="t" r="r" b="b"/>
            <a:pathLst>
              <a:path w="8888436" h="3842855">
                <a:moveTo>
                  <a:pt x="0" y="0"/>
                </a:moveTo>
                <a:lnTo>
                  <a:pt x="8888436" y="0"/>
                </a:lnTo>
                <a:lnTo>
                  <a:pt x="8888436" y="3842855"/>
                </a:lnTo>
                <a:lnTo>
                  <a:pt x="0" y="38428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726" b="-1726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Freeform 8"/>
          <p:cNvSpPr/>
          <p:nvPr/>
        </p:nvSpPr>
        <p:spPr>
          <a:xfrm>
            <a:off x="8974577" y="5550558"/>
            <a:ext cx="8719013" cy="3817280"/>
          </a:xfrm>
          <a:custGeom>
            <a:avLst/>
            <a:gdLst/>
            <a:ahLst/>
            <a:cxnLst/>
            <a:rect l="l" t="t" r="r" b="b"/>
            <a:pathLst>
              <a:path w="8719013" h="3817280">
                <a:moveTo>
                  <a:pt x="0" y="0"/>
                </a:moveTo>
                <a:lnTo>
                  <a:pt x="8719014" y="0"/>
                </a:lnTo>
                <a:lnTo>
                  <a:pt x="8719014" y="3817280"/>
                </a:lnTo>
                <a:lnTo>
                  <a:pt x="0" y="38172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510" r="-3510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TextBox 9"/>
          <p:cNvSpPr txBox="1"/>
          <p:nvPr/>
        </p:nvSpPr>
        <p:spPr>
          <a:xfrm>
            <a:off x="801281" y="1776732"/>
            <a:ext cx="8034062" cy="171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50"/>
              </a:lnSpc>
            </a:pPr>
            <a:r>
              <a:rPr lang="en-US" sz="5000" spc="-115" dirty="0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Decentralized Control: </a:t>
            </a:r>
          </a:p>
          <a:p>
            <a:pPr algn="l">
              <a:lnSpc>
                <a:spcPts val="4350"/>
              </a:lnSpc>
            </a:pPr>
            <a:r>
              <a:rPr lang="en-US" sz="5000" spc="-115" dirty="0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Case A2 </a:t>
            </a:r>
            <a:r>
              <a:rPr lang="en-US" sz="5000" spc="-115" dirty="0" err="1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Complian</a:t>
            </a:r>
            <a:r>
              <a:rPr lang="en-US" sz="5000" spc="-115" dirty="0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 Behavior</a:t>
            </a:r>
          </a:p>
          <a:p>
            <a:pPr algn="l">
              <a:lnSpc>
                <a:spcPts val="4350"/>
              </a:lnSpc>
            </a:pPr>
            <a:endParaRPr lang="en-US" sz="5000" spc="-115" dirty="0">
              <a:solidFill>
                <a:srgbClr val="017EFF"/>
              </a:solidFill>
              <a:latin typeface="Etna Sans Serif"/>
              <a:ea typeface="Etna Sans Serif"/>
              <a:cs typeface="Etna Sans Serif"/>
              <a:sym typeface="Etna Sans Serif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144000" y="4957763"/>
            <a:ext cx="8549591" cy="381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2"/>
              </a:lnSpc>
            </a:pPr>
            <a:r>
              <a:rPr lang="en-US" sz="2602" spc="-26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Quick error convergence after the disturbance stops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144000" y="9267825"/>
            <a:ext cx="7168436" cy="381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2"/>
              </a:lnSpc>
            </a:pPr>
            <a:r>
              <a:rPr lang="en-US" sz="2602" spc="-26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Oscillatory pattern for the first 10 seconds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13212" y="5169558"/>
            <a:ext cx="6441397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2"/>
              </a:lnSpc>
            </a:pPr>
            <a:r>
              <a:rPr lang="en-US" sz="2602" spc="-26" dirty="0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The manipulator's end-effector position error remains exactly zero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3"/>
              <p:cNvSpPr txBox="1"/>
              <p:nvPr/>
            </p:nvSpPr>
            <p:spPr>
              <a:xfrm>
                <a:off x="1045122" y="8096250"/>
                <a:ext cx="6441397" cy="2183290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sv-SE" sz="2602" b="1" spc="-26" dirty="0">
                    <a:solidFill>
                      <a:srgbClr val="022369"/>
                    </a:solidFill>
                    <a:latin typeface="Open Sauce"/>
                  </a:rPr>
                  <a:t>Gains</a:t>
                </a:r>
                <a:r>
                  <a:rPr lang="sv-SE" sz="2602" spc="-26" dirty="0">
                    <a:solidFill>
                      <a:srgbClr val="022369"/>
                    </a:solidFill>
                    <a:latin typeface="Open Sauce"/>
                  </a:rPr>
                  <a:t>: </a:t>
                </a:r>
              </a:p>
              <a:p>
                <a:r>
                  <a:rPr lang="sv-SE" sz="2602" spc="-26" dirty="0">
                    <a:solidFill>
                      <a:srgbClr val="022369"/>
                    </a:solidFill>
                    <a:latin typeface="Open Sauce"/>
                  </a:rPr>
                  <a:t>UAV: Pos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-2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</m:ctrlPr>
                      </m:sSubPr>
                      <m:e>
                        <m:r>
                          <a:rPr lang="it-IT" sz="2400" b="0" i="1" spc="-2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𝐾</m:t>
                        </m:r>
                      </m:e>
                      <m:sub>
                        <m:r>
                          <a:rPr lang="it-IT" sz="2400" b="0" i="1" spc="-2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spc="-26" dirty="0">
                    <a:solidFill>
                      <a:srgbClr val="022369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 </a:t>
                </a:r>
                <a:r>
                  <a:rPr lang="sv-SE" sz="2602" spc="-26" dirty="0">
                    <a:solidFill>
                      <a:srgbClr val="022369"/>
                    </a:solidFill>
                    <a:latin typeface="Open Sauce"/>
                  </a:rPr>
                  <a:t>​=10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pc="-2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</m:ctrlPr>
                      </m:sSubPr>
                      <m:e>
                        <m:r>
                          <a:rPr lang="it-IT" sz="2800" i="1" spc="-2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𝐼</m:t>
                        </m:r>
                      </m:e>
                      <m:sub>
                        <m:r>
                          <a:rPr lang="it-IT" sz="2800" b="0" i="1" spc="-2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spc="-26" dirty="0">
                    <a:solidFill>
                      <a:srgbClr val="022369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 </a:t>
                </a:r>
                <a:r>
                  <a:rPr lang="sv-SE" sz="2602" spc="-26" dirty="0">
                    <a:solidFill>
                      <a:srgbClr val="022369"/>
                    </a:solidFill>
                    <a:latin typeface="Open Sauce"/>
                  </a:rPr>
                  <a:t>, Att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-2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</m:ctrlPr>
                      </m:sSubPr>
                      <m:e>
                        <m:r>
                          <a:rPr lang="it-IT" sz="2400" i="1" spc="-2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𝐾</m:t>
                        </m:r>
                      </m:e>
                      <m:sub>
                        <m:r>
                          <a:rPr lang="it-IT" sz="2400" i="1" spc="-2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spc="-26" dirty="0">
                    <a:solidFill>
                      <a:srgbClr val="022369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 </a:t>
                </a:r>
                <a:r>
                  <a:rPr lang="sv-SE" sz="2602" spc="-26" dirty="0">
                    <a:solidFill>
                      <a:srgbClr val="022369"/>
                    </a:solidFill>
                    <a:latin typeface="Open Sauce"/>
                  </a:rPr>
                  <a:t>​=50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-2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</m:ctrlPr>
                      </m:sSubPr>
                      <m:e>
                        <m:r>
                          <a:rPr lang="it-IT" sz="2400" i="1" spc="-2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𝐼</m:t>
                        </m:r>
                      </m:e>
                      <m:sub>
                        <m:r>
                          <a:rPr lang="it-IT" sz="2400" i="1" spc="-2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spc="-26" dirty="0">
                    <a:solidFill>
                      <a:srgbClr val="022369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 </a:t>
                </a:r>
                <a:endParaRPr lang="sv-SE" sz="2602" spc="-26" dirty="0">
                  <a:solidFill>
                    <a:srgbClr val="022369"/>
                  </a:solidFill>
                  <a:latin typeface="Open Sauce"/>
                </a:endParaRPr>
              </a:p>
              <a:p>
                <a:r>
                  <a:rPr lang="sv-SE" sz="2602" spc="-26" dirty="0">
                    <a:solidFill>
                      <a:srgbClr val="022369"/>
                    </a:solidFill>
                    <a:latin typeface="Open Sauce"/>
                  </a:rPr>
                  <a:t>Manipulator: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-2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</m:ctrlPr>
                      </m:sSubPr>
                      <m:e>
                        <m:r>
                          <a:rPr lang="it-IT" sz="2400" i="1" spc="-2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𝐾</m:t>
                        </m:r>
                      </m:e>
                      <m:sub>
                        <m:r>
                          <a:rPr lang="it-IT" sz="2400" i="1" spc="-2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spc="-26" dirty="0">
                    <a:solidFill>
                      <a:srgbClr val="022369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 </a:t>
                </a:r>
                <a:r>
                  <a:rPr lang="sv-SE" sz="2602" spc="-26" dirty="0">
                    <a:solidFill>
                      <a:srgbClr val="022369"/>
                    </a:solidFill>
                    <a:latin typeface="Open Sauce"/>
                  </a:rPr>
                  <a:t>​=10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-2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</m:ctrlPr>
                      </m:sSubPr>
                      <m:e>
                        <m:r>
                          <a:rPr lang="it-IT" sz="2400" i="1" spc="-2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𝐼</m:t>
                        </m:r>
                      </m:e>
                      <m:sub>
                        <m:r>
                          <a:rPr lang="it-IT" sz="2400" i="1" spc="-2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spc="-26" dirty="0">
                    <a:solidFill>
                      <a:srgbClr val="022369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 </a:t>
                </a:r>
                <a:endParaRPr lang="sv-SE" sz="2602" spc="-26" dirty="0">
                  <a:solidFill>
                    <a:srgbClr val="022369"/>
                  </a:solidFill>
                  <a:latin typeface="Open Sauce"/>
                </a:endParaRPr>
              </a:p>
              <a:p>
                <a:r>
                  <a:rPr lang="sv-SE" sz="2602" spc="-26" dirty="0">
                    <a:solidFill>
                      <a:srgbClr val="022369"/>
                    </a:solidFill>
                    <a:latin typeface="Open Sauce"/>
                  </a:rPr>
                  <a:t>and damping ratio tuned to 0.5</a:t>
                </a:r>
              </a:p>
              <a:p>
                <a:pPr algn="l">
                  <a:lnSpc>
                    <a:spcPts val="3122"/>
                  </a:lnSpc>
                </a:pPr>
                <a:endParaRPr lang="en-US" sz="2602" spc="-26" dirty="0">
                  <a:solidFill>
                    <a:srgbClr val="022369"/>
                  </a:solidFill>
                  <a:latin typeface="Open Sauce"/>
                  <a:ea typeface="Open Sauce"/>
                  <a:cs typeface="Open Sauce"/>
                  <a:sym typeface="Open Sauce"/>
                </a:endParaRPr>
              </a:p>
            </p:txBody>
          </p:sp>
        </mc:Choice>
        <mc:Fallback xmlns="">
          <p:sp>
            <p:nvSpPr>
              <p:cNvPr id="13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22" y="8096250"/>
                <a:ext cx="6441397" cy="2183290"/>
              </a:xfrm>
              <a:prstGeom prst="rect">
                <a:avLst/>
              </a:prstGeom>
              <a:blipFill>
                <a:blip r:embed="rId6"/>
                <a:stretch>
                  <a:fillRect l="-3122" t="-44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3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4987" y="391816"/>
            <a:ext cx="17438027" cy="9503369"/>
            <a:chOff x="0" y="0"/>
            <a:chExt cx="4592731" cy="25029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92731" cy="2502945"/>
            </a:xfrm>
            <a:custGeom>
              <a:avLst/>
              <a:gdLst/>
              <a:ahLst/>
              <a:cxnLst/>
              <a:rect l="l" t="t" r="r" b="b"/>
              <a:pathLst>
                <a:path w="4592731" h="2502945">
                  <a:moveTo>
                    <a:pt x="13319" y="0"/>
                  </a:moveTo>
                  <a:lnTo>
                    <a:pt x="4579412" y="0"/>
                  </a:lnTo>
                  <a:cubicBezTo>
                    <a:pt x="4586768" y="0"/>
                    <a:pt x="4592731" y="5963"/>
                    <a:pt x="4592731" y="13319"/>
                  </a:cubicBezTo>
                  <a:lnTo>
                    <a:pt x="4592731" y="2489626"/>
                  </a:lnTo>
                  <a:cubicBezTo>
                    <a:pt x="4592731" y="2496982"/>
                    <a:pt x="4586768" y="2502945"/>
                    <a:pt x="4579412" y="2502945"/>
                  </a:cubicBezTo>
                  <a:lnTo>
                    <a:pt x="13319" y="2502945"/>
                  </a:lnTo>
                  <a:cubicBezTo>
                    <a:pt x="5963" y="2502945"/>
                    <a:pt x="0" y="2496982"/>
                    <a:pt x="0" y="2489626"/>
                  </a:cubicBezTo>
                  <a:lnTo>
                    <a:pt x="0" y="13319"/>
                  </a:lnTo>
                  <a:cubicBezTo>
                    <a:pt x="0" y="5963"/>
                    <a:pt x="5963" y="0"/>
                    <a:pt x="1331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92731" cy="25410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24987" y="3714365"/>
            <a:ext cx="8410357" cy="3744833"/>
          </a:xfrm>
          <a:custGeom>
            <a:avLst/>
            <a:gdLst/>
            <a:ahLst/>
            <a:cxnLst/>
            <a:rect l="l" t="t" r="r" b="b"/>
            <a:pathLst>
              <a:path w="8410357" h="3744833">
                <a:moveTo>
                  <a:pt x="0" y="0"/>
                </a:moveTo>
                <a:lnTo>
                  <a:pt x="8410357" y="0"/>
                </a:lnTo>
                <a:lnTo>
                  <a:pt x="8410357" y="3744833"/>
                </a:lnTo>
                <a:lnTo>
                  <a:pt x="0" y="37448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TextBox 6"/>
          <p:cNvSpPr txBox="1"/>
          <p:nvPr/>
        </p:nvSpPr>
        <p:spPr>
          <a:xfrm>
            <a:off x="1045122" y="1012332"/>
            <a:ext cx="3015260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19"/>
              </a:lnSpc>
              <a:spcBef>
                <a:spcPct val="0"/>
              </a:spcBef>
            </a:pPr>
            <a:r>
              <a:rPr lang="en-US" sz="1799" spc="-17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  Field and Service Robotics</a:t>
            </a:r>
          </a:p>
        </p:txBody>
      </p:sp>
      <p:sp>
        <p:nvSpPr>
          <p:cNvPr id="7" name="Freeform 7"/>
          <p:cNvSpPr/>
          <p:nvPr/>
        </p:nvSpPr>
        <p:spPr>
          <a:xfrm>
            <a:off x="1045122" y="1028700"/>
            <a:ext cx="336180" cy="290337"/>
          </a:xfrm>
          <a:custGeom>
            <a:avLst/>
            <a:gdLst/>
            <a:ahLst/>
            <a:cxnLst/>
            <a:rect l="l" t="t" r="r" b="b"/>
            <a:pathLst>
              <a:path w="336180" h="290337">
                <a:moveTo>
                  <a:pt x="0" y="0"/>
                </a:moveTo>
                <a:lnTo>
                  <a:pt x="336179" y="0"/>
                </a:lnTo>
                <a:lnTo>
                  <a:pt x="336179" y="290337"/>
                </a:lnTo>
                <a:lnTo>
                  <a:pt x="0" y="290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Freeform 8"/>
          <p:cNvSpPr/>
          <p:nvPr/>
        </p:nvSpPr>
        <p:spPr>
          <a:xfrm>
            <a:off x="8974577" y="955451"/>
            <a:ext cx="8888436" cy="3842855"/>
          </a:xfrm>
          <a:custGeom>
            <a:avLst/>
            <a:gdLst/>
            <a:ahLst/>
            <a:cxnLst/>
            <a:rect l="l" t="t" r="r" b="b"/>
            <a:pathLst>
              <a:path w="8888436" h="3842855">
                <a:moveTo>
                  <a:pt x="0" y="0"/>
                </a:moveTo>
                <a:lnTo>
                  <a:pt x="8888436" y="0"/>
                </a:lnTo>
                <a:lnTo>
                  <a:pt x="8888436" y="3842855"/>
                </a:lnTo>
                <a:lnTo>
                  <a:pt x="0" y="384285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841" r="-2841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TextBox 9"/>
          <p:cNvSpPr txBox="1"/>
          <p:nvPr/>
        </p:nvSpPr>
        <p:spPr>
          <a:xfrm>
            <a:off x="801281" y="1776732"/>
            <a:ext cx="8034062" cy="2266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50"/>
              </a:lnSpc>
            </a:pPr>
            <a:r>
              <a:rPr lang="en-US" sz="5000" spc="-115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Decentralized Control: </a:t>
            </a:r>
          </a:p>
          <a:p>
            <a:pPr algn="l">
              <a:lnSpc>
                <a:spcPts val="4350"/>
              </a:lnSpc>
            </a:pPr>
            <a:r>
              <a:rPr lang="en-US" sz="5000" spc="-115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Case B External Wrench on Manipulator</a:t>
            </a:r>
          </a:p>
          <a:p>
            <a:pPr algn="l">
              <a:lnSpc>
                <a:spcPts val="4350"/>
              </a:lnSpc>
            </a:pPr>
            <a:endParaRPr lang="en-US" sz="5000" spc="-115">
              <a:solidFill>
                <a:srgbClr val="017EFF"/>
              </a:solidFill>
              <a:latin typeface="Etna Sans Serif"/>
              <a:ea typeface="Etna Sans Serif"/>
              <a:cs typeface="Etna Sans Serif"/>
              <a:sym typeface="Etna Sans Serif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144000" y="4957763"/>
            <a:ext cx="8549591" cy="381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2"/>
              </a:lnSpc>
            </a:pPr>
            <a:r>
              <a:rPr lang="en-US" sz="2602" spc="-26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Quick error convergence after the disturbance stops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144000" y="9267825"/>
            <a:ext cx="7168436" cy="381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2"/>
              </a:lnSpc>
            </a:pPr>
            <a:r>
              <a:rPr lang="en-US" sz="2602" spc="-26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Oscillatory pattern for the first 10 seconds</a:t>
            </a:r>
          </a:p>
        </p:txBody>
      </p:sp>
      <p:sp>
        <p:nvSpPr>
          <p:cNvPr id="12" name="Freeform 12"/>
          <p:cNvSpPr/>
          <p:nvPr/>
        </p:nvSpPr>
        <p:spPr>
          <a:xfrm>
            <a:off x="8974577" y="5389891"/>
            <a:ext cx="8719013" cy="3817280"/>
          </a:xfrm>
          <a:custGeom>
            <a:avLst/>
            <a:gdLst/>
            <a:ahLst/>
            <a:cxnLst/>
            <a:rect l="l" t="t" r="r" b="b"/>
            <a:pathLst>
              <a:path w="8719013" h="3817280">
                <a:moveTo>
                  <a:pt x="0" y="0"/>
                </a:moveTo>
                <a:lnTo>
                  <a:pt x="8719014" y="0"/>
                </a:lnTo>
                <a:lnTo>
                  <a:pt x="8719014" y="3817280"/>
                </a:lnTo>
                <a:lnTo>
                  <a:pt x="0" y="38172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800" r="-800"/>
            </a:stretch>
          </a:blipFill>
        </p:spPr>
        <p:txBody>
          <a:bodyPr/>
          <a:lstStyle/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3"/>
              <p:cNvSpPr txBox="1"/>
              <p:nvPr/>
            </p:nvSpPr>
            <p:spPr>
              <a:xfrm>
                <a:off x="1045122" y="8096250"/>
                <a:ext cx="6702258" cy="120924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l">
                  <a:lnSpc>
                    <a:spcPts val="3122"/>
                  </a:lnSpc>
                </a:pPr>
                <a:r>
                  <a:rPr lang="en-US" sz="2602" b="1" spc="-26" dirty="0">
                    <a:solidFill>
                      <a:srgbClr val="022369"/>
                    </a:solidFill>
                    <a:latin typeface="Open Sauce Bold"/>
                    <a:ea typeface="Open Sauce Bold"/>
                    <a:cs typeface="Open Sauce Bold"/>
                    <a:sym typeface="Open Sauce Bold"/>
                  </a:rPr>
                  <a:t> Gains</a:t>
                </a:r>
                <a:r>
                  <a:rPr lang="en-US" sz="2602" spc="-26" dirty="0">
                    <a:solidFill>
                      <a:srgbClr val="022369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:  </a:t>
                </a:r>
              </a:p>
              <a:p>
                <a:pPr>
                  <a:lnSpc>
                    <a:spcPts val="3122"/>
                  </a:lnSpc>
                </a:pPr>
                <a:r>
                  <a:rPr lang="en-US" sz="2602" spc="-26" dirty="0">
                    <a:solidFill>
                      <a:srgbClr val="022369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UAV: Pos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-2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</m:ctrlPr>
                      </m:sSubPr>
                      <m:e>
                        <m:r>
                          <a:rPr lang="it-IT" sz="2400" b="0" i="1" spc="-2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𝐾</m:t>
                        </m:r>
                      </m:e>
                      <m:sub>
                        <m:r>
                          <a:rPr lang="it-IT" sz="2400" b="0" i="1" spc="-2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spc="-26" dirty="0">
                    <a:solidFill>
                      <a:srgbClr val="022369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 </a:t>
                </a:r>
                <a:r>
                  <a:rPr lang="en-US" sz="2602" spc="-26" dirty="0">
                    <a:solidFill>
                      <a:srgbClr val="022369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​=10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-2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</m:ctrlPr>
                      </m:sSubPr>
                      <m:e>
                        <m:r>
                          <a:rPr lang="it-IT" sz="2400" i="1" spc="-2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𝐼</m:t>
                        </m:r>
                      </m:e>
                      <m:sub>
                        <m:r>
                          <a:rPr lang="it-IT" sz="2400" i="1" spc="-2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spc="-26" dirty="0">
                    <a:solidFill>
                      <a:srgbClr val="022369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 </a:t>
                </a:r>
                <a:r>
                  <a:rPr lang="en-US" sz="2602" spc="-26" dirty="0">
                    <a:solidFill>
                      <a:srgbClr val="022369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​, </a:t>
                </a:r>
                <a:r>
                  <a:rPr lang="en-US" sz="2602" spc="-26" dirty="0" err="1">
                    <a:solidFill>
                      <a:srgbClr val="022369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Att</a:t>
                </a:r>
                <a:r>
                  <a:rPr lang="en-US" sz="2602" spc="-26" dirty="0">
                    <a:solidFill>
                      <a:srgbClr val="022369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-2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</m:ctrlPr>
                      </m:sSubPr>
                      <m:e>
                        <m:r>
                          <a:rPr lang="it-IT" sz="2400" i="1" spc="-2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𝐾</m:t>
                        </m:r>
                      </m:e>
                      <m:sub>
                        <m:r>
                          <a:rPr lang="it-IT" sz="2400" i="1" spc="-2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spc="-26" dirty="0">
                    <a:solidFill>
                      <a:srgbClr val="022369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 </a:t>
                </a:r>
                <a:r>
                  <a:rPr lang="en-US" sz="2602" spc="-26" dirty="0">
                    <a:solidFill>
                      <a:srgbClr val="022369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​=50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-2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</m:ctrlPr>
                      </m:sSubPr>
                      <m:e>
                        <m:r>
                          <a:rPr lang="it-IT" sz="2400" i="1" spc="-2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𝐼</m:t>
                        </m:r>
                      </m:e>
                      <m:sub>
                        <m:r>
                          <a:rPr lang="it-IT" sz="2400" i="1" spc="-2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602" spc="-26" dirty="0">
                    <a:solidFill>
                      <a:srgbClr val="022369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 and ζ=0.5</a:t>
                </a:r>
              </a:p>
              <a:p>
                <a:pPr>
                  <a:lnSpc>
                    <a:spcPts val="3122"/>
                  </a:lnSpc>
                </a:pPr>
                <a:r>
                  <a:rPr lang="en-US" sz="2602" spc="-26" dirty="0">
                    <a:solidFill>
                      <a:srgbClr val="022369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​Manipulator: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-2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</m:ctrlPr>
                      </m:sSubPr>
                      <m:e>
                        <m:r>
                          <a:rPr lang="it-IT" sz="2400" i="1" spc="-2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𝐾</m:t>
                        </m:r>
                      </m:e>
                      <m:sub>
                        <m:r>
                          <a:rPr lang="it-IT" sz="2400" i="1" spc="-2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spc="-26" dirty="0">
                    <a:solidFill>
                      <a:srgbClr val="022369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 </a:t>
                </a:r>
                <a:r>
                  <a:rPr lang="en-US" sz="2602" spc="-26" dirty="0">
                    <a:solidFill>
                      <a:srgbClr val="022369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​=100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-2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</m:ctrlPr>
                      </m:sSubPr>
                      <m:e>
                        <m:r>
                          <a:rPr lang="it-IT" sz="2400" i="1" spc="-2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𝐼</m:t>
                        </m:r>
                      </m:e>
                      <m:sub>
                        <m:r>
                          <a:rPr lang="it-IT" sz="2400" i="1" spc="-2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602" spc="-26" dirty="0">
                    <a:solidFill>
                      <a:srgbClr val="022369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 and ζ=0.85</a:t>
                </a:r>
              </a:p>
            </p:txBody>
          </p:sp>
        </mc:Choice>
        <mc:Fallback xmlns="">
          <p:sp>
            <p:nvSpPr>
              <p:cNvPr id="13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22" y="8096250"/>
                <a:ext cx="6702258" cy="1209242"/>
              </a:xfrm>
              <a:prstGeom prst="rect">
                <a:avLst/>
              </a:prstGeom>
              <a:blipFill>
                <a:blip r:embed="rId7"/>
                <a:stretch>
                  <a:fillRect l="-3000" t="-8586" r="-545" b="-151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3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4987" y="391816"/>
            <a:ext cx="17438027" cy="9503369"/>
            <a:chOff x="0" y="0"/>
            <a:chExt cx="4592731" cy="25029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92731" cy="2502945"/>
            </a:xfrm>
            <a:custGeom>
              <a:avLst/>
              <a:gdLst/>
              <a:ahLst/>
              <a:cxnLst/>
              <a:rect l="l" t="t" r="r" b="b"/>
              <a:pathLst>
                <a:path w="4592731" h="2502945">
                  <a:moveTo>
                    <a:pt x="13319" y="0"/>
                  </a:moveTo>
                  <a:lnTo>
                    <a:pt x="4579412" y="0"/>
                  </a:lnTo>
                  <a:cubicBezTo>
                    <a:pt x="4586768" y="0"/>
                    <a:pt x="4592731" y="5963"/>
                    <a:pt x="4592731" y="13319"/>
                  </a:cubicBezTo>
                  <a:lnTo>
                    <a:pt x="4592731" y="2489626"/>
                  </a:lnTo>
                  <a:cubicBezTo>
                    <a:pt x="4592731" y="2496982"/>
                    <a:pt x="4586768" y="2502945"/>
                    <a:pt x="4579412" y="2502945"/>
                  </a:cubicBezTo>
                  <a:lnTo>
                    <a:pt x="13319" y="2502945"/>
                  </a:lnTo>
                  <a:cubicBezTo>
                    <a:pt x="5963" y="2502945"/>
                    <a:pt x="0" y="2496982"/>
                    <a:pt x="0" y="2489626"/>
                  </a:cubicBezTo>
                  <a:lnTo>
                    <a:pt x="0" y="13319"/>
                  </a:lnTo>
                  <a:cubicBezTo>
                    <a:pt x="0" y="5963"/>
                    <a:pt x="5963" y="0"/>
                    <a:pt x="1331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92731" cy="25410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144000" y="1028700"/>
            <a:ext cx="578753" cy="578753"/>
          </a:xfrm>
          <a:custGeom>
            <a:avLst/>
            <a:gdLst/>
            <a:ahLst/>
            <a:cxnLst/>
            <a:rect l="l" t="t" r="r" b="b"/>
            <a:pathLst>
              <a:path w="578753" h="578753">
                <a:moveTo>
                  <a:pt x="0" y="0"/>
                </a:moveTo>
                <a:lnTo>
                  <a:pt x="578753" y="0"/>
                </a:lnTo>
                <a:lnTo>
                  <a:pt x="578753" y="578753"/>
                </a:lnTo>
                <a:lnTo>
                  <a:pt x="0" y="5787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6" name="Group 6"/>
          <p:cNvGrpSpPr/>
          <p:nvPr/>
        </p:nvGrpSpPr>
        <p:grpSpPr>
          <a:xfrm>
            <a:off x="1213212" y="4373253"/>
            <a:ext cx="8509542" cy="4128621"/>
            <a:chOff x="0" y="0"/>
            <a:chExt cx="2241196" cy="108737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41196" cy="1087373"/>
            </a:xfrm>
            <a:custGeom>
              <a:avLst/>
              <a:gdLst/>
              <a:ahLst/>
              <a:cxnLst/>
              <a:rect l="l" t="t" r="r" b="b"/>
              <a:pathLst>
                <a:path w="2241196" h="1087373">
                  <a:moveTo>
                    <a:pt x="39121" y="0"/>
                  </a:moveTo>
                  <a:lnTo>
                    <a:pt x="2202075" y="0"/>
                  </a:lnTo>
                  <a:cubicBezTo>
                    <a:pt x="2212451" y="0"/>
                    <a:pt x="2222401" y="4122"/>
                    <a:pt x="2229738" y="11458"/>
                  </a:cubicBezTo>
                  <a:cubicBezTo>
                    <a:pt x="2237074" y="18795"/>
                    <a:pt x="2241196" y="28746"/>
                    <a:pt x="2241196" y="39121"/>
                  </a:cubicBezTo>
                  <a:lnTo>
                    <a:pt x="2241196" y="1048252"/>
                  </a:lnTo>
                  <a:cubicBezTo>
                    <a:pt x="2241196" y="1058628"/>
                    <a:pt x="2237074" y="1068578"/>
                    <a:pt x="2229738" y="1075915"/>
                  </a:cubicBezTo>
                  <a:cubicBezTo>
                    <a:pt x="2222401" y="1083252"/>
                    <a:pt x="2212451" y="1087373"/>
                    <a:pt x="2202075" y="1087373"/>
                  </a:cubicBezTo>
                  <a:lnTo>
                    <a:pt x="39121" y="1087373"/>
                  </a:lnTo>
                  <a:cubicBezTo>
                    <a:pt x="28746" y="1087373"/>
                    <a:pt x="18795" y="1083252"/>
                    <a:pt x="11458" y="1075915"/>
                  </a:cubicBezTo>
                  <a:cubicBezTo>
                    <a:pt x="4122" y="1068578"/>
                    <a:pt x="0" y="1058628"/>
                    <a:pt x="0" y="1048252"/>
                  </a:cubicBezTo>
                  <a:lnTo>
                    <a:pt x="0" y="39121"/>
                  </a:lnTo>
                  <a:cubicBezTo>
                    <a:pt x="0" y="28746"/>
                    <a:pt x="4122" y="18795"/>
                    <a:pt x="11458" y="11458"/>
                  </a:cubicBezTo>
                  <a:cubicBezTo>
                    <a:pt x="18795" y="4122"/>
                    <a:pt x="28746" y="0"/>
                    <a:pt x="39121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017EFF"/>
              </a:solidFill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241196" cy="1125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801281" y="1776732"/>
            <a:ext cx="7841434" cy="116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50"/>
              </a:lnSpc>
            </a:pPr>
            <a:r>
              <a:rPr lang="en-US" sz="5000" spc="-115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Comparative Analysis: Advanced Scenarios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03099" y="4801812"/>
            <a:ext cx="6750909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2"/>
              </a:lnSpc>
            </a:pPr>
            <a:r>
              <a:rPr lang="en-US" sz="2402" b="1" spc="-24">
                <a:solidFill>
                  <a:srgbClr val="02236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Scenario 1</a:t>
            </a:r>
            <a:r>
              <a:rPr lang="en-US" sz="2402" spc="-24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: Manipulator Trajectory Execution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703099" y="5499863"/>
            <a:ext cx="6750909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2"/>
              </a:lnSpc>
            </a:pPr>
            <a:r>
              <a:rPr lang="en-US" sz="2402" b="1" spc="-24">
                <a:solidFill>
                  <a:srgbClr val="02236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Scenario 2</a:t>
            </a:r>
            <a:r>
              <a:rPr lang="en-US" sz="2402" spc="-24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:  Manipulator Trajectory Execution with a Payload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03099" y="6528563"/>
            <a:ext cx="6750909" cy="143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2"/>
              </a:lnSpc>
            </a:pPr>
            <a:r>
              <a:rPr lang="en-US" sz="2402" spc="-24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The objective of this analysis is to evaluate how centralized and decentralized controllers manage internal dynamic disturbances and external loads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0408553" y="836274"/>
            <a:ext cx="6591158" cy="3956013"/>
            <a:chOff x="0" y="0"/>
            <a:chExt cx="6350000" cy="381127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3811270"/>
            </a:xfrm>
            <a:custGeom>
              <a:avLst/>
              <a:gdLst/>
              <a:ahLst/>
              <a:cxnLst/>
              <a:rect l="l" t="t" r="r" b="b"/>
              <a:pathLst>
                <a:path w="6350000" h="3811270">
                  <a:moveTo>
                    <a:pt x="1648460" y="0"/>
                  </a:moveTo>
                  <a:lnTo>
                    <a:pt x="5812790" y="0"/>
                  </a:lnTo>
                  <a:cubicBezTo>
                    <a:pt x="6109970" y="0"/>
                    <a:pt x="6350000" y="240030"/>
                    <a:pt x="6350000" y="537210"/>
                  </a:cubicBezTo>
                  <a:lnTo>
                    <a:pt x="6350000" y="2466340"/>
                  </a:lnTo>
                  <a:cubicBezTo>
                    <a:pt x="6350000" y="2763520"/>
                    <a:pt x="6109970" y="3003550"/>
                    <a:pt x="5812790" y="3003550"/>
                  </a:cubicBezTo>
                  <a:lnTo>
                    <a:pt x="4751070" y="3003550"/>
                  </a:lnTo>
                  <a:cubicBezTo>
                    <a:pt x="4587240" y="3003550"/>
                    <a:pt x="4431030" y="3078480"/>
                    <a:pt x="4329430" y="3208020"/>
                  </a:cubicBezTo>
                  <a:lnTo>
                    <a:pt x="4013200" y="3606800"/>
                  </a:lnTo>
                  <a:cubicBezTo>
                    <a:pt x="3911600" y="3735070"/>
                    <a:pt x="3756660" y="3811270"/>
                    <a:pt x="3591560" y="3811270"/>
                  </a:cubicBezTo>
                  <a:lnTo>
                    <a:pt x="537210" y="3811270"/>
                  </a:lnTo>
                  <a:cubicBezTo>
                    <a:pt x="240030" y="3811270"/>
                    <a:pt x="0" y="3571240"/>
                    <a:pt x="0" y="3274060"/>
                  </a:cubicBezTo>
                  <a:lnTo>
                    <a:pt x="0" y="1375410"/>
                  </a:lnTo>
                  <a:cubicBezTo>
                    <a:pt x="0" y="1206500"/>
                    <a:pt x="78740" y="1047750"/>
                    <a:pt x="213360" y="946150"/>
                  </a:cubicBezTo>
                  <a:lnTo>
                    <a:pt x="1324610" y="107950"/>
                  </a:lnTo>
                  <a:cubicBezTo>
                    <a:pt x="1417320" y="38100"/>
                    <a:pt x="1531620" y="0"/>
                    <a:pt x="1648460" y="0"/>
                  </a:cubicBezTo>
                  <a:close/>
                </a:path>
              </a:pathLst>
            </a:custGeom>
            <a:blipFill>
              <a:blip r:embed="rId4"/>
              <a:stretch>
                <a:fillRect l="-12738" r="-12738"/>
              </a:stretch>
            </a:blipFill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1798649" y="5154237"/>
            <a:ext cx="4839112" cy="4374557"/>
            <a:chOff x="0" y="0"/>
            <a:chExt cx="6350000" cy="57404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1270" cy="5741670"/>
            </a:xfrm>
            <a:custGeom>
              <a:avLst/>
              <a:gdLst/>
              <a:ahLst/>
              <a:cxnLst/>
              <a:rect l="l" t="t" r="r" b="b"/>
              <a:pathLst>
                <a:path w="6351270" h="5741670">
                  <a:moveTo>
                    <a:pt x="0" y="542290"/>
                  </a:moveTo>
                  <a:lnTo>
                    <a:pt x="0" y="2392680"/>
                  </a:lnTo>
                  <a:cubicBezTo>
                    <a:pt x="0" y="2691130"/>
                    <a:pt x="242570" y="2933700"/>
                    <a:pt x="542290" y="2933700"/>
                  </a:cubicBezTo>
                  <a:lnTo>
                    <a:pt x="1148080" y="2933700"/>
                  </a:lnTo>
                  <a:cubicBezTo>
                    <a:pt x="1447800" y="2933700"/>
                    <a:pt x="1690370" y="3176270"/>
                    <a:pt x="1690370" y="3475990"/>
                  </a:cubicBezTo>
                  <a:lnTo>
                    <a:pt x="1690370" y="5199380"/>
                  </a:lnTo>
                  <a:cubicBezTo>
                    <a:pt x="1690370" y="5499100"/>
                    <a:pt x="1932940" y="5741670"/>
                    <a:pt x="2232660" y="5741670"/>
                  </a:cubicBezTo>
                  <a:lnTo>
                    <a:pt x="3599180" y="5741670"/>
                  </a:lnTo>
                  <a:cubicBezTo>
                    <a:pt x="3735070" y="5741670"/>
                    <a:pt x="3867150" y="5689600"/>
                    <a:pt x="3967480" y="5598160"/>
                  </a:cubicBezTo>
                  <a:lnTo>
                    <a:pt x="6177280" y="3553460"/>
                  </a:lnTo>
                  <a:cubicBezTo>
                    <a:pt x="6287770" y="3450590"/>
                    <a:pt x="6351270" y="3307080"/>
                    <a:pt x="6351270" y="3155950"/>
                  </a:cubicBezTo>
                  <a:lnTo>
                    <a:pt x="6351270" y="542290"/>
                  </a:lnTo>
                  <a:cubicBezTo>
                    <a:pt x="6350000" y="242570"/>
                    <a:pt x="6107430" y="0"/>
                    <a:pt x="5807710" y="0"/>
                  </a:cubicBezTo>
                  <a:lnTo>
                    <a:pt x="542290" y="0"/>
                  </a:lnTo>
                  <a:cubicBezTo>
                    <a:pt x="242570" y="0"/>
                    <a:pt x="0" y="242570"/>
                    <a:pt x="0" y="542290"/>
                  </a:cubicBezTo>
                  <a:close/>
                </a:path>
              </a:pathLst>
            </a:custGeom>
            <a:blipFill>
              <a:blip r:embed="rId5"/>
              <a:stretch>
                <a:fillRect t="-5308" b="-5308"/>
              </a:stretch>
            </a:blipFill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45122" y="1012299"/>
            <a:ext cx="2986774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19"/>
              </a:lnSpc>
              <a:spcBef>
                <a:spcPct val="0"/>
              </a:spcBef>
            </a:pPr>
            <a:r>
              <a:rPr lang="en-US" sz="1799" spc="-17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Field and Service Robotics</a:t>
            </a:r>
          </a:p>
        </p:txBody>
      </p:sp>
      <p:sp>
        <p:nvSpPr>
          <p:cNvPr id="18" name="Freeform 18"/>
          <p:cNvSpPr/>
          <p:nvPr/>
        </p:nvSpPr>
        <p:spPr>
          <a:xfrm>
            <a:off x="1045122" y="1028700"/>
            <a:ext cx="336180" cy="290337"/>
          </a:xfrm>
          <a:custGeom>
            <a:avLst/>
            <a:gdLst/>
            <a:ahLst/>
            <a:cxnLst/>
            <a:rect l="l" t="t" r="r" b="b"/>
            <a:pathLst>
              <a:path w="336180" h="290337">
                <a:moveTo>
                  <a:pt x="0" y="0"/>
                </a:moveTo>
                <a:lnTo>
                  <a:pt x="336179" y="0"/>
                </a:lnTo>
                <a:lnTo>
                  <a:pt x="336179" y="290337"/>
                </a:lnTo>
                <a:lnTo>
                  <a:pt x="0" y="2903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3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4987" y="391816"/>
            <a:ext cx="17438027" cy="9503369"/>
            <a:chOff x="0" y="0"/>
            <a:chExt cx="4592731" cy="25029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92731" cy="2502945"/>
            </a:xfrm>
            <a:custGeom>
              <a:avLst/>
              <a:gdLst/>
              <a:ahLst/>
              <a:cxnLst/>
              <a:rect l="l" t="t" r="r" b="b"/>
              <a:pathLst>
                <a:path w="4592731" h="2502945">
                  <a:moveTo>
                    <a:pt x="13319" y="0"/>
                  </a:moveTo>
                  <a:lnTo>
                    <a:pt x="4579412" y="0"/>
                  </a:lnTo>
                  <a:cubicBezTo>
                    <a:pt x="4586768" y="0"/>
                    <a:pt x="4592731" y="5963"/>
                    <a:pt x="4592731" y="13319"/>
                  </a:cubicBezTo>
                  <a:lnTo>
                    <a:pt x="4592731" y="2489626"/>
                  </a:lnTo>
                  <a:cubicBezTo>
                    <a:pt x="4592731" y="2496982"/>
                    <a:pt x="4586768" y="2502945"/>
                    <a:pt x="4579412" y="2502945"/>
                  </a:cubicBezTo>
                  <a:lnTo>
                    <a:pt x="13319" y="2502945"/>
                  </a:lnTo>
                  <a:cubicBezTo>
                    <a:pt x="5963" y="2502945"/>
                    <a:pt x="0" y="2496982"/>
                    <a:pt x="0" y="2489626"/>
                  </a:cubicBezTo>
                  <a:lnTo>
                    <a:pt x="0" y="13319"/>
                  </a:lnTo>
                  <a:cubicBezTo>
                    <a:pt x="0" y="5963"/>
                    <a:pt x="5963" y="0"/>
                    <a:pt x="1331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92731" cy="25410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45122" y="1012332"/>
            <a:ext cx="3015260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19"/>
              </a:lnSpc>
              <a:spcBef>
                <a:spcPct val="0"/>
              </a:spcBef>
            </a:pPr>
            <a:r>
              <a:rPr lang="en-US" sz="1799" spc="-17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  Field and Service Robotics</a:t>
            </a:r>
          </a:p>
        </p:txBody>
      </p:sp>
      <p:sp>
        <p:nvSpPr>
          <p:cNvPr id="6" name="Freeform 6"/>
          <p:cNvSpPr/>
          <p:nvPr/>
        </p:nvSpPr>
        <p:spPr>
          <a:xfrm>
            <a:off x="9144000" y="1028700"/>
            <a:ext cx="578753" cy="578753"/>
          </a:xfrm>
          <a:custGeom>
            <a:avLst/>
            <a:gdLst/>
            <a:ahLst/>
            <a:cxnLst/>
            <a:rect l="l" t="t" r="r" b="b"/>
            <a:pathLst>
              <a:path w="578753" h="578753">
                <a:moveTo>
                  <a:pt x="0" y="0"/>
                </a:moveTo>
                <a:lnTo>
                  <a:pt x="578753" y="0"/>
                </a:lnTo>
                <a:lnTo>
                  <a:pt x="578753" y="578753"/>
                </a:lnTo>
                <a:lnTo>
                  <a:pt x="0" y="5787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7" name="Group 7"/>
          <p:cNvGrpSpPr/>
          <p:nvPr/>
        </p:nvGrpSpPr>
        <p:grpSpPr>
          <a:xfrm>
            <a:off x="8749758" y="5335212"/>
            <a:ext cx="8509542" cy="4128621"/>
            <a:chOff x="0" y="0"/>
            <a:chExt cx="2241196" cy="108737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41196" cy="1087373"/>
            </a:xfrm>
            <a:custGeom>
              <a:avLst/>
              <a:gdLst/>
              <a:ahLst/>
              <a:cxnLst/>
              <a:rect l="l" t="t" r="r" b="b"/>
              <a:pathLst>
                <a:path w="2241196" h="1087373">
                  <a:moveTo>
                    <a:pt x="39121" y="0"/>
                  </a:moveTo>
                  <a:lnTo>
                    <a:pt x="2202075" y="0"/>
                  </a:lnTo>
                  <a:cubicBezTo>
                    <a:pt x="2212451" y="0"/>
                    <a:pt x="2222401" y="4122"/>
                    <a:pt x="2229738" y="11458"/>
                  </a:cubicBezTo>
                  <a:cubicBezTo>
                    <a:pt x="2237074" y="18795"/>
                    <a:pt x="2241196" y="28746"/>
                    <a:pt x="2241196" y="39121"/>
                  </a:cubicBezTo>
                  <a:lnTo>
                    <a:pt x="2241196" y="1048252"/>
                  </a:lnTo>
                  <a:cubicBezTo>
                    <a:pt x="2241196" y="1058628"/>
                    <a:pt x="2237074" y="1068578"/>
                    <a:pt x="2229738" y="1075915"/>
                  </a:cubicBezTo>
                  <a:cubicBezTo>
                    <a:pt x="2222401" y="1083252"/>
                    <a:pt x="2212451" y="1087373"/>
                    <a:pt x="2202075" y="1087373"/>
                  </a:cubicBezTo>
                  <a:lnTo>
                    <a:pt x="39121" y="1087373"/>
                  </a:lnTo>
                  <a:cubicBezTo>
                    <a:pt x="28746" y="1087373"/>
                    <a:pt x="18795" y="1083252"/>
                    <a:pt x="11458" y="1075915"/>
                  </a:cubicBezTo>
                  <a:cubicBezTo>
                    <a:pt x="4122" y="1068578"/>
                    <a:pt x="0" y="1058628"/>
                    <a:pt x="0" y="1048252"/>
                  </a:cubicBezTo>
                  <a:lnTo>
                    <a:pt x="0" y="39121"/>
                  </a:lnTo>
                  <a:cubicBezTo>
                    <a:pt x="0" y="28746"/>
                    <a:pt x="4122" y="18795"/>
                    <a:pt x="11458" y="11458"/>
                  </a:cubicBezTo>
                  <a:cubicBezTo>
                    <a:pt x="18795" y="4122"/>
                    <a:pt x="28746" y="0"/>
                    <a:pt x="39121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017EFF"/>
              </a:solidFill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41196" cy="1125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13212" y="4373253"/>
            <a:ext cx="8509542" cy="4128621"/>
            <a:chOff x="0" y="0"/>
            <a:chExt cx="2241196" cy="108737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241196" cy="1087373"/>
            </a:xfrm>
            <a:custGeom>
              <a:avLst/>
              <a:gdLst/>
              <a:ahLst/>
              <a:cxnLst/>
              <a:rect l="l" t="t" r="r" b="b"/>
              <a:pathLst>
                <a:path w="2241196" h="1087373">
                  <a:moveTo>
                    <a:pt x="39121" y="0"/>
                  </a:moveTo>
                  <a:lnTo>
                    <a:pt x="2202075" y="0"/>
                  </a:lnTo>
                  <a:cubicBezTo>
                    <a:pt x="2212451" y="0"/>
                    <a:pt x="2222401" y="4122"/>
                    <a:pt x="2229738" y="11458"/>
                  </a:cubicBezTo>
                  <a:cubicBezTo>
                    <a:pt x="2237074" y="18795"/>
                    <a:pt x="2241196" y="28746"/>
                    <a:pt x="2241196" y="39121"/>
                  </a:cubicBezTo>
                  <a:lnTo>
                    <a:pt x="2241196" y="1048252"/>
                  </a:lnTo>
                  <a:cubicBezTo>
                    <a:pt x="2241196" y="1058628"/>
                    <a:pt x="2237074" y="1068578"/>
                    <a:pt x="2229738" y="1075915"/>
                  </a:cubicBezTo>
                  <a:cubicBezTo>
                    <a:pt x="2222401" y="1083252"/>
                    <a:pt x="2212451" y="1087373"/>
                    <a:pt x="2202075" y="1087373"/>
                  </a:cubicBezTo>
                  <a:lnTo>
                    <a:pt x="39121" y="1087373"/>
                  </a:lnTo>
                  <a:cubicBezTo>
                    <a:pt x="28746" y="1087373"/>
                    <a:pt x="18795" y="1083252"/>
                    <a:pt x="11458" y="1075915"/>
                  </a:cubicBezTo>
                  <a:cubicBezTo>
                    <a:pt x="4122" y="1068578"/>
                    <a:pt x="0" y="1058628"/>
                    <a:pt x="0" y="1048252"/>
                  </a:cubicBezTo>
                  <a:lnTo>
                    <a:pt x="0" y="39121"/>
                  </a:lnTo>
                  <a:cubicBezTo>
                    <a:pt x="0" y="28746"/>
                    <a:pt x="4122" y="18795"/>
                    <a:pt x="11458" y="11458"/>
                  </a:cubicBezTo>
                  <a:cubicBezTo>
                    <a:pt x="18795" y="4122"/>
                    <a:pt x="28746" y="0"/>
                    <a:pt x="39121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017EFF"/>
              </a:solidFill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241196" cy="1125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801281" y="1776732"/>
            <a:ext cx="7841434" cy="116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50"/>
              </a:lnSpc>
            </a:pPr>
            <a:r>
              <a:rPr lang="en-US" sz="5000" spc="-115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 Scenario 1: Moving Manipulator Trajectory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998849" y="5192337"/>
            <a:ext cx="6750909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2"/>
              </a:lnSpc>
            </a:pPr>
            <a:r>
              <a:rPr lang="en-US" sz="2402" spc="-24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Analyze the performance of each control strategy when the manipulator executes a planned trajectory without any external forces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408553" y="836274"/>
            <a:ext cx="6591158" cy="3956013"/>
            <a:chOff x="0" y="0"/>
            <a:chExt cx="6350000" cy="381127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3811270"/>
            </a:xfrm>
            <a:custGeom>
              <a:avLst/>
              <a:gdLst/>
              <a:ahLst/>
              <a:cxnLst/>
              <a:rect l="l" t="t" r="r" b="b"/>
              <a:pathLst>
                <a:path w="6350000" h="3811270">
                  <a:moveTo>
                    <a:pt x="1648460" y="0"/>
                  </a:moveTo>
                  <a:lnTo>
                    <a:pt x="5812790" y="0"/>
                  </a:lnTo>
                  <a:cubicBezTo>
                    <a:pt x="6109970" y="0"/>
                    <a:pt x="6350000" y="240030"/>
                    <a:pt x="6350000" y="537210"/>
                  </a:cubicBezTo>
                  <a:lnTo>
                    <a:pt x="6350000" y="2466340"/>
                  </a:lnTo>
                  <a:cubicBezTo>
                    <a:pt x="6350000" y="2763520"/>
                    <a:pt x="6109970" y="3003550"/>
                    <a:pt x="5812790" y="3003550"/>
                  </a:cubicBezTo>
                  <a:lnTo>
                    <a:pt x="4751070" y="3003550"/>
                  </a:lnTo>
                  <a:cubicBezTo>
                    <a:pt x="4587240" y="3003550"/>
                    <a:pt x="4431030" y="3078480"/>
                    <a:pt x="4329430" y="3208020"/>
                  </a:cubicBezTo>
                  <a:lnTo>
                    <a:pt x="4013200" y="3606800"/>
                  </a:lnTo>
                  <a:cubicBezTo>
                    <a:pt x="3911600" y="3735070"/>
                    <a:pt x="3756660" y="3811270"/>
                    <a:pt x="3591560" y="3811270"/>
                  </a:cubicBezTo>
                  <a:lnTo>
                    <a:pt x="537210" y="3811270"/>
                  </a:lnTo>
                  <a:cubicBezTo>
                    <a:pt x="240030" y="3811270"/>
                    <a:pt x="0" y="3571240"/>
                    <a:pt x="0" y="3274060"/>
                  </a:cubicBezTo>
                  <a:lnTo>
                    <a:pt x="0" y="1375410"/>
                  </a:lnTo>
                  <a:cubicBezTo>
                    <a:pt x="0" y="1206500"/>
                    <a:pt x="78740" y="1047750"/>
                    <a:pt x="213360" y="946150"/>
                  </a:cubicBezTo>
                  <a:lnTo>
                    <a:pt x="1324610" y="107950"/>
                  </a:lnTo>
                  <a:cubicBezTo>
                    <a:pt x="1417320" y="38100"/>
                    <a:pt x="1531620" y="0"/>
                    <a:pt x="1648460" y="0"/>
                  </a:cubicBezTo>
                  <a:close/>
                </a:path>
              </a:pathLst>
            </a:custGeom>
            <a:blipFill>
              <a:blip r:embed="rId4"/>
              <a:stretch>
                <a:fillRect l="-12738" r="-12738"/>
              </a:stretch>
            </a:blipFill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191520" y="5887662"/>
            <a:ext cx="3981379" cy="381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2"/>
              </a:lnSpc>
            </a:pPr>
            <a:r>
              <a:rPr lang="en-US" sz="2602" b="1" spc="-26">
                <a:solidFill>
                  <a:srgbClr val="02236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Simulation Parameters</a:t>
            </a:r>
            <a:r>
              <a:rPr lang="en-US" sz="2602" spc="-26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: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191520" y="6685148"/>
            <a:ext cx="6591158" cy="143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2"/>
              </a:lnSpc>
            </a:pPr>
            <a:r>
              <a:rPr lang="en-US" sz="2402" b="1" spc="-24">
                <a:solidFill>
                  <a:srgbClr val="02236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Task</a:t>
            </a:r>
            <a:r>
              <a:rPr lang="en-US" sz="2402" spc="-24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: The end-effector moves from its initial configuration to a new target position: [0.1561,0,−0.2061] relative to the UAV body frame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191520" y="8456909"/>
            <a:ext cx="6591158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2"/>
              </a:lnSpc>
            </a:pPr>
            <a:r>
              <a:rPr lang="en-US" sz="2402" b="1" spc="-24" dirty="0">
                <a:solidFill>
                  <a:srgbClr val="02236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Gains</a:t>
            </a:r>
            <a:r>
              <a:rPr lang="en-US" sz="2402" spc="-24" dirty="0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: Set to "rigid" configuration (Case A1)</a:t>
            </a:r>
          </a:p>
        </p:txBody>
      </p:sp>
      <p:sp>
        <p:nvSpPr>
          <p:cNvPr id="20" name="Freeform 20"/>
          <p:cNvSpPr/>
          <p:nvPr/>
        </p:nvSpPr>
        <p:spPr>
          <a:xfrm>
            <a:off x="1045122" y="1028700"/>
            <a:ext cx="336180" cy="290337"/>
          </a:xfrm>
          <a:custGeom>
            <a:avLst/>
            <a:gdLst/>
            <a:ahLst/>
            <a:cxnLst/>
            <a:rect l="l" t="t" r="r" b="b"/>
            <a:pathLst>
              <a:path w="336180" h="290337">
                <a:moveTo>
                  <a:pt x="0" y="0"/>
                </a:moveTo>
                <a:lnTo>
                  <a:pt x="336179" y="0"/>
                </a:lnTo>
                <a:lnTo>
                  <a:pt x="336179" y="290337"/>
                </a:lnTo>
                <a:lnTo>
                  <a:pt x="0" y="2903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3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4987" y="391816"/>
            <a:ext cx="17438027" cy="9503369"/>
            <a:chOff x="0" y="0"/>
            <a:chExt cx="4592731" cy="25029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92731" cy="2502945"/>
            </a:xfrm>
            <a:custGeom>
              <a:avLst/>
              <a:gdLst/>
              <a:ahLst/>
              <a:cxnLst/>
              <a:rect l="l" t="t" r="r" b="b"/>
              <a:pathLst>
                <a:path w="4592731" h="2502945">
                  <a:moveTo>
                    <a:pt x="13319" y="0"/>
                  </a:moveTo>
                  <a:lnTo>
                    <a:pt x="4579412" y="0"/>
                  </a:lnTo>
                  <a:cubicBezTo>
                    <a:pt x="4586768" y="0"/>
                    <a:pt x="4592731" y="5963"/>
                    <a:pt x="4592731" y="13319"/>
                  </a:cubicBezTo>
                  <a:lnTo>
                    <a:pt x="4592731" y="2489626"/>
                  </a:lnTo>
                  <a:cubicBezTo>
                    <a:pt x="4592731" y="2496982"/>
                    <a:pt x="4586768" y="2502945"/>
                    <a:pt x="4579412" y="2502945"/>
                  </a:cubicBezTo>
                  <a:lnTo>
                    <a:pt x="13319" y="2502945"/>
                  </a:lnTo>
                  <a:cubicBezTo>
                    <a:pt x="5963" y="2502945"/>
                    <a:pt x="0" y="2496982"/>
                    <a:pt x="0" y="2489626"/>
                  </a:cubicBezTo>
                  <a:lnTo>
                    <a:pt x="0" y="13319"/>
                  </a:lnTo>
                  <a:cubicBezTo>
                    <a:pt x="0" y="5963"/>
                    <a:pt x="5963" y="0"/>
                    <a:pt x="1331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92731" cy="25410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45122" y="1012332"/>
            <a:ext cx="3015260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19"/>
              </a:lnSpc>
              <a:spcBef>
                <a:spcPct val="0"/>
              </a:spcBef>
            </a:pPr>
            <a:r>
              <a:rPr lang="en-US" sz="1799" spc="-17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  Field and Service Robotics</a:t>
            </a:r>
          </a:p>
        </p:txBody>
      </p:sp>
      <p:sp>
        <p:nvSpPr>
          <p:cNvPr id="6" name="Freeform 6"/>
          <p:cNvSpPr/>
          <p:nvPr/>
        </p:nvSpPr>
        <p:spPr>
          <a:xfrm>
            <a:off x="1045122" y="1028700"/>
            <a:ext cx="336180" cy="290337"/>
          </a:xfrm>
          <a:custGeom>
            <a:avLst/>
            <a:gdLst/>
            <a:ahLst/>
            <a:cxnLst/>
            <a:rect l="l" t="t" r="r" b="b"/>
            <a:pathLst>
              <a:path w="336180" h="290337">
                <a:moveTo>
                  <a:pt x="0" y="0"/>
                </a:moveTo>
                <a:lnTo>
                  <a:pt x="336179" y="0"/>
                </a:lnTo>
                <a:lnTo>
                  <a:pt x="336179" y="290337"/>
                </a:lnTo>
                <a:lnTo>
                  <a:pt x="0" y="290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Freeform 7"/>
          <p:cNvSpPr/>
          <p:nvPr/>
        </p:nvSpPr>
        <p:spPr>
          <a:xfrm>
            <a:off x="801281" y="4214134"/>
            <a:ext cx="8492556" cy="3671699"/>
          </a:xfrm>
          <a:custGeom>
            <a:avLst/>
            <a:gdLst/>
            <a:ahLst/>
            <a:cxnLst/>
            <a:rect l="l" t="t" r="r" b="b"/>
            <a:pathLst>
              <a:path w="8492556" h="3671699">
                <a:moveTo>
                  <a:pt x="0" y="0"/>
                </a:moveTo>
                <a:lnTo>
                  <a:pt x="8492557" y="0"/>
                </a:lnTo>
                <a:lnTo>
                  <a:pt x="8492557" y="3671700"/>
                </a:lnTo>
                <a:lnTo>
                  <a:pt x="0" y="36717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Freeform 8"/>
          <p:cNvSpPr/>
          <p:nvPr/>
        </p:nvSpPr>
        <p:spPr>
          <a:xfrm>
            <a:off x="9352242" y="4214134"/>
            <a:ext cx="8386495" cy="3671699"/>
          </a:xfrm>
          <a:custGeom>
            <a:avLst/>
            <a:gdLst/>
            <a:ahLst/>
            <a:cxnLst/>
            <a:rect l="l" t="t" r="r" b="b"/>
            <a:pathLst>
              <a:path w="8386495" h="3671699">
                <a:moveTo>
                  <a:pt x="0" y="0"/>
                </a:moveTo>
                <a:lnTo>
                  <a:pt x="8386495" y="0"/>
                </a:lnTo>
                <a:lnTo>
                  <a:pt x="8386495" y="3671700"/>
                </a:lnTo>
                <a:lnTo>
                  <a:pt x="0" y="36717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TextBox 9"/>
          <p:cNvSpPr txBox="1"/>
          <p:nvPr/>
        </p:nvSpPr>
        <p:spPr>
          <a:xfrm>
            <a:off x="801281" y="1776732"/>
            <a:ext cx="12275124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50"/>
              </a:lnSpc>
            </a:pPr>
            <a:r>
              <a:rPr lang="en-US" sz="5000" spc="-115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 Scenario 1 Results: End Effector performance</a:t>
            </a:r>
          </a:p>
        </p:txBody>
      </p:sp>
      <p:sp>
        <p:nvSpPr>
          <p:cNvPr id="10" name="Freeform 10"/>
          <p:cNvSpPr/>
          <p:nvPr/>
        </p:nvSpPr>
        <p:spPr>
          <a:xfrm>
            <a:off x="1213212" y="2964319"/>
            <a:ext cx="578753" cy="578753"/>
          </a:xfrm>
          <a:custGeom>
            <a:avLst/>
            <a:gdLst/>
            <a:ahLst/>
            <a:cxnLst/>
            <a:rect l="l" t="t" r="r" b="b"/>
            <a:pathLst>
              <a:path w="578753" h="578753">
                <a:moveTo>
                  <a:pt x="0" y="0"/>
                </a:moveTo>
                <a:lnTo>
                  <a:pt x="578753" y="0"/>
                </a:lnTo>
                <a:lnTo>
                  <a:pt x="578753" y="578753"/>
                </a:lnTo>
                <a:lnTo>
                  <a:pt x="0" y="5787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1" name="TextBox 11"/>
          <p:cNvSpPr txBox="1"/>
          <p:nvPr/>
        </p:nvSpPr>
        <p:spPr>
          <a:xfrm>
            <a:off x="2083446" y="2779032"/>
            <a:ext cx="6088713" cy="854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sz="4999" spc="-49">
                <a:solidFill>
                  <a:srgbClr val="022369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Centralized Strategy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26270" y="2779032"/>
            <a:ext cx="6848518" cy="854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sz="4999" spc="-49" dirty="0">
                <a:solidFill>
                  <a:srgbClr val="022369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Decentralized Strategy</a:t>
            </a:r>
          </a:p>
        </p:txBody>
      </p:sp>
      <p:sp>
        <p:nvSpPr>
          <p:cNvPr id="13" name="Freeform 13"/>
          <p:cNvSpPr/>
          <p:nvPr/>
        </p:nvSpPr>
        <p:spPr>
          <a:xfrm>
            <a:off x="9352242" y="2964319"/>
            <a:ext cx="578753" cy="578753"/>
          </a:xfrm>
          <a:custGeom>
            <a:avLst/>
            <a:gdLst/>
            <a:ahLst/>
            <a:cxnLst/>
            <a:rect l="l" t="t" r="r" b="b"/>
            <a:pathLst>
              <a:path w="578753" h="578753">
                <a:moveTo>
                  <a:pt x="0" y="0"/>
                </a:moveTo>
                <a:lnTo>
                  <a:pt x="578753" y="0"/>
                </a:lnTo>
                <a:lnTo>
                  <a:pt x="578753" y="578753"/>
                </a:lnTo>
                <a:lnTo>
                  <a:pt x="0" y="5787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4" name="TextBox 14"/>
          <p:cNvSpPr txBox="1"/>
          <p:nvPr/>
        </p:nvSpPr>
        <p:spPr>
          <a:xfrm>
            <a:off x="1502588" y="8381134"/>
            <a:ext cx="14056456" cy="381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2"/>
              </a:lnSpc>
            </a:pPr>
            <a:r>
              <a:rPr lang="en-US" sz="2602" spc="-26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For end effector tracking accuracy, both architectures are highly effective solutions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3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4987" y="391816"/>
            <a:ext cx="17438027" cy="9503369"/>
            <a:chOff x="0" y="0"/>
            <a:chExt cx="4592731" cy="25029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92731" cy="2502945"/>
            </a:xfrm>
            <a:custGeom>
              <a:avLst/>
              <a:gdLst/>
              <a:ahLst/>
              <a:cxnLst/>
              <a:rect l="l" t="t" r="r" b="b"/>
              <a:pathLst>
                <a:path w="4592731" h="2502945">
                  <a:moveTo>
                    <a:pt x="13319" y="0"/>
                  </a:moveTo>
                  <a:lnTo>
                    <a:pt x="4579412" y="0"/>
                  </a:lnTo>
                  <a:cubicBezTo>
                    <a:pt x="4586768" y="0"/>
                    <a:pt x="4592731" y="5963"/>
                    <a:pt x="4592731" y="13319"/>
                  </a:cubicBezTo>
                  <a:lnTo>
                    <a:pt x="4592731" y="2489626"/>
                  </a:lnTo>
                  <a:cubicBezTo>
                    <a:pt x="4592731" y="2496982"/>
                    <a:pt x="4586768" y="2502945"/>
                    <a:pt x="4579412" y="2502945"/>
                  </a:cubicBezTo>
                  <a:lnTo>
                    <a:pt x="13319" y="2502945"/>
                  </a:lnTo>
                  <a:cubicBezTo>
                    <a:pt x="5963" y="2502945"/>
                    <a:pt x="0" y="2496982"/>
                    <a:pt x="0" y="2489626"/>
                  </a:cubicBezTo>
                  <a:lnTo>
                    <a:pt x="0" y="13319"/>
                  </a:lnTo>
                  <a:cubicBezTo>
                    <a:pt x="0" y="5963"/>
                    <a:pt x="5963" y="0"/>
                    <a:pt x="1331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92731" cy="25410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45122" y="1012332"/>
            <a:ext cx="3015260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19"/>
              </a:lnSpc>
              <a:spcBef>
                <a:spcPct val="0"/>
              </a:spcBef>
            </a:pPr>
            <a:r>
              <a:rPr lang="en-US" sz="1799" spc="-17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  Field and Service Robotics</a:t>
            </a:r>
          </a:p>
        </p:txBody>
      </p:sp>
      <p:sp>
        <p:nvSpPr>
          <p:cNvPr id="6" name="Freeform 6"/>
          <p:cNvSpPr/>
          <p:nvPr/>
        </p:nvSpPr>
        <p:spPr>
          <a:xfrm>
            <a:off x="1045122" y="1028700"/>
            <a:ext cx="336180" cy="290337"/>
          </a:xfrm>
          <a:custGeom>
            <a:avLst/>
            <a:gdLst/>
            <a:ahLst/>
            <a:cxnLst/>
            <a:rect l="l" t="t" r="r" b="b"/>
            <a:pathLst>
              <a:path w="336180" h="290337">
                <a:moveTo>
                  <a:pt x="0" y="0"/>
                </a:moveTo>
                <a:lnTo>
                  <a:pt x="336179" y="0"/>
                </a:lnTo>
                <a:lnTo>
                  <a:pt x="336179" y="290337"/>
                </a:lnTo>
                <a:lnTo>
                  <a:pt x="0" y="290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Freeform 7"/>
          <p:cNvSpPr/>
          <p:nvPr/>
        </p:nvSpPr>
        <p:spPr>
          <a:xfrm>
            <a:off x="651444" y="4214134"/>
            <a:ext cx="8492556" cy="3671699"/>
          </a:xfrm>
          <a:custGeom>
            <a:avLst/>
            <a:gdLst/>
            <a:ahLst/>
            <a:cxnLst/>
            <a:rect l="l" t="t" r="r" b="b"/>
            <a:pathLst>
              <a:path w="8492556" h="3671699">
                <a:moveTo>
                  <a:pt x="0" y="0"/>
                </a:moveTo>
                <a:lnTo>
                  <a:pt x="8492556" y="0"/>
                </a:lnTo>
                <a:lnTo>
                  <a:pt x="8492556" y="3671700"/>
                </a:lnTo>
                <a:lnTo>
                  <a:pt x="0" y="36717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516" b="-1516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Freeform 8"/>
          <p:cNvSpPr/>
          <p:nvPr/>
        </p:nvSpPr>
        <p:spPr>
          <a:xfrm>
            <a:off x="9352242" y="4214134"/>
            <a:ext cx="8386495" cy="3671699"/>
          </a:xfrm>
          <a:custGeom>
            <a:avLst/>
            <a:gdLst/>
            <a:ahLst/>
            <a:cxnLst/>
            <a:rect l="l" t="t" r="r" b="b"/>
            <a:pathLst>
              <a:path w="8386495" h="3671699">
                <a:moveTo>
                  <a:pt x="0" y="0"/>
                </a:moveTo>
                <a:lnTo>
                  <a:pt x="8386495" y="0"/>
                </a:lnTo>
                <a:lnTo>
                  <a:pt x="8386495" y="3671700"/>
                </a:lnTo>
                <a:lnTo>
                  <a:pt x="0" y="36717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233" r="-1233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TextBox 9"/>
          <p:cNvSpPr txBox="1"/>
          <p:nvPr/>
        </p:nvSpPr>
        <p:spPr>
          <a:xfrm>
            <a:off x="801281" y="1776732"/>
            <a:ext cx="10259810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50"/>
              </a:lnSpc>
            </a:pPr>
            <a:r>
              <a:rPr lang="en-US" sz="5000" spc="-115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 Scenario 1 Results: UAV Performance</a:t>
            </a:r>
          </a:p>
        </p:txBody>
      </p:sp>
      <p:sp>
        <p:nvSpPr>
          <p:cNvPr id="10" name="Freeform 10"/>
          <p:cNvSpPr/>
          <p:nvPr/>
        </p:nvSpPr>
        <p:spPr>
          <a:xfrm>
            <a:off x="1213212" y="2964319"/>
            <a:ext cx="578753" cy="578753"/>
          </a:xfrm>
          <a:custGeom>
            <a:avLst/>
            <a:gdLst/>
            <a:ahLst/>
            <a:cxnLst/>
            <a:rect l="l" t="t" r="r" b="b"/>
            <a:pathLst>
              <a:path w="578753" h="578753">
                <a:moveTo>
                  <a:pt x="0" y="0"/>
                </a:moveTo>
                <a:lnTo>
                  <a:pt x="578753" y="0"/>
                </a:lnTo>
                <a:lnTo>
                  <a:pt x="578753" y="578753"/>
                </a:lnTo>
                <a:lnTo>
                  <a:pt x="0" y="5787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1" name="TextBox 11"/>
          <p:cNvSpPr txBox="1"/>
          <p:nvPr/>
        </p:nvSpPr>
        <p:spPr>
          <a:xfrm>
            <a:off x="2083446" y="2779032"/>
            <a:ext cx="6088713" cy="854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sz="4999" spc="-49">
                <a:solidFill>
                  <a:srgbClr val="022369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Centralized Strategy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346108" y="2779032"/>
            <a:ext cx="6728680" cy="854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sz="4999" spc="-49" dirty="0">
                <a:solidFill>
                  <a:srgbClr val="022369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Decentralized Strategy</a:t>
            </a:r>
          </a:p>
        </p:txBody>
      </p:sp>
      <p:sp>
        <p:nvSpPr>
          <p:cNvPr id="13" name="Freeform 13"/>
          <p:cNvSpPr/>
          <p:nvPr/>
        </p:nvSpPr>
        <p:spPr>
          <a:xfrm>
            <a:off x="9352242" y="2964319"/>
            <a:ext cx="578753" cy="578753"/>
          </a:xfrm>
          <a:custGeom>
            <a:avLst/>
            <a:gdLst/>
            <a:ahLst/>
            <a:cxnLst/>
            <a:rect l="l" t="t" r="r" b="b"/>
            <a:pathLst>
              <a:path w="578753" h="578753">
                <a:moveTo>
                  <a:pt x="0" y="0"/>
                </a:moveTo>
                <a:lnTo>
                  <a:pt x="578753" y="0"/>
                </a:lnTo>
                <a:lnTo>
                  <a:pt x="578753" y="578753"/>
                </a:lnTo>
                <a:lnTo>
                  <a:pt x="0" y="5787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3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4987" y="391816"/>
            <a:ext cx="17438027" cy="9503369"/>
            <a:chOff x="0" y="0"/>
            <a:chExt cx="4592731" cy="25029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92731" cy="2502945"/>
            </a:xfrm>
            <a:custGeom>
              <a:avLst/>
              <a:gdLst/>
              <a:ahLst/>
              <a:cxnLst/>
              <a:rect l="l" t="t" r="r" b="b"/>
              <a:pathLst>
                <a:path w="4592731" h="2502945">
                  <a:moveTo>
                    <a:pt x="13319" y="0"/>
                  </a:moveTo>
                  <a:lnTo>
                    <a:pt x="4579412" y="0"/>
                  </a:lnTo>
                  <a:cubicBezTo>
                    <a:pt x="4586768" y="0"/>
                    <a:pt x="4592731" y="5963"/>
                    <a:pt x="4592731" y="13319"/>
                  </a:cubicBezTo>
                  <a:lnTo>
                    <a:pt x="4592731" y="2489626"/>
                  </a:lnTo>
                  <a:cubicBezTo>
                    <a:pt x="4592731" y="2496982"/>
                    <a:pt x="4586768" y="2502945"/>
                    <a:pt x="4579412" y="2502945"/>
                  </a:cubicBezTo>
                  <a:lnTo>
                    <a:pt x="13319" y="2502945"/>
                  </a:lnTo>
                  <a:cubicBezTo>
                    <a:pt x="5963" y="2502945"/>
                    <a:pt x="0" y="2496982"/>
                    <a:pt x="0" y="2489626"/>
                  </a:cubicBezTo>
                  <a:lnTo>
                    <a:pt x="0" y="13319"/>
                  </a:lnTo>
                  <a:cubicBezTo>
                    <a:pt x="0" y="5963"/>
                    <a:pt x="5963" y="0"/>
                    <a:pt x="1331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92731" cy="25410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45122" y="1012332"/>
            <a:ext cx="3015260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19"/>
              </a:lnSpc>
              <a:spcBef>
                <a:spcPct val="0"/>
              </a:spcBef>
            </a:pPr>
            <a:r>
              <a:rPr lang="en-US" sz="1799" spc="-17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  Field and Service Robotics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144000" y="1318077"/>
            <a:ext cx="8509542" cy="4655703"/>
            <a:chOff x="0" y="0"/>
            <a:chExt cx="2241196" cy="122619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41196" cy="1226193"/>
            </a:xfrm>
            <a:custGeom>
              <a:avLst/>
              <a:gdLst/>
              <a:ahLst/>
              <a:cxnLst/>
              <a:rect l="l" t="t" r="r" b="b"/>
              <a:pathLst>
                <a:path w="2241196" h="1226193">
                  <a:moveTo>
                    <a:pt x="39121" y="0"/>
                  </a:moveTo>
                  <a:lnTo>
                    <a:pt x="2202075" y="0"/>
                  </a:lnTo>
                  <a:cubicBezTo>
                    <a:pt x="2212451" y="0"/>
                    <a:pt x="2222401" y="4122"/>
                    <a:pt x="2229738" y="11458"/>
                  </a:cubicBezTo>
                  <a:cubicBezTo>
                    <a:pt x="2237074" y="18795"/>
                    <a:pt x="2241196" y="28746"/>
                    <a:pt x="2241196" y="39121"/>
                  </a:cubicBezTo>
                  <a:lnTo>
                    <a:pt x="2241196" y="1187072"/>
                  </a:lnTo>
                  <a:cubicBezTo>
                    <a:pt x="2241196" y="1197448"/>
                    <a:pt x="2237074" y="1207398"/>
                    <a:pt x="2229738" y="1214735"/>
                  </a:cubicBezTo>
                  <a:cubicBezTo>
                    <a:pt x="2222401" y="1222072"/>
                    <a:pt x="2212451" y="1226193"/>
                    <a:pt x="2202075" y="1226193"/>
                  </a:cubicBezTo>
                  <a:lnTo>
                    <a:pt x="39121" y="1226193"/>
                  </a:lnTo>
                  <a:cubicBezTo>
                    <a:pt x="28746" y="1226193"/>
                    <a:pt x="18795" y="1222072"/>
                    <a:pt x="11458" y="1214735"/>
                  </a:cubicBezTo>
                  <a:cubicBezTo>
                    <a:pt x="4122" y="1207398"/>
                    <a:pt x="0" y="1197448"/>
                    <a:pt x="0" y="1187072"/>
                  </a:cubicBezTo>
                  <a:lnTo>
                    <a:pt x="0" y="39121"/>
                  </a:lnTo>
                  <a:cubicBezTo>
                    <a:pt x="0" y="28746"/>
                    <a:pt x="4122" y="18795"/>
                    <a:pt x="11458" y="11458"/>
                  </a:cubicBezTo>
                  <a:cubicBezTo>
                    <a:pt x="18795" y="4122"/>
                    <a:pt x="28746" y="0"/>
                    <a:pt x="39121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017EFF"/>
              </a:solidFill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241196" cy="12642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13212" y="4373253"/>
            <a:ext cx="8509542" cy="4128621"/>
            <a:chOff x="0" y="0"/>
            <a:chExt cx="2241196" cy="108737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241196" cy="1087373"/>
            </a:xfrm>
            <a:custGeom>
              <a:avLst/>
              <a:gdLst/>
              <a:ahLst/>
              <a:cxnLst/>
              <a:rect l="l" t="t" r="r" b="b"/>
              <a:pathLst>
                <a:path w="2241196" h="1087373">
                  <a:moveTo>
                    <a:pt x="39121" y="0"/>
                  </a:moveTo>
                  <a:lnTo>
                    <a:pt x="2202075" y="0"/>
                  </a:lnTo>
                  <a:cubicBezTo>
                    <a:pt x="2212451" y="0"/>
                    <a:pt x="2222401" y="4122"/>
                    <a:pt x="2229738" y="11458"/>
                  </a:cubicBezTo>
                  <a:cubicBezTo>
                    <a:pt x="2237074" y="18795"/>
                    <a:pt x="2241196" y="28746"/>
                    <a:pt x="2241196" y="39121"/>
                  </a:cubicBezTo>
                  <a:lnTo>
                    <a:pt x="2241196" y="1048252"/>
                  </a:lnTo>
                  <a:cubicBezTo>
                    <a:pt x="2241196" y="1058628"/>
                    <a:pt x="2237074" y="1068578"/>
                    <a:pt x="2229738" y="1075915"/>
                  </a:cubicBezTo>
                  <a:cubicBezTo>
                    <a:pt x="2222401" y="1083252"/>
                    <a:pt x="2212451" y="1087373"/>
                    <a:pt x="2202075" y="1087373"/>
                  </a:cubicBezTo>
                  <a:lnTo>
                    <a:pt x="39121" y="1087373"/>
                  </a:lnTo>
                  <a:cubicBezTo>
                    <a:pt x="28746" y="1087373"/>
                    <a:pt x="18795" y="1083252"/>
                    <a:pt x="11458" y="1075915"/>
                  </a:cubicBezTo>
                  <a:cubicBezTo>
                    <a:pt x="4122" y="1068578"/>
                    <a:pt x="0" y="1058628"/>
                    <a:pt x="0" y="1048252"/>
                  </a:cubicBezTo>
                  <a:lnTo>
                    <a:pt x="0" y="39121"/>
                  </a:lnTo>
                  <a:cubicBezTo>
                    <a:pt x="0" y="28746"/>
                    <a:pt x="4122" y="18795"/>
                    <a:pt x="11458" y="11458"/>
                  </a:cubicBezTo>
                  <a:cubicBezTo>
                    <a:pt x="18795" y="4122"/>
                    <a:pt x="28746" y="0"/>
                    <a:pt x="39121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017EFF"/>
              </a:solidFill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241196" cy="1125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801281" y="1776732"/>
            <a:ext cx="7841434" cy="116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50"/>
              </a:lnSpc>
            </a:pPr>
            <a:r>
              <a:rPr lang="en-US" sz="5000" spc="-115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 Scenario 2: Moving Manipulator with a Payload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998849" y="5192337"/>
            <a:ext cx="6750909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2"/>
              </a:lnSpc>
            </a:pPr>
            <a:r>
              <a:rPr lang="en-US" sz="2402" spc="-24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Evaluate controller performance during trajectory execution while the end-effector carries a constant load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103192" y="1896487"/>
            <a:ext cx="3981379" cy="381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2"/>
              </a:lnSpc>
            </a:pPr>
            <a:r>
              <a:rPr lang="en-US" sz="2602" b="1" spc="-26">
                <a:solidFill>
                  <a:srgbClr val="02236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Simulation Parameters</a:t>
            </a:r>
            <a:r>
              <a:rPr lang="en-US" sz="2602" spc="-26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103192" y="2586357"/>
            <a:ext cx="6591158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2"/>
              </a:lnSpc>
            </a:pPr>
            <a:r>
              <a:rPr lang="en-US" sz="2402" b="1" spc="-24">
                <a:solidFill>
                  <a:srgbClr val="02236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Task</a:t>
            </a:r>
            <a:r>
              <a:rPr lang="en-US" sz="2402" spc="-24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: The manipulator follows the same trajectory as in Scenario 1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103192" y="3665543"/>
            <a:ext cx="6591158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2"/>
              </a:lnSpc>
            </a:pPr>
            <a:r>
              <a:rPr lang="en-US" sz="2402" b="1" spc="-24">
                <a:solidFill>
                  <a:srgbClr val="02236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Gains</a:t>
            </a:r>
            <a:r>
              <a:rPr lang="en-US" sz="2402" spc="-24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: Set to "rigid" configuration (Case A1)</a:t>
            </a:r>
          </a:p>
        </p:txBody>
      </p:sp>
      <p:sp>
        <p:nvSpPr>
          <p:cNvPr id="17" name="Freeform 17"/>
          <p:cNvSpPr/>
          <p:nvPr/>
        </p:nvSpPr>
        <p:spPr>
          <a:xfrm>
            <a:off x="1045122" y="1028700"/>
            <a:ext cx="336180" cy="290337"/>
          </a:xfrm>
          <a:custGeom>
            <a:avLst/>
            <a:gdLst/>
            <a:ahLst/>
            <a:cxnLst/>
            <a:rect l="l" t="t" r="r" b="b"/>
            <a:pathLst>
              <a:path w="336180" h="290337">
                <a:moveTo>
                  <a:pt x="0" y="0"/>
                </a:moveTo>
                <a:lnTo>
                  <a:pt x="336179" y="0"/>
                </a:lnTo>
                <a:lnTo>
                  <a:pt x="336179" y="290337"/>
                </a:lnTo>
                <a:lnTo>
                  <a:pt x="0" y="290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8" name="TextBox 18"/>
          <p:cNvSpPr txBox="1"/>
          <p:nvPr/>
        </p:nvSpPr>
        <p:spPr>
          <a:xfrm>
            <a:off x="10103192" y="4382778"/>
            <a:ext cx="7156108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2"/>
              </a:lnSpc>
            </a:pPr>
            <a:r>
              <a:rPr lang="en-US" sz="2402" b="1" spc="-24">
                <a:solidFill>
                  <a:srgbClr val="02236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Load: </a:t>
            </a:r>
            <a:r>
              <a:rPr lang="en-US" sz="2402" spc="-24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A constant vertical force of 1.47 N is applied to the end-effector, simulating a 0.15 kg payload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2093882" y="5459103"/>
            <a:ext cx="4839112" cy="4374557"/>
            <a:chOff x="0" y="0"/>
            <a:chExt cx="6350000" cy="57404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351270" cy="5741670"/>
            </a:xfrm>
            <a:custGeom>
              <a:avLst/>
              <a:gdLst/>
              <a:ahLst/>
              <a:cxnLst/>
              <a:rect l="l" t="t" r="r" b="b"/>
              <a:pathLst>
                <a:path w="6351270" h="5741670">
                  <a:moveTo>
                    <a:pt x="0" y="542290"/>
                  </a:moveTo>
                  <a:lnTo>
                    <a:pt x="0" y="2392680"/>
                  </a:lnTo>
                  <a:cubicBezTo>
                    <a:pt x="0" y="2691130"/>
                    <a:pt x="242570" y="2933700"/>
                    <a:pt x="542290" y="2933700"/>
                  </a:cubicBezTo>
                  <a:lnTo>
                    <a:pt x="1148080" y="2933700"/>
                  </a:lnTo>
                  <a:cubicBezTo>
                    <a:pt x="1447800" y="2933700"/>
                    <a:pt x="1690370" y="3176270"/>
                    <a:pt x="1690370" y="3475990"/>
                  </a:cubicBezTo>
                  <a:lnTo>
                    <a:pt x="1690370" y="5199380"/>
                  </a:lnTo>
                  <a:cubicBezTo>
                    <a:pt x="1690370" y="5499100"/>
                    <a:pt x="1932940" y="5741670"/>
                    <a:pt x="2232660" y="5741670"/>
                  </a:cubicBezTo>
                  <a:lnTo>
                    <a:pt x="3599180" y="5741670"/>
                  </a:lnTo>
                  <a:cubicBezTo>
                    <a:pt x="3735070" y="5741670"/>
                    <a:pt x="3867150" y="5689600"/>
                    <a:pt x="3967480" y="5598160"/>
                  </a:cubicBezTo>
                  <a:lnTo>
                    <a:pt x="6177280" y="3553460"/>
                  </a:lnTo>
                  <a:cubicBezTo>
                    <a:pt x="6287770" y="3450590"/>
                    <a:pt x="6351270" y="3307080"/>
                    <a:pt x="6351270" y="3155950"/>
                  </a:cubicBezTo>
                  <a:lnTo>
                    <a:pt x="6351270" y="542290"/>
                  </a:lnTo>
                  <a:cubicBezTo>
                    <a:pt x="6350000" y="242570"/>
                    <a:pt x="6107430" y="0"/>
                    <a:pt x="5807710" y="0"/>
                  </a:cubicBezTo>
                  <a:lnTo>
                    <a:pt x="542290" y="0"/>
                  </a:lnTo>
                  <a:cubicBezTo>
                    <a:pt x="242570" y="0"/>
                    <a:pt x="0" y="242570"/>
                    <a:pt x="0" y="542290"/>
                  </a:cubicBezTo>
                  <a:close/>
                </a:path>
              </a:pathLst>
            </a:custGeom>
            <a:blipFill>
              <a:blip r:embed="rId4"/>
              <a:stretch>
                <a:fillRect t="-5308" b="-5308"/>
              </a:stretch>
            </a:blipFill>
          </p:spPr>
          <p:txBody>
            <a:bodyPr/>
            <a:lstStyle/>
            <a:p>
              <a:endParaRPr lang="it-IT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3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4987" y="391816"/>
            <a:ext cx="17438027" cy="9503369"/>
            <a:chOff x="0" y="0"/>
            <a:chExt cx="4592731" cy="25029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92731" cy="2502945"/>
            </a:xfrm>
            <a:custGeom>
              <a:avLst/>
              <a:gdLst/>
              <a:ahLst/>
              <a:cxnLst/>
              <a:rect l="l" t="t" r="r" b="b"/>
              <a:pathLst>
                <a:path w="4592731" h="2502945">
                  <a:moveTo>
                    <a:pt x="13319" y="0"/>
                  </a:moveTo>
                  <a:lnTo>
                    <a:pt x="4579412" y="0"/>
                  </a:lnTo>
                  <a:cubicBezTo>
                    <a:pt x="4586768" y="0"/>
                    <a:pt x="4592731" y="5963"/>
                    <a:pt x="4592731" y="13319"/>
                  </a:cubicBezTo>
                  <a:lnTo>
                    <a:pt x="4592731" y="2489626"/>
                  </a:lnTo>
                  <a:cubicBezTo>
                    <a:pt x="4592731" y="2496982"/>
                    <a:pt x="4586768" y="2502945"/>
                    <a:pt x="4579412" y="2502945"/>
                  </a:cubicBezTo>
                  <a:lnTo>
                    <a:pt x="13319" y="2502945"/>
                  </a:lnTo>
                  <a:cubicBezTo>
                    <a:pt x="5963" y="2502945"/>
                    <a:pt x="0" y="2496982"/>
                    <a:pt x="0" y="2489626"/>
                  </a:cubicBezTo>
                  <a:lnTo>
                    <a:pt x="0" y="13319"/>
                  </a:lnTo>
                  <a:cubicBezTo>
                    <a:pt x="0" y="5963"/>
                    <a:pt x="5963" y="0"/>
                    <a:pt x="1331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92731" cy="25410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433377" y="5008552"/>
            <a:ext cx="2626702" cy="2015292"/>
            <a:chOff x="0" y="0"/>
            <a:chExt cx="691806" cy="53077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91806" cy="530776"/>
            </a:xfrm>
            <a:custGeom>
              <a:avLst/>
              <a:gdLst/>
              <a:ahLst/>
              <a:cxnLst/>
              <a:rect l="l" t="t" r="r" b="b"/>
              <a:pathLst>
                <a:path w="691806" h="530776">
                  <a:moveTo>
                    <a:pt x="126738" y="0"/>
                  </a:moveTo>
                  <a:lnTo>
                    <a:pt x="565068" y="0"/>
                  </a:lnTo>
                  <a:cubicBezTo>
                    <a:pt x="635064" y="0"/>
                    <a:pt x="691806" y="56742"/>
                    <a:pt x="691806" y="126738"/>
                  </a:cubicBezTo>
                  <a:lnTo>
                    <a:pt x="691806" y="404039"/>
                  </a:lnTo>
                  <a:cubicBezTo>
                    <a:pt x="691806" y="437652"/>
                    <a:pt x="678453" y="469888"/>
                    <a:pt x="654686" y="493656"/>
                  </a:cubicBezTo>
                  <a:cubicBezTo>
                    <a:pt x="630918" y="517424"/>
                    <a:pt x="598681" y="530776"/>
                    <a:pt x="565068" y="530776"/>
                  </a:cubicBezTo>
                  <a:lnTo>
                    <a:pt x="126738" y="530776"/>
                  </a:lnTo>
                  <a:cubicBezTo>
                    <a:pt x="56742" y="530776"/>
                    <a:pt x="0" y="474034"/>
                    <a:pt x="0" y="404039"/>
                  </a:cubicBezTo>
                  <a:lnTo>
                    <a:pt x="0" y="126738"/>
                  </a:lnTo>
                  <a:cubicBezTo>
                    <a:pt x="0" y="93125"/>
                    <a:pt x="13353" y="60889"/>
                    <a:pt x="37121" y="37121"/>
                  </a:cubicBezTo>
                  <a:cubicBezTo>
                    <a:pt x="60889" y="13353"/>
                    <a:pt x="93125" y="0"/>
                    <a:pt x="126738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017EFF"/>
              </a:solidFill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691806" cy="5688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45122" y="1012299"/>
            <a:ext cx="3095412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19"/>
              </a:lnSpc>
              <a:spcBef>
                <a:spcPct val="0"/>
              </a:spcBef>
            </a:pPr>
            <a:r>
              <a:rPr lang="en-US" sz="1799" spc="-17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Field and Service Robotics</a:t>
            </a:r>
          </a:p>
        </p:txBody>
      </p:sp>
      <p:sp>
        <p:nvSpPr>
          <p:cNvPr id="9" name="Freeform 9"/>
          <p:cNvSpPr/>
          <p:nvPr/>
        </p:nvSpPr>
        <p:spPr>
          <a:xfrm>
            <a:off x="1045122" y="1028700"/>
            <a:ext cx="336180" cy="290337"/>
          </a:xfrm>
          <a:custGeom>
            <a:avLst/>
            <a:gdLst/>
            <a:ahLst/>
            <a:cxnLst/>
            <a:rect l="l" t="t" r="r" b="b"/>
            <a:pathLst>
              <a:path w="336180" h="290337">
                <a:moveTo>
                  <a:pt x="0" y="0"/>
                </a:moveTo>
                <a:lnTo>
                  <a:pt x="336179" y="0"/>
                </a:lnTo>
                <a:lnTo>
                  <a:pt x="336179" y="290337"/>
                </a:lnTo>
                <a:lnTo>
                  <a:pt x="0" y="290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0" name="Freeform 10"/>
          <p:cNvSpPr/>
          <p:nvPr/>
        </p:nvSpPr>
        <p:spPr>
          <a:xfrm>
            <a:off x="10503669" y="1087195"/>
            <a:ext cx="578753" cy="578753"/>
          </a:xfrm>
          <a:custGeom>
            <a:avLst/>
            <a:gdLst/>
            <a:ahLst/>
            <a:cxnLst/>
            <a:rect l="l" t="t" r="r" b="b"/>
            <a:pathLst>
              <a:path w="578753" h="578753">
                <a:moveTo>
                  <a:pt x="0" y="0"/>
                </a:moveTo>
                <a:lnTo>
                  <a:pt x="578753" y="0"/>
                </a:lnTo>
                <a:lnTo>
                  <a:pt x="578753" y="578753"/>
                </a:lnTo>
                <a:lnTo>
                  <a:pt x="0" y="5787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11" name="Group 11"/>
          <p:cNvGrpSpPr/>
          <p:nvPr/>
        </p:nvGrpSpPr>
        <p:grpSpPr>
          <a:xfrm>
            <a:off x="4575412" y="5008552"/>
            <a:ext cx="3546035" cy="3743752"/>
            <a:chOff x="0" y="0"/>
            <a:chExt cx="933935" cy="98600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33935" cy="986009"/>
            </a:xfrm>
            <a:custGeom>
              <a:avLst/>
              <a:gdLst/>
              <a:ahLst/>
              <a:cxnLst/>
              <a:rect l="l" t="t" r="r" b="b"/>
              <a:pathLst>
                <a:path w="933935" h="986009">
                  <a:moveTo>
                    <a:pt x="93880" y="0"/>
                  </a:moveTo>
                  <a:lnTo>
                    <a:pt x="840055" y="0"/>
                  </a:lnTo>
                  <a:cubicBezTo>
                    <a:pt x="864954" y="0"/>
                    <a:pt x="888832" y="9891"/>
                    <a:pt x="906438" y="27497"/>
                  </a:cubicBezTo>
                  <a:cubicBezTo>
                    <a:pt x="924044" y="45103"/>
                    <a:pt x="933935" y="68982"/>
                    <a:pt x="933935" y="93880"/>
                  </a:cubicBezTo>
                  <a:lnTo>
                    <a:pt x="933935" y="892128"/>
                  </a:lnTo>
                  <a:cubicBezTo>
                    <a:pt x="933935" y="917027"/>
                    <a:pt x="924044" y="940906"/>
                    <a:pt x="906438" y="958512"/>
                  </a:cubicBezTo>
                  <a:cubicBezTo>
                    <a:pt x="888832" y="976118"/>
                    <a:pt x="864954" y="986009"/>
                    <a:pt x="840055" y="986009"/>
                  </a:cubicBezTo>
                  <a:lnTo>
                    <a:pt x="93880" y="986009"/>
                  </a:lnTo>
                  <a:cubicBezTo>
                    <a:pt x="68982" y="986009"/>
                    <a:pt x="45103" y="976118"/>
                    <a:pt x="27497" y="958512"/>
                  </a:cubicBezTo>
                  <a:cubicBezTo>
                    <a:pt x="9891" y="940906"/>
                    <a:pt x="0" y="917027"/>
                    <a:pt x="0" y="892128"/>
                  </a:cubicBezTo>
                  <a:lnTo>
                    <a:pt x="0" y="93880"/>
                  </a:lnTo>
                  <a:cubicBezTo>
                    <a:pt x="0" y="68982"/>
                    <a:pt x="9891" y="45103"/>
                    <a:pt x="27497" y="27497"/>
                  </a:cubicBezTo>
                  <a:cubicBezTo>
                    <a:pt x="45103" y="9891"/>
                    <a:pt x="68982" y="0"/>
                    <a:pt x="93880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017EFF"/>
              </a:solidFill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933935" cy="10241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-10800000">
            <a:off x="5420192" y="6632704"/>
            <a:ext cx="1856475" cy="1856475"/>
          </a:xfrm>
          <a:custGeom>
            <a:avLst/>
            <a:gdLst/>
            <a:ahLst/>
            <a:cxnLst/>
            <a:rect l="l" t="t" r="r" b="b"/>
            <a:pathLst>
              <a:path w="1856475" h="1856475">
                <a:moveTo>
                  <a:pt x="0" y="0"/>
                </a:moveTo>
                <a:lnTo>
                  <a:pt x="1856475" y="0"/>
                </a:lnTo>
                <a:lnTo>
                  <a:pt x="1856475" y="1856475"/>
                </a:lnTo>
                <a:lnTo>
                  <a:pt x="0" y="18564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5" name="Freeform 15"/>
          <p:cNvSpPr/>
          <p:nvPr/>
        </p:nvSpPr>
        <p:spPr>
          <a:xfrm>
            <a:off x="4745455" y="5008552"/>
            <a:ext cx="3181054" cy="1624152"/>
          </a:xfrm>
          <a:custGeom>
            <a:avLst/>
            <a:gdLst/>
            <a:ahLst/>
            <a:cxnLst/>
            <a:rect l="l" t="t" r="r" b="b"/>
            <a:pathLst>
              <a:path w="3181054" h="1624152">
                <a:moveTo>
                  <a:pt x="0" y="0"/>
                </a:moveTo>
                <a:lnTo>
                  <a:pt x="3181053" y="0"/>
                </a:lnTo>
                <a:lnTo>
                  <a:pt x="3181053" y="1624152"/>
                </a:lnTo>
                <a:lnTo>
                  <a:pt x="0" y="16241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4084" t="-87619" r="-35963" b="-86678"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16" name="Group 16"/>
          <p:cNvGrpSpPr/>
          <p:nvPr/>
        </p:nvGrpSpPr>
        <p:grpSpPr>
          <a:xfrm>
            <a:off x="13474469" y="7287296"/>
            <a:ext cx="2254056" cy="2144260"/>
            <a:chOff x="0" y="0"/>
            <a:chExt cx="593661" cy="56474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93661" cy="564743"/>
            </a:xfrm>
            <a:custGeom>
              <a:avLst/>
              <a:gdLst/>
              <a:ahLst/>
              <a:cxnLst/>
              <a:rect l="l" t="t" r="r" b="b"/>
              <a:pathLst>
                <a:path w="593661" h="564743">
                  <a:moveTo>
                    <a:pt x="147690" y="0"/>
                  </a:moveTo>
                  <a:lnTo>
                    <a:pt x="445970" y="0"/>
                  </a:lnTo>
                  <a:cubicBezTo>
                    <a:pt x="527538" y="0"/>
                    <a:pt x="593661" y="66123"/>
                    <a:pt x="593661" y="147690"/>
                  </a:cubicBezTo>
                  <a:lnTo>
                    <a:pt x="593661" y="417053"/>
                  </a:lnTo>
                  <a:cubicBezTo>
                    <a:pt x="593661" y="456223"/>
                    <a:pt x="578101" y="493789"/>
                    <a:pt x="550403" y="521486"/>
                  </a:cubicBezTo>
                  <a:cubicBezTo>
                    <a:pt x="522706" y="549183"/>
                    <a:pt x="485140" y="564743"/>
                    <a:pt x="445970" y="564743"/>
                  </a:cubicBezTo>
                  <a:lnTo>
                    <a:pt x="147690" y="564743"/>
                  </a:lnTo>
                  <a:cubicBezTo>
                    <a:pt x="66123" y="564743"/>
                    <a:pt x="0" y="498620"/>
                    <a:pt x="0" y="417053"/>
                  </a:cubicBezTo>
                  <a:lnTo>
                    <a:pt x="0" y="147690"/>
                  </a:lnTo>
                  <a:cubicBezTo>
                    <a:pt x="0" y="66123"/>
                    <a:pt x="66123" y="0"/>
                    <a:pt x="147690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017EFF"/>
              </a:solidFill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593661" cy="6028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 rot="-9329561">
            <a:off x="11580494" y="7369709"/>
            <a:ext cx="1825449" cy="726861"/>
          </a:xfrm>
          <a:custGeom>
            <a:avLst/>
            <a:gdLst/>
            <a:ahLst/>
            <a:cxnLst/>
            <a:rect l="l" t="t" r="r" b="b"/>
            <a:pathLst>
              <a:path w="1825449" h="726861">
                <a:moveTo>
                  <a:pt x="0" y="0"/>
                </a:moveTo>
                <a:lnTo>
                  <a:pt x="1825449" y="0"/>
                </a:lnTo>
                <a:lnTo>
                  <a:pt x="1825449" y="726860"/>
                </a:lnTo>
                <a:lnTo>
                  <a:pt x="0" y="7268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0" name="TextBox 20"/>
          <p:cNvSpPr txBox="1"/>
          <p:nvPr/>
        </p:nvSpPr>
        <p:spPr>
          <a:xfrm>
            <a:off x="3095423" y="2061471"/>
            <a:ext cx="11950218" cy="1212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50"/>
              </a:lnSpc>
            </a:pPr>
            <a:r>
              <a:rPr lang="en-US" sz="10058" spc="-231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Different approaches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837795" y="3668700"/>
            <a:ext cx="6088713" cy="854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sz="4999" spc="-49">
                <a:solidFill>
                  <a:srgbClr val="022369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Centralized Strategy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81301" y="5249673"/>
            <a:ext cx="2983740" cy="2790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5"/>
              </a:lnSpc>
            </a:pPr>
            <a:r>
              <a:rPr lang="en-US" sz="2638" spc="-26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Single controller manages the entire UAM based on its</a:t>
            </a:r>
          </a:p>
          <a:p>
            <a:pPr algn="ctr">
              <a:lnSpc>
                <a:spcPts val="3165"/>
              </a:lnSpc>
            </a:pPr>
            <a:r>
              <a:rPr lang="en-US" sz="2638" b="1" spc="-26">
                <a:solidFill>
                  <a:srgbClr val="02236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complete, coupled dynamic model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446193" y="1171149"/>
            <a:ext cx="4977730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 spc="-21">
                <a:solidFill>
                  <a:srgbClr val="022369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CONTROL STRATEGIES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090868" y="3773475"/>
            <a:ext cx="6767202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spc="-50">
                <a:solidFill>
                  <a:srgbClr val="022369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Decentralized Strategy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3062922" y="5018077"/>
            <a:ext cx="3002108" cy="159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8"/>
              </a:lnSpc>
            </a:pPr>
            <a:r>
              <a:rPr lang="en-US" sz="2640" b="1" spc="-26">
                <a:solidFill>
                  <a:srgbClr val="02236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Separate subsystems</a:t>
            </a:r>
            <a:r>
              <a:rPr lang="en-US" sz="2640" spc="-26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 with individual controllers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564085" y="7719169"/>
            <a:ext cx="2365285" cy="119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8"/>
              </a:lnSpc>
            </a:pPr>
            <a:r>
              <a:rPr lang="en-US" sz="2640" spc="-26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mutual effects as </a:t>
            </a:r>
            <a:r>
              <a:rPr lang="en-US" sz="2640" b="1" spc="-26">
                <a:solidFill>
                  <a:srgbClr val="02236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external disturbances</a:t>
            </a:r>
          </a:p>
        </p:txBody>
      </p:sp>
      <p:sp>
        <p:nvSpPr>
          <p:cNvPr id="27" name="Freeform 27"/>
          <p:cNvSpPr/>
          <p:nvPr/>
        </p:nvSpPr>
        <p:spPr>
          <a:xfrm>
            <a:off x="9656721" y="5230888"/>
            <a:ext cx="2272649" cy="1570620"/>
          </a:xfrm>
          <a:custGeom>
            <a:avLst/>
            <a:gdLst/>
            <a:ahLst/>
            <a:cxnLst/>
            <a:rect l="l" t="t" r="r" b="b"/>
            <a:pathLst>
              <a:path w="2272649" h="1570620">
                <a:moveTo>
                  <a:pt x="0" y="0"/>
                </a:moveTo>
                <a:lnTo>
                  <a:pt x="2272649" y="0"/>
                </a:lnTo>
                <a:lnTo>
                  <a:pt x="2272649" y="1570620"/>
                </a:lnTo>
                <a:lnTo>
                  <a:pt x="0" y="157062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9701" t="-61757" r="-43072" b="-59302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8" name="Freeform 28"/>
          <p:cNvSpPr/>
          <p:nvPr/>
        </p:nvSpPr>
        <p:spPr>
          <a:xfrm rot="-10800000">
            <a:off x="13684019" y="7514196"/>
            <a:ext cx="1856475" cy="1856475"/>
          </a:xfrm>
          <a:custGeom>
            <a:avLst/>
            <a:gdLst/>
            <a:ahLst/>
            <a:cxnLst/>
            <a:rect l="l" t="t" r="r" b="b"/>
            <a:pathLst>
              <a:path w="1856475" h="1856475">
                <a:moveTo>
                  <a:pt x="0" y="0"/>
                </a:moveTo>
                <a:lnTo>
                  <a:pt x="1856474" y="0"/>
                </a:lnTo>
                <a:lnTo>
                  <a:pt x="1856474" y="1856475"/>
                </a:lnTo>
                <a:lnTo>
                  <a:pt x="0" y="18564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9" name="Freeform 29"/>
          <p:cNvSpPr/>
          <p:nvPr/>
        </p:nvSpPr>
        <p:spPr>
          <a:xfrm>
            <a:off x="1091925" y="3878250"/>
            <a:ext cx="578753" cy="578753"/>
          </a:xfrm>
          <a:custGeom>
            <a:avLst/>
            <a:gdLst/>
            <a:ahLst/>
            <a:cxnLst/>
            <a:rect l="l" t="t" r="r" b="b"/>
            <a:pathLst>
              <a:path w="578753" h="578753">
                <a:moveTo>
                  <a:pt x="0" y="0"/>
                </a:moveTo>
                <a:lnTo>
                  <a:pt x="578753" y="0"/>
                </a:lnTo>
                <a:lnTo>
                  <a:pt x="578753" y="578754"/>
                </a:lnTo>
                <a:lnTo>
                  <a:pt x="0" y="5787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0" name="Freeform 30"/>
          <p:cNvSpPr/>
          <p:nvPr/>
        </p:nvSpPr>
        <p:spPr>
          <a:xfrm>
            <a:off x="9274708" y="3968286"/>
            <a:ext cx="578753" cy="578753"/>
          </a:xfrm>
          <a:custGeom>
            <a:avLst/>
            <a:gdLst/>
            <a:ahLst/>
            <a:cxnLst/>
            <a:rect l="l" t="t" r="r" b="b"/>
            <a:pathLst>
              <a:path w="578753" h="578753">
                <a:moveTo>
                  <a:pt x="0" y="0"/>
                </a:moveTo>
                <a:lnTo>
                  <a:pt x="578754" y="0"/>
                </a:lnTo>
                <a:lnTo>
                  <a:pt x="578754" y="578753"/>
                </a:lnTo>
                <a:lnTo>
                  <a:pt x="0" y="5787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1" name="Freeform 31"/>
          <p:cNvSpPr/>
          <p:nvPr/>
        </p:nvSpPr>
        <p:spPr>
          <a:xfrm rot="957831">
            <a:off x="12126514" y="6298413"/>
            <a:ext cx="1872816" cy="745721"/>
          </a:xfrm>
          <a:custGeom>
            <a:avLst/>
            <a:gdLst/>
            <a:ahLst/>
            <a:cxnLst/>
            <a:rect l="l" t="t" r="r" b="b"/>
            <a:pathLst>
              <a:path w="1872816" h="745721">
                <a:moveTo>
                  <a:pt x="0" y="0"/>
                </a:moveTo>
                <a:lnTo>
                  <a:pt x="1872816" y="0"/>
                </a:lnTo>
                <a:lnTo>
                  <a:pt x="1872816" y="745721"/>
                </a:lnTo>
                <a:lnTo>
                  <a:pt x="0" y="7457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3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4987" y="391816"/>
            <a:ext cx="17438027" cy="9503369"/>
            <a:chOff x="0" y="0"/>
            <a:chExt cx="4592731" cy="25029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92731" cy="2502945"/>
            </a:xfrm>
            <a:custGeom>
              <a:avLst/>
              <a:gdLst/>
              <a:ahLst/>
              <a:cxnLst/>
              <a:rect l="l" t="t" r="r" b="b"/>
              <a:pathLst>
                <a:path w="4592731" h="2502945">
                  <a:moveTo>
                    <a:pt x="13319" y="0"/>
                  </a:moveTo>
                  <a:lnTo>
                    <a:pt x="4579412" y="0"/>
                  </a:lnTo>
                  <a:cubicBezTo>
                    <a:pt x="4586768" y="0"/>
                    <a:pt x="4592731" y="5963"/>
                    <a:pt x="4592731" y="13319"/>
                  </a:cubicBezTo>
                  <a:lnTo>
                    <a:pt x="4592731" y="2489626"/>
                  </a:lnTo>
                  <a:cubicBezTo>
                    <a:pt x="4592731" y="2496982"/>
                    <a:pt x="4586768" y="2502945"/>
                    <a:pt x="4579412" y="2502945"/>
                  </a:cubicBezTo>
                  <a:lnTo>
                    <a:pt x="13319" y="2502945"/>
                  </a:lnTo>
                  <a:cubicBezTo>
                    <a:pt x="5963" y="2502945"/>
                    <a:pt x="0" y="2496982"/>
                    <a:pt x="0" y="2489626"/>
                  </a:cubicBezTo>
                  <a:lnTo>
                    <a:pt x="0" y="13319"/>
                  </a:lnTo>
                  <a:cubicBezTo>
                    <a:pt x="0" y="5963"/>
                    <a:pt x="5963" y="0"/>
                    <a:pt x="1331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92731" cy="25410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45122" y="1012332"/>
            <a:ext cx="3015260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19"/>
              </a:lnSpc>
              <a:spcBef>
                <a:spcPct val="0"/>
              </a:spcBef>
            </a:pPr>
            <a:r>
              <a:rPr lang="en-US" sz="1799" spc="-17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  Field and Service Robotics</a:t>
            </a:r>
          </a:p>
        </p:txBody>
      </p:sp>
      <p:sp>
        <p:nvSpPr>
          <p:cNvPr id="6" name="Freeform 6"/>
          <p:cNvSpPr/>
          <p:nvPr/>
        </p:nvSpPr>
        <p:spPr>
          <a:xfrm>
            <a:off x="1045122" y="1028700"/>
            <a:ext cx="336180" cy="290337"/>
          </a:xfrm>
          <a:custGeom>
            <a:avLst/>
            <a:gdLst/>
            <a:ahLst/>
            <a:cxnLst/>
            <a:rect l="l" t="t" r="r" b="b"/>
            <a:pathLst>
              <a:path w="336180" h="290337">
                <a:moveTo>
                  <a:pt x="0" y="0"/>
                </a:moveTo>
                <a:lnTo>
                  <a:pt x="336179" y="0"/>
                </a:lnTo>
                <a:lnTo>
                  <a:pt x="336179" y="290337"/>
                </a:lnTo>
                <a:lnTo>
                  <a:pt x="0" y="290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Freeform 7"/>
          <p:cNvSpPr/>
          <p:nvPr/>
        </p:nvSpPr>
        <p:spPr>
          <a:xfrm>
            <a:off x="651444" y="4118884"/>
            <a:ext cx="8492556" cy="3671699"/>
          </a:xfrm>
          <a:custGeom>
            <a:avLst/>
            <a:gdLst/>
            <a:ahLst/>
            <a:cxnLst/>
            <a:rect l="l" t="t" r="r" b="b"/>
            <a:pathLst>
              <a:path w="8492556" h="3671699">
                <a:moveTo>
                  <a:pt x="0" y="0"/>
                </a:moveTo>
                <a:lnTo>
                  <a:pt x="8492556" y="0"/>
                </a:lnTo>
                <a:lnTo>
                  <a:pt x="8492556" y="3671700"/>
                </a:lnTo>
                <a:lnTo>
                  <a:pt x="0" y="36717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85" b="-885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Freeform 8"/>
          <p:cNvSpPr/>
          <p:nvPr/>
        </p:nvSpPr>
        <p:spPr>
          <a:xfrm>
            <a:off x="9352242" y="4118884"/>
            <a:ext cx="8386495" cy="3671699"/>
          </a:xfrm>
          <a:custGeom>
            <a:avLst/>
            <a:gdLst/>
            <a:ahLst/>
            <a:cxnLst/>
            <a:rect l="l" t="t" r="r" b="b"/>
            <a:pathLst>
              <a:path w="8386495" h="3671699">
                <a:moveTo>
                  <a:pt x="0" y="0"/>
                </a:moveTo>
                <a:lnTo>
                  <a:pt x="8386495" y="0"/>
                </a:lnTo>
                <a:lnTo>
                  <a:pt x="8386495" y="3671700"/>
                </a:lnTo>
                <a:lnTo>
                  <a:pt x="0" y="36717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288" b="-1288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TextBox 9"/>
          <p:cNvSpPr txBox="1"/>
          <p:nvPr/>
        </p:nvSpPr>
        <p:spPr>
          <a:xfrm>
            <a:off x="801281" y="1776732"/>
            <a:ext cx="12747340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50"/>
              </a:lnSpc>
            </a:pPr>
            <a:r>
              <a:rPr lang="en-US" sz="5000" spc="-115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 Scenario 2 Results: End Effector performance</a:t>
            </a:r>
          </a:p>
        </p:txBody>
      </p:sp>
      <p:sp>
        <p:nvSpPr>
          <p:cNvPr id="10" name="Freeform 10"/>
          <p:cNvSpPr/>
          <p:nvPr/>
        </p:nvSpPr>
        <p:spPr>
          <a:xfrm>
            <a:off x="1213212" y="2964319"/>
            <a:ext cx="578753" cy="578753"/>
          </a:xfrm>
          <a:custGeom>
            <a:avLst/>
            <a:gdLst/>
            <a:ahLst/>
            <a:cxnLst/>
            <a:rect l="l" t="t" r="r" b="b"/>
            <a:pathLst>
              <a:path w="578753" h="578753">
                <a:moveTo>
                  <a:pt x="0" y="0"/>
                </a:moveTo>
                <a:lnTo>
                  <a:pt x="578753" y="0"/>
                </a:lnTo>
                <a:lnTo>
                  <a:pt x="578753" y="578753"/>
                </a:lnTo>
                <a:lnTo>
                  <a:pt x="0" y="5787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1" name="TextBox 11"/>
          <p:cNvSpPr txBox="1"/>
          <p:nvPr/>
        </p:nvSpPr>
        <p:spPr>
          <a:xfrm>
            <a:off x="2116758" y="2779032"/>
            <a:ext cx="6088713" cy="854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sz="4999" spc="-49">
                <a:solidFill>
                  <a:srgbClr val="022369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Centralized Strategy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349240" y="2779032"/>
            <a:ext cx="6725548" cy="854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sz="4999" spc="-49" dirty="0">
                <a:solidFill>
                  <a:srgbClr val="022369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Decentralized Strategy</a:t>
            </a:r>
          </a:p>
        </p:txBody>
      </p:sp>
      <p:sp>
        <p:nvSpPr>
          <p:cNvPr id="13" name="Freeform 13"/>
          <p:cNvSpPr/>
          <p:nvPr/>
        </p:nvSpPr>
        <p:spPr>
          <a:xfrm>
            <a:off x="9352242" y="2964319"/>
            <a:ext cx="578753" cy="578753"/>
          </a:xfrm>
          <a:custGeom>
            <a:avLst/>
            <a:gdLst/>
            <a:ahLst/>
            <a:cxnLst/>
            <a:rect l="l" t="t" r="r" b="b"/>
            <a:pathLst>
              <a:path w="578753" h="578753">
                <a:moveTo>
                  <a:pt x="0" y="0"/>
                </a:moveTo>
                <a:lnTo>
                  <a:pt x="578753" y="0"/>
                </a:lnTo>
                <a:lnTo>
                  <a:pt x="578753" y="578753"/>
                </a:lnTo>
                <a:lnTo>
                  <a:pt x="0" y="5787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4" name="TextBox 14"/>
          <p:cNvSpPr txBox="1"/>
          <p:nvPr/>
        </p:nvSpPr>
        <p:spPr>
          <a:xfrm>
            <a:off x="1502588" y="8381134"/>
            <a:ext cx="15555501" cy="116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2"/>
              </a:lnSpc>
            </a:pPr>
            <a:r>
              <a:rPr lang="en-US" sz="2602" spc="-26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This is the behavior of an impedance controller, which allows for displacement under a persistent force (the payload's weight)</a:t>
            </a:r>
          </a:p>
          <a:p>
            <a:pPr algn="l">
              <a:lnSpc>
                <a:spcPts val="3122"/>
              </a:lnSpc>
            </a:pPr>
            <a:endParaRPr lang="en-US" sz="2602" spc="-26">
              <a:solidFill>
                <a:srgbClr val="022369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3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4987" y="391816"/>
            <a:ext cx="17438027" cy="9503369"/>
            <a:chOff x="0" y="0"/>
            <a:chExt cx="4592731" cy="25029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92731" cy="2502945"/>
            </a:xfrm>
            <a:custGeom>
              <a:avLst/>
              <a:gdLst/>
              <a:ahLst/>
              <a:cxnLst/>
              <a:rect l="l" t="t" r="r" b="b"/>
              <a:pathLst>
                <a:path w="4592731" h="2502945">
                  <a:moveTo>
                    <a:pt x="13319" y="0"/>
                  </a:moveTo>
                  <a:lnTo>
                    <a:pt x="4579412" y="0"/>
                  </a:lnTo>
                  <a:cubicBezTo>
                    <a:pt x="4586768" y="0"/>
                    <a:pt x="4592731" y="5963"/>
                    <a:pt x="4592731" y="13319"/>
                  </a:cubicBezTo>
                  <a:lnTo>
                    <a:pt x="4592731" y="2489626"/>
                  </a:lnTo>
                  <a:cubicBezTo>
                    <a:pt x="4592731" y="2496982"/>
                    <a:pt x="4586768" y="2502945"/>
                    <a:pt x="4579412" y="2502945"/>
                  </a:cubicBezTo>
                  <a:lnTo>
                    <a:pt x="13319" y="2502945"/>
                  </a:lnTo>
                  <a:cubicBezTo>
                    <a:pt x="5963" y="2502945"/>
                    <a:pt x="0" y="2496982"/>
                    <a:pt x="0" y="2489626"/>
                  </a:cubicBezTo>
                  <a:lnTo>
                    <a:pt x="0" y="13319"/>
                  </a:lnTo>
                  <a:cubicBezTo>
                    <a:pt x="0" y="5963"/>
                    <a:pt x="5963" y="0"/>
                    <a:pt x="1331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92731" cy="25410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45122" y="1012332"/>
            <a:ext cx="3015260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19"/>
              </a:lnSpc>
              <a:spcBef>
                <a:spcPct val="0"/>
              </a:spcBef>
            </a:pPr>
            <a:r>
              <a:rPr lang="en-US" sz="1799" spc="-17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  Field and Service Robotics</a:t>
            </a:r>
          </a:p>
        </p:txBody>
      </p:sp>
      <p:sp>
        <p:nvSpPr>
          <p:cNvPr id="6" name="Freeform 6"/>
          <p:cNvSpPr/>
          <p:nvPr/>
        </p:nvSpPr>
        <p:spPr>
          <a:xfrm>
            <a:off x="1045122" y="1028700"/>
            <a:ext cx="336180" cy="290337"/>
          </a:xfrm>
          <a:custGeom>
            <a:avLst/>
            <a:gdLst/>
            <a:ahLst/>
            <a:cxnLst/>
            <a:rect l="l" t="t" r="r" b="b"/>
            <a:pathLst>
              <a:path w="336180" h="290337">
                <a:moveTo>
                  <a:pt x="0" y="0"/>
                </a:moveTo>
                <a:lnTo>
                  <a:pt x="336179" y="0"/>
                </a:lnTo>
                <a:lnTo>
                  <a:pt x="336179" y="290337"/>
                </a:lnTo>
                <a:lnTo>
                  <a:pt x="0" y="290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Freeform 7"/>
          <p:cNvSpPr/>
          <p:nvPr/>
        </p:nvSpPr>
        <p:spPr>
          <a:xfrm>
            <a:off x="651444" y="4214134"/>
            <a:ext cx="8492556" cy="3671699"/>
          </a:xfrm>
          <a:custGeom>
            <a:avLst/>
            <a:gdLst/>
            <a:ahLst/>
            <a:cxnLst/>
            <a:rect l="l" t="t" r="r" b="b"/>
            <a:pathLst>
              <a:path w="8492556" h="3671699">
                <a:moveTo>
                  <a:pt x="0" y="0"/>
                </a:moveTo>
                <a:lnTo>
                  <a:pt x="8492556" y="0"/>
                </a:lnTo>
                <a:lnTo>
                  <a:pt x="8492556" y="3671700"/>
                </a:lnTo>
                <a:lnTo>
                  <a:pt x="0" y="36717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608" r="-2608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Freeform 8"/>
          <p:cNvSpPr/>
          <p:nvPr/>
        </p:nvSpPr>
        <p:spPr>
          <a:xfrm>
            <a:off x="9352242" y="4214134"/>
            <a:ext cx="8386495" cy="3671699"/>
          </a:xfrm>
          <a:custGeom>
            <a:avLst/>
            <a:gdLst/>
            <a:ahLst/>
            <a:cxnLst/>
            <a:rect l="l" t="t" r="r" b="b"/>
            <a:pathLst>
              <a:path w="8386495" h="3671699">
                <a:moveTo>
                  <a:pt x="0" y="0"/>
                </a:moveTo>
                <a:lnTo>
                  <a:pt x="8386495" y="0"/>
                </a:lnTo>
                <a:lnTo>
                  <a:pt x="8386495" y="3671700"/>
                </a:lnTo>
                <a:lnTo>
                  <a:pt x="0" y="36717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65" r="-165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TextBox 9"/>
          <p:cNvSpPr txBox="1"/>
          <p:nvPr/>
        </p:nvSpPr>
        <p:spPr>
          <a:xfrm>
            <a:off x="801281" y="1776732"/>
            <a:ext cx="10259810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50"/>
              </a:lnSpc>
            </a:pPr>
            <a:r>
              <a:rPr lang="en-US" sz="5000" spc="-115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 Scenario 2 Results: UAV Performance</a:t>
            </a:r>
          </a:p>
        </p:txBody>
      </p:sp>
      <p:sp>
        <p:nvSpPr>
          <p:cNvPr id="10" name="Freeform 10"/>
          <p:cNvSpPr/>
          <p:nvPr/>
        </p:nvSpPr>
        <p:spPr>
          <a:xfrm>
            <a:off x="1213212" y="2964319"/>
            <a:ext cx="578753" cy="578753"/>
          </a:xfrm>
          <a:custGeom>
            <a:avLst/>
            <a:gdLst/>
            <a:ahLst/>
            <a:cxnLst/>
            <a:rect l="l" t="t" r="r" b="b"/>
            <a:pathLst>
              <a:path w="578753" h="578753">
                <a:moveTo>
                  <a:pt x="0" y="0"/>
                </a:moveTo>
                <a:lnTo>
                  <a:pt x="578753" y="0"/>
                </a:lnTo>
                <a:lnTo>
                  <a:pt x="578753" y="578753"/>
                </a:lnTo>
                <a:lnTo>
                  <a:pt x="0" y="5787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1" name="TextBox 11"/>
          <p:cNvSpPr txBox="1"/>
          <p:nvPr/>
        </p:nvSpPr>
        <p:spPr>
          <a:xfrm>
            <a:off x="2116758" y="2779032"/>
            <a:ext cx="6088713" cy="854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sz="4999" spc="-49">
                <a:solidFill>
                  <a:srgbClr val="022369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Centralized Strategy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346108" y="2779032"/>
            <a:ext cx="6711981" cy="8355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sz="4999" spc="-49" dirty="0">
                <a:solidFill>
                  <a:srgbClr val="022369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Decentralized Strategy</a:t>
            </a:r>
          </a:p>
        </p:txBody>
      </p:sp>
      <p:sp>
        <p:nvSpPr>
          <p:cNvPr id="13" name="Freeform 13"/>
          <p:cNvSpPr/>
          <p:nvPr/>
        </p:nvSpPr>
        <p:spPr>
          <a:xfrm>
            <a:off x="9352242" y="2964319"/>
            <a:ext cx="578753" cy="578753"/>
          </a:xfrm>
          <a:custGeom>
            <a:avLst/>
            <a:gdLst/>
            <a:ahLst/>
            <a:cxnLst/>
            <a:rect l="l" t="t" r="r" b="b"/>
            <a:pathLst>
              <a:path w="578753" h="578753">
                <a:moveTo>
                  <a:pt x="0" y="0"/>
                </a:moveTo>
                <a:lnTo>
                  <a:pt x="578753" y="0"/>
                </a:lnTo>
                <a:lnTo>
                  <a:pt x="578753" y="578753"/>
                </a:lnTo>
                <a:lnTo>
                  <a:pt x="0" y="5787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4" name="TextBox 14"/>
          <p:cNvSpPr txBox="1"/>
          <p:nvPr/>
        </p:nvSpPr>
        <p:spPr>
          <a:xfrm>
            <a:off x="1502588" y="8381134"/>
            <a:ext cx="15555501" cy="381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2"/>
              </a:lnSpc>
            </a:pPr>
            <a:r>
              <a:rPr lang="en-US" sz="2602" spc="-26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 The decentralized controller achieves better hovering performance due to its simplified structure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3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4987" y="391816"/>
            <a:ext cx="17438027" cy="9503369"/>
            <a:chOff x="0" y="0"/>
            <a:chExt cx="4592731" cy="25029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92731" cy="2502945"/>
            </a:xfrm>
            <a:custGeom>
              <a:avLst/>
              <a:gdLst/>
              <a:ahLst/>
              <a:cxnLst/>
              <a:rect l="l" t="t" r="r" b="b"/>
              <a:pathLst>
                <a:path w="4592731" h="2502945">
                  <a:moveTo>
                    <a:pt x="13319" y="0"/>
                  </a:moveTo>
                  <a:lnTo>
                    <a:pt x="4579412" y="0"/>
                  </a:lnTo>
                  <a:cubicBezTo>
                    <a:pt x="4586768" y="0"/>
                    <a:pt x="4592731" y="5963"/>
                    <a:pt x="4592731" y="13319"/>
                  </a:cubicBezTo>
                  <a:lnTo>
                    <a:pt x="4592731" y="2489626"/>
                  </a:lnTo>
                  <a:cubicBezTo>
                    <a:pt x="4592731" y="2496982"/>
                    <a:pt x="4586768" y="2502945"/>
                    <a:pt x="4579412" y="2502945"/>
                  </a:cubicBezTo>
                  <a:lnTo>
                    <a:pt x="13319" y="2502945"/>
                  </a:lnTo>
                  <a:cubicBezTo>
                    <a:pt x="5963" y="2502945"/>
                    <a:pt x="0" y="2496982"/>
                    <a:pt x="0" y="2489626"/>
                  </a:cubicBezTo>
                  <a:lnTo>
                    <a:pt x="0" y="13319"/>
                  </a:lnTo>
                  <a:cubicBezTo>
                    <a:pt x="0" y="5963"/>
                    <a:pt x="5963" y="0"/>
                    <a:pt x="1331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92731" cy="25410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45122" y="1012332"/>
            <a:ext cx="3015260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19"/>
              </a:lnSpc>
              <a:spcBef>
                <a:spcPct val="0"/>
              </a:spcBef>
            </a:pPr>
            <a:r>
              <a:rPr lang="en-US" sz="1799" spc="-17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  Field and Service Robotics</a:t>
            </a:r>
          </a:p>
        </p:txBody>
      </p:sp>
      <p:sp>
        <p:nvSpPr>
          <p:cNvPr id="6" name="Freeform 6"/>
          <p:cNvSpPr/>
          <p:nvPr/>
        </p:nvSpPr>
        <p:spPr>
          <a:xfrm>
            <a:off x="1045122" y="1028700"/>
            <a:ext cx="336180" cy="290337"/>
          </a:xfrm>
          <a:custGeom>
            <a:avLst/>
            <a:gdLst/>
            <a:ahLst/>
            <a:cxnLst/>
            <a:rect l="l" t="t" r="r" b="b"/>
            <a:pathLst>
              <a:path w="336180" h="290337">
                <a:moveTo>
                  <a:pt x="0" y="0"/>
                </a:moveTo>
                <a:lnTo>
                  <a:pt x="336179" y="0"/>
                </a:lnTo>
                <a:lnTo>
                  <a:pt x="336179" y="290337"/>
                </a:lnTo>
                <a:lnTo>
                  <a:pt x="0" y="290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TextBox 7"/>
          <p:cNvSpPr txBox="1"/>
          <p:nvPr/>
        </p:nvSpPr>
        <p:spPr>
          <a:xfrm>
            <a:off x="801281" y="1805307"/>
            <a:ext cx="4326521" cy="741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06"/>
              </a:lnSpc>
            </a:pPr>
            <a:r>
              <a:rPr lang="en-US" sz="6099" spc="-140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Conclusions</a:t>
            </a:r>
          </a:p>
        </p:txBody>
      </p:sp>
      <p:sp>
        <p:nvSpPr>
          <p:cNvPr id="8" name="Freeform 8"/>
          <p:cNvSpPr/>
          <p:nvPr/>
        </p:nvSpPr>
        <p:spPr>
          <a:xfrm>
            <a:off x="1213212" y="3124943"/>
            <a:ext cx="578753" cy="578753"/>
          </a:xfrm>
          <a:custGeom>
            <a:avLst/>
            <a:gdLst/>
            <a:ahLst/>
            <a:cxnLst/>
            <a:rect l="l" t="t" r="r" b="b"/>
            <a:pathLst>
              <a:path w="578753" h="578753">
                <a:moveTo>
                  <a:pt x="0" y="0"/>
                </a:moveTo>
                <a:lnTo>
                  <a:pt x="578753" y="0"/>
                </a:lnTo>
                <a:lnTo>
                  <a:pt x="578753" y="578753"/>
                </a:lnTo>
                <a:lnTo>
                  <a:pt x="0" y="5787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TextBox 9"/>
          <p:cNvSpPr txBox="1"/>
          <p:nvPr/>
        </p:nvSpPr>
        <p:spPr>
          <a:xfrm>
            <a:off x="2083446" y="2939656"/>
            <a:ext cx="6088713" cy="854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sz="4999" spc="-49">
                <a:solidFill>
                  <a:srgbClr val="022369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Centralized Strategy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346108" y="2939656"/>
            <a:ext cx="6728680" cy="8355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sz="4999" spc="-49" dirty="0">
                <a:solidFill>
                  <a:srgbClr val="022369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Decentralized Strategy</a:t>
            </a:r>
          </a:p>
        </p:txBody>
      </p:sp>
      <p:sp>
        <p:nvSpPr>
          <p:cNvPr id="11" name="Freeform 11"/>
          <p:cNvSpPr/>
          <p:nvPr/>
        </p:nvSpPr>
        <p:spPr>
          <a:xfrm>
            <a:off x="9352242" y="3124943"/>
            <a:ext cx="578753" cy="578753"/>
          </a:xfrm>
          <a:custGeom>
            <a:avLst/>
            <a:gdLst/>
            <a:ahLst/>
            <a:cxnLst/>
            <a:rect l="l" t="t" r="r" b="b"/>
            <a:pathLst>
              <a:path w="578753" h="578753">
                <a:moveTo>
                  <a:pt x="0" y="0"/>
                </a:moveTo>
                <a:lnTo>
                  <a:pt x="578753" y="0"/>
                </a:lnTo>
                <a:lnTo>
                  <a:pt x="578753" y="578753"/>
                </a:lnTo>
                <a:lnTo>
                  <a:pt x="0" y="5787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12" name="Group 12"/>
          <p:cNvGrpSpPr/>
          <p:nvPr/>
        </p:nvGrpSpPr>
        <p:grpSpPr>
          <a:xfrm>
            <a:off x="1381301" y="4373253"/>
            <a:ext cx="6958948" cy="3529003"/>
            <a:chOff x="0" y="0"/>
            <a:chExt cx="1832809" cy="92944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32809" cy="929449"/>
            </a:xfrm>
            <a:custGeom>
              <a:avLst/>
              <a:gdLst/>
              <a:ahLst/>
              <a:cxnLst/>
              <a:rect l="l" t="t" r="r" b="b"/>
              <a:pathLst>
                <a:path w="1832809" h="929449">
                  <a:moveTo>
                    <a:pt x="47838" y="0"/>
                  </a:moveTo>
                  <a:lnTo>
                    <a:pt x="1784971" y="0"/>
                  </a:lnTo>
                  <a:cubicBezTo>
                    <a:pt x="1797659" y="0"/>
                    <a:pt x="1809826" y="5040"/>
                    <a:pt x="1818798" y="14011"/>
                  </a:cubicBezTo>
                  <a:cubicBezTo>
                    <a:pt x="1827769" y="22983"/>
                    <a:pt x="1832809" y="35151"/>
                    <a:pt x="1832809" y="47838"/>
                  </a:cubicBezTo>
                  <a:lnTo>
                    <a:pt x="1832809" y="881611"/>
                  </a:lnTo>
                  <a:cubicBezTo>
                    <a:pt x="1832809" y="908032"/>
                    <a:pt x="1811391" y="929449"/>
                    <a:pt x="1784971" y="929449"/>
                  </a:cubicBezTo>
                  <a:lnTo>
                    <a:pt x="47838" y="929449"/>
                  </a:lnTo>
                  <a:cubicBezTo>
                    <a:pt x="21418" y="929449"/>
                    <a:pt x="0" y="908032"/>
                    <a:pt x="0" y="881611"/>
                  </a:cubicBezTo>
                  <a:lnTo>
                    <a:pt x="0" y="47838"/>
                  </a:lnTo>
                  <a:cubicBezTo>
                    <a:pt x="0" y="35151"/>
                    <a:pt x="5040" y="22983"/>
                    <a:pt x="14011" y="14011"/>
                  </a:cubicBezTo>
                  <a:cubicBezTo>
                    <a:pt x="22983" y="5040"/>
                    <a:pt x="35151" y="0"/>
                    <a:pt x="47838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017EFF"/>
              </a:solidFill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832809" cy="9675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785922" y="4373253"/>
            <a:ext cx="6958948" cy="4295182"/>
            <a:chOff x="0" y="0"/>
            <a:chExt cx="1832809" cy="113124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832809" cy="1131241"/>
            </a:xfrm>
            <a:custGeom>
              <a:avLst/>
              <a:gdLst/>
              <a:ahLst/>
              <a:cxnLst/>
              <a:rect l="l" t="t" r="r" b="b"/>
              <a:pathLst>
                <a:path w="1832809" h="1131241">
                  <a:moveTo>
                    <a:pt x="47838" y="0"/>
                  </a:moveTo>
                  <a:lnTo>
                    <a:pt x="1784971" y="0"/>
                  </a:lnTo>
                  <a:cubicBezTo>
                    <a:pt x="1797659" y="0"/>
                    <a:pt x="1809826" y="5040"/>
                    <a:pt x="1818798" y="14011"/>
                  </a:cubicBezTo>
                  <a:cubicBezTo>
                    <a:pt x="1827769" y="22983"/>
                    <a:pt x="1832809" y="35151"/>
                    <a:pt x="1832809" y="47838"/>
                  </a:cubicBezTo>
                  <a:lnTo>
                    <a:pt x="1832809" y="1083403"/>
                  </a:lnTo>
                  <a:cubicBezTo>
                    <a:pt x="1832809" y="1109823"/>
                    <a:pt x="1811391" y="1131241"/>
                    <a:pt x="1784971" y="1131241"/>
                  </a:cubicBezTo>
                  <a:lnTo>
                    <a:pt x="47838" y="1131241"/>
                  </a:lnTo>
                  <a:cubicBezTo>
                    <a:pt x="21418" y="1131241"/>
                    <a:pt x="0" y="1109823"/>
                    <a:pt x="0" y="1083403"/>
                  </a:cubicBezTo>
                  <a:lnTo>
                    <a:pt x="0" y="47838"/>
                  </a:lnTo>
                  <a:cubicBezTo>
                    <a:pt x="0" y="35151"/>
                    <a:pt x="5040" y="22983"/>
                    <a:pt x="14011" y="14011"/>
                  </a:cubicBezTo>
                  <a:cubicBezTo>
                    <a:pt x="22983" y="5040"/>
                    <a:pt x="35151" y="0"/>
                    <a:pt x="47838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017EFF"/>
              </a:solidFill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832809" cy="11693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774120" y="4911525"/>
            <a:ext cx="6173310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2"/>
              </a:lnSpc>
            </a:pPr>
            <a:r>
              <a:rPr lang="en-US" sz="2402" spc="-24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Provides a globally optimal and coordinated solution, treating the UAM as a single entity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791965" y="6302175"/>
            <a:ext cx="6173310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2"/>
              </a:lnSpc>
            </a:pPr>
            <a:r>
              <a:rPr lang="en-US" sz="2402" spc="-24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This leads to shared effort but can reduce the hovering accuracy of the UAV when the manipulator is under a constant load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178741" y="4911525"/>
            <a:ext cx="6173310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2"/>
              </a:lnSpc>
            </a:pPr>
            <a:r>
              <a:rPr lang="en-US" sz="2402" spc="-24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Excels at task isolation. The decoupling allows the UAV to focus solely on maintaining its position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178741" y="6302175"/>
            <a:ext cx="6173310" cy="1800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2"/>
              </a:lnSpc>
            </a:pPr>
            <a:r>
              <a:rPr lang="en-US" sz="2402" spc="-24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Offers superior hovering performance when the manipulator interacts with payloads or the environment. This is a significant advantage for tasks requiring a stable aerial base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3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06214" y="1028700"/>
            <a:ext cx="3253086" cy="5476576"/>
            <a:chOff x="0" y="0"/>
            <a:chExt cx="37719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71900" cy="6502400"/>
            </a:xfrm>
            <a:custGeom>
              <a:avLst/>
              <a:gdLst/>
              <a:ahLst/>
              <a:cxnLst/>
              <a:rect l="l" t="t" r="r" b="b"/>
              <a:pathLst>
                <a:path w="3771900" h="6502400">
                  <a:moveTo>
                    <a:pt x="0" y="546100"/>
                  </a:moveTo>
                  <a:lnTo>
                    <a:pt x="0" y="3953510"/>
                  </a:lnTo>
                  <a:cubicBezTo>
                    <a:pt x="0" y="4132580"/>
                    <a:pt x="87630" y="4301490"/>
                    <a:pt x="236220" y="4403090"/>
                  </a:cubicBezTo>
                  <a:lnTo>
                    <a:pt x="2914650" y="6252210"/>
                  </a:lnTo>
                  <a:cubicBezTo>
                    <a:pt x="3276600" y="6502400"/>
                    <a:pt x="3771900" y="6243320"/>
                    <a:pt x="3771900" y="5802630"/>
                  </a:cubicBezTo>
                  <a:lnTo>
                    <a:pt x="3771900" y="546100"/>
                  </a:lnTo>
                  <a:cubicBezTo>
                    <a:pt x="3771900" y="243840"/>
                    <a:pt x="3526790" y="0"/>
                    <a:pt x="3225800" y="0"/>
                  </a:cubicBezTo>
                  <a:lnTo>
                    <a:pt x="546100" y="0"/>
                  </a:lnTo>
                  <a:cubicBezTo>
                    <a:pt x="245110" y="0"/>
                    <a:pt x="0" y="245110"/>
                    <a:pt x="0" y="546100"/>
                  </a:cubicBezTo>
                  <a:close/>
                </a:path>
              </a:pathLst>
            </a:custGeom>
            <a:blipFill>
              <a:blip r:embed="rId2"/>
              <a:stretch>
                <a:fillRect l="-62232" r="-62232"/>
              </a:stretch>
            </a:blipFill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4" name="Freeform 4"/>
          <p:cNvSpPr/>
          <p:nvPr/>
        </p:nvSpPr>
        <p:spPr>
          <a:xfrm>
            <a:off x="1045122" y="1028700"/>
            <a:ext cx="336180" cy="290337"/>
          </a:xfrm>
          <a:custGeom>
            <a:avLst/>
            <a:gdLst/>
            <a:ahLst/>
            <a:cxnLst/>
            <a:rect l="l" t="t" r="r" b="b"/>
            <a:pathLst>
              <a:path w="336180" h="290337">
                <a:moveTo>
                  <a:pt x="0" y="0"/>
                </a:moveTo>
                <a:lnTo>
                  <a:pt x="336179" y="0"/>
                </a:lnTo>
                <a:lnTo>
                  <a:pt x="336179" y="290337"/>
                </a:lnTo>
                <a:lnTo>
                  <a:pt x="0" y="290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TextBox 5"/>
          <p:cNvSpPr txBox="1"/>
          <p:nvPr/>
        </p:nvSpPr>
        <p:spPr>
          <a:xfrm>
            <a:off x="1045122" y="1012299"/>
            <a:ext cx="3110190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19"/>
              </a:lnSpc>
              <a:spcBef>
                <a:spcPct val="0"/>
              </a:spcBef>
            </a:pPr>
            <a:r>
              <a:rPr lang="en-US" sz="1799" spc="-17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 Field and Service Robotics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281786" y="3918510"/>
            <a:ext cx="9724428" cy="4389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932"/>
              </a:lnSpc>
            </a:pPr>
            <a:r>
              <a:rPr lang="en-US" sz="22761" spc="-523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3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4987" y="391816"/>
            <a:ext cx="17438027" cy="9503369"/>
            <a:chOff x="0" y="0"/>
            <a:chExt cx="4592731" cy="25029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92731" cy="2502945"/>
            </a:xfrm>
            <a:custGeom>
              <a:avLst/>
              <a:gdLst/>
              <a:ahLst/>
              <a:cxnLst/>
              <a:rect l="l" t="t" r="r" b="b"/>
              <a:pathLst>
                <a:path w="4592731" h="2502945">
                  <a:moveTo>
                    <a:pt x="13319" y="0"/>
                  </a:moveTo>
                  <a:lnTo>
                    <a:pt x="4579412" y="0"/>
                  </a:lnTo>
                  <a:cubicBezTo>
                    <a:pt x="4586768" y="0"/>
                    <a:pt x="4592731" y="5963"/>
                    <a:pt x="4592731" y="13319"/>
                  </a:cubicBezTo>
                  <a:lnTo>
                    <a:pt x="4592731" y="2489626"/>
                  </a:lnTo>
                  <a:cubicBezTo>
                    <a:pt x="4592731" y="2496982"/>
                    <a:pt x="4586768" y="2502945"/>
                    <a:pt x="4579412" y="2502945"/>
                  </a:cubicBezTo>
                  <a:lnTo>
                    <a:pt x="13319" y="2502945"/>
                  </a:lnTo>
                  <a:cubicBezTo>
                    <a:pt x="5963" y="2502945"/>
                    <a:pt x="0" y="2496982"/>
                    <a:pt x="0" y="2489626"/>
                  </a:cubicBezTo>
                  <a:lnTo>
                    <a:pt x="0" y="13319"/>
                  </a:lnTo>
                  <a:cubicBezTo>
                    <a:pt x="0" y="5963"/>
                    <a:pt x="5963" y="0"/>
                    <a:pt x="1331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92731" cy="25410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48" name="Immagine 47" descr="Immagine che contiene testo, diagramma, linea, schermata&#10;&#10;Il contenuto generato dall'IA potrebbe non essere corretto.">
            <a:extLst>
              <a:ext uri="{FF2B5EF4-FFF2-40B4-BE49-F238E27FC236}">
                <a16:creationId xmlns:a16="http://schemas.microsoft.com/office/drawing/2014/main" id="{31EA3A1C-15E7-6D89-0642-83B8946DB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10" y="4812095"/>
            <a:ext cx="17117003" cy="492560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45122" y="1012299"/>
            <a:ext cx="3012432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19"/>
              </a:lnSpc>
              <a:spcBef>
                <a:spcPct val="0"/>
              </a:spcBef>
            </a:pPr>
            <a:r>
              <a:rPr lang="en-US" sz="1799" spc="-17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Field and Service Robotics</a:t>
            </a:r>
          </a:p>
        </p:txBody>
      </p:sp>
      <p:sp>
        <p:nvSpPr>
          <p:cNvPr id="6" name="Freeform 6"/>
          <p:cNvSpPr/>
          <p:nvPr/>
        </p:nvSpPr>
        <p:spPr>
          <a:xfrm>
            <a:off x="1045122" y="1028700"/>
            <a:ext cx="336180" cy="290337"/>
          </a:xfrm>
          <a:custGeom>
            <a:avLst/>
            <a:gdLst/>
            <a:ahLst/>
            <a:cxnLst/>
            <a:rect l="l" t="t" r="r" b="b"/>
            <a:pathLst>
              <a:path w="336180" h="290337">
                <a:moveTo>
                  <a:pt x="0" y="0"/>
                </a:moveTo>
                <a:lnTo>
                  <a:pt x="336179" y="0"/>
                </a:lnTo>
                <a:lnTo>
                  <a:pt x="336179" y="290337"/>
                </a:lnTo>
                <a:lnTo>
                  <a:pt x="0" y="290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Freeform 7"/>
          <p:cNvSpPr/>
          <p:nvPr/>
        </p:nvSpPr>
        <p:spPr>
          <a:xfrm>
            <a:off x="16458592" y="1029660"/>
            <a:ext cx="800708" cy="800708"/>
          </a:xfrm>
          <a:custGeom>
            <a:avLst/>
            <a:gdLst/>
            <a:ahLst/>
            <a:cxnLst/>
            <a:rect l="l" t="t" r="r" b="b"/>
            <a:pathLst>
              <a:path w="800708" h="800708">
                <a:moveTo>
                  <a:pt x="0" y="0"/>
                </a:moveTo>
                <a:lnTo>
                  <a:pt x="800708" y="0"/>
                </a:lnTo>
                <a:lnTo>
                  <a:pt x="800708" y="800708"/>
                </a:lnTo>
                <a:lnTo>
                  <a:pt x="0" y="8007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3" name="Freeform 33"/>
          <p:cNvSpPr/>
          <p:nvPr/>
        </p:nvSpPr>
        <p:spPr>
          <a:xfrm>
            <a:off x="1058390" y="3699705"/>
            <a:ext cx="9945500" cy="719895"/>
          </a:xfrm>
          <a:custGeom>
            <a:avLst/>
            <a:gdLst/>
            <a:ahLst/>
            <a:cxnLst/>
            <a:rect l="l" t="t" r="r" b="b"/>
            <a:pathLst>
              <a:path w="9945500" h="719895">
                <a:moveTo>
                  <a:pt x="0" y="0"/>
                </a:moveTo>
                <a:lnTo>
                  <a:pt x="9945499" y="0"/>
                </a:lnTo>
                <a:lnTo>
                  <a:pt x="9945499" y="719895"/>
                </a:lnTo>
                <a:lnTo>
                  <a:pt x="0" y="71989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4" name="Freeform 34"/>
          <p:cNvSpPr/>
          <p:nvPr/>
        </p:nvSpPr>
        <p:spPr>
          <a:xfrm>
            <a:off x="10990433" y="2569957"/>
            <a:ext cx="4290667" cy="854877"/>
          </a:xfrm>
          <a:custGeom>
            <a:avLst/>
            <a:gdLst/>
            <a:ahLst/>
            <a:cxnLst/>
            <a:rect l="l" t="t" r="r" b="b"/>
            <a:pathLst>
              <a:path w="4290667" h="854877">
                <a:moveTo>
                  <a:pt x="0" y="0"/>
                </a:moveTo>
                <a:lnTo>
                  <a:pt x="4290666" y="0"/>
                </a:lnTo>
                <a:lnTo>
                  <a:pt x="4290666" y="854877"/>
                </a:lnTo>
                <a:lnTo>
                  <a:pt x="0" y="85487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5" name="TextBox 35"/>
          <p:cNvSpPr txBox="1"/>
          <p:nvPr/>
        </p:nvSpPr>
        <p:spPr>
          <a:xfrm>
            <a:off x="6204140" y="966130"/>
            <a:ext cx="9229742" cy="1426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77"/>
              </a:lnSpc>
            </a:pPr>
            <a:r>
              <a:rPr lang="en-US" sz="11813" spc="-271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CENTRALIZED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840909" y="2465182"/>
            <a:ext cx="8380461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spc="-50">
                <a:solidFill>
                  <a:srgbClr val="022369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Cartesian Impedence Control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7"/>
              <p:cNvSpPr txBox="1"/>
              <p:nvPr/>
            </p:nvSpPr>
            <p:spPr>
              <a:xfrm>
                <a:off x="895024" y="7832200"/>
                <a:ext cx="1118857" cy="33483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452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pc="-2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</m:ctrlPr>
                      </m:sSubPr>
                      <m:e>
                        <m:r>
                          <a:rPr lang="it-IT" sz="3200" b="0" i="1" spc="-2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𝑝</m:t>
                        </m:r>
                      </m:e>
                      <m:sub>
                        <m:r>
                          <a:rPr lang="it-IT" sz="3200" b="0" i="1" spc="-2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3200" spc="-20" dirty="0">
                    <a:solidFill>
                      <a:srgbClr val="000000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3200" i="1" spc="-2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sz="3200" i="1" spc="-2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Open Sauce"/>
                              </a:rPr>
                            </m:ctrlPr>
                          </m:accPr>
                          <m:e>
                            <m:r>
                              <a:rPr lang="it-IT" sz="3200" b="0" i="1" spc="-2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Open Sauce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it-IT" sz="3200" b="0" i="1" spc="-2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𝑏</m:t>
                        </m:r>
                      </m:sub>
                    </m:sSub>
                  </m:oMath>
                </a14:m>
                <a:endParaRPr lang="en-US" sz="3200" spc="-20" dirty="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endParaRPr>
              </a:p>
            </p:txBody>
          </p:sp>
        </mc:Choice>
        <mc:Fallback>
          <p:sp>
            <p:nvSpPr>
              <p:cNvPr id="37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24" y="7832200"/>
                <a:ext cx="1118857" cy="334835"/>
              </a:xfrm>
              <a:prstGeom prst="rect">
                <a:avLst/>
              </a:prstGeom>
              <a:blipFill>
                <a:blip r:embed="rId9"/>
                <a:stretch>
                  <a:fillRect t="-85455" b="-709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8"/>
              <p:cNvSpPr txBox="1"/>
              <p:nvPr/>
            </p:nvSpPr>
            <p:spPr>
              <a:xfrm>
                <a:off x="1016012" y="6576583"/>
                <a:ext cx="1118857" cy="32060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2452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</m:ctrlPr>
                        </m:sSubPr>
                        <m:e>
                          <m: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𝑝</m:t>
                          </m:r>
                        </m:e>
                        <m:sub>
                          <m: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𝑑</m:t>
                          </m:r>
                        </m:sub>
                      </m:sSub>
                      <m:r>
                        <a:rPr lang="it-IT" sz="3200" b="0" i="0" spc="-2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Open Sauce"/>
                        </a:rPr>
                        <m:t>, </m:t>
                      </m:r>
                      <m:sSub>
                        <m:sSubPr>
                          <m:ctrlPr>
                            <a:rPr lang="it-IT" sz="320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it-IT" sz="3200" i="1" spc="-2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Open Sauce"/>
                                </a:rPr>
                              </m:ctrlPr>
                            </m:accPr>
                            <m:e>
                              <m:r>
                                <a:rPr lang="it-IT" sz="3200" b="0" i="1" spc="-2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Open Sauce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𝑑</m:t>
                          </m:r>
                        </m:sub>
                      </m:sSub>
                      <m:r>
                        <a:rPr lang="it-IT" sz="3200" b="0" i="0" spc="-2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Open Sauce"/>
                        </a:rPr>
                        <m:t>, </m:t>
                      </m:r>
                      <m:acc>
                        <m:accPr>
                          <m:chr m:val="̈"/>
                          <m:ctrlP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3200" i="1" spc="-2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Open Sauce"/>
                                </a:rPr>
                              </m:ctrlPr>
                            </m:sSubPr>
                            <m:e>
                              <m:r>
                                <a:rPr lang="it-IT" sz="3200" b="0" i="1" spc="-2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Open Sauce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sz="3200" b="0" i="1" spc="-2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Open Sauce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spc="-20" dirty="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endParaRPr>
              </a:p>
            </p:txBody>
          </p:sp>
        </mc:Choice>
        <mc:Fallback>
          <p:sp>
            <p:nvSpPr>
              <p:cNvPr id="38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12" y="6576583"/>
                <a:ext cx="1118857" cy="320601"/>
              </a:xfrm>
              <a:prstGeom prst="rect">
                <a:avLst/>
              </a:prstGeom>
              <a:blipFill>
                <a:blip r:embed="rId10"/>
                <a:stretch>
                  <a:fillRect l="-38251" t="-51923" r="-54098" b="-461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9"/>
              <p:cNvSpPr txBox="1"/>
              <p:nvPr/>
            </p:nvSpPr>
            <p:spPr>
              <a:xfrm>
                <a:off x="1045122" y="5042301"/>
                <a:ext cx="2155278" cy="32060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2452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</m:ctrlPr>
                        </m:sSubPr>
                        <m:e>
                          <m:r>
                            <a:rPr lang="el-GR" sz="3200" i="1" spc="-2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𝜓</m:t>
                          </m:r>
                        </m:e>
                        <m:sub>
                          <m: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𝑑</m:t>
                          </m:r>
                        </m:sub>
                      </m:sSub>
                      <m:r>
                        <a:rPr lang="it-IT" sz="3200" b="0" i="1" spc="-2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Open Sauce"/>
                        </a:rPr>
                        <m:t>, </m:t>
                      </m:r>
                      <m:sSub>
                        <m:sSubPr>
                          <m:ctrlPr>
                            <a:rPr lang="it-IT" sz="320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it-IT" sz="3200" i="1" spc="-2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Open Sauce"/>
                                </a:rPr>
                              </m:ctrlPr>
                            </m:accPr>
                            <m:e>
                              <m:r>
                                <a:rPr lang="el-GR" sz="3200" i="1" spc="-2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Open Sauce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𝑑</m:t>
                          </m:r>
                        </m:sub>
                      </m:sSub>
                      <m:r>
                        <a:rPr lang="it-IT" sz="3200" b="0" i="0" spc="-2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Open Sauce"/>
                        </a:rPr>
                        <m:t>, </m:t>
                      </m:r>
                      <m:acc>
                        <m:accPr>
                          <m:chr m:val="̈"/>
                          <m:ctrlP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3200" i="1" spc="-2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Open Sauce"/>
                                </a:rPr>
                              </m:ctrlPr>
                            </m:sSubPr>
                            <m:e>
                              <m:r>
                                <a:rPr lang="it-IT" sz="3200" i="1" spc="-2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Open Sauce"/>
                                  <a:cs typeface="Open Sauce"/>
                                  <a:sym typeface="Open Sauce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it-IT" sz="3200" b="0" i="1" spc="-2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Open Sauce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it-IT" sz="3200" b="0" spc="-20" dirty="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endParaRPr>
              </a:p>
            </p:txBody>
          </p:sp>
        </mc:Choice>
        <mc:Fallback>
          <p:sp>
            <p:nvSpPr>
              <p:cNvPr id="39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22" y="5042301"/>
                <a:ext cx="2155278" cy="320601"/>
              </a:xfrm>
              <a:prstGeom prst="rect">
                <a:avLst/>
              </a:prstGeom>
              <a:blipFill>
                <a:blip r:embed="rId11"/>
                <a:stretch>
                  <a:fillRect l="-2542" t="-75472" r="-7345" b="-584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40"/>
              <p:cNvSpPr txBox="1"/>
              <p:nvPr/>
            </p:nvSpPr>
            <p:spPr>
              <a:xfrm>
                <a:off x="5033105" y="5960262"/>
                <a:ext cx="1148763" cy="32060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2452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</m:ctrlPr>
                        </m:sSubPr>
                        <m:e>
                          <m:r>
                            <a:rPr lang="en-US" sz="320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𝝁</m:t>
                          </m:r>
                        </m:e>
                        <m:sub>
                          <m: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3200" spc="-20" dirty="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endParaRPr>
              </a:p>
            </p:txBody>
          </p:sp>
        </mc:Choice>
        <mc:Fallback>
          <p:sp>
            <p:nvSpPr>
              <p:cNvPr id="40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5" y="5960262"/>
                <a:ext cx="1148763" cy="320601"/>
              </a:xfrm>
              <a:prstGeom prst="rect">
                <a:avLst/>
              </a:prstGeom>
              <a:blipFill>
                <a:blip r:embed="rId12"/>
                <a:stretch>
                  <a:fillRect t="-9615" b="-442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1"/>
              <p:cNvSpPr txBox="1"/>
              <p:nvPr/>
            </p:nvSpPr>
            <p:spPr>
              <a:xfrm>
                <a:off x="8589962" y="7424174"/>
                <a:ext cx="2185389" cy="33483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2452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</m:ctrlPr>
                        </m:sSubPr>
                        <m:e>
                          <m:r>
                            <a:rPr lang="en-US" sz="320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𝜼</m:t>
                          </m:r>
                        </m:e>
                        <m:sub>
                          <m: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𝑏</m:t>
                          </m:r>
                        </m:sub>
                      </m:sSub>
                      <m:r>
                        <a:rPr lang="it-IT" sz="3200" b="0" i="1" spc="-2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Open Sauce"/>
                        </a:rPr>
                        <m:t> </m:t>
                      </m:r>
                      <m:sSub>
                        <m:sSubPr>
                          <m:ctrlPr>
                            <a:rPr lang="it-IT" sz="320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it-IT" sz="3200" i="1" spc="-2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Open Sauce"/>
                                </a:rPr>
                              </m:ctrlPr>
                            </m:accPr>
                            <m:e>
                              <m:r>
                                <a:rPr lang="en-US" sz="3200" i="1" spc="-2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Open Sauce"/>
                                </a:rPr>
                                <m:t>𝜼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br>
                  <a:rPr lang="it-IT" sz="3200" b="0" i="1" spc="-20" dirty="0">
                    <a:solidFill>
                      <a:srgbClr val="000000"/>
                    </a:solidFill>
                    <a:latin typeface="Cambria Math" panose="02040503050406030204" pitchFamily="18" charset="0"/>
                    <a:sym typeface="Open Sauce"/>
                  </a:rPr>
                </a:br>
                <a:endParaRPr lang="en-US" sz="3200" spc="-20" dirty="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endParaRPr>
              </a:p>
            </p:txBody>
          </p:sp>
        </mc:Choice>
        <mc:Fallback>
          <p:sp>
            <p:nvSpPr>
              <p:cNvPr id="41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962" y="7424174"/>
                <a:ext cx="2185389" cy="334835"/>
              </a:xfrm>
              <a:prstGeom prst="rect">
                <a:avLst/>
              </a:prstGeom>
              <a:blipFill>
                <a:blip r:embed="rId13"/>
                <a:stretch>
                  <a:fillRect t="-50909" b="-4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2"/>
              <p:cNvSpPr txBox="1"/>
              <p:nvPr/>
            </p:nvSpPr>
            <p:spPr>
              <a:xfrm>
                <a:off x="9144000" y="6120562"/>
                <a:ext cx="1631351" cy="29771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203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  <a:sym typeface="Open Sauce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sym typeface="Open Sauce"/>
                          </a:rPr>
                          <m:t>𝜼</m:t>
                        </m:r>
                      </m:e>
                      <m:sub>
                        <m:r>
                          <a:rPr lang="it-IT" sz="3200" i="1">
                            <a:latin typeface="Cambria Math" panose="02040503050406030204" pitchFamily="18" charset="0"/>
                            <a:sym typeface="Open Sauce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3200" dirty="0">
                    <a:sym typeface="Open Sauce"/>
                  </a:rPr>
                  <a:t>,</a:t>
                </a:r>
                <a14:m>
                  <m:oMath xmlns:m="http://schemas.openxmlformats.org/officeDocument/2006/math">
                    <m:r>
                      <a:rPr lang="it-IT" sz="3200" b="0" i="0" smtClean="0">
                        <a:latin typeface="Cambria Math" panose="02040503050406030204" pitchFamily="18" charset="0"/>
                        <a:sym typeface="Open Sauce"/>
                      </a:rPr>
                      <m:t> </m:t>
                    </m:r>
                    <m:sSub>
                      <m:sSubPr>
                        <m:ctrlPr>
                          <a:rPr lang="it-IT" sz="3200" i="1">
                            <a:latin typeface="Cambria Math" panose="02040503050406030204" pitchFamily="18" charset="0"/>
                            <a:sym typeface="Open Sauce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sz="3200" i="1">
                                <a:latin typeface="Cambria Math" panose="02040503050406030204" pitchFamily="18" charset="0"/>
                                <a:sym typeface="Open Sauce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sym typeface="Open Sauce"/>
                              </a:rPr>
                              <m:t>𝜼</m:t>
                            </m:r>
                          </m:e>
                        </m:acc>
                      </m:e>
                      <m:sub>
                        <m:r>
                          <a:rPr lang="it-IT" sz="3200" i="1">
                            <a:latin typeface="Cambria Math" panose="02040503050406030204" pitchFamily="18" charset="0"/>
                            <a:sym typeface="Open Sauce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3200" dirty="0">
                    <a:sym typeface="Open Sauce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sz="3200" i="1">
                            <a:latin typeface="Cambria Math" panose="02040503050406030204" pitchFamily="18" charset="0"/>
                            <a:sym typeface="Open Sauce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3200" i="1">
                                <a:latin typeface="Cambria Math" panose="02040503050406030204" pitchFamily="18" charset="0"/>
                                <a:sym typeface="Open Sauce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sym typeface="Open Sauce"/>
                              </a:rPr>
                              <m:t>𝜼</m:t>
                            </m:r>
                          </m:e>
                          <m:sub>
                            <m:r>
                              <a:rPr lang="it-IT" sz="3200" i="1">
                                <a:latin typeface="Cambria Math" panose="02040503050406030204" pitchFamily="18" charset="0"/>
                                <a:sym typeface="Open Sauce"/>
                              </a:rPr>
                              <m:t>𝑑</m:t>
                            </m:r>
                          </m:sub>
                        </m:sSub>
                      </m:e>
                    </m:acc>
                  </m:oMath>
                </a14:m>
                <a:endParaRPr lang="en-US" sz="3200" spc="-16" dirty="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endParaRPr>
              </a:p>
            </p:txBody>
          </p:sp>
        </mc:Choice>
        <mc:Fallback>
          <p:sp>
            <p:nvSpPr>
              <p:cNvPr id="42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6120562"/>
                <a:ext cx="1631351" cy="297710"/>
              </a:xfrm>
              <a:prstGeom prst="rect">
                <a:avLst/>
              </a:prstGeom>
              <a:blipFill>
                <a:blip r:embed="rId14"/>
                <a:stretch>
                  <a:fillRect t="-104082" b="-836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3"/>
              <p:cNvSpPr txBox="1"/>
              <p:nvPr/>
            </p:nvSpPr>
            <p:spPr>
              <a:xfrm>
                <a:off x="13639800" y="5168729"/>
                <a:ext cx="1118857" cy="32060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452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</m:ctrlPr>
                        </m:sSubPr>
                        <m:e>
                          <m: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𝑢</m:t>
                          </m:r>
                        </m:e>
                        <m:sub>
                          <m: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3200" spc="-20" dirty="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endParaRPr>
              </a:p>
            </p:txBody>
          </p:sp>
        </mc:Choice>
        <mc:Fallback>
          <p:sp>
            <p:nvSpPr>
              <p:cNvPr id="43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9800" y="5168729"/>
                <a:ext cx="1118857" cy="320601"/>
              </a:xfrm>
              <a:prstGeom prst="rect">
                <a:avLst/>
              </a:prstGeom>
              <a:blipFill>
                <a:blip r:embed="rId15"/>
                <a:stretch>
                  <a:fillRect t="-3846" b="-326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4"/>
              <p:cNvSpPr txBox="1"/>
              <p:nvPr/>
            </p:nvSpPr>
            <p:spPr>
              <a:xfrm>
                <a:off x="13661571" y="5704023"/>
                <a:ext cx="1118857" cy="64120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452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pc="-2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</m:ctrlPr>
                      </m:sSubPr>
                      <m:e>
                        <m:r>
                          <a:rPr lang="en-US" sz="3200" i="1" spc="-2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𝝉</m:t>
                        </m:r>
                      </m:e>
                      <m:sub>
                        <m:r>
                          <a:rPr lang="it-IT" sz="3200" b="0" i="1" spc="-2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3200" spc="-20" dirty="0">
                    <a:solidFill>
                      <a:srgbClr val="000000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,</a:t>
                </a:r>
              </a:p>
              <a:p>
                <a:pPr algn="ctr">
                  <a:lnSpc>
                    <a:spcPts val="2452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</m:ctrlPr>
                        </m:sSubPr>
                        <m:e>
                          <m:r>
                            <a:rPr lang="en-US" sz="320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𝝉</m:t>
                          </m:r>
                        </m:e>
                        <m:sub>
                          <m: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3200" spc="-20" dirty="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endParaRPr>
              </a:p>
            </p:txBody>
          </p:sp>
        </mc:Choice>
        <mc:Fallback>
          <p:sp>
            <p:nvSpPr>
              <p:cNvPr id="44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1571" y="5704023"/>
                <a:ext cx="1118857" cy="641201"/>
              </a:xfrm>
              <a:prstGeom prst="rect">
                <a:avLst/>
              </a:prstGeom>
              <a:blipFill>
                <a:blip r:embed="rId16"/>
                <a:stretch>
                  <a:fillRect t="-44762" b="-238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6"/>
              <p:cNvSpPr txBox="1"/>
              <p:nvPr/>
            </p:nvSpPr>
            <p:spPr>
              <a:xfrm>
                <a:off x="4996199" y="8783607"/>
                <a:ext cx="4308312" cy="36266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2452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pc="-2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</m:ctrlPr>
                      </m:sSubPr>
                      <m:e>
                        <m:r>
                          <a:rPr lang="it-IT" sz="3200" b="0" i="1" spc="-2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𝑝</m:t>
                        </m:r>
                      </m:e>
                      <m:sub>
                        <m:r>
                          <a:rPr lang="it-IT" sz="3200" b="0" i="1" spc="-2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𝑒</m:t>
                        </m:r>
                        <m:r>
                          <a:rPr lang="it-IT" sz="3200" b="0" i="1" spc="-2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,</m:t>
                        </m:r>
                        <m:r>
                          <a:rPr lang="it-IT" sz="3200" b="0" i="1" spc="-2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3200" spc="-20" dirty="0">
                    <a:solidFill>
                      <a:srgbClr val="000000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3200" i="1" spc="-2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sz="3200" i="1" spc="-2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Open Sauce"/>
                              </a:rPr>
                            </m:ctrlPr>
                          </m:accPr>
                          <m:e>
                            <m:r>
                              <a:rPr lang="it-IT" sz="3200" b="0" i="1" spc="-2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Open Sauce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it-IT" sz="3200" b="0" i="1" spc="-2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𝑒</m:t>
                        </m:r>
                        <m:r>
                          <a:rPr lang="it-IT" sz="3200" b="0" i="1" spc="-2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,</m:t>
                        </m:r>
                        <m:r>
                          <a:rPr lang="it-IT" sz="3200" b="0" i="1" spc="-2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𝑑</m:t>
                        </m:r>
                      </m:sub>
                    </m:sSub>
                    <m:r>
                      <a:rPr lang="it-IT" sz="3200" b="0" i="1" spc="-2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Open Sauce"/>
                      </a:rPr>
                      <m:t> </m:t>
                    </m:r>
                    <m:acc>
                      <m:accPr>
                        <m:chr m:val="̈"/>
                        <m:ctrlPr>
                          <a:rPr lang="it-IT" sz="3200" b="0" i="1" spc="-2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3200" i="1" spc="-2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Open Sauce"/>
                              </a:rPr>
                            </m:ctrlPr>
                          </m:sSubPr>
                          <m:e>
                            <m:r>
                              <a:rPr lang="it-IT" sz="3200" b="0" i="1" spc="-2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Open Sauce"/>
                              </a:rPr>
                              <m:t>𝑝</m:t>
                            </m:r>
                          </m:e>
                          <m:sub>
                            <m:r>
                              <a:rPr lang="it-IT" sz="3200" b="0" i="1" spc="-2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Open Sauce"/>
                              </a:rPr>
                              <m:t>𝑒</m:t>
                            </m:r>
                            <m:r>
                              <a:rPr lang="it-IT" sz="3200" b="0" i="1" spc="-2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Open Sauce"/>
                              </a:rPr>
                              <m:t>,</m:t>
                            </m:r>
                            <m:r>
                              <a:rPr lang="it-IT" sz="3200" b="0" i="1" spc="-2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Open Sauce"/>
                              </a:rPr>
                              <m:t>𝑑</m:t>
                            </m:r>
                          </m:sub>
                        </m:sSub>
                      </m:e>
                    </m:acc>
                  </m:oMath>
                </a14:m>
                <a:endParaRPr lang="en-US" sz="3200" spc="-20" dirty="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endParaRPr>
              </a:p>
            </p:txBody>
          </p:sp>
        </mc:Choice>
        <mc:Fallback>
          <p:sp>
            <p:nvSpPr>
              <p:cNvPr id="46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199" y="8783607"/>
                <a:ext cx="4308312" cy="362663"/>
              </a:xfrm>
              <a:prstGeom prst="rect">
                <a:avLst/>
              </a:prstGeom>
              <a:blipFill>
                <a:blip r:embed="rId17"/>
                <a:stretch>
                  <a:fillRect t="-11864" b="-16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41">
                <a:extLst>
                  <a:ext uri="{FF2B5EF4-FFF2-40B4-BE49-F238E27FC236}">
                    <a16:creationId xmlns:a16="http://schemas.microsoft.com/office/drawing/2014/main" id="{4D95CC49-3FDD-3E3B-29CA-C8A1ACE7D92B}"/>
                  </a:ext>
                </a:extLst>
              </p:cNvPr>
              <p:cNvSpPr txBox="1"/>
              <p:nvPr/>
            </p:nvSpPr>
            <p:spPr>
              <a:xfrm>
                <a:off x="8845118" y="7922063"/>
                <a:ext cx="2185389" cy="32060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2452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</m:ctrlPr>
                        </m:sSubPr>
                        <m:e>
                          <m: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𝑝</m:t>
                          </m:r>
                        </m:e>
                        <m:sub>
                          <m: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𝑒</m:t>
                          </m:r>
                        </m:sub>
                      </m:sSub>
                      <m:r>
                        <a:rPr lang="it-IT" sz="3200" b="0" i="1" spc="-2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Open Sauce"/>
                        </a:rPr>
                        <m:t> </m:t>
                      </m:r>
                      <m:sSub>
                        <m:sSubPr>
                          <m:ctrlPr>
                            <a:rPr lang="it-IT" sz="320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it-IT" sz="3200" i="1" spc="-2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Open Sauce"/>
                                </a:rPr>
                              </m:ctrlPr>
                            </m:accPr>
                            <m:e>
                              <m:r>
                                <a:rPr lang="it-IT" sz="3200" b="0" i="1" spc="-2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Open Sauce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3200" spc="-20" dirty="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endParaRPr>
              </a:p>
            </p:txBody>
          </p:sp>
        </mc:Choice>
        <mc:Fallback>
          <p:sp>
            <p:nvSpPr>
              <p:cNvPr id="51" name="TextBox 41">
                <a:extLst>
                  <a:ext uri="{FF2B5EF4-FFF2-40B4-BE49-F238E27FC236}">
                    <a16:creationId xmlns:a16="http://schemas.microsoft.com/office/drawing/2014/main" id="{4D95CC49-3FDD-3E3B-29CA-C8A1ACE7D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5118" y="7922063"/>
                <a:ext cx="2185389" cy="320601"/>
              </a:xfrm>
              <a:prstGeom prst="rect">
                <a:avLst/>
              </a:prstGeom>
              <a:blipFill>
                <a:blip r:embed="rId18"/>
                <a:stretch>
                  <a:fillRect t="-51923" b="-461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3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4987" y="391816"/>
            <a:ext cx="17438027" cy="9503369"/>
            <a:chOff x="0" y="0"/>
            <a:chExt cx="4592731" cy="25029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92731" cy="2502945"/>
            </a:xfrm>
            <a:custGeom>
              <a:avLst/>
              <a:gdLst/>
              <a:ahLst/>
              <a:cxnLst/>
              <a:rect l="l" t="t" r="r" b="b"/>
              <a:pathLst>
                <a:path w="4592731" h="2502945">
                  <a:moveTo>
                    <a:pt x="13319" y="0"/>
                  </a:moveTo>
                  <a:lnTo>
                    <a:pt x="4579412" y="0"/>
                  </a:lnTo>
                  <a:cubicBezTo>
                    <a:pt x="4586768" y="0"/>
                    <a:pt x="4592731" y="5963"/>
                    <a:pt x="4592731" y="13319"/>
                  </a:cubicBezTo>
                  <a:lnTo>
                    <a:pt x="4592731" y="2489626"/>
                  </a:lnTo>
                  <a:cubicBezTo>
                    <a:pt x="4592731" y="2496982"/>
                    <a:pt x="4586768" y="2502945"/>
                    <a:pt x="4579412" y="2502945"/>
                  </a:cubicBezTo>
                  <a:lnTo>
                    <a:pt x="13319" y="2502945"/>
                  </a:lnTo>
                  <a:cubicBezTo>
                    <a:pt x="5963" y="2502945"/>
                    <a:pt x="0" y="2496982"/>
                    <a:pt x="0" y="2489626"/>
                  </a:cubicBezTo>
                  <a:lnTo>
                    <a:pt x="0" y="13319"/>
                  </a:lnTo>
                  <a:cubicBezTo>
                    <a:pt x="0" y="5963"/>
                    <a:pt x="5963" y="0"/>
                    <a:pt x="1331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92731" cy="25410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58" name="Immagine 57" descr="Immagine che contiene testo, diagramma, linea, Piano&#10;&#10;Il contenuto generato dall'IA potrebbe non essere corretto.">
            <a:extLst>
              <a:ext uri="{FF2B5EF4-FFF2-40B4-BE49-F238E27FC236}">
                <a16:creationId xmlns:a16="http://schemas.microsoft.com/office/drawing/2014/main" id="{40A76124-DE23-F94B-C7B2-9A25B876A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23" y="3836834"/>
            <a:ext cx="17300476" cy="586669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45122" y="1012299"/>
            <a:ext cx="3012432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19"/>
              </a:lnSpc>
              <a:spcBef>
                <a:spcPct val="0"/>
              </a:spcBef>
            </a:pPr>
            <a:r>
              <a:rPr lang="en-US" sz="1799" spc="-17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Field and Service Robotics</a:t>
            </a:r>
          </a:p>
        </p:txBody>
      </p:sp>
      <p:sp>
        <p:nvSpPr>
          <p:cNvPr id="6" name="Freeform 6"/>
          <p:cNvSpPr/>
          <p:nvPr/>
        </p:nvSpPr>
        <p:spPr>
          <a:xfrm>
            <a:off x="1045122" y="1028700"/>
            <a:ext cx="336180" cy="290337"/>
          </a:xfrm>
          <a:custGeom>
            <a:avLst/>
            <a:gdLst/>
            <a:ahLst/>
            <a:cxnLst/>
            <a:rect l="l" t="t" r="r" b="b"/>
            <a:pathLst>
              <a:path w="336180" h="290337">
                <a:moveTo>
                  <a:pt x="0" y="0"/>
                </a:moveTo>
                <a:lnTo>
                  <a:pt x="336179" y="0"/>
                </a:lnTo>
                <a:lnTo>
                  <a:pt x="336179" y="290337"/>
                </a:lnTo>
                <a:lnTo>
                  <a:pt x="0" y="290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Freeform 7"/>
          <p:cNvSpPr/>
          <p:nvPr/>
        </p:nvSpPr>
        <p:spPr>
          <a:xfrm>
            <a:off x="16458592" y="1029660"/>
            <a:ext cx="800708" cy="800708"/>
          </a:xfrm>
          <a:custGeom>
            <a:avLst/>
            <a:gdLst/>
            <a:ahLst/>
            <a:cxnLst/>
            <a:rect l="l" t="t" r="r" b="b"/>
            <a:pathLst>
              <a:path w="800708" h="800708">
                <a:moveTo>
                  <a:pt x="0" y="0"/>
                </a:moveTo>
                <a:lnTo>
                  <a:pt x="800708" y="0"/>
                </a:lnTo>
                <a:lnTo>
                  <a:pt x="800708" y="800708"/>
                </a:lnTo>
                <a:lnTo>
                  <a:pt x="0" y="8007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2" name="TextBox 32"/>
          <p:cNvSpPr txBox="1"/>
          <p:nvPr/>
        </p:nvSpPr>
        <p:spPr>
          <a:xfrm>
            <a:off x="4695389" y="966130"/>
            <a:ext cx="10738493" cy="1426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77"/>
              </a:lnSpc>
            </a:pPr>
            <a:r>
              <a:rPr lang="en-US" sz="11813" spc="-271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DECENTRALIZED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920454" y="2421868"/>
            <a:ext cx="16447091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spc="-50">
                <a:solidFill>
                  <a:srgbClr val="022369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Passivity-based Controller + Momentum based Estimator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2142030" y="1774549"/>
            <a:ext cx="1524659" cy="713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33"/>
              </a:lnSpc>
            </a:pPr>
            <a:r>
              <a:rPr lang="en-US" sz="5900" spc="-135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UAV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39">
                <a:extLst>
                  <a:ext uri="{FF2B5EF4-FFF2-40B4-BE49-F238E27FC236}">
                    <a16:creationId xmlns:a16="http://schemas.microsoft.com/office/drawing/2014/main" id="{973A64AC-15DC-E105-424C-A309BBBFEBA0}"/>
                  </a:ext>
                </a:extLst>
              </p:cNvPr>
              <p:cNvSpPr txBox="1"/>
              <p:nvPr/>
            </p:nvSpPr>
            <p:spPr>
              <a:xfrm>
                <a:off x="920454" y="3963630"/>
                <a:ext cx="2155278" cy="32060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2452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</m:ctrlPr>
                        </m:sSubPr>
                        <m:e>
                          <m:r>
                            <a:rPr lang="el-GR" sz="3200" i="1" spc="-2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𝜓</m:t>
                          </m:r>
                        </m:e>
                        <m:sub>
                          <m: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𝑑</m:t>
                          </m:r>
                        </m:sub>
                      </m:sSub>
                      <m:r>
                        <a:rPr lang="it-IT" sz="3200" b="0" i="1" spc="-2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Open Sauce"/>
                        </a:rPr>
                        <m:t>, </m:t>
                      </m:r>
                      <m:sSub>
                        <m:sSubPr>
                          <m:ctrlPr>
                            <a:rPr lang="it-IT" sz="320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it-IT" sz="3200" i="1" spc="-2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Open Sauce"/>
                                </a:rPr>
                              </m:ctrlPr>
                            </m:accPr>
                            <m:e>
                              <m:r>
                                <a:rPr lang="el-GR" sz="3200" i="1" spc="-2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Open Sauce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𝑑</m:t>
                          </m:r>
                        </m:sub>
                      </m:sSub>
                      <m:r>
                        <a:rPr lang="it-IT" sz="3200" b="0" i="0" spc="-2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Open Sauce"/>
                        </a:rPr>
                        <m:t>, </m:t>
                      </m:r>
                      <m:acc>
                        <m:accPr>
                          <m:chr m:val="̈"/>
                          <m:ctrlP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3200" i="1" spc="-2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Open Sauce"/>
                                </a:rPr>
                              </m:ctrlPr>
                            </m:sSubPr>
                            <m:e>
                              <m:r>
                                <a:rPr lang="it-IT" sz="3200" i="1" spc="-2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Open Sauce"/>
                                  <a:cs typeface="Open Sauce"/>
                                  <a:sym typeface="Open Sauce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it-IT" sz="3200" b="0" i="1" spc="-2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Open Sauce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it-IT" sz="3200" b="0" spc="-20" dirty="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endParaRPr>
              </a:p>
            </p:txBody>
          </p:sp>
        </mc:Choice>
        <mc:Fallback>
          <p:sp>
            <p:nvSpPr>
              <p:cNvPr id="59" name="TextBox 39">
                <a:extLst>
                  <a:ext uri="{FF2B5EF4-FFF2-40B4-BE49-F238E27FC236}">
                    <a16:creationId xmlns:a16="http://schemas.microsoft.com/office/drawing/2014/main" id="{973A64AC-15DC-E105-424C-A309BBBFE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54" y="3963630"/>
                <a:ext cx="2155278" cy="320601"/>
              </a:xfrm>
              <a:prstGeom prst="rect">
                <a:avLst/>
              </a:prstGeom>
              <a:blipFill>
                <a:blip r:embed="rId7"/>
                <a:stretch>
                  <a:fillRect l="-2825" t="-75472" r="-7062" b="-584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38">
                <a:extLst>
                  <a:ext uri="{FF2B5EF4-FFF2-40B4-BE49-F238E27FC236}">
                    <a16:creationId xmlns:a16="http://schemas.microsoft.com/office/drawing/2014/main" id="{B5E856A7-B7B8-EFB5-73BE-70D514322D12}"/>
                  </a:ext>
                </a:extLst>
              </p:cNvPr>
              <p:cNvSpPr txBox="1"/>
              <p:nvPr/>
            </p:nvSpPr>
            <p:spPr>
              <a:xfrm>
                <a:off x="1045122" y="5155219"/>
                <a:ext cx="1118857" cy="32060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2452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</m:ctrlPr>
                        </m:sSubPr>
                        <m:e>
                          <m: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𝑝</m:t>
                          </m:r>
                        </m:e>
                        <m:sub>
                          <m: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𝑑</m:t>
                          </m:r>
                        </m:sub>
                      </m:sSub>
                      <m:r>
                        <a:rPr lang="it-IT" sz="3200" b="0" i="0" spc="-2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Open Sauce"/>
                        </a:rPr>
                        <m:t>, </m:t>
                      </m:r>
                      <m:sSub>
                        <m:sSubPr>
                          <m:ctrlPr>
                            <a:rPr lang="it-IT" sz="320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it-IT" sz="3200" i="1" spc="-2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Open Sauce"/>
                                </a:rPr>
                              </m:ctrlPr>
                            </m:accPr>
                            <m:e>
                              <m:r>
                                <a:rPr lang="it-IT" sz="3200" b="0" i="1" spc="-2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Open Sauce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𝑑</m:t>
                          </m:r>
                        </m:sub>
                      </m:sSub>
                      <m:r>
                        <a:rPr lang="it-IT" sz="3200" b="0" i="0" spc="-2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Open Sauce"/>
                        </a:rPr>
                        <m:t>, </m:t>
                      </m:r>
                      <m:acc>
                        <m:accPr>
                          <m:chr m:val="̈"/>
                          <m:ctrlP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3200" i="1" spc="-2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Open Sauce"/>
                                </a:rPr>
                              </m:ctrlPr>
                            </m:sSubPr>
                            <m:e>
                              <m:r>
                                <a:rPr lang="it-IT" sz="3200" b="0" i="1" spc="-2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Open Sauce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sz="3200" b="0" i="1" spc="-2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Open Sauce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spc="-20" dirty="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endParaRPr>
              </a:p>
            </p:txBody>
          </p:sp>
        </mc:Choice>
        <mc:Fallback>
          <p:sp>
            <p:nvSpPr>
              <p:cNvPr id="60" name="TextBox 38">
                <a:extLst>
                  <a:ext uri="{FF2B5EF4-FFF2-40B4-BE49-F238E27FC236}">
                    <a16:creationId xmlns:a16="http://schemas.microsoft.com/office/drawing/2014/main" id="{B5E856A7-B7B8-EFB5-73BE-70D514322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22" y="5155219"/>
                <a:ext cx="1118857" cy="320601"/>
              </a:xfrm>
              <a:prstGeom prst="rect">
                <a:avLst/>
              </a:prstGeom>
              <a:blipFill>
                <a:blip r:embed="rId8"/>
                <a:stretch>
                  <a:fillRect l="-38043" t="-51923" r="-53261" b="-461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37">
                <a:extLst>
                  <a:ext uri="{FF2B5EF4-FFF2-40B4-BE49-F238E27FC236}">
                    <a16:creationId xmlns:a16="http://schemas.microsoft.com/office/drawing/2014/main" id="{44B264C7-D32F-84EF-08A8-7A1F0EC8EEDB}"/>
                  </a:ext>
                </a:extLst>
              </p:cNvPr>
              <p:cNvSpPr txBox="1"/>
              <p:nvPr/>
            </p:nvSpPr>
            <p:spPr>
              <a:xfrm>
                <a:off x="821873" y="6563068"/>
                <a:ext cx="1118857" cy="33483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452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pc="-2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</m:ctrlPr>
                      </m:sSubPr>
                      <m:e>
                        <m:r>
                          <a:rPr lang="it-IT" sz="3200" b="0" i="1" spc="-2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𝑝</m:t>
                        </m:r>
                      </m:e>
                      <m:sub>
                        <m:r>
                          <a:rPr lang="it-IT" sz="3200" b="0" i="1" spc="-2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3200" spc="-20" dirty="0">
                    <a:solidFill>
                      <a:srgbClr val="000000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3200" i="1" spc="-2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sz="3200" i="1" spc="-2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Open Sauce"/>
                              </a:rPr>
                            </m:ctrlPr>
                          </m:accPr>
                          <m:e>
                            <m:r>
                              <a:rPr lang="it-IT" sz="3200" b="0" i="1" spc="-2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Open Sauce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it-IT" sz="3200" b="0" i="1" spc="-2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𝑏</m:t>
                        </m:r>
                      </m:sub>
                    </m:sSub>
                  </m:oMath>
                </a14:m>
                <a:endParaRPr lang="en-US" sz="3200" spc="-20" dirty="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endParaRPr>
              </a:p>
            </p:txBody>
          </p:sp>
        </mc:Choice>
        <mc:Fallback>
          <p:sp>
            <p:nvSpPr>
              <p:cNvPr id="61" name="TextBox 37">
                <a:extLst>
                  <a:ext uri="{FF2B5EF4-FFF2-40B4-BE49-F238E27FC236}">
                    <a16:creationId xmlns:a16="http://schemas.microsoft.com/office/drawing/2014/main" id="{44B264C7-D32F-84EF-08A8-7A1F0EC8E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73" y="6563068"/>
                <a:ext cx="1118857" cy="334835"/>
              </a:xfrm>
              <a:prstGeom prst="rect">
                <a:avLst/>
              </a:prstGeom>
              <a:blipFill>
                <a:blip r:embed="rId9"/>
                <a:stretch>
                  <a:fillRect t="-85455" b="-709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40">
                <a:extLst>
                  <a:ext uri="{FF2B5EF4-FFF2-40B4-BE49-F238E27FC236}">
                    <a16:creationId xmlns:a16="http://schemas.microsoft.com/office/drawing/2014/main" id="{4FDC5F13-C62E-362E-BA32-A0263E8D4417}"/>
                  </a:ext>
                </a:extLst>
              </p:cNvPr>
              <p:cNvSpPr txBox="1"/>
              <p:nvPr/>
            </p:nvSpPr>
            <p:spPr>
              <a:xfrm>
                <a:off x="4953000" y="4610100"/>
                <a:ext cx="1148763" cy="32060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2452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</m:ctrlPr>
                        </m:sSubPr>
                        <m:e>
                          <m:r>
                            <a:rPr lang="en-US" sz="320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𝝁</m:t>
                          </m:r>
                        </m:e>
                        <m:sub>
                          <m: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3200" spc="-20" dirty="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endParaRPr>
              </a:p>
            </p:txBody>
          </p:sp>
        </mc:Choice>
        <mc:Fallback>
          <p:sp>
            <p:nvSpPr>
              <p:cNvPr id="62" name="TextBox 40">
                <a:extLst>
                  <a:ext uri="{FF2B5EF4-FFF2-40B4-BE49-F238E27FC236}">
                    <a16:creationId xmlns:a16="http://schemas.microsoft.com/office/drawing/2014/main" id="{4FDC5F13-C62E-362E-BA32-A0263E8D4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610100"/>
                <a:ext cx="1148763" cy="320601"/>
              </a:xfrm>
              <a:prstGeom prst="rect">
                <a:avLst/>
              </a:prstGeom>
              <a:blipFill>
                <a:blip r:embed="rId10"/>
                <a:stretch>
                  <a:fillRect t="-7547" b="-415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42">
                <a:extLst>
                  <a:ext uri="{FF2B5EF4-FFF2-40B4-BE49-F238E27FC236}">
                    <a16:creationId xmlns:a16="http://schemas.microsoft.com/office/drawing/2014/main" id="{F75F2834-B9F1-4648-2499-F07B929662FC}"/>
                  </a:ext>
                </a:extLst>
              </p:cNvPr>
              <p:cNvSpPr txBox="1"/>
              <p:nvPr/>
            </p:nvSpPr>
            <p:spPr>
              <a:xfrm>
                <a:off x="8534400" y="4930701"/>
                <a:ext cx="1631351" cy="29771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203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  <a:sym typeface="Open Sauce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sym typeface="Open Sauce"/>
                          </a:rPr>
                          <m:t>𝜼</m:t>
                        </m:r>
                      </m:e>
                      <m:sub>
                        <m:r>
                          <a:rPr lang="it-IT" sz="3200" i="1">
                            <a:latin typeface="Cambria Math" panose="02040503050406030204" pitchFamily="18" charset="0"/>
                            <a:sym typeface="Open Sauce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3200" dirty="0">
                    <a:sym typeface="Open Sauce"/>
                  </a:rPr>
                  <a:t>,</a:t>
                </a:r>
                <a14:m>
                  <m:oMath xmlns:m="http://schemas.openxmlformats.org/officeDocument/2006/math">
                    <m:r>
                      <a:rPr lang="it-IT" sz="3200" b="0" i="0" smtClean="0">
                        <a:latin typeface="Cambria Math" panose="02040503050406030204" pitchFamily="18" charset="0"/>
                        <a:sym typeface="Open Sauce"/>
                      </a:rPr>
                      <m:t> </m:t>
                    </m:r>
                    <m:sSub>
                      <m:sSubPr>
                        <m:ctrlPr>
                          <a:rPr lang="it-IT" sz="3200" i="1">
                            <a:latin typeface="Cambria Math" panose="02040503050406030204" pitchFamily="18" charset="0"/>
                            <a:sym typeface="Open Sauce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sz="3200" i="1">
                                <a:latin typeface="Cambria Math" panose="02040503050406030204" pitchFamily="18" charset="0"/>
                                <a:sym typeface="Open Sauce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sym typeface="Open Sauce"/>
                              </a:rPr>
                              <m:t>𝜼</m:t>
                            </m:r>
                          </m:e>
                        </m:acc>
                      </m:e>
                      <m:sub>
                        <m:r>
                          <a:rPr lang="it-IT" sz="3200" i="1">
                            <a:latin typeface="Cambria Math" panose="02040503050406030204" pitchFamily="18" charset="0"/>
                            <a:sym typeface="Open Sauce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3200" dirty="0">
                    <a:sym typeface="Open Sauce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sz="3200" i="1">
                            <a:latin typeface="Cambria Math" panose="02040503050406030204" pitchFamily="18" charset="0"/>
                            <a:sym typeface="Open Sauce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3200" i="1">
                                <a:latin typeface="Cambria Math" panose="02040503050406030204" pitchFamily="18" charset="0"/>
                                <a:sym typeface="Open Sauce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sym typeface="Open Sauce"/>
                              </a:rPr>
                              <m:t>𝜼</m:t>
                            </m:r>
                          </m:e>
                          <m:sub>
                            <m:r>
                              <a:rPr lang="it-IT" sz="3200" i="1">
                                <a:latin typeface="Cambria Math" panose="02040503050406030204" pitchFamily="18" charset="0"/>
                                <a:sym typeface="Open Sauce"/>
                              </a:rPr>
                              <m:t>𝑑</m:t>
                            </m:r>
                          </m:sub>
                        </m:sSub>
                      </m:e>
                    </m:acc>
                  </m:oMath>
                </a14:m>
                <a:endParaRPr lang="en-US" sz="3200" spc="-16" dirty="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endParaRPr>
              </a:p>
            </p:txBody>
          </p:sp>
        </mc:Choice>
        <mc:Fallback>
          <p:sp>
            <p:nvSpPr>
              <p:cNvPr id="63" name="TextBox 42">
                <a:extLst>
                  <a:ext uri="{FF2B5EF4-FFF2-40B4-BE49-F238E27FC236}">
                    <a16:creationId xmlns:a16="http://schemas.microsoft.com/office/drawing/2014/main" id="{F75F2834-B9F1-4648-2499-F07B92966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4930701"/>
                <a:ext cx="1631351" cy="297710"/>
              </a:xfrm>
              <a:prstGeom prst="rect">
                <a:avLst/>
              </a:prstGeom>
              <a:blipFill>
                <a:blip r:embed="rId11"/>
                <a:stretch>
                  <a:fillRect t="-106122" b="-816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41">
                <a:extLst>
                  <a:ext uri="{FF2B5EF4-FFF2-40B4-BE49-F238E27FC236}">
                    <a16:creationId xmlns:a16="http://schemas.microsoft.com/office/drawing/2014/main" id="{67134A16-8F53-2733-9631-7F174E506AE8}"/>
                  </a:ext>
                </a:extLst>
              </p:cNvPr>
              <p:cNvSpPr txBox="1"/>
              <p:nvPr/>
            </p:nvSpPr>
            <p:spPr>
              <a:xfrm>
                <a:off x="7709225" y="6322278"/>
                <a:ext cx="2185389" cy="33483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2452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</m:ctrlPr>
                        </m:sSubPr>
                        <m:e>
                          <m:r>
                            <a:rPr lang="en-US" sz="320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𝜼</m:t>
                          </m:r>
                        </m:e>
                        <m:sub>
                          <m: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𝑏</m:t>
                          </m:r>
                        </m:sub>
                      </m:sSub>
                      <m:r>
                        <a:rPr lang="it-IT" sz="3200" b="0" i="1" spc="-2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Open Sauce"/>
                        </a:rPr>
                        <m:t> </m:t>
                      </m:r>
                      <m:sSub>
                        <m:sSubPr>
                          <m:ctrlPr>
                            <a:rPr lang="it-IT" sz="320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it-IT" sz="3200" i="1" spc="-2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Open Sauce"/>
                                </a:rPr>
                              </m:ctrlPr>
                            </m:accPr>
                            <m:e>
                              <m:r>
                                <a:rPr lang="en-US" sz="3200" i="1" spc="-2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Open Sauce"/>
                                </a:rPr>
                                <m:t>𝜼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br>
                  <a:rPr lang="it-IT" sz="3200" b="0" i="1" spc="-20" dirty="0">
                    <a:solidFill>
                      <a:srgbClr val="000000"/>
                    </a:solidFill>
                    <a:latin typeface="Cambria Math" panose="02040503050406030204" pitchFamily="18" charset="0"/>
                    <a:sym typeface="Open Sauce"/>
                  </a:rPr>
                </a:br>
                <a:endParaRPr lang="en-US" sz="3200" spc="-20" dirty="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endParaRPr>
              </a:p>
            </p:txBody>
          </p:sp>
        </mc:Choice>
        <mc:Fallback>
          <p:sp>
            <p:nvSpPr>
              <p:cNvPr id="64" name="TextBox 41">
                <a:extLst>
                  <a:ext uri="{FF2B5EF4-FFF2-40B4-BE49-F238E27FC236}">
                    <a16:creationId xmlns:a16="http://schemas.microsoft.com/office/drawing/2014/main" id="{67134A16-8F53-2733-9631-7F174E506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225" y="6322278"/>
                <a:ext cx="2185389" cy="334835"/>
              </a:xfrm>
              <a:prstGeom prst="rect">
                <a:avLst/>
              </a:prstGeom>
              <a:blipFill>
                <a:blip r:embed="rId12"/>
                <a:stretch>
                  <a:fillRect t="-49091" b="-4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43">
                <a:extLst>
                  <a:ext uri="{FF2B5EF4-FFF2-40B4-BE49-F238E27FC236}">
                    <a16:creationId xmlns:a16="http://schemas.microsoft.com/office/drawing/2014/main" id="{F9BD170A-AF17-ED4C-D6EC-72DD53B05C17}"/>
                  </a:ext>
                </a:extLst>
              </p:cNvPr>
              <p:cNvSpPr txBox="1"/>
              <p:nvPr/>
            </p:nvSpPr>
            <p:spPr>
              <a:xfrm>
                <a:off x="12801600" y="3951763"/>
                <a:ext cx="1118857" cy="32060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452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</m:ctrlPr>
                        </m:sSubPr>
                        <m:e>
                          <m: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𝑢</m:t>
                          </m:r>
                        </m:e>
                        <m:sub>
                          <m: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3200" spc="-20" dirty="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endParaRPr>
              </a:p>
            </p:txBody>
          </p:sp>
        </mc:Choice>
        <mc:Fallback>
          <p:sp>
            <p:nvSpPr>
              <p:cNvPr id="65" name="TextBox 43">
                <a:extLst>
                  <a:ext uri="{FF2B5EF4-FFF2-40B4-BE49-F238E27FC236}">
                    <a16:creationId xmlns:a16="http://schemas.microsoft.com/office/drawing/2014/main" id="{F9BD170A-AF17-ED4C-D6EC-72DD53B05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600" y="3951763"/>
                <a:ext cx="1118857" cy="320601"/>
              </a:xfrm>
              <a:prstGeom prst="rect">
                <a:avLst/>
              </a:prstGeom>
              <a:blipFill>
                <a:blip r:embed="rId13"/>
                <a:stretch>
                  <a:fillRect t="-1887" b="-301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44">
                <a:extLst>
                  <a:ext uri="{FF2B5EF4-FFF2-40B4-BE49-F238E27FC236}">
                    <a16:creationId xmlns:a16="http://schemas.microsoft.com/office/drawing/2014/main" id="{103C9757-9E51-FF69-C9D6-2D813D3F6320}"/>
                  </a:ext>
                </a:extLst>
              </p:cNvPr>
              <p:cNvSpPr txBox="1"/>
              <p:nvPr/>
            </p:nvSpPr>
            <p:spPr>
              <a:xfrm>
                <a:off x="12801599" y="4717507"/>
                <a:ext cx="1118857" cy="32060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452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</m:ctrlPr>
                        </m:sSubPr>
                        <m:e>
                          <m:r>
                            <a:rPr lang="en-US" sz="320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𝝉</m:t>
                          </m:r>
                        </m:e>
                        <m:sub>
                          <m: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spc="-20" dirty="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endParaRPr>
              </a:p>
            </p:txBody>
          </p:sp>
        </mc:Choice>
        <mc:Fallback>
          <p:sp>
            <p:nvSpPr>
              <p:cNvPr id="66" name="TextBox 44">
                <a:extLst>
                  <a:ext uri="{FF2B5EF4-FFF2-40B4-BE49-F238E27FC236}">
                    <a16:creationId xmlns:a16="http://schemas.microsoft.com/office/drawing/2014/main" id="{103C9757-9E51-FF69-C9D6-2D813D3F6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599" y="4717507"/>
                <a:ext cx="1118857" cy="320601"/>
              </a:xfrm>
              <a:prstGeom prst="rect">
                <a:avLst/>
              </a:prstGeom>
              <a:blipFill>
                <a:blip r:embed="rId14"/>
                <a:stretch>
                  <a:fillRect t="-3846" b="-346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44">
                <a:extLst>
                  <a:ext uri="{FF2B5EF4-FFF2-40B4-BE49-F238E27FC236}">
                    <a16:creationId xmlns:a16="http://schemas.microsoft.com/office/drawing/2014/main" id="{ED40F293-9913-7B2A-37B3-0F1CDC1B3810}"/>
                  </a:ext>
                </a:extLst>
              </p:cNvPr>
              <p:cNvSpPr txBox="1"/>
              <p:nvPr/>
            </p:nvSpPr>
            <p:spPr>
              <a:xfrm>
                <a:off x="9753600" y="7579558"/>
                <a:ext cx="1118857" cy="32060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452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pc="-2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Open Sauce"/>
                                </a:rPr>
                              </m:ctrlPr>
                            </m:sSubPr>
                            <m:e>
                              <m:r>
                                <a:rPr lang="en-US" sz="3200" i="1" spc="-2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Open Sauce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it-IT" sz="3200" i="1" spc="-2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Open Sauce"/>
                                </a:rPr>
                                <m:t>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spc="-20" dirty="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endParaRPr>
              </a:p>
            </p:txBody>
          </p:sp>
        </mc:Choice>
        <mc:Fallback>
          <p:sp>
            <p:nvSpPr>
              <p:cNvPr id="67" name="TextBox 44">
                <a:extLst>
                  <a:ext uri="{FF2B5EF4-FFF2-40B4-BE49-F238E27FC236}">
                    <a16:creationId xmlns:a16="http://schemas.microsoft.com/office/drawing/2014/main" id="{ED40F293-9913-7B2A-37B3-0F1CDC1B3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00" y="7579558"/>
                <a:ext cx="1118857" cy="320601"/>
              </a:xfrm>
              <a:prstGeom prst="rect">
                <a:avLst/>
              </a:prstGeom>
              <a:blipFill>
                <a:blip r:embed="rId15"/>
                <a:stretch>
                  <a:fillRect t="-71698" r="-40761" b="-245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44">
                <a:extLst>
                  <a:ext uri="{FF2B5EF4-FFF2-40B4-BE49-F238E27FC236}">
                    <a16:creationId xmlns:a16="http://schemas.microsoft.com/office/drawing/2014/main" id="{BD239F22-4551-1091-C91C-6A8687C00A10}"/>
                  </a:ext>
                </a:extLst>
              </p:cNvPr>
              <p:cNvSpPr txBox="1"/>
              <p:nvPr/>
            </p:nvSpPr>
            <p:spPr>
              <a:xfrm>
                <a:off x="9753600" y="8481244"/>
                <a:ext cx="1118857" cy="32060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452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pc="-2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Open Sauce"/>
                                </a:rPr>
                              </m:ctrlPr>
                            </m:sSubPr>
                            <m:e>
                              <m:r>
                                <a:rPr lang="it-IT" sz="3200" b="0" i="1" spc="-2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Open Sauce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sz="3200" i="1" spc="-2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Open Sauce"/>
                                </a:rPr>
                                <m:t>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spc="-20" dirty="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endParaRPr>
              </a:p>
            </p:txBody>
          </p:sp>
        </mc:Choice>
        <mc:Fallback>
          <p:sp>
            <p:nvSpPr>
              <p:cNvPr id="68" name="TextBox 44">
                <a:extLst>
                  <a:ext uri="{FF2B5EF4-FFF2-40B4-BE49-F238E27FC236}">
                    <a16:creationId xmlns:a16="http://schemas.microsoft.com/office/drawing/2014/main" id="{BD239F22-4551-1091-C91C-6A8687C00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00" y="8481244"/>
                <a:ext cx="1118857" cy="320601"/>
              </a:xfrm>
              <a:prstGeom prst="rect">
                <a:avLst/>
              </a:prstGeom>
              <a:blipFill>
                <a:blip r:embed="rId16"/>
                <a:stretch>
                  <a:fillRect t="-86792" r="-28804" b="-584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3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4739" y="391816"/>
            <a:ext cx="17438027" cy="9503369"/>
            <a:chOff x="0" y="0"/>
            <a:chExt cx="4592731" cy="25029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92731" cy="2502945"/>
            </a:xfrm>
            <a:custGeom>
              <a:avLst/>
              <a:gdLst/>
              <a:ahLst/>
              <a:cxnLst/>
              <a:rect l="l" t="t" r="r" b="b"/>
              <a:pathLst>
                <a:path w="4592731" h="2502945">
                  <a:moveTo>
                    <a:pt x="13319" y="0"/>
                  </a:moveTo>
                  <a:lnTo>
                    <a:pt x="4579412" y="0"/>
                  </a:lnTo>
                  <a:cubicBezTo>
                    <a:pt x="4586768" y="0"/>
                    <a:pt x="4592731" y="5963"/>
                    <a:pt x="4592731" y="13319"/>
                  </a:cubicBezTo>
                  <a:lnTo>
                    <a:pt x="4592731" y="2489626"/>
                  </a:lnTo>
                  <a:cubicBezTo>
                    <a:pt x="4592731" y="2496982"/>
                    <a:pt x="4586768" y="2502945"/>
                    <a:pt x="4579412" y="2502945"/>
                  </a:cubicBezTo>
                  <a:lnTo>
                    <a:pt x="13319" y="2502945"/>
                  </a:lnTo>
                  <a:cubicBezTo>
                    <a:pt x="5963" y="2502945"/>
                    <a:pt x="0" y="2496982"/>
                    <a:pt x="0" y="2489626"/>
                  </a:cubicBezTo>
                  <a:lnTo>
                    <a:pt x="0" y="13319"/>
                  </a:lnTo>
                  <a:cubicBezTo>
                    <a:pt x="0" y="5963"/>
                    <a:pt x="5963" y="0"/>
                    <a:pt x="1331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92731" cy="25410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4" name="AutoShape 24"/>
          <p:cNvSpPr/>
          <p:nvPr/>
        </p:nvSpPr>
        <p:spPr>
          <a:xfrm flipH="1" flipV="1">
            <a:off x="-1" y="9410700"/>
            <a:ext cx="7914567" cy="57423"/>
          </a:xfrm>
          <a:prstGeom prst="line">
            <a:avLst/>
          </a:prstGeom>
          <a:ln w="38100" cap="flat">
            <a:solidFill>
              <a:srgbClr val="C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it-IT"/>
          </a:p>
        </p:txBody>
      </p:sp>
      <p:pic>
        <p:nvPicPr>
          <p:cNvPr id="34" name="Immagine 33" descr="Immagine che contiene testo, diagramma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0A9A589F-627E-6D7A-41C8-D36EF8828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39" y="3889668"/>
            <a:ext cx="11449370" cy="5830877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45122" y="1012299"/>
            <a:ext cx="3012432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19"/>
              </a:lnSpc>
              <a:spcBef>
                <a:spcPct val="0"/>
              </a:spcBef>
            </a:pPr>
            <a:r>
              <a:rPr lang="en-US" sz="1799" spc="-17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Field and Service Robotics</a:t>
            </a:r>
          </a:p>
        </p:txBody>
      </p:sp>
      <p:sp>
        <p:nvSpPr>
          <p:cNvPr id="9" name="Freeform 9"/>
          <p:cNvSpPr/>
          <p:nvPr/>
        </p:nvSpPr>
        <p:spPr>
          <a:xfrm>
            <a:off x="1045122" y="1028700"/>
            <a:ext cx="336180" cy="290337"/>
          </a:xfrm>
          <a:custGeom>
            <a:avLst/>
            <a:gdLst/>
            <a:ahLst/>
            <a:cxnLst/>
            <a:rect l="l" t="t" r="r" b="b"/>
            <a:pathLst>
              <a:path w="336180" h="290337">
                <a:moveTo>
                  <a:pt x="0" y="0"/>
                </a:moveTo>
                <a:lnTo>
                  <a:pt x="336179" y="0"/>
                </a:lnTo>
                <a:lnTo>
                  <a:pt x="336179" y="290337"/>
                </a:lnTo>
                <a:lnTo>
                  <a:pt x="0" y="290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0" name="Freeform 10"/>
          <p:cNvSpPr/>
          <p:nvPr/>
        </p:nvSpPr>
        <p:spPr>
          <a:xfrm>
            <a:off x="16458592" y="1029660"/>
            <a:ext cx="800708" cy="800708"/>
          </a:xfrm>
          <a:custGeom>
            <a:avLst/>
            <a:gdLst/>
            <a:ahLst/>
            <a:cxnLst/>
            <a:rect l="l" t="t" r="r" b="b"/>
            <a:pathLst>
              <a:path w="800708" h="800708">
                <a:moveTo>
                  <a:pt x="0" y="0"/>
                </a:moveTo>
                <a:lnTo>
                  <a:pt x="800708" y="0"/>
                </a:lnTo>
                <a:lnTo>
                  <a:pt x="800708" y="800708"/>
                </a:lnTo>
                <a:lnTo>
                  <a:pt x="0" y="8007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5" name="Freeform 25"/>
          <p:cNvSpPr/>
          <p:nvPr/>
        </p:nvSpPr>
        <p:spPr>
          <a:xfrm>
            <a:off x="11999327" y="6561529"/>
            <a:ext cx="5564336" cy="1280416"/>
          </a:xfrm>
          <a:custGeom>
            <a:avLst/>
            <a:gdLst/>
            <a:ahLst/>
            <a:cxnLst/>
            <a:rect l="l" t="t" r="r" b="b"/>
            <a:pathLst>
              <a:path w="5564336" h="1280416">
                <a:moveTo>
                  <a:pt x="0" y="0"/>
                </a:moveTo>
                <a:lnTo>
                  <a:pt x="5564336" y="0"/>
                </a:lnTo>
                <a:lnTo>
                  <a:pt x="5564336" y="1280416"/>
                </a:lnTo>
                <a:lnTo>
                  <a:pt x="0" y="128041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6" name="TextBox 26"/>
          <p:cNvSpPr txBox="1"/>
          <p:nvPr/>
        </p:nvSpPr>
        <p:spPr>
          <a:xfrm>
            <a:off x="4695389" y="966130"/>
            <a:ext cx="10738493" cy="1426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77"/>
              </a:lnSpc>
            </a:pPr>
            <a:r>
              <a:rPr lang="en-US" sz="11813" spc="-271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DECENTRALIZED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20454" y="2421868"/>
            <a:ext cx="16447091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spc="-50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Manipulator</a:t>
            </a:r>
            <a:r>
              <a:rPr lang="en-US" sz="5000" spc="-50">
                <a:solidFill>
                  <a:srgbClr val="022369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 - Cartesian Impedence Control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44">
                <a:extLst>
                  <a:ext uri="{FF2B5EF4-FFF2-40B4-BE49-F238E27FC236}">
                    <a16:creationId xmlns:a16="http://schemas.microsoft.com/office/drawing/2014/main" id="{0A4E09EB-428F-CAC3-B3B4-D2693BA267EB}"/>
                  </a:ext>
                </a:extLst>
              </p:cNvPr>
              <p:cNvSpPr txBox="1"/>
              <p:nvPr/>
            </p:nvSpPr>
            <p:spPr>
              <a:xfrm>
                <a:off x="5589995" y="4508326"/>
                <a:ext cx="1118857" cy="32060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452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</m:ctrlPr>
                        </m:sSubPr>
                        <m:e>
                          <m:r>
                            <a:rPr lang="en-US" sz="320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𝝉</m:t>
                          </m:r>
                        </m:e>
                        <m:sub>
                          <m: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3200" spc="-20" dirty="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endParaRPr>
              </a:p>
            </p:txBody>
          </p:sp>
        </mc:Choice>
        <mc:Fallback>
          <p:sp>
            <p:nvSpPr>
              <p:cNvPr id="37" name="TextBox 44">
                <a:extLst>
                  <a:ext uri="{FF2B5EF4-FFF2-40B4-BE49-F238E27FC236}">
                    <a16:creationId xmlns:a16="http://schemas.microsoft.com/office/drawing/2014/main" id="{0A4E09EB-428F-CAC3-B3B4-D2693BA26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995" y="4508326"/>
                <a:ext cx="1118857" cy="320601"/>
              </a:xfrm>
              <a:prstGeom prst="rect">
                <a:avLst/>
              </a:prstGeom>
              <a:blipFill>
                <a:blip r:embed="rId8"/>
                <a:stretch>
                  <a:fillRect t="-5769" b="-5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46">
                <a:extLst>
                  <a:ext uri="{FF2B5EF4-FFF2-40B4-BE49-F238E27FC236}">
                    <a16:creationId xmlns:a16="http://schemas.microsoft.com/office/drawing/2014/main" id="{09C238C9-ACCF-9C4B-4C7A-DA9E92B5940A}"/>
                  </a:ext>
                </a:extLst>
              </p:cNvPr>
              <p:cNvSpPr txBox="1"/>
              <p:nvPr/>
            </p:nvSpPr>
            <p:spPr>
              <a:xfrm>
                <a:off x="-351030" y="3701912"/>
                <a:ext cx="4308312" cy="32060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2452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</m:ctrlPr>
                        </m:sSubSupPr>
                        <m:e>
                          <m: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𝑝</m:t>
                          </m:r>
                        </m:e>
                        <m:sub>
                          <m: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𝑒</m:t>
                          </m:r>
                          <m: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,</m:t>
                          </m:r>
                          <m: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𝑑</m:t>
                          </m:r>
                          <m: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 </m:t>
                          </m:r>
                        </m:sub>
                        <m:sup>
                          <m: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𝑏</m:t>
                          </m:r>
                        </m:sup>
                      </m:sSubSup>
                      <m:sSubSup>
                        <m:sSubSupPr>
                          <m:ctrlPr>
                            <a:rPr lang="en-US" sz="320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sz="3200" i="1" spc="-2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Open Sauce"/>
                                </a:rPr>
                              </m:ctrlPr>
                            </m:accPr>
                            <m:e>
                              <m:r>
                                <a:rPr lang="it-IT" sz="3200" b="0" i="1" spc="-2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Open Sauce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𝑒</m:t>
                          </m:r>
                          <m: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,</m:t>
                          </m:r>
                          <m: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𝑑</m:t>
                          </m:r>
                        </m:sub>
                        <m:sup>
                          <m: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𝑏</m:t>
                          </m:r>
                        </m:sup>
                      </m:sSubSup>
                      <m:r>
                        <a:rPr lang="it-IT" sz="3200" b="0" i="1" spc="-2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Open Sauce"/>
                        </a:rPr>
                        <m:t> </m:t>
                      </m:r>
                      <m:sSubSup>
                        <m:sSubSupPr>
                          <m:ctrlP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</m:ctrlPr>
                        </m:sSubSupPr>
                        <m:e>
                          <m:acc>
                            <m:accPr>
                              <m:chr m:val="̈"/>
                              <m:ctrlPr>
                                <a:rPr lang="it-IT" sz="3200" b="0" i="1" spc="-2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Open Sauce"/>
                                </a:rPr>
                              </m:ctrlPr>
                            </m:accPr>
                            <m:e>
                              <m:r>
                                <a:rPr lang="it-IT" sz="3200" b="0" i="1" spc="-2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Open Sauce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𝑒</m:t>
                          </m:r>
                          <m: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,</m:t>
                          </m:r>
                          <m: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𝑑</m:t>
                          </m:r>
                        </m:sub>
                        <m:sup>
                          <m: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US" sz="3200" spc="-20" dirty="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endParaRPr>
              </a:p>
            </p:txBody>
          </p:sp>
        </mc:Choice>
        <mc:Fallback>
          <p:sp>
            <p:nvSpPr>
              <p:cNvPr id="38" name="TextBox 46">
                <a:extLst>
                  <a:ext uri="{FF2B5EF4-FFF2-40B4-BE49-F238E27FC236}">
                    <a16:creationId xmlns:a16="http://schemas.microsoft.com/office/drawing/2014/main" id="{09C238C9-ACCF-9C4B-4C7A-DA9E92B59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1030" y="3701912"/>
                <a:ext cx="4308312" cy="320601"/>
              </a:xfrm>
              <a:prstGeom prst="rect">
                <a:avLst/>
              </a:prstGeom>
              <a:blipFill>
                <a:blip r:embed="rId9"/>
                <a:stretch>
                  <a:fillRect t="-52830" b="-452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46">
                <a:extLst>
                  <a:ext uri="{FF2B5EF4-FFF2-40B4-BE49-F238E27FC236}">
                    <a16:creationId xmlns:a16="http://schemas.microsoft.com/office/drawing/2014/main" id="{DA03F675-2C90-2112-3B95-9F2284400E37}"/>
                  </a:ext>
                </a:extLst>
              </p:cNvPr>
              <p:cNvSpPr txBox="1"/>
              <p:nvPr/>
            </p:nvSpPr>
            <p:spPr>
              <a:xfrm>
                <a:off x="-387316" y="5819261"/>
                <a:ext cx="4308312" cy="32060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2452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</m:ctrlPr>
                        </m:sSubSupPr>
                        <m:e>
                          <m: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𝑝</m:t>
                          </m:r>
                        </m:e>
                        <m:sub>
                          <m: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𝑒</m:t>
                          </m:r>
                          <m: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 </m:t>
                          </m:r>
                        </m:sub>
                        <m:sup>
                          <m: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𝑏</m:t>
                          </m:r>
                        </m:sup>
                      </m:sSubSup>
                      <m:sSubSup>
                        <m:sSubSupPr>
                          <m:ctrlPr>
                            <a:rPr lang="en-US" sz="320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</m:ctrlPr>
                        </m:sSubSupPr>
                        <m:e>
                          <m: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  </m:t>
                          </m:r>
                          <m:acc>
                            <m:accPr>
                              <m:chr m:val="̇"/>
                              <m:ctrlPr>
                                <a:rPr lang="en-US" sz="3200" i="1" spc="-2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Open Sauce"/>
                                </a:rPr>
                              </m:ctrlPr>
                            </m:accPr>
                            <m:e>
                              <m:r>
                                <a:rPr lang="it-IT" sz="3200" b="0" i="1" spc="-2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Open Sauce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𝑒</m:t>
                          </m:r>
                        </m:sub>
                        <m:sup>
                          <m:r>
                            <a:rPr lang="it-IT" sz="3200" b="0" i="1" spc="-2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US" sz="3200" spc="-20" dirty="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endParaRPr>
              </a:p>
            </p:txBody>
          </p:sp>
        </mc:Choice>
        <mc:Fallback>
          <p:sp>
            <p:nvSpPr>
              <p:cNvPr id="39" name="TextBox 46">
                <a:extLst>
                  <a:ext uri="{FF2B5EF4-FFF2-40B4-BE49-F238E27FC236}">
                    <a16:creationId xmlns:a16="http://schemas.microsoft.com/office/drawing/2014/main" id="{DA03F675-2C90-2112-3B95-9F2284400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7316" y="5819261"/>
                <a:ext cx="4308312" cy="320601"/>
              </a:xfrm>
              <a:prstGeom prst="rect">
                <a:avLst/>
              </a:prstGeom>
              <a:blipFill>
                <a:blip r:embed="rId10"/>
                <a:stretch>
                  <a:fillRect t="-53846" b="-461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46">
                <a:extLst>
                  <a:ext uri="{FF2B5EF4-FFF2-40B4-BE49-F238E27FC236}">
                    <a16:creationId xmlns:a16="http://schemas.microsoft.com/office/drawing/2014/main" id="{F8306DA8-38C0-92D3-983E-4F5300715DEA}"/>
                  </a:ext>
                </a:extLst>
              </p:cNvPr>
              <p:cNvSpPr txBox="1"/>
              <p:nvPr/>
            </p:nvSpPr>
            <p:spPr>
              <a:xfrm>
                <a:off x="8308909" y="4751382"/>
                <a:ext cx="4308312" cy="64120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2452"/>
                  </a:lnSpc>
                </a:pPr>
                <a:endParaRPr lang="it-IT" sz="3200" i="1" spc="-20" dirty="0">
                  <a:solidFill>
                    <a:srgbClr val="FF0000"/>
                  </a:solidFill>
                  <a:latin typeface="Cambria Math" panose="02040503050406030204" pitchFamily="18" charset="0"/>
                  <a:sym typeface="Open Sauce"/>
                </a:endParaRPr>
              </a:p>
              <a:p>
                <a:pPr algn="ctr">
                  <a:lnSpc>
                    <a:spcPts val="2452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pc="-2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</m:ctrlPr>
                        </m:sSubSupPr>
                        <m:e>
                          <m:r>
                            <a:rPr lang="it-IT" sz="3200" b="0" i="1" spc="-2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pc="-2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𝑒</m:t>
                          </m:r>
                        </m:sub>
                        <m:sup>
                          <m:r>
                            <a:rPr lang="it-IT" sz="3200" b="0" i="1" spc="-2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𝑒</m:t>
                          </m:r>
                        </m:sup>
                      </m:sSubSup>
                      <m:r>
                        <a:rPr lang="it-IT" sz="3200" b="0" i="1" spc="-2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sym typeface="Open Sauce"/>
                        </a:rPr>
                        <m:t> </m:t>
                      </m:r>
                      <m:sSubSup>
                        <m:sSubSupPr>
                          <m:ctrlPr>
                            <a:rPr lang="it-IT" sz="3200" b="0" i="1" spc="-2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</m:ctrlPr>
                        </m:sSubSupPr>
                        <m:e>
                          <m:r>
                            <a:rPr lang="it-IT" sz="3200" b="0" i="1" spc="-2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𝑅</m:t>
                          </m:r>
                        </m:e>
                        <m:sub>
                          <m:r>
                            <a:rPr lang="it-IT" sz="3200" b="0" i="1" spc="-2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𝑒</m:t>
                          </m:r>
                        </m:sub>
                        <m:sup>
                          <m:r>
                            <a:rPr lang="it-IT" sz="3200" b="0" i="1" spc="-2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𝑏</m:t>
                          </m:r>
                        </m:sup>
                      </m:sSubSup>
                      <m:r>
                        <a:rPr lang="it-IT" sz="3200" b="0" i="1" spc="-2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sym typeface="Open Sauce"/>
                        </a:rPr>
                        <m:t> </m:t>
                      </m:r>
                      <m:sSubSup>
                        <m:sSubSupPr>
                          <m:ctrlPr>
                            <a:rPr lang="en-US" sz="3200" i="1" spc="-2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</m:ctrlPr>
                        </m:sSubSupPr>
                        <m:e>
                          <m:r>
                            <a:rPr lang="it-IT" sz="3200" b="0" i="1" spc="-2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𝑝</m:t>
                          </m:r>
                        </m:e>
                        <m:sub>
                          <m:r>
                            <a:rPr lang="it-IT" sz="3200" b="0" i="1" spc="-2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𝑒</m:t>
                          </m:r>
                          <m:r>
                            <a:rPr lang="it-IT" sz="3200" b="0" i="1" spc="-2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 </m:t>
                          </m:r>
                        </m:sub>
                        <m:sup>
                          <m:r>
                            <a:rPr lang="it-IT" sz="3200" b="0" i="1" spc="-2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Open Sauce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US" sz="3200" spc="-20" dirty="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endParaRPr>
              </a:p>
            </p:txBody>
          </p:sp>
        </mc:Choice>
        <mc:Fallback>
          <p:sp>
            <p:nvSpPr>
              <p:cNvPr id="40" name="TextBox 46">
                <a:extLst>
                  <a:ext uri="{FF2B5EF4-FFF2-40B4-BE49-F238E27FC236}">
                    <a16:creationId xmlns:a16="http://schemas.microsoft.com/office/drawing/2014/main" id="{F8306DA8-38C0-92D3-983E-4F5300715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909" y="4751382"/>
                <a:ext cx="4308312" cy="641201"/>
              </a:xfrm>
              <a:prstGeom prst="rect">
                <a:avLst/>
              </a:prstGeom>
              <a:blipFill>
                <a:blip r:embed="rId11"/>
                <a:stretch>
                  <a:fillRect b="-2169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3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4987" y="391816"/>
            <a:ext cx="17438027" cy="9503369"/>
            <a:chOff x="0" y="0"/>
            <a:chExt cx="4592731" cy="25029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92731" cy="2502945"/>
            </a:xfrm>
            <a:custGeom>
              <a:avLst/>
              <a:gdLst/>
              <a:ahLst/>
              <a:cxnLst/>
              <a:rect l="l" t="t" r="r" b="b"/>
              <a:pathLst>
                <a:path w="4592731" h="2502945">
                  <a:moveTo>
                    <a:pt x="13319" y="0"/>
                  </a:moveTo>
                  <a:lnTo>
                    <a:pt x="4579412" y="0"/>
                  </a:lnTo>
                  <a:cubicBezTo>
                    <a:pt x="4586768" y="0"/>
                    <a:pt x="4592731" y="5963"/>
                    <a:pt x="4592731" y="13319"/>
                  </a:cubicBezTo>
                  <a:lnTo>
                    <a:pt x="4592731" y="2489626"/>
                  </a:lnTo>
                  <a:cubicBezTo>
                    <a:pt x="4592731" y="2496982"/>
                    <a:pt x="4586768" y="2502945"/>
                    <a:pt x="4579412" y="2502945"/>
                  </a:cubicBezTo>
                  <a:lnTo>
                    <a:pt x="13319" y="2502945"/>
                  </a:lnTo>
                  <a:cubicBezTo>
                    <a:pt x="5963" y="2502945"/>
                    <a:pt x="0" y="2496982"/>
                    <a:pt x="0" y="2489626"/>
                  </a:cubicBezTo>
                  <a:lnTo>
                    <a:pt x="0" y="13319"/>
                  </a:lnTo>
                  <a:cubicBezTo>
                    <a:pt x="0" y="5963"/>
                    <a:pt x="5963" y="0"/>
                    <a:pt x="1331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92731" cy="25410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586674"/>
            <a:ext cx="4862007" cy="2865215"/>
            <a:chOff x="0" y="0"/>
            <a:chExt cx="1280529" cy="75462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0529" cy="754624"/>
            </a:xfrm>
            <a:custGeom>
              <a:avLst/>
              <a:gdLst/>
              <a:ahLst/>
              <a:cxnLst/>
              <a:rect l="l" t="t" r="r" b="b"/>
              <a:pathLst>
                <a:path w="1280529" h="754624">
                  <a:moveTo>
                    <a:pt x="68470" y="0"/>
                  </a:moveTo>
                  <a:lnTo>
                    <a:pt x="1212058" y="0"/>
                  </a:lnTo>
                  <a:cubicBezTo>
                    <a:pt x="1230218" y="0"/>
                    <a:pt x="1247633" y="7214"/>
                    <a:pt x="1260474" y="20054"/>
                  </a:cubicBezTo>
                  <a:cubicBezTo>
                    <a:pt x="1273315" y="32895"/>
                    <a:pt x="1280529" y="50311"/>
                    <a:pt x="1280529" y="68470"/>
                  </a:cubicBezTo>
                  <a:lnTo>
                    <a:pt x="1280529" y="686154"/>
                  </a:lnTo>
                  <a:cubicBezTo>
                    <a:pt x="1280529" y="723969"/>
                    <a:pt x="1249873" y="754624"/>
                    <a:pt x="1212058" y="754624"/>
                  </a:cubicBezTo>
                  <a:lnTo>
                    <a:pt x="68470" y="754624"/>
                  </a:lnTo>
                  <a:cubicBezTo>
                    <a:pt x="50311" y="754624"/>
                    <a:pt x="32895" y="747411"/>
                    <a:pt x="20054" y="734570"/>
                  </a:cubicBezTo>
                  <a:cubicBezTo>
                    <a:pt x="7214" y="721729"/>
                    <a:pt x="0" y="704314"/>
                    <a:pt x="0" y="686154"/>
                  </a:cubicBezTo>
                  <a:lnTo>
                    <a:pt x="0" y="68470"/>
                  </a:lnTo>
                  <a:cubicBezTo>
                    <a:pt x="0" y="50311"/>
                    <a:pt x="7214" y="32895"/>
                    <a:pt x="20054" y="20054"/>
                  </a:cubicBezTo>
                  <a:cubicBezTo>
                    <a:pt x="32895" y="7214"/>
                    <a:pt x="50311" y="0"/>
                    <a:pt x="6847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17EFF"/>
              </a:solidFill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0529" cy="7927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13212" y="1777174"/>
            <a:ext cx="4513464" cy="2047908"/>
          </a:xfrm>
          <a:custGeom>
            <a:avLst/>
            <a:gdLst/>
            <a:ahLst/>
            <a:cxnLst/>
            <a:rect l="l" t="t" r="r" b="b"/>
            <a:pathLst>
              <a:path w="4513464" h="2047908">
                <a:moveTo>
                  <a:pt x="0" y="0"/>
                </a:moveTo>
                <a:lnTo>
                  <a:pt x="4513464" y="0"/>
                </a:lnTo>
                <a:lnTo>
                  <a:pt x="4513464" y="2047908"/>
                </a:lnTo>
                <a:lnTo>
                  <a:pt x="0" y="2047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088" r="-3634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Freeform 9"/>
          <p:cNvSpPr/>
          <p:nvPr/>
        </p:nvSpPr>
        <p:spPr>
          <a:xfrm>
            <a:off x="1045122" y="1028700"/>
            <a:ext cx="336180" cy="290337"/>
          </a:xfrm>
          <a:custGeom>
            <a:avLst/>
            <a:gdLst/>
            <a:ahLst/>
            <a:cxnLst/>
            <a:rect l="l" t="t" r="r" b="b"/>
            <a:pathLst>
              <a:path w="336180" h="290337">
                <a:moveTo>
                  <a:pt x="0" y="0"/>
                </a:moveTo>
                <a:lnTo>
                  <a:pt x="336179" y="0"/>
                </a:lnTo>
                <a:lnTo>
                  <a:pt x="336179" y="290337"/>
                </a:lnTo>
                <a:lnTo>
                  <a:pt x="0" y="290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0" name="Freeform 10"/>
          <p:cNvSpPr/>
          <p:nvPr/>
        </p:nvSpPr>
        <p:spPr>
          <a:xfrm>
            <a:off x="6706012" y="693611"/>
            <a:ext cx="10553288" cy="8899777"/>
          </a:xfrm>
          <a:custGeom>
            <a:avLst/>
            <a:gdLst/>
            <a:ahLst/>
            <a:cxnLst/>
            <a:rect l="l" t="t" r="r" b="b"/>
            <a:pathLst>
              <a:path w="10553288" h="8899777">
                <a:moveTo>
                  <a:pt x="0" y="0"/>
                </a:moveTo>
                <a:lnTo>
                  <a:pt x="10553288" y="0"/>
                </a:lnTo>
                <a:lnTo>
                  <a:pt x="10553288" y="8899778"/>
                </a:lnTo>
                <a:lnTo>
                  <a:pt x="0" y="88997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>
          <a:xfrm>
            <a:off x="6986655" y="1586674"/>
            <a:ext cx="628879" cy="628879"/>
          </a:xfrm>
          <a:custGeom>
            <a:avLst/>
            <a:gdLst/>
            <a:ahLst/>
            <a:cxnLst/>
            <a:rect l="l" t="t" r="r" b="b"/>
            <a:pathLst>
              <a:path w="628879" h="628879">
                <a:moveTo>
                  <a:pt x="0" y="0"/>
                </a:moveTo>
                <a:lnTo>
                  <a:pt x="628879" y="0"/>
                </a:lnTo>
                <a:lnTo>
                  <a:pt x="628879" y="628880"/>
                </a:lnTo>
                <a:lnTo>
                  <a:pt x="0" y="6288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2" name="TextBox 12"/>
          <p:cNvSpPr txBox="1"/>
          <p:nvPr/>
        </p:nvSpPr>
        <p:spPr>
          <a:xfrm>
            <a:off x="1028700" y="7506032"/>
            <a:ext cx="5957955" cy="1752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65"/>
              </a:lnSpc>
            </a:pPr>
            <a:r>
              <a:rPr lang="en-US" sz="7546" spc="-173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System Modelling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91718" y="4006057"/>
            <a:ext cx="3684838" cy="331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05"/>
              </a:lnSpc>
            </a:pPr>
            <a:r>
              <a:rPr lang="en-US" sz="2171" spc="-21">
                <a:solidFill>
                  <a:srgbClr val="022369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D-H table for the manipulator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340353" y="5169335"/>
            <a:ext cx="2387569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spc="-30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Quadrotor with 3-DOF manipulator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45122" y="1012299"/>
            <a:ext cx="3012432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19"/>
              </a:lnSpc>
              <a:spcBef>
                <a:spcPct val="0"/>
              </a:spcBef>
            </a:pPr>
            <a:r>
              <a:rPr lang="en-US" sz="1799" spc="-17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Field and Service Robotics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3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4987" y="391816"/>
            <a:ext cx="17438027" cy="9503369"/>
            <a:chOff x="0" y="0"/>
            <a:chExt cx="4592731" cy="25029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92731" cy="2502945"/>
            </a:xfrm>
            <a:custGeom>
              <a:avLst/>
              <a:gdLst/>
              <a:ahLst/>
              <a:cxnLst/>
              <a:rect l="l" t="t" r="r" b="b"/>
              <a:pathLst>
                <a:path w="4592731" h="2502945">
                  <a:moveTo>
                    <a:pt x="13319" y="0"/>
                  </a:moveTo>
                  <a:lnTo>
                    <a:pt x="4579412" y="0"/>
                  </a:lnTo>
                  <a:cubicBezTo>
                    <a:pt x="4586768" y="0"/>
                    <a:pt x="4592731" y="5963"/>
                    <a:pt x="4592731" y="13319"/>
                  </a:cubicBezTo>
                  <a:lnTo>
                    <a:pt x="4592731" y="2489626"/>
                  </a:lnTo>
                  <a:cubicBezTo>
                    <a:pt x="4592731" y="2496982"/>
                    <a:pt x="4586768" y="2502945"/>
                    <a:pt x="4579412" y="2502945"/>
                  </a:cubicBezTo>
                  <a:lnTo>
                    <a:pt x="13319" y="2502945"/>
                  </a:lnTo>
                  <a:cubicBezTo>
                    <a:pt x="5963" y="2502945"/>
                    <a:pt x="0" y="2496982"/>
                    <a:pt x="0" y="2489626"/>
                  </a:cubicBezTo>
                  <a:lnTo>
                    <a:pt x="0" y="13319"/>
                  </a:lnTo>
                  <a:cubicBezTo>
                    <a:pt x="0" y="5963"/>
                    <a:pt x="5963" y="0"/>
                    <a:pt x="1331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92731" cy="25410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144000" y="3706478"/>
            <a:ext cx="4693818" cy="2817230"/>
            <a:chOff x="0" y="0"/>
            <a:chExt cx="6350000" cy="381127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3811270"/>
            </a:xfrm>
            <a:custGeom>
              <a:avLst/>
              <a:gdLst/>
              <a:ahLst/>
              <a:cxnLst/>
              <a:rect l="l" t="t" r="r" b="b"/>
              <a:pathLst>
                <a:path w="6350000" h="3811270">
                  <a:moveTo>
                    <a:pt x="1648460" y="0"/>
                  </a:moveTo>
                  <a:lnTo>
                    <a:pt x="5812790" y="0"/>
                  </a:lnTo>
                  <a:cubicBezTo>
                    <a:pt x="6109970" y="0"/>
                    <a:pt x="6350000" y="240030"/>
                    <a:pt x="6350000" y="537210"/>
                  </a:cubicBezTo>
                  <a:lnTo>
                    <a:pt x="6350000" y="2466340"/>
                  </a:lnTo>
                  <a:cubicBezTo>
                    <a:pt x="6350000" y="2763520"/>
                    <a:pt x="6109970" y="3003550"/>
                    <a:pt x="5812790" y="3003550"/>
                  </a:cubicBezTo>
                  <a:lnTo>
                    <a:pt x="4751070" y="3003550"/>
                  </a:lnTo>
                  <a:cubicBezTo>
                    <a:pt x="4587240" y="3003550"/>
                    <a:pt x="4431030" y="3078480"/>
                    <a:pt x="4329430" y="3208020"/>
                  </a:cubicBezTo>
                  <a:lnTo>
                    <a:pt x="4013200" y="3606800"/>
                  </a:lnTo>
                  <a:cubicBezTo>
                    <a:pt x="3911600" y="3735070"/>
                    <a:pt x="3756660" y="3811270"/>
                    <a:pt x="3591560" y="3811270"/>
                  </a:cubicBezTo>
                  <a:lnTo>
                    <a:pt x="537210" y="3811270"/>
                  </a:lnTo>
                  <a:cubicBezTo>
                    <a:pt x="240030" y="3811270"/>
                    <a:pt x="0" y="3571240"/>
                    <a:pt x="0" y="3274060"/>
                  </a:cubicBezTo>
                  <a:lnTo>
                    <a:pt x="0" y="1375410"/>
                  </a:lnTo>
                  <a:cubicBezTo>
                    <a:pt x="0" y="1206500"/>
                    <a:pt x="78740" y="1047750"/>
                    <a:pt x="213360" y="946150"/>
                  </a:cubicBezTo>
                  <a:lnTo>
                    <a:pt x="1324610" y="107950"/>
                  </a:lnTo>
                  <a:cubicBezTo>
                    <a:pt x="1417320" y="38100"/>
                    <a:pt x="1531620" y="0"/>
                    <a:pt x="1648460" y="0"/>
                  </a:cubicBezTo>
                  <a:close/>
                </a:path>
              </a:pathLst>
            </a:custGeom>
            <a:blipFill>
              <a:blip r:embed="rId2"/>
              <a:stretch>
                <a:fillRect l="-12738" r="-12738"/>
              </a:stretch>
            </a:blipFill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12123" y="2339525"/>
            <a:ext cx="5552949" cy="5026298"/>
            <a:chOff x="0" y="0"/>
            <a:chExt cx="7247486" cy="656012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245443" cy="6560121"/>
            </a:xfrm>
            <a:custGeom>
              <a:avLst/>
              <a:gdLst/>
              <a:ahLst/>
              <a:cxnLst/>
              <a:rect l="l" t="t" r="r" b="b"/>
              <a:pathLst>
                <a:path w="7245443" h="6560121">
                  <a:moveTo>
                    <a:pt x="0" y="579915"/>
                  </a:moveTo>
                  <a:lnTo>
                    <a:pt x="0" y="4092204"/>
                  </a:lnTo>
                  <a:cubicBezTo>
                    <a:pt x="0" y="4413650"/>
                    <a:pt x="406382" y="4673431"/>
                    <a:pt x="904659" y="4672118"/>
                  </a:cubicBezTo>
                  <a:cubicBezTo>
                    <a:pt x="1404979" y="4670806"/>
                    <a:pt x="1811361" y="4931899"/>
                    <a:pt x="1809319" y="5253346"/>
                  </a:cubicBezTo>
                  <a:lnTo>
                    <a:pt x="1807277" y="5978895"/>
                  </a:lnTo>
                  <a:cubicBezTo>
                    <a:pt x="1807277" y="6300341"/>
                    <a:pt x="2211616" y="6560121"/>
                    <a:pt x="2709894" y="6560121"/>
                  </a:cubicBezTo>
                  <a:lnTo>
                    <a:pt x="6342826" y="6560121"/>
                  </a:lnTo>
                  <a:cubicBezTo>
                    <a:pt x="6841104" y="6560121"/>
                    <a:pt x="7245443" y="6300341"/>
                    <a:pt x="7245443" y="5980207"/>
                  </a:cubicBezTo>
                  <a:lnTo>
                    <a:pt x="7245443" y="2768371"/>
                  </a:lnTo>
                  <a:cubicBezTo>
                    <a:pt x="7245443" y="2576816"/>
                    <a:pt x="7098411" y="2398380"/>
                    <a:pt x="6853357" y="2290794"/>
                  </a:cubicBezTo>
                  <a:lnTo>
                    <a:pt x="1905298" y="102338"/>
                  </a:lnTo>
                  <a:cubicBezTo>
                    <a:pt x="1754181" y="35425"/>
                    <a:pt x="1576517" y="0"/>
                    <a:pt x="1392726" y="0"/>
                  </a:cubicBezTo>
                  <a:lnTo>
                    <a:pt x="902617" y="0"/>
                  </a:lnTo>
                  <a:cubicBezTo>
                    <a:pt x="404340" y="0"/>
                    <a:pt x="0" y="259781"/>
                    <a:pt x="0" y="579915"/>
                  </a:cubicBezTo>
                  <a:close/>
                </a:path>
              </a:pathLst>
            </a:custGeom>
            <a:blipFill>
              <a:blip r:embed="rId3"/>
              <a:stretch>
                <a:fillRect l="-18029" r="-18029"/>
              </a:stretch>
            </a:blipFill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727165" y="1028700"/>
            <a:ext cx="4839112" cy="4374557"/>
            <a:chOff x="0" y="0"/>
            <a:chExt cx="6350000" cy="5740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1270" cy="5741670"/>
            </a:xfrm>
            <a:custGeom>
              <a:avLst/>
              <a:gdLst/>
              <a:ahLst/>
              <a:cxnLst/>
              <a:rect l="l" t="t" r="r" b="b"/>
              <a:pathLst>
                <a:path w="6351270" h="5741670">
                  <a:moveTo>
                    <a:pt x="0" y="542290"/>
                  </a:moveTo>
                  <a:lnTo>
                    <a:pt x="0" y="2392680"/>
                  </a:lnTo>
                  <a:cubicBezTo>
                    <a:pt x="0" y="2691130"/>
                    <a:pt x="242570" y="2933700"/>
                    <a:pt x="542290" y="2933700"/>
                  </a:cubicBezTo>
                  <a:lnTo>
                    <a:pt x="1148080" y="2933700"/>
                  </a:lnTo>
                  <a:cubicBezTo>
                    <a:pt x="1447800" y="2933700"/>
                    <a:pt x="1690370" y="3176270"/>
                    <a:pt x="1690370" y="3475990"/>
                  </a:cubicBezTo>
                  <a:lnTo>
                    <a:pt x="1690370" y="5199380"/>
                  </a:lnTo>
                  <a:cubicBezTo>
                    <a:pt x="1690370" y="5499100"/>
                    <a:pt x="1932940" y="5741670"/>
                    <a:pt x="2232660" y="5741670"/>
                  </a:cubicBezTo>
                  <a:lnTo>
                    <a:pt x="3599180" y="5741670"/>
                  </a:lnTo>
                  <a:cubicBezTo>
                    <a:pt x="3735070" y="5741670"/>
                    <a:pt x="3867150" y="5689600"/>
                    <a:pt x="3967480" y="5598160"/>
                  </a:cubicBezTo>
                  <a:lnTo>
                    <a:pt x="6177280" y="3553460"/>
                  </a:lnTo>
                  <a:cubicBezTo>
                    <a:pt x="6287770" y="3450590"/>
                    <a:pt x="6351270" y="3307080"/>
                    <a:pt x="6351270" y="3155950"/>
                  </a:cubicBezTo>
                  <a:lnTo>
                    <a:pt x="6351270" y="542290"/>
                  </a:lnTo>
                  <a:cubicBezTo>
                    <a:pt x="6350000" y="242570"/>
                    <a:pt x="6107430" y="0"/>
                    <a:pt x="5807710" y="0"/>
                  </a:cubicBezTo>
                  <a:lnTo>
                    <a:pt x="542290" y="0"/>
                  </a:lnTo>
                  <a:cubicBezTo>
                    <a:pt x="242570" y="0"/>
                    <a:pt x="0" y="242570"/>
                    <a:pt x="0" y="542290"/>
                  </a:cubicBezTo>
                  <a:close/>
                </a:path>
              </a:pathLst>
            </a:custGeom>
            <a:blipFill>
              <a:blip r:embed="rId4"/>
              <a:stretch>
                <a:fillRect t="-5308" b="-5308"/>
              </a:stretch>
            </a:blipFill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28700" y="6340009"/>
            <a:ext cx="15438601" cy="2918291"/>
            <a:chOff x="0" y="0"/>
            <a:chExt cx="4066134" cy="76860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066134" cy="768603"/>
            </a:xfrm>
            <a:custGeom>
              <a:avLst/>
              <a:gdLst/>
              <a:ahLst/>
              <a:cxnLst/>
              <a:rect l="l" t="t" r="r" b="b"/>
              <a:pathLst>
                <a:path w="4066134" h="768603">
                  <a:moveTo>
                    <a:pt x="21563" y="0"/>
                  </a:moveTo>
                  <a:lnTo>
                    <a:pt x="4044571" y="0"/>
                  </a:lnTo>
                  <a:cubicBezTo>
                    <a:pt x="4050290" y="0"/>
                    <a:pt x="4055774" y="2272"/>
                    <a:pt x="4059818" y="6316"/>
                  </a:cubicBezTo>
                  <a:cubicBezTo>
                    <a:pt x="4063862" y="10360"/>
                    <a:pt x="4066134" y="15844"/>
                    <a:pt x="4066134" y="21563"/>
                  </a:cubicBezTo>
                  <a:lnTo>
                    <a:pt x="4066134" y="747040"/>
                  </a:lnTo>
                  <a:cubicBezTo>
                    <a:pt x="4066134" y="752759"/>
                    <a:pt x="4063862" y="758244"/>
                    <a:pt x="4059818" y="762288"/>
                  </a:cubicBezTo>
                  <a:cubicBezTo>
                    <a:pt x="4055774" y="766332"/>
                    <a:pt x="4050290" y="768603"/>
                    <a:pt x="4044571" y="768603"/>
                  </a:cubicBezTo>
                  <a:lnTo>
                    <a:pt x="21563" y="768603"/>
                  </a:lnTo>
                  <a:cubicBezTo>
                    <a:pt x="9654" y="768603"/>
                    <a:pt x="0" y="758949"/>
                    <a:pt x="0" y="747040"/>
                  </a:cubicBezTo>
                  <a:lnTo>
                    <a:pt x="0" y="21563"/>
                  </a:lnTo>
                  <a:cubicBezTo>
                    <a:pt x="0" y="15844"/>
                    <a:pt x="2272" y="10360"/>
                    <a:pt x="6316" y="6316"/>
                  </a:cubicBezTo>
                  <a:cubicBezTo>
                    <a:pt x="10360" y="2272"/>
                    <a:pt x="15844" y="0"/>
                    <a:pt x="21563" y="0"/>
                  </a:cubicBez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017EFF"/>
              </a:solidFill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066134" cy="8067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45122" y="1028700"/>
            <a:ext cx="336180" cy="290337"/>
          </a:xfrm>
          <a:custGeom>
            <a:avLst/>
            <a:gdLst/>
            <a:ahLst/>
            <a:cxnLst/>
            <a:rect l="l" t="t" r="r" b="b"/>
            <a:pathLst>
              <a:path w="336180" h="290337">
                <a:moveTo>
                  <a:pt x="0" y="0"/>
                </a:moveTo>
                <a:lnTo>
                  <a:pt x="336179" y="0"/>
                </a:lnTo>
                <a:lnTo>
                  <a:pt x="336179" y="290337"/>
                </a:lnTo>
                <a:lnTo>
                  <a:pt x="0" y="2903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5" name="Freeform 15"/>
          <p:cNvSpPr/>
          <p:nvPr/>
        </p:nvSpPr>
        <p:spPr>
          <a:xfrm>
            <a:off x="16655321" y="8632312"/>
            <a:ext cx="603979" cy="603979"/>
          </a:xfrm>
          <a:custGeom>
            <a:avLst/>
            <a:gdLst/>
            <a:ahLst/>
            <a:cxnLst/>
            <a:rect l="l" t="t" r="r" b="b"/>
            <a:pathLst>
              <a:path w="603979" h="603979">
                <a:moveTo>
                  <a:pt x="0" y="0"/>
                </a:moveTo>
                <a:lnTo>
                  <a:pt x="603979" y="0"/>
                </a:lnTo>
                <a:lnTo>
                  <a:pt x="603979" y="603979"/>
                </a:lnTo>
                <a:lnTo>
                  <a:pt x="0" y="6039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6" name="TextBox 16"/>
          <p:cNvSpPr txBox="1"/>
          <p:nvPr/>
        </p:nvSpPr>
        <p:spPr>
          <a:xfrm>
            <a:off x="5131338" y="1003989"/>
            <a:ext cx="8025323" cy="2882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848"/>
              </a:lnSpc>
            </a:pPr>
            <a:r>
              <a:rPr lang="en-US" sz="12469" spc="-286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Simulation</a:t>
            </a:r>
          </a:p>
          <a:p>
            <a:pPr algn="l">
              <a:lnSpc>
                <a:spcPts val="10848"/>
              </a:lnSpc>
            </a:pPr>
            <a:r>
              <a:rPr lang="en-US" sz="12469" spc="-286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scenarios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15451" y="6727872"/>
            <a:ext cx="4393159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 spc="-30">
                <a:solidFill>
                  <a:srgbClr val="02236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Disturbance Rejection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711964" y="4419600"/>
            <a:ext cx="2515485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399" spc="-23">
                <a:solidFill>
                  <a:srgbClr val="022369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To assess  the effectiveness of the proposed control strategies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15451" y="7356297"/>
            <a:ext cx="4066735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spc="-20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UAM behavior under external perturbations, such as </a:t>
            </a:r>
            <a:r>
              <a:rPr lang="en-US" sz="2000" b="1" spc="-20">
                <a:solidFill>
                  <a:srgbClr val="02236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wind</a:t>
            </a:r>
          </a:p>
          <a:p>
            <a:pPr algn="l">
              <a:lnSpc>
                <a:spcPts val="2400"/>
              </a:lnSpc>
            </a:pPr>
            <a:r>
              <a:rPr lang="en-US" sz="2000" b="1" spc="-20">
                <a:solidFill>
                  <a:srgbClr val="02236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gusts</a:t>
            </a:r>
            <a:r>
              <a:rPr lang="en-US" sz="2000" spc="-20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 or </a:t>
            </a:r>
            <a:r>
              <a:rPr lang="en-US" sz="2000" b="1" spc="-20">
                <a:solidFill>
                  <a:srgbClr val="02236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collisions with obstacles</a:t>
            </a:r>
            <a:r>
              <a:rPr lang="en-US" sz="2000" spc="-20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, while maintaining quasi-static hovering stability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214549" y="6711334"/>
            <a:ext cx="4025798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 spc="-30">
                <a:solidFill>
                  <a:srgbClr val="02236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Trajectory Execution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214549" y="7365686"/>
            <a:ext cx="4025798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spc="-20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manipulator’s ability to </a:t>
            </a:r>
            <a:r>
              <a:rPr lang="en-US" sz="2000" b="1" spc="-20">
                <a:solidFill>
                  <a:srgbClr val="02236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follow a prescribed trajectory</a:t>
            </a:r>
            <a:r>
              <a:rPr lang="en-US" sz="2000" spc="-20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 while</a:t>
            </a:r>
          </a:p>
          <a:p>
            <a:pPr algn="l">
              <a:lnSpc>
                <a:spcPts val="2400"/>
              </a:lnSpc>
            </a:pPr>
            <a:r>
              <a:rPr lang="en-US" sz="2000" spc="-20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the UAV sustains a stable hovering position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825645" y="6727872"/>
            <a:ext cx="2830715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 spc="-30">
                <a:solidFill>
                  <a:srgbClr val="02236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Load Handling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727165" y="7410450"/>
            <a:ext cx="3332475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spc="-20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system performance when the manipulator interacts with or carries</a:t>
            </a:r>
          </a:p>
          <a:p>
            <a:pPr algn="l">
              <a:lnSpc>
                <a:spcPts val="2400"/>
              </a:lnSpc>
            </a:pPr>
            <a:r>
              <a:rPr lang="en-US" sz="2000" spc="-20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an </a:t>
            </a:r>
            <a:r>
              <a:rPr lang="en-US" sz="2000" b="1" spc="-20">
                <a:solidFill>
                  <a:srgbClr val="02236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external load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45122" y="1012299"/>
            <a:ext cx="3012432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19"/>
              </a:lnSpc>
              <a:spcBef>
                <a:spcPct val="0"/>
              </a:spcBef>
            </a:pPr>
            <a:r>
              <a:rPr lang="en-US" sz="1799" spc="-17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Field and Service Robotics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3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4987" y="391816"/>
            <a:ext cx="17438027" cy="9503369"/>
            <a:chOff x="0" y="0"/>
            <a:chExt cx="4592731" cy="25029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92731" cy="2502945"/>
            </a:xfrm>
            <a:custGeom>
              <a:avLst/>
              <a:gdLst/>
              <a:ahLst/>
              <a:cxnLst/>
              <a:rect l="l" t="t" r="r" b="b"/>
              <a:pathLst>
                <a:path w="4592731" h="2502945">
                  <a:moveTo>
                    <a:pt x="13319" y="0"/>
                  </a:moveTo>
                  <a:lnTo>
                    <a:pt x="4579412" y="0"/>
                  </a:lnTo>
                  <a:cubicBezTo>
                    <a:pt x="4586768" y="0"/>
                    <a:pt x="4592731" y="5963"/>
                    <a:pt x="4592731" y="13319"/>
                  </a:cubicBezTo>
                  <a:lnTo>
                    <a:pt x="4592731" y="2489626"/>
                  </a:lnTo>
                  <a:cubicBezTo>
                    <a:pt x="4592731" y="2496982"/>
                    <a:pt x="4586768" y="2502945"/>
                    <a:pt x="4579412" y="2502945"/>
                  </a:cubicBezTo>
                  <a:lnTo>
                    <a:pt x="13319" y="2502945"/>
                  </a:lnTo>
                  <a:cubicBezTo>
                    <a:pt x="5963" y="2502945"/>
                    <a:pt x="0" y="2496982"/>
                    <a:pt x="0" y="2489626"/>
                  </a:cubicBezTo>
                  <a:lnTo>
                    <a:pt x="0" y="13319"/>
                  </a:lnTo>
                  <a:cubicBezTo>
                    <a:pt x="0" y="5963"/>
                    <a:pt x="5963" y="0"/>
                    <a:pt x="1331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92731" cy="25410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817267" y="2134239"/>
            <a:ext cx="11045746" cy="3019998"/>
          </a:xfrm>
          <a:custGeom>
            <a:avLst/>
            <a:gdLst/>
            <a:ahLst/>
            <a:cxnLst/>
            <a:rect l="l" t="t" r="r" b="b"/>
            <a:pathLst>
              <a:path w="11045746" h="3019998">
                <a:moveTo>
                  <a:pt x="0" y="0"/>
                </a:moveTo>
                <a:lnTo>
                  <a:pt x="11045746" y="0"/>
                </a:lnTo>
                <a:lnTo>
                  <a:pt x="11045746" y="3019998"/>
                </a:lnTo>
                <a:lnTo>
                  <a:pt x="0" y="30199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Freeform 6"/>
          <p:cNvSpPr/>
          <p:nvPr/>
        </p:nvSpPr>
        <p:spPr>
          <a:xfrm rot="5400000">
            <a:off x="9144000" y="1028700"/>
            <a:ext cx="578753" cy="578753"/>
          </a:xfrm>
          <a:custGeom>
            <a:avLst/>
            <a:gdLst/>
            <a:ahLst/>
            <a:cxnLst/>
            <a:rect l="l" t="t" r="r" b="b"/>
            <a:pathLst>
              <a:path w="578753" h="578753">
                <a:moveTo>
                  <a:pt x="0" y="0"/>
                </a:moveTo>
                <a:lnTo>
                  <a:pt x="578753" y="0"/>
                </a:lnTo>
                <a:lnTo>
                  <a:pt x="578753" y="578753"/>
                </a:lnTo>
                <a:lnTo>
                  <a:pt x="0" y="5787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7" name="Group 7"/>
          <p:cNvGrpSpPr/>
          <p:nvPr/>
        </p:nvGrpSpPr>
        <p:grpSpPr>
          <a:xfrm>
            <a:off x="1213212" y="4373253"/>
            <a:ext cx="7710051" cy="3529003"/>
            <a:chOff x="0" y="0"/>
            <a:chExt cx="2030631" cy="92944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030631" cy="929449"/>
            </a:xfrm>
            <a:custGeom>
              <a:avLst/>
              <a:gdLst/>
              <a:ahLst/>
              <a:cxnLst/>
              <a:rect l="l" t="t" r="r" b="b"/>
              <a:pathLst>
                <a:path w="2030631" h="929449">
                  <a:moveTo>
                    <a:pt x="43178" y="0"/>
                  </a:moveTo>
                  <a:lnTo>
                    <a:pt x="1987453" y="0"/>
                  </a:lnTo>
                  <a:cubicBezTo>
                    <a:pt x="1998905" y="0"/>
                    <a:pt x="2009887" y="4549"/>
                    <a:pt x="2017984" y="12646"/>
                  </a:cubicBezTo>
                  <a:cubicBezTo>
                    <a:pt x="2026082" y="20744"/>
                    <a:pt x="2030631" y="31726"/>
                    <a:pt x="2030631" y="43178"/>
                  </a:cubicBezTo>
                  <a:lnTo>
                    <a:pt x="2030631" y="886272"/>
                  </a:lnTo>
                  <a:cubicBezTo>
                    <a:pt x="2030631" y="897723"/>
                    <a:pt x="2026082" y="908705"/>
                    <a:pt x="2017984" y="916803"/>
                  </a:cubicBezTo>
                  <a:cubicBezTo>
                    <a:pt x="2009887" y="924900"/>
                    <a:pt x="1998905" y="929449"/>
                    <a:pt x="1987453" y="929449"/>
                  </a:cubicBezTo>
                  <a:lnTo>
                    <a:pt x="43178" y="929449"/>
                  </a:lnTo>
                  <a:cubicBezTo>
                    <a:pt x="31726" y="929449"/>
                    <a:pt x="20744" y="924900"/>
                    <a:pt x="12646" y="916803"/>
                  </a:cubicBezTo>
                  <a:cubicBezTo>
                    <a:pt x="4549" y="908705"/>
                    <a:pt x="0" y="897723"/>
                    <a:pt x="0" y="886272"/>
                  </a:cubicBezTo>
                  <a:lnTo>
                    <a:pt x="0" y="43178"/>
                  </a:lnTo>
                  <a:cubicBezTo>
                    <a:pt x="0" y="31726"/>
                    <a:pt x="4549" y="20744"/>
                    <a:pt x="12646" y="12646"/>
                  </a:cubicBezTo>
                  <a:cubicBezTo>
                    <a:pt x="20744" y="4549"/>
                    <a:pt x="31726" y="0"/>
                    <a:pt x="43178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017EFF"/>
              </a:solidFill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030631" cy="9675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45122" y="1012299"/>
            <a:ext cx="2986774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19"/>
              </a:lnSpc>
              <a:spcBef>
                <a:spcPct val="0"/>
              </a:spcBef>
            </a:pPr>
            <a:r>
              <a:rPr lang="en-US" sz="1799" spc="-17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Field and Service Robotics</a:t>
            </a:r>
          </a:p>
        </p:txBody>
      </p:sp>
      <p:sp>
        <p:nvSpPr>
          <p:cNvPr id="11" name="Freeform 11"/>
          <p:cNvSpPr/>
          <p:nvPr/>
        </p:nvSpPr>
        <p:spPr>
          <a:xfrm>
            <a:off x="1045122" y="1028700"/>
            <a:ext cx="336180" cy="290337"/>
          </a:xfrm>
          <a:custGeom>
            <a:avLst/>
            <a:gdLst/>
            <a:ahLst/>
            <a:cxnLst/>
            <a:rect l="l" t="t" r="r" b="b"/>
            <a:pathLst>
              <a:path w="336180" h="290337">
                <a:moveTo>
                  <a:pt x="0" y="0"/>
                </a:moveTo>
                <a:lnTo>
                  <a:pt x="336179" y="0"/>
                </a:lnTo>
                <a:lnTo>
                  <a:pt x="336179" y="290337"/>
                </a:lnTo>
                <a:lnTo>
                  <a:pt x="0" y="2903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12" name="Group 12"/>
          <p:cNvGrpSpPr/>
          <p:nvPr/>
        </p:nvGrpSpPr>
        <p:grpSpPr>
          <a:xfrm>
            <a:off x="11041187" y="5429488"/>
            <a:ext cx="6111070" cy="3828812"/>
            <a:chOff x="0" y="0"/>
            <a:chExt cx="1609500" cy="100841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609500" cy="1008411"/>
            </a:xfrm>
            <a:custGeom>
              <a:avLst/>
              <a:gdLst/>
              <a:ahLst/>
              <a:cxnLst/>
              <a:rect l="l" t="t" r="r" b="b"/>
              <a:pathLst>
                <a:path w="1609500" h="1008411">
                  <a:moveTo>
                    <a:pt x="54475" y="0"/>
                  </a:moveTo>
                  <a:lnTo>
                    <a:pt x="1555025" y="0"/>
                  </a:lnTo>
                  <a:cubicBezTo>
                    <a:pt x="1569472" y="0"/>
                    <a:pt x="1583328" y="5739"/>
                    <a:pt x="1593545" y="15955"/>
                  </a:cubicBezTo>
                  <a:cubicBezTo>
                    <a:pt x="1603761" y="26172"/>
                    <a:pt x="1609500" y="40028"/>
                    <a:pt x="1609500" y="54475"/>
                  </a:cubicBezTo>
                  <a:lnTo>
                    <a:pt x="1609500" y="953936"/>
                  </a:lnTo>
                  <a:cubicBezTo>
                    <a:pt x="1609500" y="984022"/>
                    <a:pt x="1585111" y="1008411"/>
                    <a:pt x="1555025" y="1008411"/>
                  </a:cubicBezTo>
                  <a:lnTo>
                    <a:pt x="54475" y="1008411"/>
                  </a:lnTo>
                  <a:cubicBezTo>
                    <a:pt x="24389" y="1008411"/>
                    <a:pt x="0" y="984022"/>
                    <a:pt x="0" y="953936"/>
                  </a:cubicBezTo>
                  <a:lnTo>
                    <a:pt x="0" y="54475"/>
                  </a:lnTo>
                  <a:cubicBezTo>
                    <a:pt x="0" y="24389"/>
                    <a:pt x="24389" y="0"/>
                    <a:pt x="54475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017EFF"/>
              </a:solidFill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609500" cy="10465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AutoShape 15"/>
          <p:cNvSpPr/>
          <p:nvPr/>
        </p:nvSpPr>
        <p:spPr>
          <a:xfrm>
            <a:off x="8923263" y="6137755"/>
            <a:ext cx="2117924" cy="1206139"/>
          </a:xfrm>
          <a:prstGeom prst="line">
            <a:avLst/>
          </a:prstGeom>
          <a:ln w="38100" cap="flat">
            <a:solidFill>
              <a:srgbClr val="017EF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it-IT"/>
          </a:p>
        </p:txBody>
      </p:sp>
      <p:sp>
        <p:nvSpPr>
          <p:cNvPr id="16" name="TextBox 16"/>
          <p:cNvSpPr txBox="1"/>
          <p:nvPr/>
        </p:nvSpPr>
        <p:spPr>
          <a:xfrm>
            <a:off x="801281" y="1776732"/>
            <a:ext cx="7841434" cy="116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50"/>
              </a:lnSpc>
            </a:pPr>
            <a:r>
              <a:rPr lang="en-US" sz="5000" spc="-115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Disturbance Rejection Case Studies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03099" y="4801812"/>
            <a:ext cx="6939616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2"/>
              </a:lnSpc>
            </a:pPr>
            <a:r>
              <a:rPr lang="en-US" sz="2402" spc="-24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Evaluate the UAM's behavior under external perturbations while maintaining a stable hover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703099" y="5917170"/>
            <a:ext cx="6750909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2"/>
              </a:lnSpc>
            </a:pPr>
            <a:r>
              <a:rPr lang="en-US" sz="2402" b="1" spc="-24">
                <a:solidFill>
                  <a:srgbClr val="02236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Simulation Setup</a:t>
            </a:r>
            <a:r>
              <a:rPr lang="en-US" sz="2402" spc="-24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703099" y="6670579"/>
            <a:ext cx="6750909" cy="1093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2"/>
              </a:lnSpc>
            </a:pPr>
            <a:r>
              <a:rPr lang="en-US" sz="2402" spc="-24" dirty="0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Initial State: Hovering with manipulator at </a:t>
            </a:r>
          </a:p>
          <a:p>
            <a:pPr algn="l">
              <a:lnSpc>
                <a:spcPts val="2882"/>
              </a:lnSpc>
            </a:pPr>
            <a:r>
              <a:rPr lang="en-US" sz="2402" spc="-24" dirty="0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q = [-π/2, 0, π/2]</a:t>
            </a:r>
          </a:p>
          <a:p>
            <a:pPr algn="l">
              <a:lnSpc>
                <a:spcPts val="2882"/>
              </a:lnSpc>
            </a:pPr>
            <a:endParaRPr lang="en-US" sz="2402" spc="-24" dirty="0">
              <a:solidFill>
                <a:srgbClr val="022369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1448038" y="5785330"/>
            <a:ext cx="3319762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2"/>
              </a:lnSpc>
            </a:pPr>
            <a:r>
              <a:rPr lang="en-US" sz="2402" b="1" spc="-24">
                <a:solidFill>
                  <a:srgbClr val="02236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Three Case Studies: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448038" y="6308629"/>
            <a:ext cx="5551673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2"/>
              </a:lnSpc>
            </a:pPr>
            <a:r>
              <a:rPr lang="en-US" sz="2402" b="1" spc="-24">
                <a:solidFill>
                  <a:srgbClr val="02236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Case A1</a:t>
            </a:r>
            <a:r>
              <a:rPr lang="en-US" sz="2402" spc="-24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: Rigid Behavior under wind disturbance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448038" y="7213504"/>
            <a:ext cx="5551673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2"/>
              </a:lnSpc>
            </a:pPr>
            <a:r>
              <a:rPr lang="en-US" sz="2402" b="1" spc="-24">
                <a:solidFill>
                  <a:srgbClr val="02236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Case A2</a:t>
            </a:r>
            <a:r>
              <a:rPr lang="en-US" sz="2402" spc="-24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: Compliant Behavior under wind disturbance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448038" y="8118379"/>
            <a:ext cx="5551673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2"/>
              </a:lnSpc>
            </a:pPr>
            <a:r>
              <a:rPr lang="en-US" sz="2402" b="1" spc="-24">
                <a:solidFill>
                  <a:srgbClr val="02236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Case B</a:t>
            </a:r>
            <a:r>
              <a:rPr lang="en-US" sz="2402" spc="-24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: Mixed behavior under wind disturbance and contact force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2836812" y="8207056"/>
            <a:ext cx="223001" cy="223001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52"/>
                </a:lnSpc>
              </a:pPr>
              <a:endParaRPr/>
            </a:p>
          </p:txBody>
        </p:sp>
      </p:grpSp>
      <p:sp>
        <p:nvSpPr>
          <p:cNvPr id="27" name="AutoShape 27"/>
          <p:cNvSpPr/>
          <p:nvPr/>
        </p:nvSpPr>
        <p:spPr>
          <a:xfrm flipH="1">
            <a:off x="2948312" y="8430058"/>
            <a:ext cx="0" cy="40269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grpSp>
        <p:nvGrpSpPr>
          <p:cNvPr id="28" name="Group 28"/>
          <p:cNvGrpSpPr/>
          <p:nvPr/>
        </p:nvGrpSpPr>
        <p:grpSpPr>
          <a:xfrm>
            <a:off x="2836812" y="8820583"/>
            <a:ext cx="223001" cy="223001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52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3059813" y="8932083"/>
            <a:ext cx="636705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grpSp>
        <p:nvGrpSpPr>
          <p:cNvPr id="32" name="Group 32"/>
          <p:cNvGrpSpPr/>
          <p:nvPr/>
        </p:nvGrpSpPr>
        <p:grpSpPr>
          <a:xfrm rot="-5400000">
            <a:off x="3712108" y="8765796"/>
            <a:ext cx="301397" cy="332576"/>
            <a:chOff x="0" y="0"/>
            <a:chExt cx="7366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736600" cy="812800"/>
            </a:xfrm>
            <a:custGeom>
              <a:avLst/>
              <a:gdLst/>
              <a:ahLst/>
              <a:cxnLst/>
              <a:rect l="l" t="t" r="r" b="b"/>
              <a:pathLst>
                <a:path w="736600" h="812800">
                  <a:moveTo>
                    <a:pt x="736600" y="0"/>
                  </a:moveTo>
                  <a:lnTo>
                    <a:pt x="736600" y="812800"/>
                  </a:lnTo>
                  <a:lnTo>
                    <a:pt x="368300" y="685800"/>
                  </a:lnTo>
                  <a:lnTo>
                    <a:pt x="0" y="812800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0"/>
              <a:ext cx="736600" cy="685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52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3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4987" y="391816"/>
            <a:ext cx="17438027" cy="9503369"/>
            <a:chOff x="0" y="0"/>
            <a:chExt cx="4592731" cy="25029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92731" cy="2502945"/>
            </a:xfrm>
            <a:custGeom>
              <a:avLst/>
              <a:gdLst/>
              <a:ahLst/>
              <a:cxnLst/>
              <a:rect l="l" t="t" r="r" b="b"/>
              <a:pathLst>
                <a:path w="4592731" h="2502945">
                  <a:moveTo>
                    <a:pt x="13319" y="0"/>
                  </a:moveTo>
                  <a:lnTo>
                    <a:pt x="4579412" y="0"/>
                  </a:lnTo>
                  <a:cubicBezTo>
                    <a:pt x="4586768" y="0"/>
                    <a:pt x="4592731" y="5963"/>
                    <a:pt x="4592731" y="13319"/>
                  </a:cubicBezTo>
                  <a:lnTo>
                    <a:pt x="4592731" y="2489626"/>
                  </a:lnTo>
                  <a:cubicBezTo>
                    <a:pt x="4592731" y="2496982"/>
                    <a:pt x="4586768" y="2502945"/>
                    <a:pt x="4579412" y="2502945"/>
                  </a:cubicBezTo>
                  <a:lnTo>
                    <a:pt x="13319" y="2502945"/>
                  </a:lnTo>
                  <a:cubicBezTo>
                    <a:pt x="5963" y="2502945"/>
                    <a:pt x="0" y="2496982"/>
                    <a:pt x="0" y="2489626"/>
                  </a:cubicBezTo>
                  <a:lnTo>
                    <a:pt x="0" y="13319"/>
                  </a:lnTo>
                  <a:cubicBezTo>
                    <a:pt x="0" y="5963"/>
                    <a:pt x="5963" y="0"/>
                    <a:pt x="1331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92731" cy="25410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45122" y="1012332"/>
            <a:ext cx="3015260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19"/>
              </a:lnSpc>
              <a:spcBef>
                <a:spcPct val="0"/>
              </a:spcBef>
            </a:pPr>
            <a:r>
              <a:rPr lang="en-US" sz="1799" spc="-17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  Field and Service Robotics</a:t>
            </a:r>
          </a:p>
        </p:txBody>
      </p:sp>
      <p:sp>
        <p:nvSpPr>
          <p:cNvPr id="6" name="Freeform 6"/>
          <p:cNvSpPr/>
          <p:nvPr/>
        </p:nvSpPr>
        <p:spPr>
          <a:xfrm>
            <a:off x="1045122" y="1028700"/>
            <a:ext cx="336180" cy="290337"/>
          </a:xfrm>
          <a:custGeom>
            <a:avLst/>
            <a:gdLst/>
            <a:ahLst/>
            <a:cxnLst/>
            <a:rect l="l" t="t" r="r" b="b"/>
            <a:pathLst>
              <a:path w="336180" h="290337">
                <a:moveTo>
                  <a:pt x="0" y="0"/>
                </a:moveTo>
                <a:lnTo>
                  <a:pt x="336179" y="0"/>
                </a:lnTo>
                <a:lnTo>
                  <a:pt x="336179" y="290337"/>
                </a:lnTo>
                <a:lnTo>
                  <a:pt x="0" y="290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Freeform 7"/>
          <p:cNvSpPr/>
          <p:nvPr/>
        </p:nvSpPr>
        <p:spPr>
          <a:xfrm>
            <a:off x="8974577" y="1028700"/>
            <a:ext cx="8719013" cy="3769606"/>
          </a:xfrm>
          <a:custGeom>
            <a:avLst/>
            <a:gdLst/>
            <a:ahLst/>
            <a:cxnLst/>
            <a:rect l="l" t="t" r="r" b="b"/>
            <a:pathLst>
              <a:path w="8719013" h="3769606">
                <a:moveTo>
                  <a:pt x="0" y="0"/>
                </a:moveTo>
                <a:lnTo>
                  <a:pt x="8719014" y="0"/>
                </a:lnTo>
                <a:lnTo>
                  <a:pt x="8719014" y="3769606"/>
                </a:lnTo>
                <a:lnTo>
                  <a:pt x="0" y="37696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06" b="-1306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Freeform 8"/>
          <p:cNvSpPr/>
          <p:nvPr/>
        </p:nvSpPr>
        <p:spPr>
          <a:xfrm>
            <a:off x="424987" y="3337118"/>
            <a:ext cx="8719013" cy="3817280"/>
          </a:xfrm>
          <a:custGeom>
            <a:avLst/>
            <a:gdLst/>
            <a:ahLst/>
            <a:cxnLst/>
            <a:rect l="l" t="t" r="r" b="b"/>
            <a:pathLst>
              <a:path w="8719013" h="3817280">
                <a:moveTo>
                  <a:pt x="0" y="0"/>
                </a:moveTo>
                <a:lnTo>
                  <a:pt x="8719013" y="0"/>
                </a:lnTo>
                <a:lnTo>
                  <a:pt x="8719013" y="3817280"/>
                </a:lnTo>
                <a:lnTo>
                  <a:pt x="0" y="38172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703" b="-1703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Freeform 9"/>
          <p:cNvSpPr/>
          <p:nvPr/>
        </p:nvSpPr>
        <p:spPr>
          <a:xfrm>
            <a:off x="8974577" y="5245758"/>
            <a:ext cx="8719013" cy="3817280"/>
          </a:xfrm>
          <a:custGeom>
            <a:avLst/>
            <a:gdLst/>
            <a:ahLst/>
            <a:cxnLst/>
            <a:rect l="l" t="t" r="r" b="b"/>
            <a:pathLst>
              <a:path w="8719013" h="3817280">
                <a:moveTo>
                  <a:pt x="0" y="0"/>
                </a:moveTo>
                <a:lnTo>
                  <a:pt x="8719014" y="0"/>
                </a:lnTo>
                <a:lnTo>
                  <a:pt x="8719014" y="3817280"/>
                </a:lnTo>
                <a:lnTo>
                  <a:pt x="0" y="38172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495" b="-1495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0" name="TextBox 10"/>
          <p:cNvSpPr txBox="1"/>
          <p:nvPr/>
        </p:nvSpPr>
        <p:spPr>
          <a:xfrm>
            <a:off x="801281" y="1776732"/>
            <a:ext cx="8034062" cy="116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50"/>
              </a:lnSpc>
            </a:pPr>
            <a:r>
              <a:rPr lang="en-US" sz="5000" spc="-115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Centralized Control: </a:t>
            </a:r>
          </a:p>
          <a:p>
            <a:pPr algn="l">
              <a:lnSpc>
                <a:spcPts val="4350"/>
              </a:lnSpc>
            </a:pPr>
            <a:r>
              <a:rPr lang="en-US" sz="5000" spc="-115">
                <a:solidFill>
                  <a:srgbClr val="017E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Case A1 Rigid Behavior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144000" y="4807831"/>
            <a:ext cx="8380168" cy="381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2"/>
              </a:lnSpc>
            </a:pPr>
            <a:r>
              <a:rPr lang="en-US" sz="2602" spc="-26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Quick error convergence after the disturbance stops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45122" y="7468723"/>
            <a:ext cx="6441397" cy="381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2"/>
              </a:lnSpc>
            </a:pPr>
            <a:r>
              <a:rPr lang="en-US" sz="2602" spc="-26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Extremely small end-effector error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144000" y="9177337"/>
            <a:ext cx="6441397" cy="381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2"/>
              </a:lnSpc>
            </a:pPr>
            <a:r>
              <a:rPr lang="en-US" sz="2602" spc="-26">
                <a:solidFill>
                  <a:srgbClr val="022369"/>
                </a:solidFill>
                <a:latin typeface="Open Sauce"/>
                <a:ea typeface="Open Sauce"/>
                <a:cs typeface="Open Sauce"/>
                <a:sym typeface="Open Sauce"/>
              </a:rPr>
              <a:t>Low peak orientation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4"/>
              <p:cNvSpPr txBox="1"/>
              <p:nvPr/>
            </p:nvSpPr>
            <p:spPr>
              <a:xfrm>
                <a:off x="1028700" y="8786813"/>
                <a:ext cx="6441397" cy="79508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3122"/>
                  </a:lnSpc>
                </a:pPr>
                <a:r>
                  <a:rPr lang="en-US" sz="2602" b="1" spc="-26" dirty="0">
                    <a:solidFill>
                      <a:srgbClr val="022369"/>
                    </a:solidFill>
                    <a:latin typeface="Open Sauce Bold"/>
                    <a:ea typeface="Open Sauce Bold"/>
                    <a:cs typeface="Open Sauce Bold"/>
                    <a:sym typeface="Open Sauce Bold"/>
                  </a:rPr>
                  <a:t> Gains</a:t>
                </a:r>
                <a:r>
                  <a:rPr lang="en-US" sz="2602" spc="-26" dirty="0">
                    <a:solidFill>
                      <a:srgbClr val="022369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: stiffness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pc="-2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</m:ctrlPr>
                      </m:sSubPr>
                      <m:e>
                        <m:r>
                          <a:rPr lang="it-IT" sz="2800" b="0" i="1" spc="-2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𝐾</m:t>
                        </m:r>
                      </m:e>
                      <m:sub>
                        <m:r>
                          <a:rPr lang="it-IT" sz="2800" b="0" i="1" spc="-2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602" spc="-26" dirty="0">
                    <a:solidFill>
                      <a:srgbClr val="022369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 = 80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-2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</m:ctrlPr>
                      </m:sSubPr>
                      <m:e>
                        <m:r>
                          <a:rPr lang="it-IT" sz="2400" b="0" i="1" spc="-2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𝐼</m:t>
                        </m:r>
                      </m:e>
                      <m:sub>
                        <m:r>
                          <a:rPr lang="it-IT" sz="2400" b="0" i="1" spc="-2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Open Sauce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sz="2602" spc="-26" dirty="0">
                    <a:solidFill>
                      <a:srgbClr val="022369"/>
                    </a:solidFill>
                    <a:latin typeface="Open Sauce"/>
                    <a:ea typeface="Open Sauce"/>
                    <a:cs typeface="Open Sauce"/>
                    <a:sym typeface="Open Sauce"/>
                  </a:rPr>
                  <a:t> and a damping ratio tuned to 0.8</a:t>
                </a:r>
              </a:p>
            </p:txBody>
          </p:sp>
        </mc:Choice>
        <mc:Fallback xmlns="">
          <p:sp>
            <p:nvSpPr>
              <p:cNvPr id="14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8786813"/>
                <a:ext cx="6441397" cy="795089"/>
              </a:xfrm>
              <a:prstGeom prst="rect">
                <a:avLst/>
              </a:prstGeom>
              <a:blipFill>
                <a:blip r:embed="rId7"/>
                <a:stretch>
                  <a:fillRect l="-3125" t="-16031" b="-244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1060</Words>
  <Application>Microsoft Office PowerPoint</Application>
  <PresentationFormat>Personalizzato</PresentationFormat>
  <Paragraphs>176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0" baseType="lpstr">
      <vt:lpstr>Open Sauce</vt:lpstr>
      <vt:lpstr>Calibri</vt:lpstr>
      <vt:lpstr>Etna Sans Serif</vt:lpstr>
      <vt:lpstr>Arial</vt:lpstr>
      <vt:lpstr>Open Sauce Bold</vt:lpstr>
      <vt:lpstr>Cambria Math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Green Modern Smart Cities Presentation</dc:title>
  <cp:lastModifiedBy>GIULIO ACAMPORA</cp:lastModifiedBy>
  <cp:revision>6</cp:revision>
  <dcterms:created xsi:type="dcterms:W3CDTF">2006-08-16T00:00:00Z</dcterms:created>
  <dcterms:modified xsi:type="dcterms:W3CDTF">2025-09-09T19:33:02Z</dcterms:modified>
  <dc:identifier>DAGyTWMqYyo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2025-09-09T17:52:51Z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5ff7d0fe-2093-42b3-b14a-4c3cf427626f</vt:lpwstr>
  </property>
  <property fmtid="{D5CDD505-2E9C-101B-9397-08002B2CF9AE}" pid="8" name="MSIP_Label_2ad0b24d-6422-44b0-b3de-abb3a9e8c81a_ContentBits">
    <vt:lpwstr>0</vt:lpwstr>
  </property>
  <property fmtid="{D5CDD505-2E9C-101B-9397-08002B2CF9AE}" pid="9" name="MSIP_Label_2ad0b24d-6422-44b0-b3de-abb3a9e8c81a_Tag">
    <vt:lpwstr>10, 3, 0, 1</vt:lpwstr>
  </property>
</Properties>
</file>