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comments/modernComment_115_302FD812.xml" ContentType="application/vnd.ms-powerpoint.comments+xml"/>
  <Override PartName="/ppt/tags/tag19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6" r:id="rId4"/>
    <p:sldId id="265" r:id="rId5"/>
    <p:sldId id="269" r:id="rId6"/>
    <p:sldId id="271" r:id="rId7"/>
    <p:sldId id="267" r:id="rId8"/>
    <p:sldId id="273" r:id="rId9"/>
    <p:sldId id="274" r:id="rId10"/>
    <p:sldId id="275" r:id="rId11"/>
    <p:sldId id="276" r:id="rId12"/>
    <p:sldId id="282" r:id="rId13"/>
    <p:sldId id="279" r:id="rId14"/>
    <p:sldId id="278" r:id="rId15"/>
    <p:sldId id="283" r:id="rId16"/>
    <p:sldId id="284" r:id="rId17"/>
    <p:sldId id="277" r:id="rId18"/>
    <p:sldId id="280" r:id="rId19"/>
    <p:sldId id="281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hkk9xJYRj1jnj0u7lWNZxtLGc7fQ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0EC9E72-01AD-3437-BC12-5335949671E7}" name="준수 김" initials="준김" userId="bbb332eff1ee0c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AC541-7225-46A1-A616-519C8281F081}" v="68" dt="2025-06-04T02:49:4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42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15_302FD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558347-0655-499C-9B14-A36855BC40A6}" authorId="{50EC9E72-01AD-3437-BC12-5335949671E7}" created="2025-06-04T06:28:03.6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08441874" sldId="277"/>
      <ac:picMk id="8" creationId="{0C91F667-22B8-9432-9599-6F4A9B814121}"/>
    </ac:deMkLst>
    <p188:txBody>
      <a:bodyPr/>
      <a:lstStyle/>
      <a:p>
        <a:r>
          <a:rPr lang="ko-KR" altLang="en-US"/>
          <a:t>Since we used spin convention for MPO (not paulis), 1/12 seems right.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" name="Google Shape;3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/>
          <p:nvPr/>
        </p:nvSpPr>
        <p:spPr>
          <a:xfrm>
            <a:off x="0" y="0"/>
            <a:ext cx="12192000" cy="3325827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3094" y="270528"/>
            <a:ext cx="11772000" cy="45719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F2F2F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8;p12"/>
          <p:cNvSpPr txBox="1">
            <a:spLocks noGrp="1"/>
          </p:cNvSpPr>
          <p:nvPr>
            <p:ph type="ctrTitle"/>
          </p:nvPr>
        </p:nvSpPr>
        <p:spPr>
          <a:xfrm>
            <a:off x="0" y="5544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ubTitle" idx="1"/>
          </p:nvPr>
        </p:nvSpPr>
        <p:spPr>
          <a:xfrm>
            <a:off x="0" y="2173161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2"/>
          <p:cNvSpPr txBox="1">
            <a:spLocks noGrp="1"/>
          </p:cNvSpPr>
          <p:nvPr>
            <p:ph type="body" idx="2"/>
          </p:nvPr>
        </p:nvSpPr>
        <p:spPr>
          <a:xfrm>
            <a:off x="5777712" y="127010"/>
            <a:ext cx="6020476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2"/>
          <p:cNvSpPr txBox="1">
            <a:spLocks noGrp="1"/>
          </p:cNvSpPr>
          <p:nvPr>
            <p:ph type="body" idx="3"/>
          </p:nvPr>
        </p:nvSpPr>
        <p:spPr>
          <a:xfrm>
            <a:off x="0" y="2727571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>
  <p:cSld name="제목만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 txBox="1">
            <a:spLocks noGrp="1"/>
          </p:cNvSpPr>
          <p:nvPr>
            <p:ph type="body" idx="1"/>
          </p:nvPr>
        </p:nvSpPr>
        <p:spPr>
          <a:xfrm>
            <a:off x="178271" y="84085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5052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Malgun Gothic"/>
              <a:buChar char="■"/>
              <a:defRPr sz="2400" b="1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13"/>
          <p:cNvSpPr txBox="1">
            <a:spLocks noGrp="1"/>
          </p:cNvSpPr>
          <p:nvPr>
            <p:ph type="body" idx="2"/>
          </p:nvPr>
        </p:nvSpPr>
        <p:spPr>
          <a:xfrm>
            <a:off x="178271" y="1330539"/>
            <a:ext cx="7396907" cy="468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2000"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11472000" y="0"/>
            <a:ext cx="7200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1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/>
          <p:nvPr/>
        </p:nvSpPr>
        <p:spPr>
          <a:xfrm>
            <a:off x="0" y="0"/>
            <a:ext cx="11473200" cy="720000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3;p11"/>
          <p:cNvSpPr txBox="1"/>
          <p:nvPr/>
        </p:nvSpPr>
        <p:spPr>
          <a:xfrm>
            <a:off x="11338881" y="0"/>
            <a:ext cx="85311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1" i="0" u="none" strike="noStrike" cap="none" smtClean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r>
              <a:rPr lang="en-US" sz="1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/16</a:t>
            </a:r>
            <a:endParaRPr sz="1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13.xml"/><Relationship Id="rId7" Type="http://schemas.openxmlformats.org/officeDocument/2006/relationships/image" Target="../media/image18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7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5_302FD812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ags" Target="../tags/tag3.xml"/><Relationship Id="rId7" Type="http://schemas.openxmlformats.org/officeDocument/2006/relationships/image" Target="../media/image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7.xml"/><Relationship Id="rId7" Type="http://schemas.openxmlformats.org/officeDocument/2006/relationships/image" Target="../media/image5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8.png"/><Relationship Id="rId4" Type="http://schemas.openxmlformats.org/officeDocument/2006/relationships/tags" Target="../tags/tag8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"/>
          <p:cNvSpPr txBox="1">
            <a:spLocks noGrp="1"/>
          </p:cNvSpPr>
          <p:nvPr>
            <p:ph type="ctrTitle"/>
          </p:nvPr>
        </p:nvSpPr>
        <p:spPr>
          <a:xfrm>
            <a:off x="0" y="432109"/>
            <a:ext cx="12192000" cy="1651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dirty="0"/>
              <a:t>DMRG </a:t>
            </a:r>
            <a:r>
              <a:rPr lang="en-US" altLang="ko-KR" sz="4000" dirty="0"/>
              <a:t>on</a:t>
            </a:r>
            <a:r>
              <a:rPr lang="ko-KR" altLang="en-US" sz="4000" dirty="0"/>
              <a:t> </a:t>
            </a:r>
            <a:r>
              <a:rPr lang="en-US" altLang="ko-KR" sz="4000" dirty="0"/>
              <a:t>various one-dimensional Hamiltonians</a:t>
            </a:r>
            <a:endParaRPr sz="4000" dirty="0"/>
          </a:p>
        </p:txBody>
      </p:sp>
      <p:sp>
        <p:nvSpPr>
          <p:cNvPr id="33" name="Google Shape;33;p1"/>
          <p:cNvSpPr txBox="1">
            <a:spLocks noGrp="1"/>
          </p:cNvSpPr>
          <p:nvPr>
            <p:ph type="subTitle" idx="1"/>
          </p:nvPr>
        </p:nvSpPr>
        <p:spPr>
          <a:xfrm>
            <a:off x="0" y="2129628"/>
            <a:ext cx="11798188" cy="554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72000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SungBin Lee, </a:t>
            </a:r>
            <a:r>
              <a:rPr lang="en-US" dirty="0" err="1"/>
              <a:t>Sehyun</a:t>
            </a:r>
            <a:r>
              <a:rPr lang="en-US" dirty="0"/>
              <a:t> Oh, and </a:t>
            </a:r>
            <a:r>
              <a:rPr lang="en-US" dirty="0" err="1"/>
              <a:t>JunSoo</a:t>
            </a:r>
            <a:r>
              <a:rPr lang="en-US" dirty="0"/>
              <a:t> Kim</a:t>
            </a:r>
            <a:endParaRPr dirty="0"/>
          </a:p>
        </p:txBody>
      </p:sp>
      <p:sp>
        <p:nvSpPr>
          <p:cNvPr id="34" name="Google Shape;34;p1"/>
          <p:cNvSpPr txBox="1">
            <a:spLocks noGrp="1"/>
          </p:cNvSpPr>
          <p:nvPr>
            <p:ph type="body" idx="2"/>
          </p:nvPr>
        </p:nvSpPr>
        <p:spPr>
          <a:xfrm>
            <a:off x="5335571" y="139202"/>
            <a:ext cx="6462617" cy="365125"/>
          </a:xfrm>
          <a:prstGeom prst="rect">
            <a:avLst/>
          </a:prstGeom>
          <a:solidFill>
            <a:srgbClr val="8CD872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Machine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Learning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and</a:t>
            </a:r>
            <a:r>
              <a:rPr lang="ko-KR" altLang="en-US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dirty="0">
                <a:latin typeface="Calibri"/>
                <a:ea typeface="Calibri"/>
                <a:cs typeface="Calibri"/>
                <a:sym typeface="Calibri"/>
              </a:rPr>
              <a:t>Computational Physics Final Project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 txBox="1">
            <a:spLocks noGrp="1"/>
          </p:cNvSpPr>
          <p:nvPr>
            <p:ph type="body" idx="3"/>
          </p:nvPr>
        </p:nvSpPr>
        <p:spPr>
          <a:xfrm>
            <a:off x="0" y="2718148"/>
            <a:ext cx="11798188" cy="476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 dirty="0"/>
              <a:t>Dept. of Physics and Astronomy, Seoul National University</a:t>
            </a:r>
            <a:endParaRPr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D3EE0-4654-79BA-E0E8-7D6152D6D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B7BFB49B-7175-F9CA-D828-C0356FF290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0A7CBEC5-F5B1-1563-6CB7-4878E53139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16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B0F2A-C4EF-F684-A884-81B5EB7A1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FF247055-4EEA-74D4-E415-7A10AD16DEA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2C209F5-75DE-363D-107C-C6713886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5BF58B-34D8-957C-44BF-A8C29405AF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Heisenberg XY model 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AE1FB5B-930B-4656-A271-C03EA2E13C2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17407" y="1022927"/>
            <a:ext cx="8256212" cy="1076036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152B6159-FB38-660D-AE74-4FC5C7E7411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60294" y="3975008"/>
            <a:ext cx="3058287" cy="313905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7803306-FC36-2DCA-3268-4FD88F34092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60293" y="2814171"/>
            <a:ext cx="6788571" cy="758857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326E92D8-9CE4-4DD6-1F5C-A05A82BDC191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409525" y="4778054"/>
            <a:ext cx="9356191" cy="75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5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7A1E21D-D1C1-F125-0397-E142F2823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 descr="다채로움, 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34EB2A-DE6E-250E-B22C-AD053948F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18" y="794817"/>
            <a:ext cx="10997164" cy="3055105"/>
          </a:xfrm>
          <a:prstGeom prst="rect">
            <a:avLst/>
          </a:prstGeom>
        </p:spPr>
      </p:pic>
      <p:pic>
        <p:nvPicPr>
          <p:cNvPr id="8" name="그림 7" descr="다채로움, 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EAB5060-9B50-33FE-76B8-4FF18533C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418" y="3802895"/>
            <a:ext cx="10997163" cy="305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664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1EA2E77-7FED-8173-4237-29663A5729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Detailed phase diagram</a:t>
            </a:r>
            <a:endParaRPr lang="ko-KR" altLang="en-US" dirty="0"/>
          </a:p>
        </p:txBody>
      </p:sp>
      <p:pic>
        <p:nvPicPr>
          <p:cNvPr id="4" name="그림 3" descr="다채로움, 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F2BC9E-9EF2-59F2-1102-B395B270F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5160" y="737745"/>
            <a:ext cx="19374892" cy="538250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6D02ED5-E466-E104-C771-94B5BCA9BCB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5526" y="3376386"/>
            <a:ext cx="2721592" cy="383593"/>
          </a:xfrm>
          <a:prstGeom prst="rect">
            <a:avLst/>
          </a:prstGeom>
          <a:solidFill>
            <a:srgbClr val="FFFFFF"/>
          </a:solidFill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07D427E-DCCC-69A2-B4D5-59EE8C1B2CE3}"/>
              </a:ext>
            </a:extLst>
          </p:cNvPr>
          <p:cNvCxnSpPr/>
          <p:nvPr/>
        </p:nvCxnSpPr>
        <p:spPr>
          <a:xfrm>
            <a:off x="3104707" y="3551825"/>
            <a:ext cx="450820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4341F62C-A82B-F206-B175-1897584337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7485321" y="5570293"/>
            <a:ext cx="3286082" cy="549961"/>
          </a:xfrm>
          <a:prstGeom prst="rect">
            <a:avLst/>
          </a:prstGeom>
        </p:spPr>
      </p:pic>
      <p:sp>
        <p:nvSpPr>
          <p:cNvPr id="17" name="타원 16">
            <a:extLst>
              <a:ext uri="{FF2B5EF4-FFF2-40B4-BE49-F238E27FC236}">
                <a16:creationId xmlns:a16="http://schemas.microsoft.com/office/drawing/2014/main" id="{2522CBEA-AB0C-9F9E-F6CF-1D28A6149D90}"/>
              </a:ext>
            </a:extLst>
          </p:cNvPr>
          <p:cNvSpPr/>
          <p:nvPr/>
        </p:nvSpPr>
        <p:spPr>
          <a:xfrm>
            <a:off x="7378995" y="5039833"/>
            <a:ext cx="435935" cy="3934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9660631-2D32-1486-E941-DF7C7237D3AC}"/>
              </a:ext>
            </a:extLst>
          </p:cNvPr>
          <p:cNvSpPr/>
          <p:nvPr/>
        </p:nvSpPr>
        <p:spPr>
          <a:xfrm>
            <a:off x="7378994" y="1670414"/>
            <a:ext cx="435935" cy="39340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877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A1273-4859-1E93-70D8-9D8FD59A8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A4B7036E-396F-7ED8-E09D-56A50B01F8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Detailed phase diagram</a:t>
            </a:r>
            <a:endParaRPr lang="ko-KR" altLang="en-US" dirty="0"/>
          </a:p>
        </p:txBody>
      </p:sp>
      <p:pic>
        <p:nvPicPr>
          <p:cNvPr id="4" name="그림 3" descr="다채로움, 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E4DF992-707E-DD36-BECD-00CE22DF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85790" y="737745"/>
            <a:ext cx="19374892" cy="5382509"/>
          </a:xfrm>
          <a:prstGeom prst="rect">
            <a:avLst/>
          </a:prstGeom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7B82670-681C-CA2E-A963-1C796AC10806}"/>
              </a:ext>
            </a:extLst>
          </p:cNvPr>
          <p:cNvCxnSpPr/>
          <p:nvPr/>
        </p:nvCxnSpPr>
        <p:spPr>
          <a:xfrm>
            <a:off x="3517940" y="1775636"/>
            <a:ext cx="0" cy="35725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 descr="라인, 그래프, 도표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2EDFD4A-6379-83F5-A483-43E54202F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966" y="144708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97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67117-8BA5-3E25-6503-1BBB95201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A454254-1623-04E1-854E-C29F034A6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Detailed phase diagram</a:t>
            </a:r>
            <a:endParaRPr lang="ko-KR" altLang="en-US" dirty="0"/>
          </a:p>
        </p:txBody>
      </p:sp>
      <p:pic>
        <p:nvPicPr>
          <p:cNvPr id="4" name="그림 3" descr="다채로움, 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058C6B-227A-3F3F-B1A2-A3616833D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510301" y="737745"/>
            <a:ext cx="19374892" cy="53825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CA507D0-5A57-BFE9-675A-395E90092B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864591" y="2710121"/>
            <a:ext cx="5148952" cy="18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54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2986D-664A-FF7D-0468-FD1A66006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2329F47-6F7A-D053-D0F1-410C0CA7F0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Mid-chain entropy: log(L) behavior 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903012-E196-63F7-B43E-F864079AEACF}"/>
              </a:ext>
            </a:extLst>
          </p:cNvPr>
          <p:cNvGrpSpPr/>
          <p:nvPr/>
        </p:nvGrpSpPr>
        <p:grpSpPr>
          <a:xfrm>
            <a:off x="7855094" y="752484"/>
            <a:ext cx="3876580" cy="6105516"/>
            <a:chOff x="7674906" y="675907"/>
            <a:chExt cx="3876580" cy="6105516"/>
          </a:xfrm>
        </p:grpSpPr>
        <p:pic>
          <p:nvPicPr>
            <p:cNvPr id="7" name="그림 6" descr="텍스트, 스크린샷, 다채로움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338F8CA-0A8F-BB8C-9439-A19FF5E75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74907" y="675907"/>
              <a:ext cx="3876579" cy="3101264"/>
            </a:xfrm>
            <a:prstGeom prst="rect">
              <a:avLst/>
            </a:prstGeom>
          </p:spPr>
        </p:pic>
        <p:pic>
          <p:nvPicPr>
            <p:cNvPr id="5" name="그림 4" descr="텍스트, 스크린샷, 다채로움, 직사각형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0CE382D-E55B-D6FE-3FFA-7B7D3219F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74906" y="3680160"/>
              <a:ext cx="3876579" cy="3101263"/>
            </a:xfrm>
            <a:prstGeom prst="rect">
              <a:avLst/>
            </a:prstGeom>
          </p:spPr>
        </p:pic>
      </p:grpSp>
      <p:pic>
        <p:nvPicPr>
          <p:cNvPr id="4" name="그림 3" descr="텍스트, 라인, 그래프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0A9A71-76B1-C59A-C3E7-9E361CA38F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244" y="752484"/>
            <a:ext cx="7315215" cy="54864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C91F667-22B8-9432-9599-6F4A9B8141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812730" y="4091866"/>
            <a:ext cx="2883047" cy="877714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80844187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7D62E-7C5B-0BE4-B9EF-F3DEB609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2822AC96-7462-75CC-999B-669E28623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Entanglement Study of the 1D Ising + DM Interaction Model</a:t>
            </a:r>
            <a:endParaRPr lang="ko-KR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660CC8-D772-ACBA-8657-042427E8A6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8593" y="2214198"/>
            <a:ext cx="4084056" cy="33683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0580AC-78D2-A2FB-E203-1B389B53D56F}"/>
              </a:ext>
            </a:extLst>
          </p:cNvPr>
          <p:cNvSpPr txBox="1"/>
          <p:nvPr/>
        </p:nvSpPr>
        <p:spPr>
          <a:xfrm>
            <a:off x="482471" y="1121717"/>
            <a:ext cx="7892786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1D Ising Model + DM Interaction could induce spiral-FM and spiral-AFM phase and a commensurate - incommensurate quantum phase transition (QPT) at Dc=|J|.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Concurrence quantifies the pairwise entanglement btw two spins</a:t>
            </a:r>
          </a:p>
          <a:p>
            <a:r>
              <a:rPr lang="en-US" sz="1600" dirty="0"/>
              <a:t>Which is an indicator of QPT.</a:t>
            </a:r>
          </a:p>
          <a:p>
            <a:endParaRPr lang="en-US" sz="1600" dirty="0"/>
          </a:p>
          <a:p>
            <a:r>
              <a:rPr lang="en-US" sz="1600" dirty="0"/>
              <a:t>Could we capture QPT with DMRG? (Paper used Lanczos for approx. ED)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6A0898-CF68-969B-D7CB-0BA94E106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418" y="1717167"/>
            <a:ext cx="3888919" cy="8712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3020AC-4209-1898-B3AD-A6F6F4F2F1F3}"/>
              </a:ext>
            </a:extLst>
          </p:cNvPr>
          <p:cNvSpPr txBox="1"/>
          <p:nvPr/>
        </p:nvSpPr>
        <p:spPr>
          <a:xfrm>
            <a:off x="9510621" y="1306553"/>
            <a:ext cx="16065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J. Vahedi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ko-K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JSNM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(2012)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63B083B-20AF-816F-FC67-3D82FA210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2999" y="5835525"/>
            <a:ext cx="1835244" cy="4953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723FE7-E5A1-38FB-220E-D900B1C81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08" y="4100219"/>
            <a:ext cx="2747103" cy="24375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34DFB35-E204-BBE5-32D0-D2DB82731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3081" y="4037751"/>
            <a:ext cx="2847584" cy="24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BE7D1-23AD-DCF7-9382-93351E725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457B3E35-43C1-6D11-A4FB-56246E3D1F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Entanglement Study of the 1D Ising Model with DM interaction</a:t>
            </a:r>
            <a:endParaRPr lang="ko-KR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8B3FCC-1063-E7B2-B81F-87CB47B65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0" y="1187330"/>
            <a:ext cx="6730746" cy="5243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81CFB7-D6E8-3A52-5A75-967C3FAD7154}"/>
              </a:ext>
            </a:extLst>
          </p:cNvPr>
          <p:cNvSpPr txBox="1"/>
          <p:nvPr/>
        </p:nvSpPr>
        <p:spPr>
          <a:xfrm>
            <a:off x="7857460" y="1359138"/>
            <a:ext cx="4083236" cy="4765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DMRG Setting: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/>
              <a:t>J = 1 (FM), L = 100, </a:t>
            </a:r>
            <a:r>
              <a:rPr lang="en-US" dirty="0" err="1"/>
              <a:t>N</a:t>
            </a:r>
            <a:r>
              <a:rPr lang="en-US" sz="1050" dirty="0" err="1"/>
              <a:t>keep</a:t>
            </a:r>
            <a:r>
              <a:rPr lang="en-US" dirty="0"/>
              <a:t> = 30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QPT occurs at Dc=J=1 in FM case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accent2"/>
                </a:solidFill>
              </a:rPr>
              <a:t>Concurrence fluctuation </a:t>
            </a:r>
            <a:r>
              <a:rPr lang="en-US" dirty="0"/>
              <a:t>after the QPT?</a:t>
            </a:r>
          </a:p>
          <a:p>
            <a:pPr>
              <a:lnSpc>
                <a:spcPct val="200000"/>
              </a:lnSpc>
            </a:pPr>
            <a:r>
              <a:rPr lang="en-US" dirty="0"/>
              <a:t>(1) Open Boundary condition? (Paper used PBC)</a:t>
            </a:r>
          </a:p>
          <a:p>
            <a:pPr>
              <a:lnSpc>
                <a:spcPct val="200000"/>
              </a:lnSpc>
            </a:pPr>
            <a:r>
              <a:rPr lang="en-US" dirty="0"/>
              <a:t>(2) Existence of metastable states?</a:t>
            </a:r>
            <a:endParaRPr lang="en-US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93290C-8F8E-257F-49BB-482CC14ECAF2}"/>
              </a:ext>
            </a:extLst>
          </p:cNvPr>
          <p:cNvSpPr/>
          <p:nvPr/>
        </p:nvSpPr>
        <p:spPr>
          <a:xfrm>
            <a:off x="4162003" y="1945758"/>
            <a:ext cx="782137" cy="4178595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17CD7B-D63C-DD90-B6B1-D5EC7CBA5D01}"/>
              </a:ext>
            </a:extLst>
          </p:cNvPr>
          <p:cNvSpPr/>
          <p:nvPr/>
        </p:nvSpPr>
        <p:spPr>
          <a:xfrm>
            <a:off x="4314403" y="1638792"/>
            <a:ext cx="2933459" cy="2252725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8CC335-9E9A-E650-4D17-615DACF6A4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857460" y="1995300"/>
            <a:ext cx="3792966" cy="10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988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C06E2F7-3FA1-961C-5A83-61BC3FFF59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 시작하기 앞서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02AF-4154-5AF7-9598-24FCC7526B5A}"/>
              </a:ext>
            </a:extLst>
          </p:cNvPr>
          <p:cNvSpPr txBox="1"/>
          <p:nvPr/>
        </p:nvSpPr>
        <p:spPr>
          <a:xfrm>
            <a:off x="1389577" y="1720840"/>
            <a:ext cx="94128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dirty="0"/>
              <a:t>본 프로젝트의 모든 결과물은 아래 조건을 준수하였습니다</a:t>
            </a:r>
            <a:r>
              <a:rPr lang="en-US" altLang="ko-KR" sz="2400" b="1" dirty="0"/>
              <a:t>.</a:t>
            </a:r>
          </a:p>
          <a:p>
            <a:pPr algn="ctr"/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Python </a:t>
            </a:r>
            <a:r>
              <a:rPr lang="ko-KR" altLang="en-US" sz="2400" b="1" dirty="0"/>
              <a:t>기본 패키지</a:t>
            </a:r>
            <a:r>
              <a:rPr lang="en-US" altLang="ko-KR" sz="2400" b="1" dirty="0"/>
              <a:t>(e.g. </a:t>
            </a:r>
            <a:r>
              <a:rPr lang="en-US" altLang="ko-KR" sz="2400" b="1" dirty="0" err="1"/>
              <a:t>numpy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에서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시작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ko-KR" altLang="en-US" sz="2400" b="1" dirty="0" err="1"/>
              <a:t>하이레벨</a:t>
            </a:r>
            <a:r>
              <a:rPr lang="ko-KR" altLang="en-US" sz="2400" b="1" dirty="0"/>
              <a:t> 패키지 미사용</a:t>
            </a:r>
            <a:r>
              <a:rPr lang="en-US" altLang="ko-KR" sz="2400" b="1" dirty="0"/>
              <a:t>(e.g. </a:t>
            </a:r>
            <a:r>
              <a:rPr lang="en-US" altLang="ko-KR" sz="2400" b="1" dirty="0" err="1"/>
              <a:t>TeNPy</a:t>
            </a:r>
            <a:r>
              <a:rPr lang="en-US" altLang="ko-KR" sz="2400" b="1" dirty="0"/>
              <a:t>, </a:t>
            </a:r>
            <a:r>
              <a:rPr lang="en-US" altLang="ko-KR" sz="2400" b="1" dirty="0" err="1"/>
              <a:t>torch.nn</a:t>
            </a:r>
            <a:r>
              <a:rPr lang="en-US" altLang="ko-KR" sz="2400" b="1" dirty="0"/>
              <a:t>)</a:t>
            </a:r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Laptop / Desktop </a:t>
            </a:r>
            <a:r>
              <a:rPr lang="ko-KR" altLang="en-US" sz="2400" b="1" dirty="0"/>
              <a:t>수준의 컴퓨팅 자원 활용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r>
              <a:rPr lang="en-US" altLang="ko-KR" sz="2400" b="1" dirty="0"/>
              <a:t>CPU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CUDA</a:t>
            </a:r>
            <a:r>
              <a:rPr lang="ko-KR" altLang="en-US" sz="2400" b="1" dirty="0"/>
              <a:t>에서 모두 작동하도록 설계</a:t>
            </a:r>
            <a:endParaRPr lang="en-US" altLang="ko-KR" sz="2400" b="1" dirty="0"/>
          </a:p>
          <a:p>
            <a:pPr marL="457200" indent="-457200" algn="ctr">
              <a:buAutoNum type="arabicPeriod"/>
            </a:pPr>
            <a:endParaRPr lang="en-US" altLang="ko-KR" sz="2400" b="1" dirty="0"/>
          </a:p>
          <a:p>
            <a:pPr algn="ctr"/>
            <a:r>
              <a:rPr lang="ko-KR" altLang="en-US" sz="2400" b="1" dirty="0" err="1"/>
              <a:t>וְהָי</a:t>
            </a:r>
            <a:r>
              <a:rPr lang="ko-KR" altLang="en-US" sz="2400" b="1" dirty="0"/>
              <a:t>ָ֣</a:t>
            </a:r>
            <a:r>
              <a:rPr lang="ko-KR" altLang="en-US" sz="2400" b="1" dirty="0" err="1"/>
              <a:t>ה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רֵאש</a:t>
            </a:r>
            <a:r>
              <a:rPr lang="ko-KR" altLang="en-US" sz="2400" b="1" dirty="0"/>
              <a:t>ִׁ</a:t>
            </a:r>
            <a:r>
              <a:rPr lang="ko-KR" altLang="en-US" sz="2400" b="1" dirty="0" err="1"/>
              <a:t>יתְך</a:t>
            </a:r>
            <a:r>
              <a:rPr lang="ko-KR" altLang="en-US" sz="2400" b="1" dirty="0"/>
              <a:t>ָ֣ </a:t>
            </a:r>
            <a:r>
              <a:rPr lang="ko-KR" altLang="en-US" sz="2400" b="1" dirty="0" err="1"/>
              <a:t>מִצְע</a:t>
            </a:r>
            <a:r>
              <a:rPr lang="ko-KR" altLang="en-US" sz="2400" b="1" dirty="0"/>
              <a:t>ָ֑</a:t>
            </a:r>
            <a:r>
              <a:rPr lang="ko-KR" altLang="en-US" sz="2400" b="1" dirty="0" err="1"/>
              <a:t>ר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ו</a:t>
            </a:r>
            <a:r>
              <a:rPr lang="ko-KR" altLang="en-US" sz="2400" b="1" dirty="0"/>
              <a:t>ְ֝</a:t>
            </a:r>
            <a:r>
              <a:rPr lang="ko-KR" altLang="en-US" sz="2400" b="1" dirty="0" err="1"/>
              <a:t>אַחֲרִיתְך</a:t>
            </a:r>
            <a:r>
              <a:rPr lang="ko-KR" altLang="en-US" sz="2400" b="1" dirty="0"/>
              <a:t>ָ֗ </a:t>
            </a:r>
            <a:r>
              <a:rPr lang="ko-KR" altLang="en-US" sz="2400" b="1" dirty="0" err="1"/>
              <a:t>יִש</a:t>
            </a:r>
            <a:r>
              <a:rPr lang="ko-KR" altLang="en-US" sz="2400" b="1" dirty="0"/>
              <a:t>ְׂ</a:t>
            </a:r>
            <a:r>
              <a:rPr lang="ko-KR" altLang="en-US" sz="2400" b="1" dirty="0" err="1"/>
              <a:t>ג</a:t>
            </a:r>
            <a:r>
              <a:rPr lang="ko-KR" altLang="en-US" sz="2400" b="1" dirty="0"/>
              <a:t>ֶּ֥</a:t>
            </a:r>
            <a:r>
              <a:rPr lang="ko-KR" altLang="en-US" sz="2400" b="1" dirty="0" err="1"/>
              <a:t>ה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מְא</a:t>
            </a:r>
            <a:r>
              <a:rPr lang="ko-KR" altLang="en-US" sz="2400" b="1" dirty="0"/>
              <a:t>ֹֽ</a:t>
            </a:r>
            <a:r>
              <a:rPr lang="ko-KR" altLang="en-US" sz="2400" b="1" dirty="0" err="1"/>
              <a:t>ד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네 시작은 미약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微弱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하였으나 네 나중은 심히 창대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昌大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하리라</a:t>
            </a:r>
            <a:endParaRPr lang="en-US" altLang="ko-KR" sz="2400" b="1" dirty="0"/>
          </a:p>
          <a:p>
            <a:pPr algn="ctr"/>
            <a:r>
              <a:rPr lang="ko-KR" altLang="en-US" sz="2400" b="1" dirty="0"/>
              <a:t>욥기 </a:t>
            </a:r>
            <a:r>
              <a:rPr lang="en-US" altLang="ko-KR" sz="2400" b="1" dirty="0"/>
              <a:t>8</a:t>
            </a:r>
            <a:r>
              <a:rPr lang="ko-KR" altLang="en-US" sz="2400" b="1" dirty="0"/>
              <a:t>장 </a:t>
            </a:r>
            <a:r>
              <a:rPr lang="en-US" altLang="ko-KR" sz="2400" b="1" dirty="0"/>
              <a:t>7</a:t>
            </a:r>
            <a:r>
              <a:rPr lang="ko-KR" altLang="en-US" sz="2400" b="1" dirty="0"/>
              <a:t>절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개역 성경</a:t>
            </a:r>
          </a:p>
        </p:txBody>
      </p:sp>
    </p:spTree>
    <p:extLst>
      <p:ext uri="{BB962C8B-B14F-4D97-AF65-F5344CB8AC3E}">
        <p14:creationId xmlns:p14="http://schemas.microsoft.com/office/powerpoint/2010/main" val="378682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165F1A-A5E9-0B99-7C5E-CEFA0951C6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DMRG on anti-ferromagnetic S=1/2 Heisenberg chain</a:t>
            </a:r>
            <a:endParaRPr lang="ko-KR" altLang="en-US" dirty="0"/>
          </a:p>
        </p:txBody>
      </p:sp>
      <p:pic>
        <p:nvPicPr>
          <p:cNvPr id="4" name="그림 3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1FF455D0-8F71-A3B4-0056-C245928071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6679" y="1163686"/>
            <a:ext cx="9956568" cy="726857"/>
          </a:xfrm>
          <a:prstGeom prst="rect">
            <a:avLst/>
          </a:prstGeom>
        </p:spPr>
      </p:pic>
      <p:pic>
        <p:nvPicPr>
          <p:cNvPr id="16" name="Picture 15" descr="\documentclass{article}&#10;\usepackage{amsmath}&#10;\pagestyle{empty}&#10;\begin{document}&#10;&#10;\begin{align*}&#10;\text{Ground state energy per site: }e_g=1/4-\ln{2}&#10;\end{align*}&#10;&#10;\end{document}" title="IguanaTex Picture Display">
            <a:extLst>
              <a:ext uri="{FF2B5EF4-FFF2-40B4-BE49-F238E27FC236}">
                <a16:creationId xmlns:a16="http://schemas.microsoft.com/office/drawing/2014/main" id="{F42C9BD5-61C1-E98B-25D9-10626E8640E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6678" y="2245750"/>
            <a:ext cx="4979809" cy="265143"/>
          </a:xfrm>
          <a:prstGeom prst="rect">
            <a:avLst/>
          </a:prstGeom>
        </p:spPr>
      </p:pic>
      <p:pic>
        <p:nvPicPr>
          <p:cNvPr id="28" name="Picture 27" descr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 title="IguanaTex Picture Display">
            <a:extLst>
              <a:ext uri="{FF2B5EF4-FFF2-40B4-BE49-F238E27FC236}">
                <a16:creationId xmlns:a16="http://schemas.microsoft.com/office/drawing/2014/main" id="{D19787A5-551C-178D-14C1-FA5425B22C7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8" y="3105610"/>
            <a:ext cx="9505527" cy="606475"/>
          </a:xfrm>
          <a:prstGeom prst="rect">
            <a:avLst/>
          </a:prstGeom>
        </p:spPr>
      </p:pic>
      <p:pic>
        <p:nvPicPr>
          <p:cNvPr id="47" name="Picture 46" descr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 title="IguanaTex Picture Display">
            <a:extLst>
              <a:ext uri="{FF2B5EF4-FFF2-40B4-BE49-F238E27FC236}">
                <a16:creationId xmlns:a16="http://schemas.microsoft.com/office/drawing/2014/main" id="{D27E0EF9-E6A3-63A6-A32F-104E2EB696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341520" y="4191600"/>
            <a:ext cx="6386287" cy="1517714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8FEDE035-B42C-A2C0-A3D5-86DF9098AAA8}"/>
              </a:ext>
            </a:extLst>
          </p:cNvPr>
          <p:cNvGrpSpPr/>
          <p:nvPr/>
        </p:nvGrpSpPr>
        <p:grpSpPr>
          <a:xfrm>
            <a:off x="421842" y="4017292"/>
            <a:ext cx="1869672" cy="1933907"/>
            <a:chOff x="410521" y="3998459"/>
            <a:chExt cx="2477295" cy="2508217"/>
          </a:xfrm>
        </p:grpSpPr>
        <p:sp>
          <p:nvSpPr>
            <p:cNvPr id="29" name="Plus Sign 28">
              <a:extLst>
                <a:ext uri="{FF2B5EF4-FFF2-40B4-BE49-F238E27FC236}">
                  <a16:creationId xmlns:a16="http://schemas.microsoft.com/office/drawing/2014/main" id="{2983E782-60D8-7AB0-02BA-6338CC146427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0B3117-FF31-4976-894B-049292246C66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C4E3A3-6BCF-ED9A-3BC7-EF83117FFEF4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CAE9503-2652-75A2-D23B-CEAD5556A4F5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9E1BC10-363D-4207-AA95-77C477022824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39CEA24-BE54-79DB-D7CC-1BE007500ED1}"/>
              </a:ext>
            </a:extLst>
          </p:cNvPr>
          <p:cNvSpPr txBox="1"/>
          <p:nvPr/>
        </p:nvSpPr>
        <p:spPr>
          <a:xfrm>
            <a:off x="9863464" y="2249283"/>
            <a:ext cx="16097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S. R. White, </a:t>
            </a:r>
            <a:r>
              <a:rPr lang="en-US" altLang="ko-KR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PRL</a:t>
            </a:r>
            <a:r>
              <a:rPr lang="en-US" altLang="ko-KR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(1992)</a:t>
            </a:r>
            <a:endParaRPr lang="ko-KR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530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>
            <a:spLocks noGrp="1"/>
          </p:cNvSpPr>
          <p:nvPr>
            <p:ph type="ctrTitle"/>
          </p:nvPr>
        </p:nvSpPr>
        <p:spPr>
          <a:xfrm>
            <a:off x="0" y="76577"/>
            <a:ext cx="11473200" cy="599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520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altLang="ko-KR" sz="3200" dirty="0"/>
              <a:t> DMRG on anti-ferromagnetic S=1/2 Heisenberg chain</a:t>
            </a:r>
            <a:endParaRPr dirty="0"/>
          </a:p>
        </p:txBody>
      </p:sp>
      <p:pic>
        <p:nvPicPr>
          <p:cNvPr id="48" name="Picture 47" descr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 title="IguanaTex Picture Display">
            <a:extLst>
              <a:ext uri="{FF2B5EF4-FFF2-40B4-BE49-F238E27FC236}">
                <a16:creationId xmlns:a16="http://schemas.microsoft.com/office/drawing/2014/main" id="{D533F341-C107-8457-02CE-876501D8797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229391" y="1257408"/>
            <a:ext cx="8828955" cy="15390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6F297735-C6B1-EE0E-C2CD-D20C5BFFBF41}"/>
              </a:ext>
            </a:extLst>
          </p:cNvPr>
          <p:cNvGrpSpPr/>
          <p:nvPr/>
        </p:nvGrpSpPr>
        <p:grpSpPr>
          <a:xfrm>
            <a:off x="0" y="1089498"/>
            <a:ext cx="1869672" cy="1933907"/>
            <a:chOff x="410521" y="3998459"/>
            <a:chExt cx="2477295" cy="2508217"/>
          </a:xfrm>
        </p:grpSpPr>
        <p:sp>
          <p:nvSpPr>
            <p:cNvPr id="36" name="Plus Sign 35">
              <a:extLst>
                <a:ext uri="{FF2B5EF4-FFF2-40B4-BE49-F238E27FC236}">
                  <a16:creationId xmlns:a16="http://schemas.microsoft.com/office/drawing/2014/main" id="{E04C8576-5A50-DE34-1EE2-099472CEEB2D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079810-DE96-1837-184F-D533CC320690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93BF2A0-214F-6559-F304-F0A373C6A8CF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AA0CCE1-E095-C23C-B19B-7F751A2A6427}"/>
                </a:ext>
              </a:extLst>
            </p:cNvPr>
            <p:cNvSpPr txBox="1"/>
            <p:nvPr/>
          </p:nvSpPr>
          <p:spPr>
            <a:xfrm>
              <a:off x="410521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FF0000"/>
                  </a:solidFill>
                </a:rPr>
                <a:t>3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A05C341-BA9D-5CC8-CFFE-BE6DC13AF0BB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3A5D21A-F1EF-AC83-E66E-8F54B72C519C}"/>
              </a:ext>
            </a:extLst>
          </p:cNvPr>
          <p:cNvGrpSpPr/>
          <p:nvPr/>
        </p:nvGrpSpPr>
        <p:grpSpPr>
          <a:xfrm>
            <a:off x="1238407" y="1088458"/>
            <a:ext cx="1834836" cy="1933907"/>
            <a:chOff x="456678" y="3998459"/>
            <a:chExt cx="2431138" cy="2508217"/>
          </a:xfrm>
        </p:grpSpPr>
        <p:sp>
          <p:nvSpPr>
            <p:cNvPr id="42" name="Plus Sign 41">
              <a:extLst>
                <a:ext uri="{FF2B5EF4-FFF2-40B4-BE49-F238E27FC236}">
                  <a16:creationId xmlns:a16="http://schemas.microsoft.com/office/drawing/2014/main" id="{6AAACC1C-F228-4825-D06F-75A28DA06E61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F104BF-0F3F-7C1C-0E58-65AC6C0BB6C4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74107-0BF0-11F3-ED13-DEDA013970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720613-7DB4-06A3-E221-D8901D908776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pic>
        <p:nvPicPr>
          <p:cNvPr id="53" name="Picture 52" descr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 title="IguanaTex Picture Display">
            <a:extLst>
              <a:ext uri="{FF2B5EF4-FFF2-40B4-BE49-F238E27FC236}">
                <a16:creationId xmlns:a16="http://schemas.microsoft.com/office/drawing/2014/main" id="{328EE106-0FEC-59DE-5E90-1B6192C2C9A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6679" y="4048287"/>
            <a:ext cx="5473522" cy="726857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E94779A9-533D-F45D-5B53-F594CEE43371}"/>
              </a:ext>
            </a:extLst>
          </p:cNvPr>
          <p:cNvGrpSpPr/>
          <p:nvPr/>
        </p:nvGrpSpPr>
        <p:grpSpPr>
          <a:xfrm>
            <a:off x="5965037" y="3409107"/>
            <a:ext cx="1834836" cy="1933907"/>
            <a:chOff x="456678" y="3998459"/>
            <a:chExt cx="2431138" cy="2508217"/>
          </a:xfrm>
        </p:grpSpPr>
        <p:sp>
          <p:nvSpPr>
            <p:cNvPr id="55" name="Plus Sign 54">
              <a:extLst>
                <a:ext uri="{FF2B5EF4-FFF2-40B4-BE49-F238E27FC236}">
                  <a16:creationId xmlns:a16="http://schemas.microsoft.com/office/drawing/2014/main" id="{6480ED98-884F-34C9-E8EA-85C0B2B4DB9F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9C37C61-91B3-C280-21D4-54A0DC88EB0B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DD5E419-E000-F375-1E8E-CF61D4F80EEA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9BC3607-A025-DF77-FA3F-5F3AACB8965A}"/>
                </a:ext>
              </a:extLst>
            </p:cNvPr>
            <p:cNvSpPr txBox="1"/>
            <p:nvPr/>
          </p:nvSpPr>
          <p:spPr>
            <a:xfrm>
              <a:off x="2511449" y="5009157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>
                  <a:solidFill>
                    <a:srgbClr val="00B050"/>
                  </a:solidFill>
                </a:rPr>
                <a:t>4</a:t>
              </a:r>
              <a:endParaRPr lang="ko-KR" altLang="en-US" b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A69EE8D-9040-1BFC-F733-4E00BC00FEE5}"/>
              </a:ext>
            </a:extLst>
          </p:cNvPr>
          <p:cNvGrpSpPr/>
          <p:nvPr/>
        </p:nvGrpSpPr>
        <p:grpSpPr>
          <a:xfrm>
            <a:off x="7168608" y="3408067"/>
            <a:ext cx="1800000" cy="1933907"/>
            <a:chOff x="456678" y="3998459"/>
            <a:chExt cx="2384981" cy="2508217"/>
          </a:xfrm>
        </p:grpSpPr>
        <p:sp>
          <p:nvSpPr>
            <p:cNvPr id="61" name="Plus Sign 60">
              <a:extLst>
                <a:ext uri="{FF2B5EF4-FFF2-40B4-BE49-F238E27FC236}">
                  <a16:creationId xmlns:a16="http://schemas.microsoft.com/office/drawing/2014/main" id="{EB0CE007-FE6F-4220-67B6-0989EEF2721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43A016-9336-B584-5454-99CC90EE7B0F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2AB3E9D-8F57-AE7F-4035-57E8C18847DE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9DEA1A85-4E07-5B7A-4A35-78431ED3A8C0}"/>
              </a:ext>
            </a:extLst>
          </p:cNvPr>
          <p:cNvGrpSpPr/>
          <p:nvPr/>
        </p:nvGrpSpPr>
        <p:grpSpPr>
          <a:xfrm>
            <a:off x="10300220" y="3408067"/>
            <a:ext cx="1800000" cy="1933907"/>
            <a:chOff x="456678" y="3998459"/>
            <a:chExt cx="2384981" cy="2508217"/>
          </a:xfrm>
        </p:grpSpPr>
        <p:sp>
          <p:nvSpPr>
            <p:cNvPr id="130" name="Plus Sign 129">
              <a:extLst>
                <a:ext uri="{FF2B5EF4-FFF2-40B4-BE49-F238E27FC236}">
                  <a16:creationId xmlns:a16="http://schemas.microsoft.com/office/drawing/2014/main" id="{6AF7A25A-C7D8-89F9-96C7-0C0BDC1412C9}"/>
                </a:ext>
              </a:extLst>
            </p:cNvPr>
            <p:cNvSpPr/>
            <p:nvPr/>
          </p:nvSpPr>
          <p:spPr>
            <a:xfrm>
              <a:off x="456678" y="4080736"/>
              <a:ext cx="2384981" cy="2262433"/>
            </a:xfrm>
            <a:prstGeom prst="mathPlus">
              <a:avLst>
                <a:gd name="adj1" fmla="val 6853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AB49C2E-C83A-0B5D-49C9-BE462427F5F7}"/>
                </a:ext>
              </a:extLst>
            </p:cNvPr>
            <p:cNvSpPr txBox="1"/>
            <p:nvPr/>
          </p:nvSpPr>
          <p:spPr>
            <a:xfrm>
              <a:off x="1460984" y="610749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1</a:t>
              </a:r>
              <a:endParaRPr lang="ko-KR" altLang="en-US" b="1" dirty="0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6449C32-2717-CAC1-EBF5-DF642B7AB108}"/>
                </a:ext>
              </a:extLst>
            </p:cNvPr>
            <p:cNvSpPr txBox="1"/>
            <p:nvPr/>
          </p:nvSpPr>
          <p:spPr>
            <a:xfrm>
              <a:off x="1460984" y="3998459"/>
              <a:ext cx="376367" cy="399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b="1" dirty="0"/>
                <a:t>2</a:t>
              </a:r>
              <a:endParaRPr lang="ko-KR" altLang="en-US" b="1" dirty="0"/>
            </a:p>
          </p:txBody>
        </p:sp>
      </p:grpSp>
      <p:sp>
        <p:nvSpPr>
          <p:cNvPr id="134" name="Multiplication Sign 133">
            <a:extLst>
              <a:ext uri="{FF2B5EF4-FFF2-40B4-BE49-F238E27FC236}">
                <a16:creationId xmlns:a16="http://schemas.microsoft.com/office/drawing/2014/main" id="{C76ED320-49AC-10AE-4A3D-16D4D9D8E2C4}"/>
              </a:ext>
            </a:extLst>
          </p:cNvPr>
          <p:cNvSpPr/>
          <p:nvPr/>
        </p:nvSpPr>
        <p:spPr>
          <a:xfrm>
            <a:off x="5958385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Multiplication Sign 134">
            <a:extLst>
              <a:ext uri="{FF2B5EF4-FFF2-40B4-BE49-F238E27FC236}">
                <a16:creationId xmlns:a16="http://schemas.microsoft.com/office/drawing/2014/main" id="{1BE4DA85-8AA0-5144-6AFD-162F05C7F94A}"/>
              </a:ext>
            </a:extLst>
          </p:cNvPr>
          <p:cNvSpPr/>
          <p:nvPr/>
        </p:nvSpPr>
        <p:spPr>
          <a:xfrm>
            <a:off x="11625738" y="4089190"/>
            <a:ext cx="474482" cy="506164"/>
          </a:xfrm>
          <a:prstGeom prst="mathMultiply">
            <a:avLst>
              <a:gd name="adj1" fmla="val 15573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7" name="Picture 136" descr="\documentclass{article}&#10;\usepackage{amsmath}&#10;\pagestyle{empty}&#10;\begin{document}&#10;&#10;\begin{align*}&#10;&amp;\cdots&#10;\end{align*}&#10;&#10;\end{document}" title="IguanaTex Picture Display">
            <a:extLst>
              <a:ext uri="{FF2B5EF4-FFF2-40B4-BE49-F238E27FC236}">
                <a16:creationId xmlns:a16="http://schemas.microsoft.com/office/drawing/2014/main" id="{DEF5EA4E-042E-C62A-AF90-FF04482F5956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508699" y="4342272"/>
            <a:ext cx="251429" cy="27429"/>
          </a:xfrm>
          <a:prstGeom prst="rect">
            <a:avLst/>
          </a:prstGeom>
        </p:spPr>
      </p:pic>
      <p:sp>
        <p:nvSpPr>
          <p:cNvPr id="138" name="Rectangle 137">
            <a:extLst>
              <a:ext uri="{FF2B5EF4-FFF2-40B4-BE49-F238E27FC236}">
                <a16:creationId xmlns:a16="http://schemas.microsoft.com/office/drawing/2014/main" id="{21590D65-7C9B-CA45-4529-F0606ECF0BFD}"/>
              </a:ext>
            </a:extLst>
          </p:cNvPr>
          <p:cNvSpPr/>
          <p:nvPr/>
        </p:nvSpPr>
        <p:spPr>
          <a:xfrm>
            <a:off x="3601040" y="2441543"/>
            <a:ext cx="3874416" cy="437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0" name="Picture 139" descr="\documentclass{article}&#10;\usepackage{amsmath}&#10;\pagestyle{empty}&#10;\begin{document}&#10;&#10;Can avoid the curse of dimensionality with only bond dimension 5 !!&#10;&#10;\end{document}" title="IguanaTex Picture Display">
            <a:extLst>
              <a:ext uri="{FF2B5EF4-FFF2-40B4-BE49-F238E27FC236}">
                <a16:creationId xmlns:a16="http://schemas.microsoft.com/office/drawing/2014/main" id="{24832D26-E93A-5D95-80FA-A8D3A3B66C4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456679" y="5828110"/>
            <a:ext cx="7544381" cy="233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416D8A-8BEC-4BED-9246-2DDF5BB11A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/>
              <a:t> Anti-ferromagnetic Heisenberg chain</a:t>
            </a:r>
            <a:endParaRPr lang="ko-KR" altLang="en-US" dirty="0"/>
          </a:p>
        </p:txBody>
      </p:sp>
      <p:pic>
        <p:nvPicPr>
          <p:cNvPr id="5" name="그림 4" descr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 title="IguanaTex Picture Display">
            <a:extLst>
              <a:ext uri="{FF2B5EF4-FFF2-40B4-BE49-F238E27FC236}">
                <a16:creationId xmlns:a16="http://schemas.microsoft.com/office/drawing/2014/main" id="{AE82335D-3DDC-5BE7-31BC-7C1A05F315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6679" y="1511413"/>
            <a:ext cx="9956568" cy="726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/>
              <p:nvPr/>
            </p:nvSpPr>
            <p:spPr>
              <a:xfrm>
                <a:off x="456679" y="2735222"/>
                <a:ext cx="11405686" cy="2958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SU(2) Symmetry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No spontaneous symmetry breaking in 1D systems even at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ko-KR" sz="1600" dirty="0"/>
                  <a:t> due to Mermin-Wager Theorem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Ground state is given as a Bethe ansatz (Hans Bethe 1931), mathematically complicated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Singlet, gapless, non-degenerate, no long-range magnetic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Not a simple product state like Neel state, but a highly entangled superposition of spin configurations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ko-KR" altLang="en-US" sz="1600" dirty="0"/>
                  <a:t> </a:t>
                </a:r>
                <a:r>
                  <a:rPr lang="en-US" altLang="ko-KR" sz="1600" dirty="0"/>
                  <a:t>Quantum spin liquid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The spin correlation functions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∼</m:t>
                    </m:r>
                    <m:f>
                      <m:f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sup>
                        </m:sSup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1600" dirty="0"/>
                  <a:t>, critical system without true Neel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c.f. spin-1 antiferromagnetic chains has ground state described by Haldane phase which is gapped and degenerate</a:t>
                </a:r>
                <a:endParaRPr lang="ko-KR" alt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7F26B0-A477-D110-2596-AC02E1ED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9" y="2735222"/>
                <a:ext cx="11405686" cy="2958439"/>
              </a:xfrm>
              <a:prstGeom prst="rect">
                <a:avLst/>
              </a:prstGeom>
              <a:blipFill>
                <a:blip r:embed="rId4"/>
                <a:stretch>
                  <a:fillRect l="-321" t="-619" b="-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28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48E91D4-67A7-CAF2-447A-AD1A77BD7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(Single-orbital) Fermi-Hubbard model</a:t>
            </a:r>
            <a:endParaRPr lang="ko-KR" altLang="en-US" dirty="0"/>
          </a:p>
        </p:txBody>
      </p:sp>
      <p:pic>
        <p:nvPicPr>
          <p:cNvPr id="33" name="그림 32" descr="\documentclass{article}&#10;\usepackage{amsmath}&#10;\pagestyle{empty}&#10;\begin{document}&#10;&#10;\begin{align*}&#10;&amp;H_\mathrm{Hubbard} = -\sum_{i=1}^{L-1}\sum_{\sigma=\uparrow,\downarrow}\left[c^\dagger_{i+1,\sigma}c_{i,\sigma}+c^\dagger_{i,\sigma}c_{i+1,\sigma}\right]+U\sum_{i=1}^{L}{n_{i,\uparrow}n_{i,\downarrow}-\mu\sum_{i=1}^{L}n_i}&#10;\end{align*}&#10;&#10;\end{document}" title="IguanaTex Picture Display">
            <a:extLst>
              <a:ext uri="{FF2B5EF4-FFF2-40B4-BE49-F238E27FC236}">
                <a16:creationId xmlns:a16="http://schemas.microsoft.com/office/drawing/2014/main" id="{056241CF-9DD5-3609-06CE-1F9FA628510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56654" y="1387339"/>
            <a:ext cx="8048761" cy="77866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CEAEF-29E4-4842-0DD2-638776AC4BE7}"/>
                  </a:ext>
                </a:extLst>
              </p:cNvPr>
              <p:cNvSpPr txBox="1"/>
              <p:nvPr/>
            </p:nvSpPr>
            <p:spPr>
              <a:xfrm>
                <a:off x="456679" y="2735222"/>
                <a:ext cx="9677201" cy="33740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U(1) spin symmetry + U(1) charge symmetry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Number of electrons is a good quantum number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SU(2) spin symmetry since there is no external magnetic field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Particle-hole symmetry when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1600" dirty="0"/>
                  <a:t> Half filling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600" dirty="0"/>
                  <a:t> and SU(2) charge symmetry (for even L)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Spin (connected) correlation functions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altLang="ko-KR" sz="1600" b="0" dirty="0"/>
                  <a:t>, Neel order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Charge (connected) correlation functions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1600" dirty="0"/>
                  <a:t>, polynomial vs exponential decay</a:t>
                </a:r>
              </a:p>
              <a:p>
                <a:endParaRPr lang="en-US" altLang="ko-KR" sz="1600" dirty="0"/>
              </a:p>
              <a:p>
                <a:r>
                  <a:rPr lang="en-US" altLang="ko-KR" sz="1600" dirty="0"/>
                  <a:t>Charge gap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6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for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altLang="ko-KR" sz="1600" dirty="0"/>
                  <a:t> occupied electrons</a:t>
                </a:r>
              </a:p>
              <a:p>
                <a:endParaRPr lang="en-US" altLang="ko-KR" sz="1600" dirty="0"/>
              </a:p>
              <a:p>
                <a:endParaRPr lang="en-US" altLang="ko-KR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69CEAEF-29E4-4842-0DD2-638776AC4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679" y="2735222"/>
                <a:ext cx="9677201" cy="3374065"/>
              </a:xfrm>
              <a:prstGeom prst="rect">
                <a:avLst/>
              </a:prstGeom>
              <a:blipFill>
                <a:blip r:embed="rId4"/>
                <a:stretch>
                  <a:fillRect l="-378" t="-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1702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6E2988C7-813D-7267-1718-3B056DE545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6DADD0E-3C12-EEBF-DB2E-BFFBA2CF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656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E2876-D783-04C2-F275-026211A7E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4906B931-A55F-B23D-EEA8-ACAB7AA477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5364E3C-0D84-EE99-AA15-99072D8352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1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24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F2984-F3EB-5388-6DFD-B7A8D3895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>
            <a:extLst>
              <a:ext uri="{FF2B5EF4-FFF2-40B4-BE49-F238E27FC236}">
                <a16:creationId xmlns:a16="http://schemas.microsoft.com/office/drawing/2014/main" id="{840EFE06-B9E8-4AA3-5A67-5B589DF4D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B13B2B9-7226-2746-2DF5-AC20F6780A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463752" y="957523"/>
            <a:ext cx="7264496" cy="494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4075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83.2021"/>
  <p:tag name="ORIGINALWIDTH" val="3961.005"/>
  <p:tag name="OUTPUTTYPE" val="PNG"/>
  <p:tag name="IGUANATEXVERSION" val="161"/>
  <p:tag name="LATEXADDIN" val="\documentclass{article}&#10;\usepackage{amsmath}&#10;\pagestyle{empty}&#10;\begin{document}&#10;&#10;\begin{align*}&#10;&amp;H_\mathrm{Hubbard} = -\sum_{i=1}^{L-1}\sum_{\sigma=\uparrow,\downarrow}\left[c^\dagger_{i+1,\sigma}c_{i,\sigma}+c^\dagger_{i,\sigma}c_{i+1,\sigma}\right]+U\sum_{i=1}^{L}{n_{i,\uparrow}n_{i,\downarrow}-\mu\sum_{i=1}^{L}n_i}&#10;\end{align*}&#10;&#10;\end{document}"/>
  <p:tag name="IGUANATEXSIZE" val="20"/>
  <p:tag name="IGUANATEXCURSOR" val="24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66.7042"/>
  <p:tag name="ORIGINALWIDTH" val=" 2813.648"/>
  <p:tag name="OUTPUTTYPE" val="PNG"/>
  <p:tag name="IGUANATEXVERSION" val="162"/>
  <p:tag name="LATEXADDIN" val="\documentclass{article}&#10;\usepackage{amsmath}&#10;\pagestyle{empty}&#10;\begin{document}&#10;&#10;$$&#10;H = \sum_{\ell=1}^L \left(\frac{J}{2}[(1+\gamma) S_\ell^x S_{\ell+1}^x + (1-\gamma) S_\ell^y S_{\ell+1}^y] + S^z_\ell \right)&#10;$$&#10;&#10;&#10;\end{document}"/>
  <p:tag name="IGUANATEXSIZE" val="20"/>
  <p:tag name="IGUANATEXCURSOR" val="19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4.4807"/>
  <p:tag name="ORIGINALWIDTH" val=" 1505.062"/>
  <p:tag name="OUTPUTTYPE" val="PNG"/>
  <p:tag name="IGUANATEXVERSION" val="162"/>
  <p:tag name="LATEXADDIN" val="\documentclass{article}&#10;\usepackage{amsmath}&#10;\pagestyle{empty}&#10;\begin{document}&#10;&#10;gap $\Delta= \left|1- \left|\frac{J}{2}\right|\right|\quad (\gamma \neq 0)$&#10;&#10;&#10;&#10;\end{document}"/>
  <p:tag name="IGUANATEXSIZE" val="20"/>
  <p:tag name="IGUANATEXCURSOR" val="12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73.4533"/>
  <p:tag name="ORIGINALWIDTH" val=" 3340.833"/>
  <p:tag name="OUTPUTTYPE" val="PNG"/>
  <p:tag name="IGUANATEXVERSION" val="162"/>
  <p:tag name="LATEXADDIN" val="\documentclass{article}&#10;\usepackage{amsmath}&#10;\pagestyle{empty}&#10;\begin{document}&#10;&#10;groundstate energy &#10;$&#10;e_0 = &#10;\begin{cases}&#10;-\frac{2}{\pi} &amp; \text{Critical point } J=\pm 2,\ \gamma=1 \\&#10;-\frac{1}{2} &amp; J=0&#10;\end{cases}&#10;$&#10;&#10;&#10;\end{document}"/>
  <p:tag name="IGUANATEXSIZE" val="20"/>
  <p:tag name="IGUANATEXCURSOR" val="218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373.4533"/>
  <p:tag name="ORIGINALWIDTH" val=" 4604.425"/>
  <p:tag name="OUTPUTTYPE" val="PNG"/>
  <p:tag name="IGUANATEXVERSION" val="162"/>
  <p:tag name="LATEXADDIN" val="\documentclass{article}&#10;\usepackage{amsmath}&#10;\pagestyle{empty}&#10;\begin{document}&#10;&#10;&#10;mid-chain entropy $S = \begin{cases}&#10;\text{saturates to const.}  &amp;  \text{gapped region; }J&lt;2, \ \gamma \neq 0\\&#10;\frac{1}{12} \log_2 (L) + \mathrm{const.} + \mathcal{O}(L^{-2})  &amp; \text{Critical line; } J=\pm 2, \ \gamma \neq 0&#10;\end{cases}$&#10;&#10;\end{document}"/>
  <p:tag name="IGUANATEXSIZE" val="20"/>
  <p:tag name="IGUANATEXCURSOR" val="23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9.9813"/>
  <p:tag name="ORIGINALWIDTH" val=" 1064.117"/>
  <p:tag name="OUTPUTTYPE" val="PNG"/>
  <p:tag name="IGUANATEXVERSION" val="162"/>
  <p:tag name="LATEXADDIN" val="\documentclass{article}&#10;\usepackage{amsmath}&#10;\pagestyle{empty}&#10;\begin{document}&#10;&#10;&#10;$-\frac{1}{2}$ at $J=0$ line $\rightarrow$&#10;&#10;\end{document}"/>
  <p:tag name="IGUANATEXSIZE" val="20"/>
  <p:tag name="IGUANATEXCURSOR" val="123"/>
  <p:tag name="TRANSPARENCY" val="Fals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0.7312"/>
  <p:tag name="ORIGINALWIDTH" val=" 900.6374"/>
  <p:tag name="OUTPUTTYPE" val="PNG"/>
  <p:tag name="IGUANATEXVERSION" val="162"/>
  <p:tag name="LATEXADDIN" val="\documentclass{article}&#10;\usepackage{amsmath}&#10;\pagestyle{empty}&#10;\begin{document}&#10;&#10;$\uparrow \ \approx -\frac{2}{\pi} \approx -0.63$&#10;&#10;&#10;\end{document}"/>
  <p:tag name="IGUANATEXSIZE" val="20"/>
  <p:tag name="IGUANATEXCURSOR" val="11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15.6355"/>
  <p:tag name="ORIGINALWIDTH" val=" 2533.933"/>
  <p:tag name="OUTPUTTYPE" val="PNG"/>
  <p:tag name="IGUANATEXVERSION" val="162"/>
  <p:tag name="LATEXADDIN" val="\documentclass{article}&#10;\usepackage{amsmath}&#10;\pagestyle{empty}&#10;\begin{document}&#10;\begin{enumerate}&#10;\item Saturated at non-critical regime(middle)&#10;\\&#10;\item Definite change at critical regime(up/down)&#10;\\&#10;\item Small gradient between: finite limit&#10;\end{enumerate}&#10;&#10;&#10;\end{document}"/>
  <p:tag name="IGUANATEXSIZE" val="20"/>
  <p:tag name="IGUANATEXCURSOR" val="20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431.946"/>
  <p:tag name="ORIGINALWIDTH" val=" 1418.823"/>
  <p:tag name="OUTPUTTYPE" val="PNG"/>
  <p:tag name="IGUANATEXVERSION" val="162"/>
  <p:tag name="LATEXADDIN" val="\documentclass{article}&#10;\usepackage{amsmath}&#10;\pagestyle{empty}&#10;\begin{document}&#10;&#10;In Critical Regime:&#10;&#10;$&#10;\boxed{S_\ell^\text{(CFT)} = \dfrac{c}{12} \log_2(L) + k}&#10;$&#10;&#10;\end{document}"/>
  <p:tag name="IGUANATEXSIZE" val="20"/>
  <p:tag name="IGUANATEXCURSOR" val="156"/>
  <p:tag name="TRANSPARENCY" val="Fals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746.9066"/>
  <p:tag name="ORIGINALWIDTH" val=" 2716.91"/>
  <p:tag name="OUTPUTTYPE" val="PNG"/>
  <p:tag name="IGUANATEXVERSION" val="162"/>
  <p:tag name="LATEXADDIN" val="\documentclass{article}&#10;\usepackage{amsmath}&#10;\usepackage{amssymb}&#10;\pagestyle{empty}&#10;\begin{document}&#10;&#10;\begin{align*}&#10;MPO_{DM}=\begin{bmatrix}&#10;\mathbb{I} &amp; &amp; &amp; &amp; \\&#10;S_z/\sqrt{2}\otimes\mathbb{I} &amp; &amp; &amp; &amp; \\&#10;S_x &amp; &amp; &amp; &amp; \\&#10;S_y &amp; &amp; &amp; &amp; \\&#10;-BS_z &amp; JS_z &amp; -DS_y &amp; DS_x &amp; \mathbb{I}&#10;\end{bmatrix}&#10;\end{align*}&#10;&#10;\end{document}"/>
  <p:tag name="IGUANATEXSIZE" val="20"/>
  <p:tag name="IGUANATEXCURSOR" val="12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0.4837"/>
  <p:tag name="ORIGINALWIDTH" val="2450.694"/>
  <p:tag name="OUTPUTTYPE" val="PNG"/>
  <p:tag name="IGUANATEXVERSION" val="161"/>
  <p:tag name="LATEXADDIN" val="\documentclass{article}&#10;\usepackage{amsmath}&#10;\pagestyle{empty}&#10;\begin{document}&#10;&#10;\begin{align*}&#10;\text{Ground state energy per site: }e_g=1/4-\ln{2}&#10;\end{align*}&#10;&#10;\end{document}"/>
  <p:tag name="IGUANATEXSIZE" val="20"/>
  <p:tag name="IGUANATEXCURSOR" val="13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8.4627"/>
  <p:tag name="ORIGINALWIDTH" val="4677.915"/>
  <p:tag name="OUTPUTTYPE" val="PNG"/>
  <p:tag name="IGUANATEXVERSION" val="161"/>
  <p:tag name="LATEXADDIN" val="\documentclass{article}&#10;\usepackage{amsmath}&#10;\pagestyle{empty}&#10;\begin{document}&#10;&#10;\begin{align*}&#10;&amp;\text{Q. How can we construct the Hamiltonian while avoiding the curse of dimensionality?}\\&#10;&amp;\text{A. With Matrix Product Operators}&#10;\end{align*}&#10;&#10;\end{document}"/>
  <p:tag name="IGUANATEXSIZE" val="20"/>
  <p:tag name="IGUANATEXCURSOR" val="18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46.9066"/>
  <p:tag name="ORIGINALWIDTH" val="3142.8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 &amp; &amp; &amp; &amp; \\&#10;S_-/\sqrt{2} &amp; &amp; &amp; &amp; \\&#10;S_z &amp; &amp; &amp; &amp; \\&#10;S_+/\sqrt{2} &amp; &amp; &amp; &amp; \\&#10;0 &amp; S_+/\sqrt{2} &amp; S_z &amp; S_-/\sqrt{2} &amp; \mathbb{I}&#10;\end{bmatrix}:\,(2,2,5,5)\text{ tensor}&#10;\end{align*}&#10;&#10;\end{document}"/>
  <p:tag name="IGUANATEXSIZE" val="20"/>
  <p:tag name="IGUANATEXCURSOR" val="302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7.4053"/>
  <p:tag name="ORIGINALWIDTH" val="4344.957"/>
  <p:tag name="OUTPUTTYPE" val="PNG"/>
  <p:tag name="IGUANATEXVERSION" val="161"/>
  <p:tag name="LATEXADDIN" val="\documentclass{article}&#10;\usepackage{amsmath}&#10;\usepackage{amssymb}&#10;\pagestyle{empty}&#10;\begin{document}&#10;&#10;\begin{align*}&#10;=\begin{bmatrix}&#10;\mathbb{I}\otimes\mathbb{I} &amp; &amp; &amp; &amp; \\&#10;S_-/\sqrt{2}\otimes\mathbb{I} &amp; &amp; &amp; &amp; \\&#10;S_z\otimes\mathbb{I} &amp; &amp; &amp; &amp; \\&#10;S_+/\sqrt{2}\otimes\mathbb{I} &amp; &amp; &amp; &amp; \\&#10;\frac{1}{2}\left[S_+\otimes S_-+S_-\otimes S_+\right]+S_z\otimes S_z &amp; \mathbb{I}\otimes S_+/\sqrt{2} &amp; \mathbb{I}\otimes S_z &amp; \mathbb{I}\otimes S_-/\sqrt{2} &amp; \mathbb{I}\otimes \mathbb{I}&#10;\end{bmatrix}&#10;\end{align*}&#10;&#10;\end{document}"/>
  <p:tag name="IGUANATEXSIZE" val="20"/>
  <p:tag name="IGUANATEXCURSOR" val="445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2693.663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left[S_i^zS_j^z+\frac{1}{2}\left(S_i^+S_j^-+S_i^-S_j^+\right)\right]=&#10;\end{align*}&#10;&#10;\end{document}"/>
  <p:tag name="IGUANATEXSIZE" val="20"/>
  <p:tag name="IGUANATEXCURSOR" val="21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.49835"/>
  <p:tag name="ORIGINALWIDTH" val="123.7346"/>
  <p:tag name="OUTPUTTYPE" val="PNG"/>
  <p:tag name="IGUANATEXVERSION" val="161"/>
  <p:tag name="LATEXADDIN" val="\documentclass{article}&#10;\usepackage{amsmath}&#10;\pagestyle{empty}&#10;\begin{document}&#10;&#10;\begin{align*}&#10;&amp;\cdots&#10;\end{align*}&#10;&#10;\end{document}"/>
  <p:tag name="IGUANATEXSIZE" val="20"/>
  <p:tag name="IGUANATEXCURSOR" val="103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.7357"/>
  <p:tag name="ORIGINALWIDTH" val="3712.786"/>
  <p:tag name="OUTPUTTYPE" val="PNG"/>
  <p:tag name="IGUANATEXVERSION" val="161"/>
  <p:tag name="LATEXADDIN" val="\documentclass{article}&#10;\usepackage{amsmath}&#10;\pagestyle{empty}&#10;\begin{document}&#10;&#10;Can avoid the curse of dimensionality with only bond dimension 5 !!&#10;&#10;\end{document}"/>
  <p:tag name="IGUANATEXSIZE" val="20"/>
  <p:tag name="IGUANATEXCURSOR" val="148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7.7053"/>
  <p:tag name="ORIGINALWIDTH" val="4899.888"/>
  <p:tag name="OUTPUTTYPE" val="PNG"/>
  <p:tag name="IGUANATEXVERSION" val="161"/>
  <p:tag name="LATEXADDIN" val="\documentclass{article}&#10;\usepackage{amsmath}&#10;\pagestyle{empty}&#10;\begin{document}&#10;&#10;\begin{align*}&#10;&amp;H_\mathrm{Heisenberg}=\sum_{\langle i,j\rangle}\vec{S}_i\cdot\vec{S}_j=\sum_{\langle i,j\rangle}\left[S_i^xS_j^x+S_i^yS_j^y+S_i^zS_j^z\right]=\sum_{\langle i,j\rangle}\left[S_i^zS_j^z+\frac{1}{2}\left(S_i^+S_j^-+S_i^-S_j^+\right)\right]&#10;\end{align*}&#10;&#10;\end{document}"/>
  <p:tag name="IGUANATEXSIZE" val="20"/>
  <p:tag name="IGUANATEXCURSOR" val="226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5166</TotalTime>
  <Words>549</Words>
  <Application>Microsoft Office PowerPoint</Application>
  <PresentationFormat>와이드스크린</PresentationFormat>
  <Paragraphs>89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Malgun Gothic</vt:lpstr>
      <vt:lpstr>Arial</vt:lpstr>
      <vt:lpstr>Calibri</vt:lpstr>
      <vt:lpstr>Cambria Math</vt:lpstr>
      <vt:lpstr>Office 테마</vt:lpstr>
      <vt:lpstr>DMRG on various one-dimensional Hamiltonians</vt:lpstr>
      <vt:lpstr> 시작하기 앞서…</vt:lpstr>
      <vt:lpstr> DMRG on anti-ferromagnetic S=1/2 Heisenberg chain</vt:lpstr>
      <vt:lpstr> DMRG on anti-ferromagnetic S=1/2 Heisenberg chain</vt:lpstr>
      <vt:lpstr> Anti-ferromagnetic Heisenberg chain</vt:lpstr>
      <vt:lpstr> (Single-orbital) Fermi-Hubbard model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Heisenberg XY model </vt:lpstr>
      <vt:lpstr>PowerPoint 프레젠테이션</vt:lpstr>
      <vt:lpstr>Detailed phase diagram</vt:lpstr>
      <vt:lpstr>Detailed phase diagram</vt:lpstr>
      <vt:lpstr>Detailed phase diagram</vt:lpstr>
      <vt:lpstr>Mid-chain entropy: log(L) behavior </vt:lpstr>
      <vt:lpstr>Entanglement Study of the 1D Ising + DM Interaction Model</vt:lpstr>
      <vt:lpstr>Entanglement Study of the 1D Ising Model with DM interaction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Lee Sung Bin</dc:creator>
  <cp:lastModifiedBy>준수 김</cp:lastModifiedBy>
  <cp:revision>586</cp:revision>
  <dcterms:created xsi:type="dcterms:W3CDTF">2024-11-01T08:04:00Z</dcterms:created>
  <dcterms:modified xsi:type="dcterms:W3CDTF">2025-06-04T06:32:58Z</dcterms:modified>
</cp:coreProperties>
</file>