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Old Standard TT"/>
      <p:regular r:id="rId22"/>
      <p:bold r:id="rId23"/>
      <p: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22" Type="http://schemas.openxmlformats.org/officeDocument/2006/relationships/font" Target="fonts/OldStandardTT-regular.fntdata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24" Type="http://schemas.openxmlformats.org/officeDocument/2006/relationships/font" Target="fonts/OldStandardTT-italic.fntdata"/><Relationship Id="rId12" Type="http://schemas.openxmlformats.org/officeDocument/2006/relationships/slide" Target="slides/slide7.xml"/><Relationship Id="rId23" Type="http://schemas.openxmlformats.org/officeDocument/2006/relationships/font" Target="fonts/OldStandardT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4b0048ee1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4b0048ee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4b0048ee1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4b0048ee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fa96e23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9fa96e23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6f90357f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6f90357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4b0048ee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a4b0048e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it.wikipedia.org/wiki/ARPANET" TargetMode="External"/><Relationship Id="rId4" Type="http://schemas.openxmlformats.org/officeDocument/2006/relationships/hyperlink" Target="https://storiadiinternet.wordpress.com/arpanet/il-protocollo-tcpip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it.wikipedia.org/wiki/Rete_di_calcolatori" TargetMode="External"/><Relationship Id="rId4" Type="http://schemas.openxmlformats.org/officeDocument/2006/relationships/hyperlink" Target="https://it.wikipedia.org/wiki/1969" TargetMode="External"/><Relationship Id="rId5" Type="http://schemas.openxmlformats.org/officeDocument/2006/relationships/hyperlink" Target="https://it.wikipedia.org/wiki/Defense_Advanced_Research_Projects_Agency" TargetMode="External"/><Relationship Id="rId6" Type="http://schemas.openxmlformats.org/officeDocument/2006/relationships/hyperlink" Target="https://it.wikipedia.org/wiki/Dipartimento_della_Difesa_degli_Stati_Uniti" TargetMode="External"/><Relationship Id="rId7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it.wikipedia.org/wiki/1958" TargetMode="External"/><Relationship Id="rId4" Type="http://schemas.openxmlformats.org/officeDocument/2006/relationships/hyperlink" Target="https://it.wikipedia.org/wiki/Stati_Uniti_d%27America" TargetMode="External"/><Relationship Id="rId10" Type="http://schemas.openxmlformats.org/officeDocument/2006/relationships/image" Target="../media/image7.jpg"/><Relationship Id="rId9" Type="http://schemas.openxmlformats.org/officeDocument/2006/relationships/hyperlink" Target="https://it.wikipedia.org/wiki/Rete_di_telecomunicazioni" TargetMode="External"/><Relationship Id="rId5" Type="http://schemas.openxmlformats.org/officeDocument/2006/relationships/hyperlink" Target="https://it.wikipedia.org/wiki/Ricerca_scientifica" TargetMode="External"/><Relationship Id="rId6" Type="http://schemas.openxmlformats.org/officeDocument/2006/relationships/hyperlink" Target="https://it.wikipedia.org/wiki/Defense_Advanced_Research_Projects_Agency" TargetMode="External"/><Relationship Id="rId7" Type="http://schemas.openxmlformats.org/officeDocument/2006/relationships/hyperlink" Target="https://it.wikipedia.org/wiki/Sicurezza_informatica" TargetMode="External"/><Relationship Id="rId8" Type="http://schemas.openxmlformats.org/officeDocument/2006/relationships/hyperlink" Target="https://it.wikipedia.org/wiki/Disponibilit%C3%A0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it.wikipedia.org/wiki/Guerra_fredda" TargetMode="External"/><Relationship Id="rId4" Type="http://schemas.openxmlformats.org/officeDocument/2006/relationships/hyperlink" Target="https://it.wikipedia.org/wiki/Attacco_nucleare" TargetMode="External"/><Relationship Id="rId5" Type="http://schemas.openxmlformats.org/officeDocument/2006/relationships/hyperlink" Target="https://it.wikipedia.org/wiki/1959" TargetMode="External"/><Relationship Id="rId6" Type="http://schemas.openxmlformats.org/officeDocument/2006/relationships/hyperlink" Target="https://it.wikipedia.org/wiki/RAND_corporation" TargetMode="External"/><Relationship Id="rId7" Type="http://schemas.openxmlformats.org/officeDocument/2006/relationships/image" Target="../media/image4.jpg"/><Relationship Id="rId8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it.wikipedia.org/wiki/1983" TargetMode="External"/><Relationship Id="rId4" Type="http://schemas.openxmlformats.org/officeDocument/2006/relationships/hyperlink" Target="https://it.wikipedia.org/wiki/MILNET" TargetMode="External"/><Relationship Id="rId5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it.wikipedia.org/wiki/Anni_1990" TargetMode="External"/><Relationship Id="rId4" Type="http://schemas.openxmlformats.org/officeDocument/2006/relationships/hyperlink" Target="https://it.wikipedia.org/wiki/Internet" TargetMode="External"/><Relationship Id="rId5" Type="http://schemas.openxmlformats.org/officeDocument/2006/relationships/hyperlink" Target="https://it.wikipedia.org/wiki/World_Wide_Web" TargetMode="External"/><Relationship Id="rId6" Type="http://schemas.openxmlformats.org/officeDocument/2006/relationships/hyperlink" Target="https://it.wikipedia.org/wiki/Tim_Berners-Lee" TargetMode="External"/><Relationship Id="rId7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 STORIA DEL WEB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/>
        </p:nvSpPr>
        <p:spPr>
          <a:xfrm>
            <a:off x="883200" y="380950"/>
            <a:ext cx="7377600" cy="13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Nel 1973 Robert Kahn e Vinton Cerf (vicepresidente di Google), due esperti informatici statunitensi, basandosi sulla commutazione a pacchetto dei dati, inventarono una nuova procedura di trasmissione.</a:t>
            </a:r>
            <a:endParaRPr sz="1500"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Questo sistema consente la comunicazione tra gli elaboratori  in maniera precisa, con una riduzione al minimo degli errori e delle difficoltà che si potevano verificare nel processo di invio e ricezione dei dati. Funziona indipendentemente dal modello di elaboratori utilizzati e dalla rete a cui erano collegati.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80" name="Google Shape;18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3875" y="2198625"/>
            <a:ext cx="1978925" cy="263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0307" y="2198625"/>
            <a:ext cx="2543619" cy="263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/>
        </p:nvSpPr>
        <p:spPr>
          <a:xfrm>
            <a:off x="988650" y="545000"/>
            <a:ext cx="7166700" cy="17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La nuova tecnologia di trasmissione dei dati è il protocollo informatico T.C.P./I.P. E’ più corretto definire il protocollo T.C.P./I.P. una combinazione di procedure informatiche :</a:t>
            </a:r>
            <a:endParaRPr sz="1500"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il T.C.P. (Transmission Control Protocol – Protocollo di controllo della trasmissione) e I.P. (Internet Protocol – Protocollo Internet), descritte qui di seguito.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87" name="Google Shape;18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5877" y="1969525"/>
            <a:ext cx="2612225" cy="290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idx="1" type="body"/>
          </p:nvPr>
        </p:nvSpPr>
        <p:spPr>
          <a:xfrm>
            <a:off x="914375" y="79965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7200"/>
              <a:t>           </a:t>
            </a:r>
            <a:r>
              <a:rPr lang="it" sz="7200"/>
              <a:t>FONTI</a:t>
            </a:r>
            <a:endParaRPr sz="7900"/>
          </a:p>
        </p:txBody>
      </p:sp>
      <p:sp>
        <p:nvSpPr>
          <p:cNvPr id="193" name="Google Shape;193;p24"/>
          <p:cNvSpPr txBox="1"/>
          <p:nvPr/>
        </p:nvSpPr>
        <p:spPr>
          <a:xfrm>
            <a:off x="1315800" y="2165550"/>
            <a:ext cx="63060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ic Sans MS"/>
                <a:ea typeface="Comic Sans MS"/>
                <a:cs typeface="Comic Sans MS"/>
                <a:sym typeface="Comic Sans MS"/>
              </a:rPr>
              <a:t>WIKIPEDIA:  </a:t>
            </a:r>
            <a:r>
              <a:rPr lang="it" sz="1800" u="sng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  <a:hlinkClick r:id="rId3"/>
              </a:rPr>
              <a:t>ARPANET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ic Sans MS"/>
                <a:ea typeface="Comic Sans MS"/>
                <a:cs typeface="Comic Sans MS"/>
                <a:sym typeface="Comic Sans MS"/>
              </a:rPr>
              <a:t>STORIADIINTERNET.WORDPRESS:  </a:t>
            </a:r>
            <a:r>
              <a:rPr lang="it" sz="1800" u="sng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  <a:hlinkClick r:id="rId4"/>
              </a:rPr>
              <a:t>PROTOCOLLO IP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ARPANET e la sua storia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 txBox="1"/>
          <p:nvPr>
            <p:ph type="title"/>
          </p:nvPr>
        </p:nvSpPr>
        <p:spPr>
          <a:xfrm>
            <a:off x="512700" y="465100"/>
            <a:ext cx="8118600" cy="8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450">
                <a:solidFill>
                  <a:srgbClr val="000000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ARPANET</a:t>
            </a:r>
            <a:r>
              <a:rPr lang="it" sz="1450">
                <a:solidFill>
                  <a:srgbClr val="000000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 , anche scritto </a:t>
            </a:r>
            <a:r>
              <a:rPr b="1" lang="it" sz="1450">
                <a:solidFill>
                  <a:srgbClr val="000000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ARPAnet</a:t>
            </a:r>
            <a:r>
              <a:rPr lang="it" sz="1450">
                <a:solidFill>
                  <a:srgbClr val="000000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 o </a:t>
            </a:r>
            <a:r>
              <a:rPr b="1" lang="it" sz="1450">
                <a:solidFill>
                  <a:srgbClr val="000000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Arpanet</a:t>
            </a:r>
            <a:r>
              <a:rPr lang="it" sz="1450">
                <a:solidFill>
                  <a:srgbClr val="000000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, fu una </a:t>
            </a:r>
            <a:r>
              <a:rPr lang="it" sz="145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rete di computer</a:t>
            </a:r>
            <a:r>
              <a:rPr lang="it" sz="1450">
                <a:solidFill>
                  <a:srgbClr val="000000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 studiata e realizzata nel </a:t>
            </a:r>
            <a:r>
              <a:rPr lang="it" sz="145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1969</a:t>
            </a:r>
            <a:r>
              <a:rPr lang="it" sz="1450">
                <a:solidFill>
                  <a:srgbClr val="000000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 dal </a:t>
            </a:r>
            <a:r>
              <a:rPr lang="it" sz="145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DARPA</a:t>
            </a:r>
            <a:r>
              <a:rPr lang="it" sz="1450">
                <a:solidFill>
                  <a:srgbClr val="000000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, l'agenzia del </a:t>
            </a:r>
            <a:r>
              <a:rPr lang="it" sz="145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Dipartimento della Difesa degli Stati Uniti</a:t>
            </a:r>
            <a:r>
              <a:rPr lang="it" sz="1450">
                <a:solidFill>
                  <a:srgbClr val="000000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 responsabile dello sviluppo di nuove tecnologie ad uso militare. E’ la forma primordiale di Internet.</a:t>
            </a:r>
            <a:endParaRPr sz="185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39" name="Google Shape;139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94638" y="1418450"/>
            <a:ext cx="5354725" cy="35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/>
          <p:nvPr/>
        </p:nvSpPr>
        <p:spPr>
          <a:xfrm>
            <a:off x="785725" y="440550"/>
            <a:ext cx="7726800" cy="12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50"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Nel </a:t>
            </a:r>
            <a:r>
              <a:rPr lang="it" sz="1450">
                <a:highlight>
                  <a:srgbClr val="FFFFFF"/>
                </a:highlight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3"/>
              </a:rPr>
              <a:t>1958</a:t>
            </a:r>
            <a:r>
              <a:rPr lang="it" sz="1450"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 il Governo degli </a:t>
            </a:r>
            <a:r>
              <a:rPr lang="it" sz="1450">
                <a:highlight>
                  <a:srgbClr val="FFFFFF"/>
                </a:highlight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4"/>
              </a:rPr>
              <a:t>Stati Uniti</a:t>
            </a:r>
            <a:r>
              <a:rPr lang="it" sz="1450"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 decise di creare un istituto di </a:t>
            </a:r>
            <a:r>
              <a:rPr lang="it" sz="1450">
                <a:highlight>
                  <a:srgbClr val="FFFFFF"/>
                </a:highlight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5"/>
              </a:rPr>
              <a:t>ricerca</a:t>
            </a:r>
            <a:r>
              <a:rPr lang="it" sz="1450"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 denominato </a:t>
            </a:r>
            <a:r>
              <a:rPr lang="it" sz="1450">
                <a:highlight>
                  <a:srgbClr val="FFFFFF"/>
                </a:highlight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6"/>
              </a:rPr>
              <a:t>ARPA</a:t>
            </a:r>
            <a:r>
              <a:rPr lang="it" sz="1450"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 (acronimo di </a:t>
            </a:r>
            <a:r>
              <a:rPr i="1" lang="it" sz="1450"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Advanced Research Projects Agency</a:t>
            </a:r>
            <a:r>
              <a:rPr lang="it" sz="1450"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). Il suo compito era ambizioso: cercare soluzioni tecnologiche innovative. Fra gli incarichi dell'Agenzia c'era quello di trovare una soluzione alle problematiche legate alla </a:t>
            </a:r>
            <a:r>
              <a:rPr lang="it" sz="1450">
                <a:highlight>
                  <a:srgbClr val="FFFFFF"/>
                </a:highlight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7"/>
              </a:rPr>
              <a:t>sicurezza</a:t>
            </a:r>
            <a:r>
              <a:rPr lang="it" sz="1450"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 e </a:t>
            </a:r>
            <a:r>
              <a:rPr lang="it" sz="1450">
                <a:highlight>
                  <a:srgbClr val="FFFFFF"/>
                </a:highlight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8"/>
              </a:rPr>
              <a:t>disponibilità</a:t>
            </a:r>
            <a:r>
              <a:rPr lang="it" sz="1450"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 di una </a:t>
            </a:r>
            <a:r>
              <a:rPr lang="it" sz="1450">
                <a:highlight>
                  <a:srgbClr val="FFFFFF"/>
                </a:highlight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9"/>
              </a:rPr>
              <a:t>rete di telecomunicazioni</a:t>
            </a:r>
            <a:r>
              <a:rPr lang="it" sz="1450"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1800"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45" name="Google Shape;145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46174" y="2274200"/>
            <a:ext cx="7851653" cy="2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/>
          <p:nvPr/>
        </p:nvSpPr>
        <p:spPr>
          <a:xfrm>
            <a:off x="1051200" y="662150"/>
            <a:ext cx="7524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50"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Il progetto venne sviluppato negli anni '60 in piena </a:t>
            </a:r>
            <a:r>
              <a:rPr lang="it" sz="1450">
                <a:highlight>
                  <a:srgbClr val="FFFFFF"/>
                </a:highlight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3"/>
              </a:rPr>
              <a:t>Guerra fredda</a:t>
            </a:r>
            <a:r>
              <a:rPr lang="it" sz="1450"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 con la collaborazione di varie università americane, e, secondo molte fonti, aveva lo scopo di costruire una rete di comunicazione militare in grado di resistere anche ad un </a:t>
            </a:r>
            <a:r>
              <a:rPr lang="it" sz="1450">
                <a:highlight>
                  <a:srgbClr val="FFFFFF"/>
                </a:highlight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4"/>
              </a:rPr>
              <a:t>attacco nucleare</a:t>
            </a:r>
            <a:r>
              <a:rPr lang="it" sz="1450"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 su vasta scala (questa idea deriva dagli studi che Paul Baran aveva iniziato nel </a:t>
            </a:r>
            <a:r>
              <a:rPr lang="it" sz="1450">
                <a:highlight>
                  <a:srgbClr val="FFFFFF"/>
                </a:highlight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5"/>
              </a:rPr>
              <a:t>1959</a:t>
            </a:r>
            <a:r>
              <a:rPr lang="it" sz="1450"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 alla </a:t>
            </a:r>
            <a:r>
              <a:rPr lang="it" sz="1450">
                <a:highlight>
                  <a:srgbClr val="FFFFFF"/>
                </a:highlight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6"/>
              </a:rPr>
              <a:t>RAND corporation</a:t>
            </a:r>
            <a:r>
              <a:rPr lang="it" sz="1450"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 sulle tecnologie di comunicazione sicura). Secondo altre fonti, invece, questa tesi è una leggenda alimentata da un articolo sul "Time" del 1993 di Philip Elmer-Dewitt.</a:t>
            </a:r>
            <a:endParaRPr sz="145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51" name="Google Shape;151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40601" y="2431150"/>
            <a:ext cx="2372450" cy="237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48800" y="2431150"/>
            <a:ext cx="2372451" cy="237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490250" y="526350"/>
            <a:ext cx="7979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 ARPANET a INTERNET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/>
        </p:nvSpPr>
        <p:spPr>
          <a:xfrm>
            <a:off x="1197750" y="345800"/>
            <a:ext cx="67485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450"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Nel </a:t>
            </a:r>
            <a:r>
              <a:rPr lang="it" sz="1450">
                <a:highlight>
                  <a:srgbClr val="FFFFFF"/>
                </a:highlight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3"/>
              </a:rPr>
              <a:t>1983</a:t>
            </a:r>
            <a:r>
              <a:rPr lang="it" sz="1450"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 ARPA concluse il suo lavoro: lo stato chiuse l'erogazione di fondi pubblici, la sezione militare si isolò, necessitando di segretezza assoluta a protezione delle proprie informazioni, e nacque perciò </a:t>
            </a:r>
            <a:r>
              <a:rPr lang="it" sz="1450">
                <a:highlight>
                  <a:srgbClr val="FFFFFF"/>
                </a:highlight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4"/>
              </a:rPr>
              <a:t>MILNET</a:t>
            </a:r>
            <a:r>
              <a:rPr lang="it" sz="1450"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1450"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450"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L'esercito abbandonò il progetto nel 1990, che rimase sotto il pieno controllo delle università, diventando un utile strumento per scambiare le conoscenze scientifiche e per comunicare.</a:t>
            </a:r>
            <a:endParaRPr sz="1450"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5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63" name="Google Shape;16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63725" y="2161825"/>
            <a:ext cx="3616540" cy="280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/>
        </p:nvSpPr>
        <p:spPr>
          <a:xfrm>
            <a:off x="975150" y="498100"/>
            <a:ext cx="7193700" cy="14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50"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In seguito, nei primi </a:t>
            </a:r>
            <a:r>
              <a:rPr lang="it" sz="1450">
                <a:highlight>
                  <a:srgbClr val="FFFFFF"/>
                </a:highlight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3"/>
              </a:rPr>
              <a:t>anni </a:t>
            </a:r>
            <a:r>
              <a:rPr lang="it" sz="1450"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90’, con i primi tentativi di sfruttamento commerciale, grazie a una serie di servizi offerti da varie aziende, ebbe inizio il vero boom di Arpanet. Nel frattempo venne rinominata </a:t>
            </a:r>
            <a:r>
              <a:rPr lang="it" sz="1450">
                <a:highlight>
                  <a:srgbClr val="FFFFFF"/>
                </a:highlight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4"/>
              </a:rPr>
              <a:t>Internet</a:t>
            </a:r>
            <a:r>
              <a:rPr lang="it" sz="1450"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, e negli stessi anni nacque una nuova architettura capace di semplificare enormemente la navigazione: il </a:t>
            </a:r>
            <a:r>
              <a:rPr lang="it" sz="1450">
                <a:highlight>
                  <a:srgbClr val="FFFFFF"/>
                </a:highlight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5"/>
              </a:rPr>
              <a:t>World Wide Web</a:t>
            </a:r>
            <a:r>
              <a:rPr lang="it" sz="1450"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, inventato da </a:t>
            </a:r>
            <a:r>
              <a:rPr lang="it" sz="1450">
                <a:highlight>
                  <a:srgbClr val="FFFFFF"/>
                </a:highlight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6"/>
              </a:rPr>
              <a:t>Tim Berners-Lee</a:t>
            </a:r>
            <a:r>
              <a:rPr lang="it" sz="1450"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 nel 1989.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69" name="Google Shape;169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26965" y="1915900"/>
            <a:ext cx="4290061" cy="284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type="title"/>
          </p:nvPr>
        </p:nvSpPr>
        <p:spPr>
          <a:xfrm>
            <a:off x="490250" y="526350"/>
            <a:ext cx="8108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 storia del protocollo IP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