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F8DBD-3165-4BE2-A99B-8E416E98D5B5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36210-EE80-4F12-9C3C-61A91C0120C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807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36210-EE80-4F12-9C3C-61A91C0120C8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003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6804-E20C-4E74-874F-7E754CF8DD8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2F64-F334-4207-943E-30EB00C317D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6804-E20C-4E74-874F-7E754CF8DD8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2F64-F334-4207-943E-30EB00C317D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6804-E20C-4E74-874F-7E754CF8DD8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2F64-F334-4207-943E-30EB00C317D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6804-E20C-4E74-874F-7E754CF8DD8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2F64-F334-4207-943E-30EB00C317D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6804-E20C-4E74-874F-7E754CF8DD8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2F64-F334-4207-943E-30EB00C317D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6804-E20C-4E74-874F-7E754CF8DD8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2F64-F334-4207-943E-30EB00C317D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6804-E20C-4E74-874F-7E754CF8DD8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2F64-F334-4207-943E-30EB00C317D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6804-E20C-4E74-874F-7E754CF8DD8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2F64-F334-4207-943E-30EB00C317D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6804-E20C-4E74-874F-7E754CF8DD8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2F64-F334-4207-943E-30EB00C317D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6804-E20C-4E74-874F-7E754CF8DD8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2F64-F334-4207-943E-30EB00C317D9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6804-E20C-4E74-874F-7E754CF8DD83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A12F64-F334-4207-943E-30EB00C317D9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EA12F64-F334-4207-943E-30EB00C317D9}" type="slidenum">
              <a:rPr lang="es-AR" smtClean="0"/>
              <a:t>‹Nº›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6D56804-E20C-4E74-874F-7E754CF8DD83}" type="datetimeFigureOut">
              <a:rPr lang="es-AR" smtClean="0"/>
              <a:t>9/6/2025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792088"/>
          </a:xfrm>
        </p:spPr>
        <p:txBody>
          <a:bodyPr>
            <a:normAutofit/>
          </a:bodyPr>
          <a:lstStyle/>
          <a:p>
            <a:r>
              <a:rPr lang="es-AR" sz="2400" b="1" dirty="0">
                <a:latin typeface="Bell MT" pitchFamily="18" charset="0"/>
              </a:rPr>
              <a:t>Algoritmos de Búsqueda y Ordenamiento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75656" y="1844824"/>
            <a:ext cx="6696744" cy="4032448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tx1"/>
                </a:solidFill>
                <a:latin typeface="Bell MT" pitchFamily="18" charset="0"/>
              </a:rPr>
              <a:t>Algoritmo búsqueda lineal y binaria:</a:t>
            </a:r>
            <a:endParaRPr lang="es-AR" dirty="0">
              <a:solidFill>
                <a:schemeClr val="tx1"/>
              </a:solidFill>
              <a:latin typeface="Bell MT" pitchFamily="18" charset="0"/>
            </a:endParaRPr>
          </a:p>
          <a:p>
            <a:r>
              <a:rPr lang="es-AR" dirty="0">
                <a:solidFill>
                  <a:schemeClr val="tx1"/>
                </a:solidFill>
                <a:latin typeface="Bell MT" pitchFamily="18" charset="0"/>
              </a:rPr>
              <a:t> </a:t>
            </a:r>
          </a:p>
          <a:p>
            <a:r>
              <a:rPr lang="es-AR" dirty="0">
                <a:solidFill>
                  <a:schemeClr val="tx1"/>
                </a:solidFill>
                <a:latin typeface="Bell MT" pitchFamily="18" charset="0"/>
              </a:rPr>
              <a:t>Búsqueda lineal: Es el algoritmo de búsqueda más simple, que recorre cada elemento de una lista  hasta encontrar el elemento deseado. Es fácil de implementar, pero puede ser lento para listas grandes.</a:t>
            </a:r>
          </a:p>
          <a:p>
            <a:r>
              <a:rPr lang="es-AR" dirty="0">
                <a:solidFill>
                  <a:schemeClr val="tx1"/>
                </a:solidFill>
                <a:latin typeface="Bell MT" pitchFamily="18" charset="0"/>
              </a:rPr>
              <a:t> Búsqueda binaria: Es un algoritmo de búsqueda eficiente para listas grandes y ordenadas, encuentra un elemento en una lista ordenada dividiéndola repetidamente a la mitad.  </a:t>
            </a:r>
          </a:p>
          <a:p>
            <a:endParaRPr lang="es-AR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295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7620000" cy="720080"/>
          </a:xfrm>
        </p:spPr>
        <p:txBody>
          <a:bodyPr/>
          <a:lstStyle/>
          <a:p>
            <a:r>
              <a:rPr lang="es-AR" sz="2400" b="1" dirty="0"/>
              <a:t>Documentación y realización de pruebas</a:t>
            </a:r>
            <a:endParaRPr lang="es-AR" sz="2400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139136" cy="3340968"/>
          </a:xfrm>
        </p:spPr>
        <p:txBody>
          <a:bodyPr>
            <a:normAutofit fontScale="77500" lnSpcReduction="20000"/>
          </a:bodyPr>
          <a:lstStyle/>
          <a:p>
            <a:r>
              <a:rPr lang="es-AR" sz="2600" b="1" dirty="0">
                <a:latin typeface="Bell MT" pitchFamily="18" charset="0"/>
              </a:rPr>
              <a:t>Se buscó información teórica en documentación confiable.</a:t>
            </a:r>
          </a:p>
          <a:p>
            <a:r>
              <a:rPr lang="es-AR" sz="2600" b="1" dirty="0">
                <a:latin typeface="Bell MT" pitchFamily="18" charset="0"/>
              </a:rPr>
              <a:t> </a:t>
            </a:r>
          </a:p>
          <a:p>
            <a:r>
              <a:rPr lang="es-AR" sz="2600" b="1" dirty="0">
                <a:latin typeface="Bell MT" pitchFamily="18" charset="0"/>
              </a:rPr>
              <a:t>En algoritmo </a:t>
            </a:r>
            <a:r>
              <a:rPr lang="es-AR" sz="2600" b="1" dirty="0" smtClean="0">
                <a:latin typeface="Bell MT" pitchFamily="18" charset="0"/>
              </a:rPr>
              <a:t>por búsqueda </a:t>
            </a:r>
            <a:r>
              <a:rPr lang="es-AR" sz="2600" b="1" dirty="0">
                <a:latin typeface="Bell MT" pitchFamily="18" charset="0"/>
              </a:rPr>
              <a:t>lineal y binaria, se verifica que la búsqueda binaria es más rápida que la lineal cuando se trata de una lista grande, localizó de forma eficiente el elemento.</a:t>
            </a:r>
          </a:p>
          <a:p>
            <a:r>
              <a:rPr lang="es-AR" sz="2600" b="1" dirty="0">
                <a:latin typeface="Bell MT" pitchFamily="18" charset="0"/>
              </a:rPr>
              <a:t> </a:t>
            </a:r>
          </a:p>
          <a:p>
            <a:r>
              <a:rPr lang="es-AR" sz="2600" b="1" dirty="0">
                <a:latin typeface="Bell MT" pitchFamily="18" charset="0"/>
              </a:rPr>
              <a:t>Resultado:</a:t>
            </a:r>
          </a:p>
          <a:p>
            <a:r>
              <a:rPr lang="es-AR" sz="2600" b="1" dirty="0">
                <a:latin typeface="Bell MT" pitchFamily="18" charset="0"/>
              </a:rPr>
              <a:t>Búsqueda Lineal: 0.002346 segundos</a:t>
            </a:r>
          </a:p>
          <a:p>
            <a:r>
              <a:rPr lang="es-AR" sz="2600" b="1" dirty="0">
                <a:latin typeface="Bell MT" pitchFamily="18" charset="0"/>
              </a:rPr>
              <a:t>Búsqueda Binaria: 0.000021 segundos</a:t>
            </a:r>
          </a:p>
          <a:p>
            <a:endParaRPr lang="es-AR" sz="2400" b="1" dirty="0" smtClean="0">
              <a:latin typeface="Bell MT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5738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611560" y="980728"/>
            <a:ext cx="698477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latin typeface="Bell MT" pitchFamily="18" charset="0"/>
              </a:rPr>
              <a:t>En algoritmo </a:t>
            </a:r>
            <a:r>
              <a:rPr lang="es-AR" sz="2000" b="1" dirty="0" smtClean="0">
                <a:latin typeface="Bell MT" pitchFamily="18" charset="0"/>
              </a:rPr>
              <a:t>por ordenamiento</a:t>
            </a:r>
            <a:r>
              <a:rPr lang="es-AR" sz="2000" b="1" dirty="0">
                <a:latin typeface="Bell MT" pitchFamily="18" charset="0"/>
              </a:rPr>
              <a:t>, se verifica que Quick Sort, es más eficiente en promedio en listas grandes. Busca el elemento en forma más rápida.</a:t>
            </a:r>
          </a:p>
          <a:p>
            <a:r>
              <a:rPr lang="es-AR" sz="2000" b="1" dirty="0">
                <a:latin typeface="Bell MT" pitchFamily="18" charset="0"/>
              </a:rPr>
              <a:t>Resultado:</a:t>
            </a:r>
          </a:p>
          <a:p>
            <a:r>
              <a:rPr lang="es-AR" sz="2000" b="1" dirty="0">
                <a:latin typeface="Bell MT" pitchFamily="18" charset="0"/>
              </a:rPr>
              <a:t>Burbuja: 8.7328 segundos</a:t>
            </a:r>
          </a:p>
          <a:p>
            <a:r>
              <a:rPr lang="es-AR" sz="2000" b="1" dirty="0">
                <a:latin typeface="Bell MT" pitchFamily="18" charset="0"/>
              </a:rPr>
              <a:t> </a:t>
            </a:r>
          </a:p>
          <a:p>
            <a:r>
              <a:rPr lang="es-AR" sz="2000" b="1" dirty="0">
                <a:latin typeface="Bell MT" pitchFamily="18" charset="0"/>
              </a:rPr>
              <a:t>Selección: 3.6328 segundos</a:t>
            </a:r>
          </a:p>
          <a:p>
            <a:r>
              <a:rPr lang="es-AR" sz="2000" b="1" dirty="0">
                <a:latin typeface="Bell MT" pitchFamily="18" charset="0"/>
              </a:rPr>
              <a:t> </a:t>
            </a:r>
          </a:p>
          <a:p>
            <a:r>
              <a:rPr lang="es-AR" sz="2000" b="1" dirty="0">
                <a:latin typeface="Bell MT" pitchFamily="18" charset="0"/>
              </a:rPr>
              <a:t>Inserción: 4.0553 segundos</a:t>
            </a:r>
          </a:p>
          <a:p>
            <a:r>
              <a:rPr lang="es-AR" sz="2000" b="1" dirty="0">
                <a:latin typeface="Bell MT" pitchFamily="18" charset="0"/>
              </a:rPr>
              <a:t> </a:t>
            </a:r>
          </a:p>
          <a:p>
            <a:r>
              <a:rPr lang="es-AR" sz="2000" b="1" dirty="0">
                <a:latin typeface="Bell MT" pitchFamily="18" charset="0"/>
              </a:rPr>
              <a:t>QuickSort: 0.0269 segundos</a:t>
            </a:r>
          </a:p>
          <a:p>
            <a:r>
              <a:rPr lang="es-AR" sz="2000" b="1" dirty="0">
                <a:latin typeface="Bell MT" pitchFamily="18" charset="0"/>
              </a:rPr>
              <a:t> </a:t>
            </a:r>
          </a:p>
          <a:p>
            <a:r>
              <a:rPr lang="es-AR" sz="2000" b="1" dirty="0">
                <a:latin typeface="Bell MT" pitchFamily="18" charset="0"/>
              </a:rPr>
              <a:t>-Se registró los resultados y validación de su funcionalidad.</a:t>
            </a:r>
          </a:p>
        </p:txBody>
      </p:sp>
    </p:spTree>
    <p:extLst>
      <p:ext uri="{BB962C8B-B14F-4D97-AF65-F5344CB8AC3E}">
        <p14:creationId xmlns:p14="http://schemas.microsoft.com/office/powerpoint/2010/main" val="312519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2400" b="1" dirty="0"/>
              <a:t>Reflexión  y conclusión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3701008"/>
          </a:xfrm>
        </p:spPr>
        <p:txBody>
          <a:bodyPr>
            <a:normAutofit/>
          </a:bodyPr>
          <a:lstStyle/>
          <a:p>
            <a:r>
              <a:rPr lang="es-AR" sz="2000" b="1" dirty="0">
                <a:latin typeface="Bell MT" pitchFamily="18" charset="0"/>
              </a:rPr>
              <a:t>Este algoritmo ayuda a organizar datos y a localizarlos.</a:t>
            </a:r>
          </a:p>
          <a:p>
            <a:r>
              <a:rPr lang="es-AR" sz="2000" b="1" dirty="0">
                <a:latin typeface="Bell MT" pitchFamily="18" charset="0"/>
              </a:rPr>
              <a:t>Se pudo observar que los diferentes tipos de búsqueda, el binario  requiere preordenamiento pero es exponencialmente más rápida que la lineal.</a:t>
            </a:r>
          </a:p>
          <a:p>
            <a:r>
              <a:rPr lang="es-AR" sz="2000" b="1" dirty="0">
                <a:latin typeface="Bell MT" pitchFamily="18" charset="0"/>
              </a:rPr>
              <a:t>En los tipos de ordenamiento  el Quick Sort es más eficiente y  entendible  para listas grandes que los demás.</a:t>
            </a:r>
          </a:p>
          <a:p>
            <a:r>
              <a:rPr lang="es-AR" sz="2000" b="1" dirty="0">
                <a:latin typeface="Bell MT" pitchFamily="18" charset="0"/>
              </a:rPr>
              <a:t>Se pudo apreciar la importancia de seleccionar el algoritmo que sea más rápido  para realizar una actividad de manera más óptima.</a:t>
            </a:r>
          </a:p>
          <a:p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83857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620688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Búsqueda lineal</a:t>
            </a:r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l="6352" t="26166" r="40222" b="11285"/>
          <a:stretch/>
        </p:blipFill>
        <p:spPr bwMode="auto">
          <a:xfrm>
            <a:off x="395536" y="1052736"/>
            <a:ext cx="7920880" cy="5328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555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82391" y="251356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 Búsqueda binaria</a:t>
            </a:r>
          </a:p>
        </p:txBody>
      </p:sp>
      <p:pic>
        <p:nvPicPr>
          <p:cNvPr id="3" name="2 Imagen"/>
          <p:cNvPicPr/>
          <p:nvPr/>
        </p:nvPicPr>
        <p:blipFill rotWithShape="1">
          <a:blip r:embed="rId3"/>
          <a:srcRect l="6149" t="19177" r="38710" b="15764"/>
          <a:stretch/>
        </p:blipFill>
        <p:spPr bwMode="auto">
          <a:xfrm>
            <a:off x="107504" y="692696"/>
            <a:ext cx="8136904" cy="5760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490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792088"/>
          </a:xfrm>
        </p:spPr>
        <p:txBody>
          <a:bodyPr/>
          <a:lstStyle/>
          <a:p>
            <a:pPr algn="ctr"/>
            <a:r>
              <a:rPr lang="es-AR" sz="2400" b="1" dirty="0"/>
              <a:t>Algoritmo por ordenamiento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 fontScale="85000" lnSpcReduction="20000"/>
          </a:bodyPr>
          <a:lstStyle/>
          <a:p>
            <a:r>
              <a:rPr lang="es-AR" b="1" dirty="0">
                <a:latin typeface="Bell MT" pitchFamily="18" charset="0"/>
              </a:rPr>
              <a:t>Bubble Sort (Ordenamiento por burbuja): Es de ordenamiento simple. Funciona comparando cada elemento de la lista con el siguiente elemento y luego intercambiando los elementos si están en el orden incorrecto</a:t>
            </a:r>
            <a:r>
              <a:rPr lang="es-AR" b="1" dirty="0" smtClean="0">
                <a:latin typeface="Bell MT" pitchFamily="18" charset="0"/>
              </a:rPr>
              <a:t>.</a:t>
            </a:r>
          </a:p>
          <a:p>
            <a:endParaRPr lang="es-AR" b="1" dirty="0">
              <a:latin typeface="Bell MT" pitchFamily="18" charset="0"/>
            </a:endParaRPr>
          </a:p>
          <a:p>
            <a:r>
              <a:rPr lang="es-AR" b="1" dirty="0">
                <a:latin typeface="Bell MT" pitchFamily="18" charset="0"/>
              </a:rPr>
              <a:t> Selection Sort (Ordenamiento por selección): Es de ordenamiento simple. Encuentra el elemento más pequeño de la lista y lo coloca al inicio. Repite el proceso con el resto de la lista hasta que todos los elementos de la lista estén ordenados.</a:t>
            </a:r>
          </a:p>
          <a:p>
            <a:r>
              <a:rPr lang="es-AR" b="1" dirty="0">
                <a:latin typeface="Bell MT" pitchFamily="18" charset="0"/>
              </a:rPr>
              <a:t> </a:t>
            </a:r>
          </a:p>
          <a:p>
            <a:r>
              <a:rPr lang="es-AR" b="1" dirty="0">
                <a:latin typeface="Bell MT" pitchFamily="18" charset="0"/>
              </a:rPr>
              <a:t>Insertion Sort (Ordenamiento por inserción):  Funciona insertando cada elemento de la lista en su posición correcta en la lista ordenada.</a:t>
            </a:r>
          </a:p>
          <a:p>
            <a:r>
              <a:rPr lang="es-AR" b="1" dirty="0">
                <a:latin typeface="Bell MT" pitchFamily="18" charset="0"/>
              </a:rPr>
              <a:t> </a:t>
            </a:r>
          </a:p>
          <a:p>
            <a:r>
              <a:rPr lang="es-AR" b="1" dirty="0">
                <a:latin typeface="Bell MT" pitchFamily="18" charset="0"/>
              </a:rPr>
              <a:t>Quick Sort (Ordenamiento rápido): Es un algoritmo de ordenamiento eficiente que funciona dividiendo la lista en dos partes y luego ordenando cada parte de forma recursiva.</a:t>
            </a:r>
          </a:p>
          <a:p>
            <a:r>
              <a:rPr lang="es-AR" b="1" dirty="0">
                <a:latin typeface="Bell MT" pitchFamily="18" charset="0"/>
              </a:rPr>
              <a:t> 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3135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7504" y="260648"/>
            <a:ext cx="4005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Bubble Sort (Ordenamiento por burbuja)</a:t>
            </a:r>
          </a:p>
        </p:txBody>
      </p:sp>
      <p:pic>
        <p:nvPicPr>
          <p:cNvPr id="3" name="2 Imagen"/>
          <p:cNvPicPr/>
          <p:nvPr/>
        </p:nvPicPr>
        <p:blipFill rotWithShape="1">
          <a:blip r:embed="rId2"/>
          <a:srcRect l="8569" t="35845" r="39516" b="18631"/>
          <a:stretch/>
        </p:blipFill>
        <p:spPr bwMode="auto">
          <a:xfrm>
            <a:off x="107504" y="836712"/>
            <a:ext cx="8064896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332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3671" y="260648"/>
            <a:ext cx="4393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 Selection Sort (Ordenamiento por selección)</a:t>
            </a:r>
          </a:p>
        </p:txBody>
      </p:sp>
      <p:pic>
        <p:nvPicPr>
          <p:cNvPr id="3" name="2 Imagen"/>
          <p:cNvPicPr/>
          <p:nvPr/>
        </p:nvPicPr>
        <p:blipFill rotWithShape="1">
          <a:blip r:embed="rId2"/>
          <a:srcRect l="9375" t="36024" r="37904" b="13792"/>
          <a:stretch/>
        </p:blipFill>
        <p:spPr bwMode="auto">
          <a:xfrm>
            <a:off x="467544" y="980728"/>
            <a:ext cx="7704856" cy="49685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51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9512" y="404664"/>
            <a:ext cx="4303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Insertion Sort (Ordenamiento por inserción)</a:t>
            </a:r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l="10282" t="19356" r="26512" b="20245"/>
          <a:stretch/>
        </p:blipFill>
        <p:spPr bwMode="auto">
          <a:xfrm>
            <a:off x="467544" y="1124744"/>
            <a:ext cx="7560840" cy="47525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269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548680"/>
            <a:ext cx="3489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Quick Sort (Ordenamiento rápido</a:t>
            </a:r>
            <a:r>
              <a:rPr lang="es-AR" dirty="0" smtClean="0"/>
              <a:t>) </a:t>
            </a:r>
            <a:endParaRPr lang="es-AR" dirty="0"/>
          </a:p>
        </p:txBody>
      </p:sp>
      <p:pic>
        <p:nvPicPr>
          <p:cNvPr id="3" name="2 Imagen"/>
          <p:cNvPicPr/>
          <p:nvPr/>
        </p:nvPicPr>
        <p:blipFill rotWithShape="1">
          <a:blip r:embed="rId2"/>
          <a:srcRect l="9677" t="24195" r="35181" b="12179"/>
          <a:stretch/>
        </p:blipFill>
        <p:spPr bwMode="auto">
          <a:xfrm>
            <a:off x="395536" y="1268760"/>
            <a:ext cx="7704856" cy="48245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796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467544" y="404664"/>
            <a:ext cx="2928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Comparación de rendimiento</a:t>
            </a:r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l="7863" t="31185" r="32359" b="8954"/>
          <a:stretch/>
        </p:blipFill>
        <p:spPr bwMode="auto">
          <a:xfrm>
            <a:off x="323528" y="1124744"/>
            <a:ext cx="7776863" cy="4680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0465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282</Words>
  <Application>Microsoft Office PowerPoint</Application>
  <PresentationFormat>Presentación en pantalla (4:3)</PresentationFormat>
  <Paragraphs>46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Adyacencia</vt:lpstr>
      <vt:lpstr>Algoritmos de Búsqueda y Ordenamiento</vt:lpstr>
      <vt:lpstr>Presentación de PowerPoint</vt:lpstr>
      <vt:lpstr>Presentación de PowerPoint</vt:lpstr>
      <vt:lpstr>Algoritmo por ordenamiento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Documentación y realización de pruebas</vt:lpstr>
      <vt:lpstr>Presentación de PowerPoint</vt:lpstr>
      <vt:lpstr>Reflexión  y conclusión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Búsqueda y Ordenamiento</dc:title>
  <dc:creator>Usuario de Windows</dc:creator>
  <cp:lastModifiedBy>Usuario de Windows</cp:lastModifiedBy>
  <cp:revision>8</cp:revision>
  <dcterms:created xsi:type="dcterms:W3CDTF">2025-06-09T20:28:08Z</dcterms:created>
  <dcterms:modified xsi:type="dcterms:W3CDTF">2025-06-09T22:01:15Z</dcterms:modified>
</cp:coreProperties>
</file>