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9" r:id="rId3"/>
    <p:sldId id="285" r:id="rId4"/>
    <p:sldId id="288" r:id="rId5"/>
    <p:sldId id="292" r:id="rId6"/>
    <p:sldId id="290" r:id="rId7"/>
    <p:sldId id="291" r:id="rId8"/>
    <p:sldId id="293" r:id="rId9"/>
    <p:sldId id="294" r:id="rId10"/>
    <p:sldId id="295" r:id="rId11"/>
    <p:sldId id="296" r:id="rId12"/>
    <p:sldId id="297" r:id="rId13"/>
    <p:sldId id="298" r:id="rId14"/>
    <p:sldId id="281" r:id="rId15"/>
    <p:sldId id="289" r:id="rId16"/>
    <p:sldId id="282" r:id="rId17"/>
    <p:sldId id="283" r:id="rId18"/>
    <p:sldId id="286" r:id="rId19"/>
    <p:sldId id="287" r:id="rId20"/>
    <p:sldId id="280" r:id="rId21"/>
    <p:sldId id="271" r:id="rId2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Roboto Slab" panose="020B0604020202020204" charset="0"/>
      <p:regular r:id="rId29"/>
      <p:bold r:id="rId30"/>
    </p:embeddedFont>
    <p:embeddedFont>
      <p:font typeface="Source Sans Pro" panose="020B0503030403020204" pitchFamily="34" charset="0"/>
      <p:regular r:id="rId31"/>
      <p:bold r:id="rId32"/>
      <p:italic r:id="rId33"/>
      <p:boldItalic r:id="rId34"/>
    </p:embeddedFont>
    <p:embeddedFont>
      <p:font typeface="Trebuchet MS" panose="020B0603020202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05/09/1444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919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644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73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841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799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-scm.com/download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832307" y="1821873"/>
            <a:ext cx="1479386" cy="149975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Strings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Single line and multiline string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How are you?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F-strings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name, age = 'Alireza' , 24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message =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f'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Hello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, you are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age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years old!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endParaRPr lang="fr-FR" sz="12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+  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85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Booleans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True or False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a, b =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c = 10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d = 10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</a:rPr>
              <a:t>e = 10 &gt; 9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</a:rPr>
              <a:t>or</a:t>
            </a:r>
            <a:r>
              <a:rPr lang="en-US" sz="120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 =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</a:rPr>
              <a:t> not</a:t>
            </a:r>
            <a:r>
              <a:rPr lang="en-US" sz="1200">
                <a:latin typeface="Consolas" panose="020B0609020204030204" pitchFamily="49" charset="0"/>
              </a:rPr>
              <a:t> 2 + 2 == 4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&lt;  &lt;=  &gt;  &gt;=  ==  !=  and  or  not </a:t>
            </a:r>
            <a:endParaRPr lang="fr-FR" sz="12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9203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Collections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Lists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'cherry']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Tuples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 = ('apple', 'banana', 'cherry')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Sets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 = {'apple', 'banana', 'cherry’}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Dictionaries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 = {'apple': green', 'banana': 'yellow', 'cherry': 'red'}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4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Lists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allow duplicate values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'cherry', 'apple', 'cherry’]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print(fruits[0], fruits[-2])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print(fruits[1:3], fruits[:-1])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print(fruits[0:-1:2], fruits[::-1])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fruits[3] = 'orange'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fruits.append('kiwi')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fruits.remove('banana')</a:t>
            </a:r>
          </a:p>
          <a:p>
            <a:pPr marL="76200" indent="0">
              <a:buNone/>
            </a:pPr>
            <a:r>
              <a:rPr lang="en-US" sz="1200" err="1">
                <a:latin typeface="Consolas" panose="020B0609020204030204" pitchFamily="49" charset="0"/>
                <a:cs typeface="Courier New" panose="02070309020205020404" pitchFamily="49" charset="0"/>
              </a:rPr>
              <a:t>fruits.pop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(3)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0876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accent4"/>
                </a:solidFill>
              </a:rPr>
              <a:t>2</a:t>
            </a:r>
            <a:endParaRPr sz="600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0004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Numpy</a:t>
            </a:r>
            <a:r>
              <a:rPr lang="en-US"/>
              <a:t> 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r>
              <a:rPr lang="en-US" sz="1800"/>
              <a:t>NumPy is a Python library used for working with arrays.</a:t>
            </a:r>
          </a:p>
          <a:p>
            <a:r>
              <a:rPr lang="en-US" sz="1800"/>
              <a:t>NumPy is short for "Numerical Python".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460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accent4"/>
                </a:solidFill>
              </a:rPr>
              <a:t>3</a:t>
            </a:r>
            <a:endParaRPr sz="600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9265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accent4"/>
                </a:solidFill>
              </a:rPr>
              <a:t>4</a:t>
            </a:r>
            <a:endParaRPr sz="600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8102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accent4"/>
                </a:solidFill>
              </a:rPr>
              <a:t>5</a:t>
            </a:r>
            <a:endParaRPr sz="6000">
              <a:solidFill>
                <a:schemeClr val="accent4"/>
              </a:solidFill>
            </a:endParaRPr>
          </a:p>
          <a:p>
            <a:r>
              <a:rPr lang="en-US"/>
              <a:t>S</a:t>
            </a:r>
            <a:r>
              <a:rPr lang="en-US" b="1"/>
              <a:t>cikit-learn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3200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accent4"/>
                </a:solidFill>
              </a:rPr>
              <a:t>6</a:t>
            </a:r>
            <a:endParaRPr sz="6000">
              <a:solidFill>
                <a:schemeClr val="accent4"/>
              </a:solidFill>
            </a:endParaRPr>
          </a:p>
          <a:p>
            <a:r>
              <a:rPr lang="en-US">
                <a:effectLst/>
              </a:rPr>
              <a:t>Web Scraping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833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1</a:t>
            </a:r>
            <a:endParaRPr sz="600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DD34CD-F72B-4BE0-BA61-C48569B9CB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832307" y="1821873"/>
            <a:ext cx="1479386" cy="1499754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latin typeface="Trebuchet MS" panose="020B0603020202020204" pitchFamily="34" charset="0"/>
              </a:rPr>
              <a:t>Thanks!</a:t>
            </a:r>
            <a:endParaRPr sz="60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 panose="020B0609020204030204" pitchFamily="49" charset="0"/>
              </a:rPr>
              <a:t>t.me/alee_rezaa</a:t>
            </a:r>
            <a:endParaRPr sz="12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 panose="020B0609020204030204" pitchFamily="49" charset="0"/>
              </a:rPr>
              <a:t>alee_rezaa@outlook.com</a:t>
            </a:r>
            <a:endParaRPr sz="12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/>
              <a:t>89,526,124</a:t>
            </a:r>
            <a:endParaRPr sz="9600" b="1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4406635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Python is a popular programming language.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It was created by Guido van Rossum, and released in 1991.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It is used for web development, software development, mathematics, system scripting,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F14F1-B97C-4890-9C42-653B2D0F5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8" b="99815" l="2148" r="92148">
                        <a14:foregroundMark x1="43556" y1="82963" x2="26000" y2="83981"/>
                        <a14:foregroundMark x1="26000" y1="83981" x2="9630" y2="96111"/>
                        <a14:foregroundMark x1="9630" y1="96111" x2="50815" y2="84630"/>
                        <a14:foregroundMark x1="50815" y1="84630" x2="71852" y2="85648"/>
                        <a14:foregroundMark x1="71852" y1="85648" x2="89630" y2="85463"/>
                        <a14:foregroundMark x1="89630" y1="85463" x2="69185" y2="97593"/>
                        <a14:foregroundMark x1="69185" y1="97593" x2="47111" y2="95278"/>
                        <a14:foregroundMark x1="47111" y1="95278" x2="42370" y2="98981"/>
                        <a14:foregroundMark x1="92444" y1="90093" x2="89407" y2="83148"/>
                        <a14:foregroundMark x1="7556" y1="82315" x2="6593" y2="99630"/>
                        <a14:foregroundMark x1="4074" y1="96667" x2="2296" y2="99815"/>
                        <a14:foregroundMark x1="36222" y1="95556" x2="21630" y2="99444"/>
                        <a14:foregroundMark x1="36370" y1="97037" x2="35407" y2="99167"/>
                        <a14:foregroundMark x1="37111" y1="96296" x2="40815" y2="97870"/>
                        <a14:foregroundMark x1="42444" y1="99444" x2="35778" y2="99444"/>
                        <a14:foregroundMark x1="32741" y1="13148" x2="52889" y2="9167"/>
                        <a14:foregroundMark x1="52889" y1="9167" x2="44444" y2="9722"/>
                        <a14:foregroundMark x1="68074" y1="11204" x2="62222" y2="2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2662" y="1853748"/>
            <a:ext cx="2755188" cy="220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6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Requirements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Download and install Python: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hlinkClick r:id="rId2"/>
              </a:rPr>
              <a:t>https://www.python.org/downloads/</a:t>
            </a: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Download and install Visual Studio Code: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hlinkClick r:id="rId3"/>
              </a:rPr>
              <a:t>https://code.visualstudio.com/</a:t>
            </a: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Download and install Git: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hlinkClick r:id="rId4"/>
              </a:rPr>
              <a:t>https://git-scm.com/downloads/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304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Jupyter Notebook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D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810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Syntax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Variables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5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y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'Hello, World!'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Comments</a:t>
            </a:r>
          </a:p>
          <a:p>
            <a:pPr marL="76200" indent="0">
              <a:buNone/>
            </a:pP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This is a comment.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Indentation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if 5 &gt; 2:</a:t>
            </a:r>
          </a:p>
          <a:p>
            <a:pPr marL="76200" indent="0">
              <a:buNone/>
            </a:pPr>
            <a:r>
              <a:rPr lang="en-US" sz="1200">
                <a:solidFill>
                  <a:srgbClr val="26262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print('Five is greater than two!')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643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Variables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Containers for storing data values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x = 4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x = 'Sally'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print(x)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Casting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str(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int(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c =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float(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d =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bool(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592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Variables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Get the type</a:t>
            </a:r>
          </a:p>
          <a:p>
            <a:pPr marL="76200" indent="0">
              <a:buNone/>
            </a:pPr>
            <a:r>
              <a:rPr lang="fr-FR" sz="1200">
                <a:latin typeface="Consolas" panose="020B0609020204030204" pitchFamily="49" charset="0"/>
                <a:cs typeface="Courier New" panose="02070309020205020404" pitchFamily="49" charset="0"/>
              </a:rPr>
              <a:t>x = -5j</a:t>
            </a:r>
          </a:p>
          <a:p>
            <a:pPr marL="76200" indent="0">
              <a:buNone/>
            </a:pPr>
            <a:r>
              <a:rPr lang="fr-FR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type(</a:t>
            </a:r>
            <a:r>
              <a:rPr lang="fr-FR" sz="12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fr-FR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Assign multiple values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y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z = 'Orange'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One value to multiple variables</a:t>
            </a:r>
          </a:p>
          <a:p>
            <a:pPr marL="76200" indent="0">
              <a:buNone/>
            </a:pPr>
            <a:r>
              <a:rPr lang="fr-FR" sz="12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fr-FR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200">
                <a:latin typeface="Consolas" panose="020B0609020204030204" pitchFamily="49" charset="0"/>
                <a:cs typeface="Courier New" panose="02070309020205020404" pitchFamily="49" charset="0"/>
              </a:rPr>
              <a:t> y </a:t>
            </a:r>
            <a:r>
              <a:rPr lang="fr-FR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200">
                <a:latin typeface="Consolas" panose="020B0609020204030204" pitchFamily="49" charset="0"/>
                <a:cs typeface="Courier New" panose="02070309020205020404" pitchFamily="49" charset="0"/>
              </a:rPr>
              <a:t> z </a:t>
            </a:r>
            <a:r>
              <a:rPr lang="fr-FR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20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fr-FR" sz="1200">
                <a:latin typeface="Consolas" panose="020B0609020204030204" pitchFamily="49" charset="0"/>
                <a:cs typeface="Courier New" panose="02070309020205020404" pitchFamily="49" charset="0"/>
              </a:rPr>
              <a:t>Orange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fr-FR" sz="1200"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11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Numbers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Three numeric types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a = 1    #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b = 2.8  #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c = 1j   #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complex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+  -  *  /  %  **  //</a:t>
            </a:r>
            <a:endParaRPr lang="fr-FR" sz="12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493599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548</Words>
  <Application>Microsoft Office PowerPoint</Application>
  <PresentationFormat>On-screen Show (16:9)</PresentationFormat>
  <Paragraphs>143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Roboto Slab</vt:lpstr>
      <vt:lpstr>Source Sans Pro</vt:lpstr>
      <vt:lpstr>Arial</vt:lpstr>
      <vt:lpstr>Trebuchet MS</vt:lpstr>
      <vt:lpstr>Consolas</vt:lpstr>
      <vt:lpstr>Cordelia template</vt:lpstr>
      <vt:lpstr>Python</vt:lpstr>
      <vt:lpstr>1 Basics</vt:lpstr>
      <vt:lpstr>Python Introduction</vt:lpstr>
      <vt:lpstr>Install Requirements</vt:lpstr>
      <vt:lpstr>Jupyter Notebook</vt:lpstr>
      <vt:lpstr>Python Syntax</vt:lpstr>
      <vt:lpstr>Python Variables</vt:lpstr>
      <vt:lpstr>Python Variables</vt:lpstr>
      <vt:lpstr>Python Numbers</vt:lpstr>
      <vt:lpstr>Python Strings</vt:lpstr>
      <vt:lpstr>Python Booleans</vt:lpstr>
      <vt:lpstr>Python Collections</vt:lpstr>
      <vt:lpstr>Python Lists</vt:lpstr>
      <vt:lpstr>2 NumPy</vt:lpstr>
      <vt:lpstr>Numpy Introduction</vt:lpstr>
      <vt:lpstr>3 Pandas</vt:lpstr>
      <vt:lpstr>4 Matplotlib</vt:lpstr>
      <vt:lpstr>5 Scikit-learn</vt:lpstr>
      <vt:lpstr>6 Web Scraping</vt:lpstr>
      <vt:lpstr>Thanks!</vt:lpstr>
      <vt:lpstr>89,526,124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cp:lastModifiedBy>Nezhadshamsi, Alireza</cp:lastModifiedBy>
  <cp:revision>33</cp:revision>
  <dcterms:modified xsi:type="dcterms:W3CDTF">2023-03-26T09:07:07Z</dcterms:modified>
</cp:coreProperties>
</file>