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2" r:id="rId3"/>
    <p:sldId id="349" r:id="rId4"/>
    <p:sldId id="365" r:id="rId5"/>
    <p:sldId id="341" r:id="rId6"/>
    <p:sldId id="289" r:id="rId7"/>
    <p:sldId id="337" r:id="rId8"/>
    <p:sldId id="338" r:id="rId9"/>
    <p:sldId id="339" r:id="rId10"/>
    <p:sldId id="342" r:id="rId11"/>
    <p:sldId id="343" r:id="rId12"/>
    <p:sldId id="344" r:id="rId13"/>
    <p:sldId id="346" r:id="rId14"/>
    <p:sldId id="345" r:id="rId15"/>
    <p:sldId id="347" r:id="rId16"/>
    <p:sldId id="348" r:id="rId17"/>
    <p:sldId id="334" r:id="rId18"/>
    <p:sldId id="350" r:id="rId19"/>
    <p:sldId id="351" r:id="rId20"/>
    <p:sldId id="352" r:id="rId21"/>
    <p:sldId id="353" r:id="rId22"/>
    <p:sldId id="355" r:id="rId23"/>
    <p:sldId id="356" r:id="rId24"/>
    <p:sldId id="357" r:id="rId25"/>
    <p:sldId id="354" r:id="rId26"/>
    <p:sldId id="335" r:id="rId27"/>
    <p:sldId id="358" r:id="rId28"/>
    <p:sldId id="359" r:id="rId29"/>
    <p:sldId id="361" r:id="rId30"/>
    <p:sldId id="362" r:id="rId31"/>
    <p:sldId id="363" r:id="rId32"/>
    <p:sldId id="364" r:id="rId33"/>
    <p:sldId id="280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 Slab" panose="020B0604020202020204" charset="0"/>
      <p:regular r:id="rId41"/>
      <p:bold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  <p:embeddedFont>
      <p:font typeface="Trebuchet MS" panose="020B0603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01/11/1444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tplotlib.org/stable/plot_type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 files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 files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50,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View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.index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.columns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print(df['duration']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.value_counts()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Information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.describe()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6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data = {'calories': [420, 380, 390], 'duration': [50, 40, -45]}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index = ['day2', 'day3', 'day1'])</a:t>
            </a:r>
          </a:p>
          <a:p>
            <a:pPr marL="76200" indent="0" algn="just">
              <a:buNone/>
            </a:pPr>
            <a:endParaRPr lang="en-US"/>
          </a:p>
          <a:p>
            <a:pPr marL="76200" indent="0" algn="just">
              <a:buNone/>
            </a:pPr>
            <a:r>
              <a:rPr lang="en-US"/>
              <a:t>Sort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.sort_index()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.sort_values(by </a:t>
            </a:r>
            <a:r>
              <a:rPr lang="en-US" sz="1100">
                <a:latin typeface="Consolas" panose="020B0609020204030204" pitchFamily="49" charset="0"/>
              </a:rPr>
              <a:t>= 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Filter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df[df['duration'] &gt; 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 &lt; 0] = -df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4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40,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Stats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.sum()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print(df.sum(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.mean()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print(df.max())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print(df.min())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Apply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.apply(</a:t>
            </a:r>
            <a:r>
              <a:rPr lang="en-US" sz="1100">
                <a:latin typeface="Consolas" panose="020B0609020204030204" pitchFamily="49" charset="0"/>
              </a:rPr>
              <a:t>np.cumsum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print(df.apply(lambda x: x.max() - x.min(), axis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print(df['calories'].apply(lambda x: x * 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6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</a:p>
          <a:p>
            <a:r>
              <a:rPr lang="en-US" sz="1100">
                <a:latin typeface="Consolas" panose="020B0609020204030204" pitchFamily="49" charset="0"/>
              </a:rPr>
              <a:t>isna()  dropna()  fillna()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</a:p>
          <a:p>
            <a:r>
              <a:rPr lang="en-US" sz="1100">
                <a:latin typeface="Consolas" panose="020B0609020204030204" pitchFamily="49" charset="0"/>
              </a:rPr>
              <a:t>dtype  astype()  to_numeric()  to_datetime()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</a:p>
          <a:p>
            <a:r>
              <a:rPr lang="en-US" sz="1100">
                <a:latin typeface="Consolas" panose="020B0609020204030204" pitchFamily="49" charset="0"/>
              </a:rPr>
              <a:t>loc[]  iloc[]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  <a:p>
            <a:r>
              <a:rPr lang="en-US" sz="1100">
                <a:latin typeface="Consolas" panose="020B0609020204030204" pitchFamily="49" charset="0"/>
              </a:rPr>
              <a:t>duplicated()  drop_duplicates()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Matplotlib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graph plotting </a:t>
            </a:r>
            <a:r>
              <a:rPr lang="en-US" sz="1400"/>
              <a:t>library in python that serves as a visualization utility.</a:t>
            </a:r>
          </a:p>
          <a:p>
            <a:pPr marL="76200" indent="0" algn="just">
              <a:buNone/>
            </a:pPr>
            <a:r>
              <a:rPr lang="en-US"/>
              <a:t>Matplotlib is mostly written in python, a few segments are written in C, Objective-C and Javascript for Platform compatibility.</a:t>
            </a:r>
          </a:p>
          <a:p>
            <a:pPr marL="76200" indent="0" algn="just">
              <a:buNone/>
            </a:pPr>
            <a:r>
              <a:rPr lang="en-US" sz="1400"/>
              <a:t>Most of the Matplotlib utilities lies under the </a:t>
            </a:r>
            <a:r>
              <a:rPr lang="en-US" sz="1400">
                <a:solidFill>
                  <a:schemeClr val="accent1"/>
                </a:solidFill>
              </a:rPr>
              <a:t>pyplot</a:t>
            </a:r>
            <a:r>
              <a:rPr lang="en-US" sz="1400"/>
              <a:t> submodule, and are usually imported under the </a:t>
            </a:r>
            <a:r>
              <a:rPr lang="en-US" sz="1400">
                <a:solidFill>
                  <a:schemeClr val="accent1"/>
                </a:solidFill>
              </a:rPr>
              <a:t>plt</a:t>
            </a:r>
            <a:r>
              <a:rPr lang="en-US" sz="1400"/>
              <a:t> alias.</a:t>
            </a:r>
          </a:p>
          <a:p>
            <a:pPr marL="76200" indent="0" algn="just">
              <a:buNone/>
            </a:pPr>
            <a:r>
              <a:rPr lang="en-US" sz="1400"/>
              <a:t>Matplotlib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https://matplotlib.org/stable/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matplotlib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mpl</a:t>
            </a:r>
          </a:p>
          <a:p>
            <a:r>
              <a:rPr lang="en-US" sz="1100">
                <a:latin typeface="Consolas" panose="020B0609020204030204" pitchFamily="49" charset="0"/>
              </a:rPr>
              <a:t>import matplotlib.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pyplot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9091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endParaRPr lang="en-US" sz="1100"/>
          </a:p>
          <a:p>
            <a:pPr marL="76200" indent="0" algn="just">
              <a:buNone/>
            </a:pPr>
            <a:r>
              <a:rPr lang="en-US" sz="1400"/>
              <a:t>Plotting x and y points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plot(</a:t>
            </a:r>
            <a:r>
              <a:rPr lang="en-US" sz="1100">
                <a:latin typeface="Consolas" panose="020B0609020204030204" pitchFamily="49" charset="0"/>
              </a:rPr>
              <a:t>xpoints, ypoints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show()</a:t>
            </a:r>
          </a:p>
          <a:p>
            <a:pPr marL="76200" indent="0" algn="just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Plotting without line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'o'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1195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Markers and Line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fmt parameter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marker, line, color = '*', '--', 'g'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f'{marker}{line}{color}'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fmt reference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/>
              <a:t>Marker</a:t>
            </a:r>
            <a:r>
              <a:rPr lang="en-US" sz="1100">
                <a:latin typeface="Consolas" panose="020B0609020204030204" pitchFamily="49" charset="0"/>
              </a:rPr>
              <a:t>:  o  *  .  ,  x  X  +  P  s  D  d  p  h  H  v  ^  &lt;  &gt;  1  2  3  4  |  _</a:t>
            </a:r>
          </a:p>
          <a:p>
            <a:r>
              <a:rPr lang="en-US" sz="1100"/>
              <a:t>Line</a:t>
            </a:r>
            <a:r>
              <a:rPr lang="en-US" sz="1100">
                <a:latin typeface="Consolas" panose="020B0609020204030204" pitchFamily="49" charset="0"/>
              </a:rPr>
              <a:t>:  -  :  --  -.</a:t>
            </a:r>
          </a:p>
          <a:p>
            <a:r>
              <a:rPr lang="en-US" sz="1100"/>
              <a:t>Color:</a:t>
            </a:r>
            <a:r>
              <a:rPr lang="en-US" sz="1100">
                <a:latin typeface="Consolas" panose="020B0609020204030204" pitchFamily="49" charset="0"/>
              </a:rPr>
              <a:t>  r  g  b  c  m  y  k 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76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Professionals</a:t>
            </a:r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96DF7-2F4C-4709-A7B0-1CDE9A376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37" b="5627"/>
          <a:stretch/>
        </p:blipFill>
        <p:spPr>
          <a:xfrm>
            <a:off x="2508601" y="1087278"/>
            <a:ext cx="4126797" cy="35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Markers and Line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Multiple Lines</a:t>
            </a:r>
            <a:endParaRPr lang="en-US" sz="1400"/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y1 = np.array([3, 8, 1, 10])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y2 = np.array([6, 2, 7, 11])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plt.plot(y1,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marker</a:t>
            </a:r>
            <a:r>
              <a:rPr lang="en-US" sz="1100">
                <a:latin typeface="Consolas" panose="020B0609020204030204" pitchFamily="49" charset="0"/>
              </a:rPr>
              <a:t> = '',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linestyle</a:t>
            </a:r>
            <a:r>
              <a:rPr lang="en-US" sz="1100">
                <a:latin typeface="Consolas" panose="020B0609020204030204" pitchFamily="49" charset="0"/>
              </a:rPr>
              <a:t> = ':',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color</a:t>
            </a:r>
            <a:r>
              <a:rPr lang="en-US" sz="1100">
                <a:latin typeface="Consolas" panose="020B0609020204030204" pitchFamily="49" charset="0"/>
              </a:rPr>
              <a:t> = '#4CAF50')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plt.plot(y2, 'o-.r',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markersize</a:t>
            </a:r>
            <a:r>
              <a:rPr lang="en-US" sz="1100">
                <a:latin typeface="Consolas" panose="020B0609020204030204" pitchFamily="49" charset="0"/>
              </a:rPr>
              <a:t> = 9,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linewidth</a:t>
            </a:r>
            <a:r>
              <a:rPr lang="en-US" sz="1100">
                <a:latin typeface="Consolas" panose="020B0609020204030204" pitchFamily="49" charset="0"/>
              </a:rPr>
              <a:t> = 3)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6997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Title and labels</a:t>
            </a:r>
            <a:endParaRPr lang="en-US" sz="1400"/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x = np.array([80, 85, 90, 95, 100, 105, 110, 115, 120, 125])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y = np.array([240, 255, 259, 265, 270, 290, 305, 306, 325, 330])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titleFont = {'family': 'Trebuchet MS', 'color': '#0091EA', 'size': 14}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labelFont = {'family': 'Consolas', 'color': 'black', 'size': 11}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plt.plot(x, y)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title(</a:t>
            </a:r>
            <a:r>
              <a:rPr lang="es-ES" sz="1100">
                <a:latin typeface="Consolas" panose="020B0609020204030204" pitchFamily="49" charset="0"/>
              </a:rPr>
              <a:t>'Sports Watch Data', titleFont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xlabel(</a:t>
            </a:r>
            <a:r>
              <a:rPr lang="es-ES" sz="1100">
                <a:latin typeface="Consolas" panose="020B0609020204030204" pitchFamily="49" charset="0"/>
              </a:rPr>
              <a:t>'Average Pulse', labelFont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ylabel(</a:t>
            </a:r>
            <a:r>
              <a:rPr lang="es-ES" sz="1100">
                <a:latin typeface="Consolas" panose="020B0609020204030204" pitchFamily="49" charset="0"/>
              </a:rPr>
              <a:t>'Calorie Burnage', labelFont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plt.show()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3824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828343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Documentation</a:t>
            </a:r>
            <a:endParaRPr lang="en-US" sz="1400"/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  <a:hlinkClick r:id="rId2"/>
              </a:rPr>
              <a:t>https://matplotlib.org/stable/plot_types/index.html</a:t>
            </a:r>
            <a:endParaRPr lang="es-E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824BF-FE26-427B-B988-2C2F0E7B1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3349" r="1153"/>
          <a:stretch/>
        </p:blipFill>
        <p:spPr>
          <a:xfrm>
            <a:off x="786150" y="1970952"/>
            <a:ext cx="3385155" cy="277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8A1101-0443-4F80-9703-089EE30AD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48"/>
          <a:stretch/>
        </p:blipFill>
        <p:spPr>
          <a:xfrm>
            <a:off x="4972695" y="1970952"/>
            <a:ext cx="3385155" cy="27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3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arrays</a:t>
            </a:r>
            <a:r>
              <a:rPr lang="en-US" sz="1400"/>
              <a:t>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2390</Words>
  <Application>Microsoft Office PowerPoint</Application>
  <PresentationFormat>On-screen Show (16:9)</PresentationFormat>
  <Paragraphs>332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Source Sans Pro</vt:lpstr>
      <vt:lpstr>Roboto Slab</vt:lpstr>
      <vt:lpstr>Trebuchet MS</vt:lpstr>
      <vt:lpstr>Consolas</vt:lpstr>
      <vt:lpstr>Cordelia template</vt:lpstr>
      <vt:lpstr>Data Science</vt:lpstr>
      <vt:lpstr>0 Introduction</vt:lpstr>
      <vt:lpstr>Data Professionals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Sort</vt:lpstr>
      <vt:lpstr>Search and Filter</vt:lpstr>
      <vt:lpstr>Random Numbers</vt:lpstr>
      <vt:lpstr>Universal Functions</vt:lpstr>
      <vt:lpstr>2 Pandas</vt:lpstr>
      <vt:lpstr>Introduction</vt:lpstr>
      <vt:lpstr>Series</vt:lpstr>
      <vt:lpstr>DataFrames</vt:lpstr>
      <vt:lpstr>Read and Write</vt:lpstr>
      <vt:lpstr>Analyze</vt:lpstr>
      <vt:lpstr>Sort and Filter</vt:lpstr>
      <vt:lpstr>Operations</vt:lpstr>
      <vt:lpstr>Data Cleaning</vt:lpstr>
      <vt:lpstr>3 Matplotlib</vt:lpstr>
      <vt:lpstr>Introduction</vt:lpstr>
      <vt:lpstr>Plotting</vt:lpstr>
      <vt:lpstr>Markers and Line</vt:lpstr>
      <vt:lpstr>Markers and Line</vt:lpstr>
      <vt:lpstr>Text</vt:lpstr>
      <vt:lpstr>Plot Types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194</cp:revision>
  <dcterms:modified xsi:type="dcterms:W3CDTF">2023-05-20T06:14:22Z</dcterms:modified>
</cp:coreProperties>
</file>