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2" r:id="rId3"/>
    <p:sldId id="349" r:id="rId4"/>
    <p:sldId id="341" r:id="rId5"/>
    <p:sldId id="289" r:id="rId6"/>
    <p:sldId id="337" r:id="rId7"/>
    <p:sldId id="338" r:id="rId8"/>
    <p:sldId id="339" r:id="rId9"/>
    <p:sldId id="342" r:id="rId10"/>
    <p:sldId id="343" r:id="rId11"/>
    <p:sldId id="344" r:id="rId12"/>
    <p:sldId id="346" r:id="rId13"/>
    <p:sldId id="345" r:id="rId14"/>
    <p:sldId id="347" r:id="rId15"/>
    <p:sldId id="348" r:id="rId16"/>
    <p:sldId id="334" r:id="rId17"/>
    <p:sldId id="350" r:id="rId18"/>
    <p:sldId id="351" r:id="rId19"/>
    <p:sldId id="352" r:id="rId20"/>
    <p:sldId id="353" r:id="rId21"/>
    <p:sldId id="355" r:id="rId22"/>
    <p:sldId id="356" r:id="rId23"/>
    <p:sldId id="357" r:id="rId24"/>
    <p:sldId id="354" r:id="rId25"/>
    <p:sldId id="335" r:id="rId26"/>
    <p:sldId id="358" r:id="rId27"/>
    <p:sldId id="359" r:id="rId28"/>
    <p:sldId id="361" r:id="rId29"/>
    <p:sldId id="362" r:id="rId30"/>
    <p:sldId id="363" r:id="rId31"/>
    <p:sldId id="280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Slab" panose="020B0604020202020204" charset="0"/>
      <p:regular r:id="rId39"/>
      <p:bold r:id="rId40"/>
    </p:embeddedFont>
    <p:embeddedFont>
      <p:font typeface="Source Sans Pro" panose="020B0503030403020204" pitchFamily="34" charset="0"/>
      <p:regular r:id="rId41"/>
      <p:bold r:id="rId42"/>
      <p:italic r:id="rId43"/>
      <p:boldItalic r:id="rId44"/>
    </p:embeddedFont>
    <p:embeddedFont>
      <p:font typeface="Trebuchet MS" panose="020B0603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50" d="100"/>
          <a:sy n="150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26/09/1444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1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1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76200" lvl="0" indent="0" algn="just">
              <a:spcBef>
                <a:spcPts val="600"/>
              </a:spcBef>
              <a:spcAft>
                <a:spcPts val="0"/>
              </a:spcAft>
              <a:buSzPts val="2400"/>
              <a:buNone/>
              <a:defRPr sz="14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Loops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Iterating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arr: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nditer(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np.nditer(arr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: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::2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for x in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ndenumerate(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488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Joins and Splits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Joining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arr1, arr2 = np.array([[1, 2], [3, 4]]), np.array([[5, 6], [7,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concatenate(</a:t>
            </a:r>
            <a:r>
              <a:rPr lang="en-US" sz="1100">
                <a:latin typeface="Consolas" panose="020B0609020204030204" pitchFamily="49" charset="0"/>
              </a:rPr>
              <a:t>(arr1, arr2)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print(np.concatenate((arr1, arr2),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 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stack(</a:t>
            </a:r>
            <a:r>
              <a:rPr lang="en-US" sz="1100">
                <a:latin typeface="Consolas" panose="020B0609020204030204" pitchFamily="49" charset="0"/>
              </a:rPr>
              <a:t>(arr1, arr2), axis =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Splitting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8], [9, 10, 11, 12], [13, 14, 15, 16]])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array_split(</a:t>
            </a:r>
            <a:r>
              <a:rPr lang="en-US" sz="1100">
                <a:latin typeface="Consolas" panose="020B0609020204030204" pitchFamily="49" charset="0"/>
              </a:rPr>
              <a:t>arr,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6))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print(np.array_split(arr,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76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Sort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Sorting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sort(</a:t>
            </a:r>
            <a:r>
              <a:rPr lang="en-US" sz="1100">
                <a:latin typeface="Consolas" panose="020B0609020204030204" pitchFamily="49" charset="0"/>
              </a:rPr>
              <a:t>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Search Sorted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searchsorted(</a:t>
            </a:r>
            <a:r>
              <a:rPr lang="en-US" sz="1100">
                <a:latin typeface="Consolas" panose="020B0609020204030204" pitchFamily="49" charset="0"/>
              </a:rPr>
              <a:t>arr, 3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print(np.searchsorted(arr, 5))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Search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Searching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3], [2, 4], [6, 4], [4, 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where(</a:t>
            </a:r>
            <a:r>
              <a:rPr lang="en-US" sz="1100">
                <a:latin typeface="Consolas" panose="020B0609020204030204" pitchFamily="49" charset="0"/>
              </a:rPr>
              <a:t>arr ==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print(np.where(arr % 2 == 0))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Filtering arrays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3, 2, 4, 6, 4, 4, 0])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arr % 2 == 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783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Random Numbers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Generate Random Number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random.rand()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print(np.random.rand(2, 3))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.randint(</a:t>
            </a:r>
            <a:r>
              <a:rPr lang="en-US" sz="1100">
                <a:latin typeface="Consolas" panose="020B0609020204030204" pitchFamily="49" charset="0"/>
              </a:rPr>
              <a:t>50, 100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print(np.random.randint(50, 100,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Generate Random Number From Array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choice(</a:t>
            </a:r>
            <a:r>
              <a:rPr lang="en-US" sz="1100">
                <a:latin typeface="Consolas" panose="020B0609020204030204" pitchFamily="49" charset="0"/>
              </a:rPr>
              <a:t>[3, 5, 7, 9]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 size</a:t>
            </a:r>
            <a:r>
              <a:rPr lang="en-US" sz="1100">
                <a:latin typeface="Consolas" panose="020B0609020204030204" pitchFamily="49" charset="0"/>
              </a:rPr>
              <a:t>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=</a:t>
            </a:r>
            <a:r>
              <a:rPr lang="en-US" sz="1100">
                <a:latin typeface="Consolas" panose="020B0609020204030204" pitchFamily="49" charset="0"/>
              </a:rPr>
              <a:t> (2, 3)))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print(np.random.choice([3, 5, 7, 9],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 =</a:t>
            </a:r>
            <a:r>
              <a:rPr lang="en-US" sz="1100">
                <a:latin typeface="Consolas" panose="020B0609020204030204" pitchFamily="49" charset="0"/>
              </a:rPr>
              <a:t> [0.1, 0.3, 0.6, 0.0]))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43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Functions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Converting iterative statements into a vector based operation is called </a:t>
            </a:r>
            <a:r>
              <a:rPr lang="en-US" sz="1400">
                <a:solidFill>
                  <a:schemeClr val="accent1"/>
                </a:solidFill>
              </a:rPr>
              <a:t>vectorization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It is faster as modern CPUs are optimized for such operations.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ufuncs</a:t>
            </a:r>
            <a:r>
              <a:rPr lang="en-US" sz="1400"/>
              <a:t> are used to implement vectorization in NumPy.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x, y = [1, 2, 3, 4], [5, 6, 7, 8]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add(</a:t>
            </a:r>
            <a:r>
              <a:rPr lang="en-US" sz="1100">
                <a:latin typeface="Consolas" panose="020B0609020204030204" pitchFamily="49" charset="0"/>
              </a:rPr>
              <a:t>x, 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Some useful ufuncs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add()  subtract()  multiply()  divide()  power()  mod()  abs()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sum()  cumsum()  prod()  cumprod()  diff()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15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Pandas</a:t>
            </a:r>
            <a:r>
              <a:rPr lang="en-US" sz="1400"/>
              <a:t>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data sets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It has functions for analyzing, cleaning, exploring, and manipulating data.</a:t>
            </a:r>
          </a:p>
          <a:p>
            <a:pPr marL="76200" indent="0" algn="just">
              <a:buNone/>
            </a:pPr>
            <a:r>
              <a:rPr lang="en-US" sz="1400"/>
              <a:t>It allows us to analyze big data and make conclusions based on statistical theories.</a:t>
            </a:r>
          </a:p>
          <a:p>
            <a:pPr marL="76200" indent="0" algn="just">
              <a:buNone/>
            </a:pPr>
            <a:r>
              <a:rPr lang="en-US" sz="1400"/>
              <a:t>It can clean messy data sets, and make them readable and relevant.</a:t>
            </a:r>
          </a:p>
          <a:p>
            <a:pPr marL="76200" indent="0" algn="just">
              <a:buNone/>
            </a:pPr>
            <a:r>
              <a:rPr lang="en-US" sz="1400"/>
              <a:t>Pandas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http://pandas.pydata.org/pandas-docs/stable/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pandas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0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column in a table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calories = [420, 380, 390]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calories = {'day1': 420, 'day2': 380, 'day3': 390}</a:t>
            </a:r>
          </a:p>
          <a:p>
            <a:r>
              <a:rPr lang="en-US" sz="1100">
                <a:latin typeface="Consolas" panose="020B0609020204030204" pitchFamily="49" charset="0"/>
              </a:rPr>
              <a:t>s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Series(</a:t>
            </a:r>
            <a:r>
              <a:rPr lang="en-US" sz="1100">
                <a:latin typeface="Consolas" panose="020B0609020204030204" pitchFamily="49" charset="0"/>
              </a:rPr>
              <a:t>calories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print(s['day2'])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print(s.loc['day2'])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61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DataFrames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A table with rows and columns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data = {'calories': [420, 380, 390], 'duration': [50, 40, 45]}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DataFrame(</a:t>
            </a:r>
            <a:r>
              <a:rPr lang="en-US" sz="1100">
                <a:latin typeface="Consolas" panose="020B0609020204030204" pitchFamily="49" charset="0"/>
              </a:rPr>
              <a:t>data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.loc[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print(df.loc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[[</a:t>
            </a:r>
            <a:r>
              <a:rPr lang="en-US" sz="1100">
                <a:latin typeface="Consolas" panose="020B0609020204030204" pitchFamily="49" charset="0"/>
              </a:rPr>
              <a:t>0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1100">
                <a:latin typeface="Consolas" panose="020B0609020204030204" pitchFamily="49" charset="0"/>
              </a:rPr>
              <a:t> = ['day1', 'day2', 'day3'])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print(df.loc['day2'])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.iloc[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77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Read files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 = pd.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read_json(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Write files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.to_csv(</a:t>
            </a:r>
            <a:r>
              <a:rPr lang="en-US" sz="1100">
                <a:latin typeface="Consolas" panose="020B0609020204030204" pitchFamily="49" charset="0"/>
              </a:rPr>
              <a:t>'data.csv'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.to_excel(</a:t>
            </a:r>
            <a:r>
              <a:rPr lang="en-US" sz="1100">
                <a:latin typeface="Consolas" panose="020B0609020204030204" pitchFamily="49" charset="0"/>
              </a:rPr>
              <a:t>'data.xlsx'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.to_json(</a:t>
            </a:r>
            <a:r>
              <a:rPr lang="en-US" sz="1100">
                <a:latin typeface="Consolas" panose="020B0609020204030204" pitchFamily="49" charset="0"/>
              </a:rPr>
              <a:t>'data.json'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sz="1100">
              <a:latin typeface="Consolas" panose="020B0609020204030204" pitchFamily="49" charset="0"/>
            </a:endParaRPr>
          </a:p>
          <a:p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90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50,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View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.head()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.tail()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.index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.columns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print(df['duration']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.value_counts()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Information</a:t>
            </a:r>
            <a:endParaRPr lang="en-US" sz="1100">
              <a:latin typeface="Consolas" panose="020B0609020204030204" pitchFamily="49" charset="0"/>
            </a:endParaRP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.info()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.describe()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86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and Filter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data = {'calories': [420, 380, 390], 'duration': [50, 40, -45]}</a:t>
            </a:r>
          </a:p>
          <a:p>
            <a:r>
              <a:rPr lang="en-US" sz="1100">
                <a:latin typeface="Consolas" panose="020B0609020204030204" pitchFamily="49" charset="0"/>
              </a:rPr>
              <a:t>df = pd.DataFrame(data, index = ['day2', 'day3', 'day1'])</a:t>
            </a:r>
          </a:p>
          <a:p>
            <a:pPr marL="76200" indent="0" algn="just">
              <a:buNone/>
            </a:pPr>
            <a:endParaRPr lang="en-US"/>
          </a:p>
          <a:p>
            <a:pPr marL="76200" indent="0" algn="just">
              <a:buNone/>
            </a:pPr>
            <a:r>
              <a:rPr lang="en-US"/>
              <a:t>Sort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.sort_index()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.sort_values(by </a:t>
            </a:r>
            <a:r>
              <a:rPr lang="en-US" sz="1100">
                <a:latin typeface="Consolas" panose="020B0609020204030204" pitchFamily="49" charset="0"/>
              </a:rPr>
              <a:t>= 'calories'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Filter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df[df['duration'] &gt; 0]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df[df &lt; 0] = -df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48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r>
              <a:rPr lang="en-US" sz="1100">
                <a:latin typeface="Consolas" panose="020B0609020204030204" pitchFamily="49" charset="0"/>
              </a:rPr>
              <a:t>df = pd.DataFrame({'calories': [420, 380, 390], 'duration': [50, 40, 45]})</a:t>
            </a:r>
          </a:p>
          <a:p>
            <a:endParaRPr lang="en-US" sz="1100"/>
          </a:p>
          <a:p>
            <a:pPr marL="76200" indent="0" algn="just">
              <a:buNone/>
            </a:pPr>
            <a:r>
              <a:rPr lang="en-US"/>
              <a:t>Stats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.sum()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print(df.sum(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axis</a:t>
            </a:r>
            <a:r>
              <a:rPr lang="en-US" sz="1100">
                <a:latin typeface="Consolas" panose="020B0609020204030204" pitchFamily="49" charset="0"/>
              </a:rPr>
              <a:t>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.mean()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print(df.max())</a:t>
            </a:r>
          </a:p>
          <a:p>
            <a:r>
              <a:rPr lang="en-US" sz="1100">
                <a:latin typeface="Consolas" panose="020B0609020204030204" pitchFamily="49" charset="0"/>
              </a:rPr>
              <a:t>print(df.min())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/>
              <a:t>Apply</a:t>
            </a:r>
          </a:p>
          <a:p>
            <a:r>
              <a:rPr lang="en-US" sz="1100">
                <a:latin typeface="Consolas" panose="020B0609020204030204" pitchFamily="49" charset="0"/>
              </a:rPr>
              <a:t>print(df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.apply(</a:t>
            </a:r>
            <a:r>
              <a:rPr lang="en-US" sz="1100">
                <a:latin typeface="Consolas" panose="020B0609020204030204" pitchFamily="49" charset="0"/>
              </a:rPr>
              <a:t>np.cumsum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print(df.apply(lambda x: x.max() - x.min(), axis = 1))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print(df['calories'].apply(lambda x: x * 2))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6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8" y="1142608"/>
            <a:ext cx="5147365" cy="3626431"/>
          </a:xfrm>
        </p:spPr>
        <p:txBody>
          <a:bodyPr/>
          <a:lstStyle/>
          <a:p>
            <a:r>
              <a:rPr lang="en-US"/>
              <a:t>The data set contains some </a:t>
            </a:r>
            <a:r>
              <a:rPr lang="en-US">
                <a:solidFill>
                  <a:schemeClr val="accent1"/>
                </a:solidFill>
              </a:rPr>
              <a:t>empty cells</a:t>
            </a:r>
            <a:r>
              <a:rPr lang="en-US"/>
              <a:t>: row 18, 22, and 28.</a:t>
            </a:r>
          </a:p>
          <a:p>
            <a:r>
              <a:rPr lang="en-US" sz="1100">
                <a:latin typeface="Consolas" panose="020B0609020204030204" pitchFamily="49" charset="0"/>
              </a:rPr>
              <a:t>isna()  dropna()  fillna()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format</a:t>
            </a:r>
            <a:r>
              <a:rPr lang="en-US"/>
              <a:t>: row 26.</a:t>
            </a:r>
          </a:p>
          <a:p>
            <a:r>
              <a:rPr lang="en-US" sz="1100">
                <a:latin typeface="Consolas" panose="020B0609020204030204" pitchFamily="49" charset="0"/>
              </a:rPr>
              <a:t>dtype  astype()  to_numeric()  to_datetime()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wrong data</a:t>
            </a:r>
            <a:r>
              <a:rPr lang="en-US"/>
              <a:t>: row 7.</a:t>
            </a:r>
          </a:p>
          <a:p>
            <a:r>
              <a:rPr lang="en-US" sz="1100">
                <a:latin typeface="Consolas" panose="020B0609020204030204" pitchFamily="49" charset="0"/>
              </a:rPr>
              <a:t>loc[]  iloc[]</a:t>
            </a:r>
          </a:p>
          <a:p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The data set contains </a:t>
            </a:r>
            <a:r>
              <a:rPr lang="en-US">
                <a:solidFill>
                  <a:schemeClr val="accent1"/>
                </a:solidFill>
              </a:rPr>
              <a:t>duplicates</a:t>
            </a:r>
            <a:r>
              <a:rPr lang="en-US"/>
              <a:t>: row 11 and 12.</a:t>
            </a:r>
          </a:p>
          <a:p>
            <a:r>
              <a:rPr lang="en-US" sz="1100">
                <a:latin typeface="Consolas" panose="020B0609020204030204" pitchFamily="49" charset="0"/>
              </a:rPr>
              <a:t>duplicated()  drop_duplicates()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B35BB-D855-4BB0-A3B3-8592F337F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25"/>
          <a:stretch/>
        </p:blipFill>
        <p:spPr>
          <a:xfrm>
            <a:off x="6074916" y="1303568"/>
            <a:ext cx="2282934" cy="33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Matplotlib</a:t>
            </a:r>
            <a:r>
              <a:rPr lang="en-US" sz="1400"/>
              <a:t> is a </a:t>
            </a:r>
            <a:r>
              <a:rPr lang="en-US" sz="1400">
                <a:solidFill>
                  <a:schemeClr val="accent1"/>
                </a:solidFill>
              </a:rPr>
              <a:t>graph plotting </a:t>
            </a:r>
            <a:r>
              <a:rPr lang="en-US" sz="1400"/>
              <a:t>library in python that serves as a visualization utility.</a:t>
            </a:r>
          </a:p>
          <a:p>
            <a:pPr marL="76200" indent="0" algn="just">
              <a:buNone/>
            </a:pPr>
            <a:r>
              <a:rPr lang="en-US"/>
              <a:t>Matplotlib is mostly written in python, a few segments are written in C, Objective-C and Javascript for Platform compatibility.</a:t>
            </a:r>
          </a:p>
          <a:p>
            <a:pPr marL="76200" indent="0" algn="just">
              <a:buNone/>
            </a:pPr>
            <a:r>
              <a:rPr lang="en-US" sz="1400"/>
              <a:t>Most of the Matplotlib utilities lies under the </a:t>
            </a:r>
            <a:r>
              <a:rPr lang="en-US" sz="1400">
                <a:solidFill>
                  <a:schemeClr val="accent1"/>
                </a:solidFill>
              </a:rPr>
              <a:t>pyplot</a:t>
            </a:r>
            <a:r>
              <a:rPr lang="en-US" sz="1400"/>
              <a:t> submodule, and are usually imported under the </a:t>
            </a:r>
            <a:r>
              <a:rPr lang="en-US" sz="1400">
                <a:solidFill>
                  <a:schemeClr val="accent1"/>
                </a:solidFill>
              </a:rPr>
              <a:t>plt</a:t>
            </a:r>
            <a:r>
              <a:rPr lang="en-US" sz="1400"/>
              <a:t> alias.</a:t>
            </a:r>
          </a:p>
          <a:p>
            <a:pPr marL="76200" indent="0" algn="just">
              <a:buNone/>
            </a:pPr>
            <a:r>
              <a:rPr lang="en-US" sz="1400"/>
              <a:t>Matplotlib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https://matplotlib.org/stable/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matplotlib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mpl</a:t>
            </a:r>
          </a:p>
          <a:p>
            <a:r>
              <a:rPr lang="en-US" sz="1100">
                <a:latin typeface="Consolas" panose="020B0609020204030204" pitchFamily="49" charset="0"/>
              </a:rPr>
              <a:t>import matplotlib.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pyplot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909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Plotting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endParaRPr lang="en-US" sz="1100"/>
          </a:p>
          <a:p>
            <a:pPr marL="76200" indent="0" algn="just">
              <a:buNone/>
            </a:pPr>
            <a:r>
              <a:rPr lang="en-US" sz="1400"/>
              <a:t>Plotting x and y points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plot(</a:t>
            </a:r>
            <a:r>
              <a:rPr lang="en-US" sz="1100">
                <a:latin typeface="Consolas" panose="020B0609020204030204" pitchFamily="49" charset="0"/>
              </a:rPr>
              <a:t>xpoints, ypoints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show()</a:t>
            </a:r>
          </a:p>
          <a:p>
            <a:pPr marL="76200" indent="0" algn="just">
              <a:buNone/>
            </a:pP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Plotting without line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'o'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1195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fmt parameter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xpoints = np.array([0, 10, 8])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ypoints = np.array([0, 15,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marker, line, color = '*', '--', 'g'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plt.plot(xpoints, ypoints,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f'{marker}{line}{color}'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r>
              <a:rPr lang="en-US"/>
              <a:t>fmt reference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1100"/>
              <a:t>Marker</a:t>
            </a:r>
            <a:r>
              <a:rPr lang="en-US" sz="1100">
                <a:latin typeface="Consolas" panose="020B0609020204030204" pitchFamily="49" charset="0"/>
              </a:rPr>
              <a:t>:  o  *  .  ,  x  X  +  P  s  D  d  p  h  H  v  ^  &lt;  &gt;  1  2  3  4  |  _</a:t>
            </a:r>
          </a:p>
          <a:p>
            <a:r>
              <a:rPr lang="en-US" sz="1100"/>
              <a:t>Line</a:t>
            </a:r>
            <a:r>
              <a:rPr lang="en-US" sz="1100">
                <a:latin typeface="Consolas" panose="020B0609020204030204" pitchFamily="49" charset="0"/>
              </a:rPr>
              <a:t>:  -  :  --  -.</a:t>
            </a:r>
          </a:p>
          <a:p>
            <a:r>
              <a:rPr lang="en-US" sz="1100"/>
              <a:t>Color:</a:t>
            </a:r>
            <a:r>
              <a:rPr lang="en-US" sz="1100">
                <a:latin typeface="Consolas" panose="020B0609020204030204" pitchFamily="49" charset="0"/>
              </a:rPr>
              <a:t>  r  g  b  c  m  y  k  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976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Markers and Line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Multiple Lines</a:t>
            </a:r>
            <a:endParaRPr lang="en-US" sz="1400"/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y1 = np.array([3, 8, 1, 10])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y2 = np.array([6, 2, 7, 11])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plt.plot(y1,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</a:t>
            </a:r>
            <a:r>
              <a:rPr lang="en-US" sz="1100">
                <a:latin typeface="Consolas" panose="020B0609020204030204" pitchFamily="49" charset="0"/>
              </a:rPr>
              <a:t> = '',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linestyle</a:t>
            </a:r>
            <a:r>
              <a:rPr lang="en-US" sz="1100">
                <a:latin typeface="Consolas" panose="020B0609020204030204" pitchFamily="49" charset="0"/>
              </a:rPr>
              <a:t> = ':',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color</a:t>
            </a:r>
            <a:r>
              <a:rPr lang="en-US" sz="1100">
                <a:latin typeface="Consolas" panose="020B0609020204030204" pitchFamily="49" charset="0"/>
              </a:rPr>
              <a:t> = '#4CAF50')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plt.plot(y2, 'o-.r',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markersize</a:t>
            </a:r>
            <a:r>
              <a:rPr lang="en-US" sz="1100">
                <a:latin typeface="Consolas" panose="020B0609020204030204" pitchFamily="49" charset="0"/>
              </a:rPr>
              <a:t> = 9,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linewidth</a:t>
            </a:r>
            <a:r>
              <a:rPr lang="en-US" sz="1100">
                <a:latin typeface="Consolas" panose="020B0609020204030204" pitchFamily="49" charset="0"/>
              </a:rPr>
              <a:t> = 3)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plt.show()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69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Science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378585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A Data Scientist helps companies with data-driven decisions, to make their business better.</a:t>
            </a:r>
          </a:p>
          <a:p>
            <a:pPr marL="76200" indent="0" algn="just">
              <a:buNone/>
            </a:pPr>
            <a:r>
              <a:rPr lang="en-US" sz="1400"/>
              <a:t>Data Science is a combination of multiple disciplines that uses statistics, data analysis, and machine learning to analyze data and to extract knowledge and insights from it.</a:t>
            </a:r>
          </a:p>
          <a:p>
            <a:pPr marL="76200" indent="0" algn="just">
              <a:buNone/>
            </a:pPr>
            <a:r>
              <a:rPr lang="en-US" sz="1400"/>
              <a:t>Data Science is about data gathering, finding patterns in data, data analysis, make future predictions and decision-making.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C871E-937D-487A-B5C4-609476DCC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" t="4764" r="1319" b="10547"/>
          <a:stretch/>
        </p:blipFill>
        <p:spPr>
          <a:xfrm>
            <a:off x="4963092" y="1783005"/>
            <a:ext cx="344129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3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/>
              <a:t>Title and labels</a:t>
            </a:r>
            <a:endParaRPr lang="en-US" sz="1400"/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x = np.array([80, 85, 90, 95, 100, 105, 110, 115, 120, 125])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y = np.array([240, 255, 259, 265, 270, 290, 305, 306, 325, 330])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titleFont = {'family': 'Trebuchet MS', 'color': '#0091EA', 'size': 14}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labelFont = {'family': 'Consolas', 'color': 'black', 'size': 11}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plt.plot(x, y)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title(</a:t>
            </a:r>
            <a:r>
              <a:rPr lang="es-ES" sz="1100">
                <a:latin typeface="Consolas" panose="020B0609020204030204" pitchFamily="49" charset="0"/>
              </a:rPr>
              <a:t>'Sports Watch Data', titleFont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xlabel(</a:t>
            </a:r>
            <a:r>
              <a:rPr lang="es-ES" sz="1100">
                <a:latin typeface="Consolas" panose="020B0609020204030204" pitchFamily="49" charset="0"/>
              </a:rPr>
              <a:t>'Average Pulse',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ylabel(</a:t>
            </a:r>
            <a:r>
              <a:rPr lang="es-ES" sz="1100">
                <a:latin typeface="Consolas" panose="020B0609020204030204" pitchFamily="49" charset="0"/>
              </a:rPr>
              <a:t>'Calorie Burnage', labelFont</a:t>
            </a:r>
            <a:r>
              <a:rPr lang="es-E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s-ES" sz="1100">
                <a:latin typeface="Consolas" panose="020B0609020204030204" pitchFamily="49" charset="0"/>
              </a:rPr>
              <a:t>plt.show()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3824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is a Python library used for working with </a:t>
            </a:r>
            <a:r>
              <a:rPr lang="en-US" sz="1400">
                <a:solidFill>
                  <a:schemeClr val="accent1"/>
                </a:solidFill>
              </a:rPr>
              <a:t>arrays</a:t>
            </a:r>
            <a:r>
              <a:rPr lang="en-US" sz="1400"/>
              <a:t>. It also has functions for working in domain of linear algebra, fourier transform, and matrices.</a:t>
            </a:r>
          </a:p>
          <a:p>
            <a:pPr marL="76200" indent="0" algn="just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 algn="just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Import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Create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Slice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/>
              <a:t>Check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Define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 algn="just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 algn="just">
              <a:buNone/>
            </a:pPr>
            <a:r>
              <a:rPr lang="en-US" sz="1400"/>
              <a:t>Convert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 algn="just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2368</Words>
  <Application>Microsoft Office PowerPoint</Application>
  <PresentationFormat>On-screen Show (16:9)</PresentationFormat>
  <Paragraphs>326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Consolas</vt:lpstr>
      <vt:lpstr>Arial</vt:lpstr>
      <vt:lpstr>Trebuchet MS</vt:lpstr>
      <vt:lpstr>Roboto Slab</vt:lpstr>
      <vt:lpstr>Source Sans Pro</vt:lpstr>
      <vt:lpstr>Cordelia template</vt:lpstr>
      <vt:lpstr>Data Science</vt:lpstr>
      <vt:lpstr>0 Introduction</vt:lpstr>
      <vt:lpstr>Data Science</vt:lpstr>
      <vt:lpstr>1 Numpy</vt:lpstr>
      <vt:lpstr>Introduction</vt:lpstr>
      <vt:lpstr>Arrays</vt:lpstr>
      <vt:lpstr>Data Types</vt:lpstr>
      <vt:lpstr>Copy and View</vt:lpstr>
      <vt:lpstr>Shape</vt:lpstr>
      <vt:lpstr>Loops</vt:lpstr>
      <vt:lpstr>Joins and Splits</vt:lpstr>
      <vt:lpstr>Sort</vt:lpstr>
      <vt:lpstr>Search and Filter</vt:lpstr>
      <vt:lpstr>Random Numbers</vt:lpstr>
      <vt:lpstr>Universal Functions</vt:lpstr>
      <vt:lpstr>2 Pandas</vt:lpstr>
      <vt:lpstr>Introduction</vt:lpstr>
      <vt:lpstr>Series</vt:lpstr>
      <vt:lpstr>DataFrames</vt:lpstr>
      <vt:lpstr>Read and Write</vt:lpstr>
      <vt:lpstr>Analyze</vt:lpstr>
      <vt:lpstr>Sort and Filter</vt:lpstr>
      <vt:lpstr>Operations</vt:lpstr>
      <vt:lpstr>Data Cleaning</vt:lpstr>
      <vt:lpstr>3 Matplotlib</vt:lpstr>
      <vt:lpstr>Introduction</vt:lpstr>
      <vt:lpstr>Plotting</vt:lpstr>
      <vt:lpstr>Markers and Line</vt:lpstr>
      <vt:lpstr>Markers and Line</vt:lpstr>
      <vt:lpstr>Text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191</cp:revision>
  <dcterms:modified xsi:type="dcterms:W3CDTF">2023-04-16T09:18:25Z</dcterms:modified>
</cp:coreProperties>
</file>