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88" r:id="rId3"/>
    <p:sldId id="322" r:id="rId4"/>
    <p:sldId id="311" r:id="rId5"/>
    <p:sldId id="320" r:id="rId6"/>
    <p:sldId id="321" r:id="rId7"/>
    <p:sldId id="259" r:id="rId8"/>
    <p:sldId id="285" r:id="rId9"/>
    <p:sldId id="290" r:id="rId10"/>
    <p:sldId id="312" r:id="rId11"/>
    <p:sldId id="291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30" r:id="rId25"/>
    <p:sldId id="305" r:id="rId26"/>
    <p:sldId id="307" r:id="rId27"/>
    <p:sldId id="309" r:id="rId28"/>
    <p:sldId id="310" r:id="rId29"/>
    <p:sldId id="313" r:id="rId30"/>
    <p:sldId id="314" r:id="rId31"/>
    <p:sldId id="317" r:id="rId32"/>
    <p:sldId id="331" r:id="rId33"/>
    <p:sldId id="315" r:id="rId34"/>
    <p:sldId id="316" r:id="rId35"/>
    <p:sldId id="318" r:id="rId36"/>
    <p:sldId id="319" r:id="rId37"/>
    <p:sldId id="281" r:id="rId38"/>
    <p:sldId id="328" r:id="rId39"/>
    <p:sldId id="329" r:id="rId40"/>
    <p:sldId id="327" r:id="rId41"/>
    <p:sldId id="325" r:id="rId42"/>
    <p:sldId id="289" r:id="rId43"/>
    <p:sldId id="323" r:id="rId44"/>
    <p:sldId id="324" r:id="rId45"/>
    <p:sldId id="326" r:id="rId46"/>
    <p:sldId id="287" r:id="rId47"/>
    <p:sldId id="280" r:id="rId48"/>
    <p:sldId id="271" r:id="rId4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IRANSans" panose="020B0506030804020204" pitchFamily="34" charset="-78"/>
      <p:regular r:id="rId56"/>
      <p:bold r:id="rId57"/>
    </p:embeddedFont>
    <p:embeddedFont>
      <p:font typeface="Roboto Slab" panose="020B0604020202020204" charset="0"/>
      <p:regular r:id="rId58"/>
      <p:bold r:id="rId59"/>
    </p:embeddedFont>
    <p:embeddedFont>
      <p:font typeface="Source Sans Pro" panose="020B0503030403020204" pitchFamily="34" charset="0"/>
      <p:regular r:id="rId60"/>
      <p:bold r:id="rId61"/>
      <p:italic r:id="rId62"/>
      <p:boldItalic r:id="rId63"/>
    </p:embeddedFont>
    <p:embeddedFont>
      <p:font typeface="Trebuchet MS" panose="020B0603020202020204" pitchFamily="3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Text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Numeric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Sequence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0D6A351-883B-4D66-AB4E-DE2C9FFAC93F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str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802AFEA-D6BF-4435-9337-AEAAF82FE91D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int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4608957-16BD-4D27-B20E-263F8C3281F6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float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A378F2B-9C11-4BAE-BC74-DBABB6C33598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complex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25004D7-C6AA-4204-9549-262323E3EB14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list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B7A8A3F-C0A6-4847-86C6-FCEDF752C394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tuple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A1C1CF3-E9D4-4461-A742-3E6B047046EC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range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Mapping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800"/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800"/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800"/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800"/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Boolean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800"/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800"/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Binary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800"/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800"/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None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800"/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800"/>
        </a:p>
      </dgm:t>
    </dgm:pt>
    <dgm:pt modelId="{2BBD3A30-A00E-4E9B-8930-786EEB97150D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dict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800"/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800"/>
        </a:p>
      </dgm:t>
    </dgm:pt>
    <dgm:pt modelId="{67743F3B-F9F2-47C9-8021-B8730AEE4438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800"/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800"/>
        </a:p>
      </dgm:t>
    </dgm:pt>
    <dgm:pt modelId="{A4BD5EEF-3F82-4BDC-BB2B-0299342DF0E2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frozenset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800"/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800"/>
        </a:p>
      </dgm:t>
    </dgm:pt>
    <dgm:pt modelId="{1B5042C9-2484-4FEE-B87E-01798395B413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bool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800"/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800"/>
        </a:p>
      </dgm:t>
    </dgm:pt>
    <dgm:pt modelId="{9A1B6EE0-1A50-41BF-9C7F-D45104134C87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bytes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800"/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800"/>
        </a:p>
      </dgm:t>
    </dgm:pt>
    <dgm:pt modelId="{938A2BE1-5E5C-4098-A226-B4062B823800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bytearray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800"/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800"/>
        </a:p>
      </dgm:t>
    </dgm:pt>
    <dgm:pt modelId="{793E1BB4-9634-4EE8-B5B7-06C597B8DD36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memoryview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800"/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800"/>
        </a:p>
      </dgm:t>
    </dgm:pt>
    <dgm:pt modelId="{63109884-56AF-49D5-8398-E8CA23A9D31F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NoneType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800"/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800"/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38112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8107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>
    <a:effectLst>
      <a:softEdge rad="0"/>
    </a:effectLst>
  </dgm:bg>
  <dgm:whole>
    <a:effectLst>
      <a:reflection stA="45000" endPos="65000" dist="9398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331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Text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2343" y="426594"/>
        <a:ext cx="597380" cy="289678"/>
      </dsp:txXfrm>
    </dsp:sp>
    <dsp:sp modelId="{0A4E203B-C815-460E-BF82-5726705D8CF0}">
      <dsp:nvSpPr>
        <dsp:cNvPr id="0" name=""/>
        <dsp:cNvSpPr/>
      </dsp:nvSpPr>
      <dsp:spPr>
        <a:xfrm>
          <a:off x="19151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6412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str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35424" y="811222"/>
        <a:ext cx="474299" cy="289678"/>
      </dsp:txXfrm>
    </dsp:sp>
    <dsp:sp modelId="{603B4EAA-44EC-4831-9283-F68121A39533}">
      <dsp:nvSpPr>
        <dsp:cNvPr id="0" name=""/>
        <dsp:cNvSpPr/>
      </dsp:nvSpPr>
      <dsp:spPr>
        <a:xfrm>
          <a:off x="772586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Numeric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781598" y="426594"/>
        <a:ext cx="597380" cy="289678"/>
      </dsp:txXfrm>
    </dsp:sp>
    <dsp:sp modelId="{F048F52D-3AD7-44C2-A708-6F6DEDCE9EFC}">
      <dsp:nvSpPr>
        <dsp:cNvPr id="0" name=""/>
        <dsp:cNvSpPr/>
      </dsp:nvSpPr>
      <dsp:spPr>
        <a:xfrm>
          <a:off x="788407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95667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int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811222"/>
        <a:ext cx="474299" cy="289678"/>
      </dsp:txXfrm>
    </dsp:sp>
    <dsp:sp modelId="{D04FAB81-BC9C-4389-A28D-79A93E536607}">
      <dsp:nvSpPr>
        <dsp:cNvPr id="0" name=""/>
        <dsp:cNvSpPr/>
      </dsp:nvSpPr>
      <dsp:spPr>
        <a:xfrm>
          <a:off x="788407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95667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float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1195850"/>
        <a:ext cx="474299" cy="289678"/>
      </dsp:txXfrm>
    </dsp:sp>
    <dsp:sp modelId="{6A1830CE-0980-4A45-97B3-7D6B52398B18}">
      <dsp:nvSpPr>
        <dsp:cNvPr id="0" name=""/>
        <dsp:cNvSpPr/>
      </dsp:nvSpPr>
      <dsp:spPr>
        <a:xfrm>
          <a:off x="788407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95667" y="1571465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complex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1580477"/>
        <a:ext cx="474299" cy="289678"/>
      </dsp:txXfrm>
    </dsp:sp>
    <dsp:sp modelId="{58D35FFB-76BB-4ADF-AF36-065C8814CA72}">
      <dsp:nvSpPr>
        <dsp:cNvPr id="0" name=""/>
        <dsp:cNvSpPr/>
      </dsp:nvSpPr>
      <dsp:spPr>
        <a:xfrm>
          <a:off x="1541842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Sequence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550854" y="426594"/>
        <a:ext cx="597380" cy="289678"/>
      </dsp:txXfrm>
    </dsp:sp>
    <dsp:sp modelId="{DFBE6CE4-98E6-4F4F-B978-51DC469EB237}">
      <dsp:nvSpPr>
        <dsp:cNvPr id="0" name=""/>
        <dsp:cNvSpPr/>
      </dsp:nvSpPr>
      <dsp:spPr>
        <a:xfrm>
          <a:off x="1557662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64923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list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811222"/>
        <a:ext cx="474299" cy="289678"/>
      </dsp:txXfrm>
    </dsp:sp>
    <dsp:sp modelId="{A5D393DC-F71F-4937-8E3C-4E7AC92E2613}">
      <dsp:nvSpPr>
        <dsp:cNvPr id="0" name=""/>
        <dsp:cNvSpPr/>
      </dsp:nvSpPr>
      <dsp:spPr>
        <a:xfrm>
          <a:off x="1557662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64923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tuple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1195850"/>
        <a:ext cx="474299" cy="289678"/>
      </dsp:txXfrm>
    </dsp:sp>
    <dsp:sp modelId="{C385372D-7C65-4C0E-9C48-AA7228EE86FC}">
      <dsp:nvSpPr>
        <dsp:cNvPr id="0" name=""/>
        <dsp:cNvSpPr/>
      </dsp:nvSpPr>
      <dsp:spPr>
        <a:xfrm>
          <a:off x="1557662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64923" y="1571465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range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1580477"/>
        <a:ext cx="474299" cy="289678"/>
      </dsp:txXfrm>
    </dsp:sp>
    <dsp:sp modelId="{DD1C7B08-4603-4EAF-94F5-42C075979449}">
      <dsp:nvSpPr>
        <dsp:cNvPr id="0" name=""/>
        <dsp:cNvSpPr/>
      </dsp:nvSpPr>
      <dsp:spPr>
        <a:xfrm>
          <a:off x="2311097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Mapping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2320109" y="426594"/>
        <a:ext cx="597380" cy="289678"/>
      </dsp:txXfrm>
    </dsp:sp>
    <dsp:sp modelId="{83FEE991-CFF6-454E-9EA8-41E252BEE7E9}">
      <dsp:nvSpPr>
        <dsp:cNvPr id="0" name=""/>
        <dsp:cNvSpPr/>
      </dsp:nvSpPr>
      <dsp:spPr>
        <a:xfrm>
          <a:off x="2326918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434178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dict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2443190" y="811222"/>
        <a:ext cx="474299" cy="289678"/>
      </dsp:txXfrm>
    </dsp:sp>
    <dsp:sp modelId="{B2767B11-0F1F-41DA-965F-352BA5A35ED6}">
      <dsp:nvSpPr>
        <dsp:cNvPr id="0" name=""/>
        <dsp:cNvSpPr/>
      </dsp:nvSpPr>
      <dsp:spPr>
        <a:xfrm>
          <a:off x="3080353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089365" y="426594"/>
        <a:ext cx="597380" cy="289678"/>
      </dsp:txXfrm>
    </dsp:sp>
    <dsp:sp modelId="{BCFB3340-0E58-4CBB-BC49-1DBE9F0189AC}">
      <dsp:nvSpPr>
        <dsp:cNvPr id="0" name=""/>
        <dsp:cNvSpPr/>
      </dsp:nvSpPr>
      <dsp:spPr>
        <a:xfrm>
          <a:off x="3096173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203433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212445" y="811222"/>
        <a:ext cx="474299" cy="289678"/>
      </dsp:txXfrm>
    </dsp:sp>
    <dsp:sp modelId="{8AA34BC7-9105-49B1-A4A5-B4111FC7A0D5}">
      <dsp:nvSpPr>
        <dsp:cNvPr id="0" name=""/>
        <dsp:cNvSpPr/>
      </dsp:nvSpPr>
      <dsp:spPr>
        <a:xfrm>
          <a:off x="3096173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203433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frozenset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212445" y="1195850"/>
        <a:ext cx="474299" cy="289678"/>
      </dsp:txXfrm>
    </dsp:sp>
    <dsp:sp modelId="{43E2C9C6-7019-4CFF-9CB2-96495958DCA0}">
      <dsp:nvSpPr>
        <dsp:cNvPr id="0" name=""/>
        <dsp:cNvSpPr/>
      </dsp:nvSpPr>
      <dsp:spPr>
        <a:xfrm>
          <a:off x="3849608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Boolean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858620" y="426594"/>
        <a:ext cx="597380" cy="289678"/>
      </dsp:txXfrm>
    </dsp:sp>
    <dsp:sp modelId="{AF0C5557-6713-487C-B8F5-38B59374F2D9}">
      <dsp:nvSpPr>
        <dsp:cNvPr id="0" name=""/>
        <dsp:cNvSpPr/>
      </dsp:nvSpPr>
      <dsp:spPr>
        <a:xfrm>
          <a:off x="3865428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972689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bool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981701" y="811222"/>
        <a:ext cx="474299" cy="289678"/>
      </dsp:txXfrm>
    </dsp:sp>
    <dsp:sp modelId="{D4AF6D06-B549-42AB-94BF-B096E2314936}">
      <dsp:nvSpPr>
        <dsp:cNvPr id="0" name=""/>
        <dsp:cNvSpPr/>
      </dsp:nvSpPr>
      <dsp:spPr>
        <a:xfrm>
          <a:off x="4618863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Binary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627875" y="426594"/>
        <a:ext cx="597380" cy="289678"/>
      </dsp:txXfrm>
    </dsp:sp>
    <dsp:sp modelId="{AEE0474C-EEF3-43A2-8A58-1CBB9D6025B8}">
      <dsp:nvSpPr>
        <dsp:cNvPr id="0" name=""/>
        <dsp:cNvSpPr/>
      </dsp:nvSpPr>
      <dsp:spPr>
        <a:xfrm>
          <a:off x="4634684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741944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bytes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811222"/>
        <a:ext cx="474299" cy="289678"/>
      </dsp:txXfrm>
    </dsp:sp>
    <dsp:sp modelId="{9735164B-BCAC-4A1B-8B86-255E413ADC9E}">
      <dsp:nvSpPr>
        <dsp:cNvPr id="0" name=""/>
        <dsp:cNvSpPr/>
      </dsp:nvSpPr>
      <dsp:spPr>
        <a:xfrm>
          <a:off x="4634684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741944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bytearray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1195850"/>
        <a:ext cx="474299" cy="289678"/>
      </dsp:txXfrm>
    </dsp:sp>
    <dsp:sp modelId="{29653017-9F12-4CBC-A639-3CA515DD9426}">
      <dsp:nvSpPr>
        <dsp:cNvPr id="0" name=""/>
        <dsp:cNvSpPr/>
      </dsp:nvSpPr>
      <dsp:spPr>
        <a:xfrm>
          <a:off x="4634684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741944" y="1571465"/>
          <a:ext cx="679957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memoryview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1580477"/>
        <a:ext cx="661933" cy="289678"/>
      </dsp:txXfrm>
    </dsp:sp>
    <dsp:sp modelId="{54ACE4D0-5694-43F0-A86E-2B271A9C0B50}">
      <dsp:nvSpPr>
        <dsp:cNvPr id="0" name=""/>
        <dsp:cNvSpPr/>
      </dsp:nvSpPr>
      <dsp:spPr>
        <a:xfrm>
          <a:off x="5388119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None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5397131" y="426594"/>
        <a:ext cx="597380" cy="289678"/>
      </dsp:txXfrm>
    </dsp:sp>
    <dsp:sp modelId="{08824E4A-B282-475F-8B81-3D31A9EE4CDA}">
      <dsp:nvSpPr>
        <dsp:cNvPr id="0" name=""/>
        <dsp:cNvSpPr/>
      </dsp:nvSpPr>
      <dsp:spPr>
        <a:xfrm>
          <a:off x="5403939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511200" y="802210"/>
          <a:ext cx="581468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NoneType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5520212" y="811222"/>
        <a:ext cx="563444" cy="289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88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Learn Python Programming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 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913035"/>
              </p:ext>
            </p:extLst>
          </p:nvPr>
        </p:nvGraphicFramePr>
        <p:xfrm>
          <a:off x="2582734" y="1807447"/>
          <a:ext cx="6096000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183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Arguments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lastName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8834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 = lambda x, func: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2)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x)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(lambda x: (x % 2 and 'odd' or 'even'))(7)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Python Modules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module is a file containing a set of functions you want to include in your application.</a:t>
            </a:r>
          </a:p>
          <a:p>
            <a:pPr marL="76200" indent="0">
              <a:buNone/>
            </a:pPr>
            <a:r>
              <a:rPr lang="en-US" sz="1400"/>
              <a:t>To create a module just save the code you want in a file with the file extension </a:t>
            </a:r>
            <a:r>
              <a:rPr lang="en-US" sz="1400">
                <a:solidFill>
                  <a:schemeClr val="accent1"/>
                </a:solidFill>
              </a:rPr>
              <a:t>.py</a:t>
            </a:r>
            <a:r>
              <a:rPr lang="en-US" sz="1400"/>
              <a:t>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Use modules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100">
                <a:latin typeface="Consolas" panose="020B0609020204030204" pitchFamily="49" charset="0"/>
              </a:rPr>
              <a:t> m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</a:rPr>
              <a:t>'Alireza'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  #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importedName = 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name  # Variables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 from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030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now = datetime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.datetime.now()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print(now)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myBirthday = </a:t>
            </a:r>
            <a:r>
              <a:rPr lang="nn-NO" sz="1100">
                <a:latin typeface="Consolas" panose="020B0609020204030204" pitchFamily="49" charset="0"/>
              </a:rPr>
              <a:t>datetime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</a:rPr>
              <a:t>.datetime(1999, 1, 5)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.strftime('%x')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print(myBirthday.strftime(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'%A'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print((now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en-US" sz="1100">
                <a:latin typeface="Consolas" panose="020B0609020204030204" pitchFamily="49" charset="0"/>
              </a:rPr>
              <a:t> myBirthday)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.days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64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Git is a </a:t>
            </a:r>
            <a:r>
              <a:rPr lang="en-US" sz="1400">
                <a:solidFill>
                  <a:schemeClr val="accent1"/>
                </a:solidFill>
              </a:rPr>
              <a:t>version control </a:t>
            </a:r>
            <a:r>
              <a:rPr lang="en-US" sz="1400"/>
              <a:t>system.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Git helps you </a:t>
            </a:r>
            <a:r>
              <a:rPr lang="en-US" sz="1400">
                <a:solidFill>
                  <a:schemeClr val="accent1"/>
                </a:solidFill>
              </a:rPr>
              <a:t>keep track </a:t>
            </a:r>
            <a:r>
              <a:rPr lang="en-US" sz="1400"/>
              <a:t>of code changes.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Git is used to </a:t>
            </a:r>
            <a:r>
              <a:rPr lang="en-US" sz="1400">
                <a:solidFill>
                  <a:schemeClr val="accent1"/>
                </a:solidFill>
              </a:rPr>
              <a:t>collaborate</a:t>
            </a:r>
            <a:r>
              <a:rPr lang="en-US" sz="1400"/>
              <a:t> on code.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GitHub is the largest </a:t>
            </a:r>
            <a:r>
              <a:rPr lang="en-US" sz="1400">
                <a:solidFill>
                  <a:schemeClr val="accent1"/>
                </a:solidFill>
              </a:rPr>
              <a:t>host of source code </a:t>
            </a:r>
            <a:r>
              <a:rPr lang="en-US" sz="1400"/>
              <a:t>in the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52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Math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683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JSON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1581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NumPy is a Python library used for working with arrays.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NumPy is short for Numerical Python.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Pandas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4896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Matplotlib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315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Scikit-learn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6897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Current version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--version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Configure Git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config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--global user.name </a:t>
            </a:r>
            <a:r>
              <a:rPr lang="en-US" sz="1100">
                <a:latin typeface="Consolas" panose="020B0609020204030204" pitchFamily="49" charset="0"/>
              </a:rPr>
              <a:t>'alee-rezaa'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config --global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user.email </a:t>
            </a:r>
            <a:r>
              <a:rPr lang="en-US" sz="1100">
                <a:latin typeface="Consolas" panose="020B0609020204030204" pitchFamily="49" charset="0"/>
              </a:rPr>
              <a:t>'alee_rezaa@outlook.com'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659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Commands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Some useful commands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clone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status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r>
              <a:rPr lang="en-US" sz="1100">
                <a:latin typeface="Consolas" panose="020B0609020204030204" pitchFamily="49" charset="0"/>
              </a:rPr>
              <a:t> 'file'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add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commit -m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commit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-am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pull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805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Python is a popular programming language.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Guido van Rossum, and released in 1991.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2015</Words>
  <Application>Microsoft Office PowerPoint</Application>
  <PresentationFormat>On-screen Show (16:9)</PresentationFormat>
  <Paragraphs>460</Paragraphs>
  <Slides>48</Slides>
  <Notes>7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Trebuchet MS</vt:lpstr>
      <vt:lpstr>Roboto Slab</vt:lpstr>
      <vt:lpstr>Source Sans Pro</vt:lpstr>
      <vt:lpstr>Consolas</vt:lpstr>
      <vt:lpstr>IRANSans</vt:lpstr>
      <vt:lpstr>Cordelia template</vt:lpstr>
      <vt:lpstr>Learn Python Programming</vt:lpstr>
      <vt:lpstr>Install Requirements</vt:lpstr>
      <vt:lpstr>1 Git Basics</vt:lpstr>
      <vt:lpstr>Introduction</vt:lpstr>
      <vt:lpstr>Configuration</vt:lpstr>
      <vt:lpstr>Basic Commands</vt:lpstr>
      <vt:lpstr>2 Python Basics</vt:lpstr>
      <vt:lpstr>Introduction</vt:lpstr>
      <vt:lpstr>Syntax</vt:lpstr>
      <vt:lpstr>Output and Input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Join Sets</vt:lpstr>
      <vt:lpstr>Dictionaries</vt:lpstr>
      <vt:lpstr>If Statements</vt:lpstr>
      <vt:lpstr>Nested If Statements</vt:lpstr>
      <vt:lpstr>Match Case</vt:lpstr>
      <vt:lpstr>While Loops</vt:lpstr>
      <vt:lpstr>For Loops</vt:lpstr>
      <vt:lpstr>Break and Continue</vt:lpstr>
      <vt:lpstr>Nested Loops</vt:lpstr>
      <vt:lpstr>Functions</vt:lpstr>
      <vt:lpstr>Function Arguments</vt:lpstr>
      <vt:lpstr>Function Types</vt:lpstr>
      <vt:lpstr>Nested Functions</vt:lpstr>
      <vt:lpstr>Lambda</vt:lpstr>
      <vt:lpstr>Lambda</vt:lpstr>
      <vt:lpstr>Try Except</vt:lpstr>
      <vt:lpstr>Exceptions</vt:lpstr>
      <vt:lpstr>3 Python Modules</vt:lpstr>
      <vt:lpstr>Introduction</vt:lpstr>
      <vt:lpstr>Datetime</vt:lpstr>
      <vt:lpstr>Math</vt:lpstr>
      <vt:lpstr>JSON</vt:lpstr>
      <vt:lpstr>Numpy</vt:lpstr>
      <vt:lpstr>Pandas</vt:lpstr>
      <vt:lpstr>Matplotlib</vt:lpstr>
      <vt:lpstr>Scikit-learn</vt:lpstr>
      <vt:lpstr>4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92</cp:revision>
  <dcterms:modified xsi:type="dcterms:W3CDTF">2023-03-29T06:15:29Z</dcterms:modified>
</cp:coreProperties>
</file>