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EC88-0234-A743-BAD4-10B3DE3467DA}" type="datetimeFigureOut">
              <a:rPr lang="it-IT" smtClean="0"/>
              <a:t>14/11/23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D90DB-0CD3-2A49-91F8-5405B70E64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0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4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0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6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8375C00B-5398-37C2-A21C-BADF8DC3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04DF8E-D778-224A-AAA5-ACF472A2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it-IT" dirty="0" err="1"/>
              <a:t>Evolutionary</a:t>
            </a:r>
            <a:r>
              <a:rPr lang="it-IT" dirty="0"/>
              <a:t> </a:t>
            </a:r>
            <a:r>
              <a:rPr lang="it-IT" dirty="0" err="1"/>
              <a:t>algorith</a:t>
            </a:r>
            <a:r>
              <a:rPr lang="it-IT" dirty="0"/>
              <a:t> for the Game of Nim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EDD44-A6EC-F28C-1A56-C11D6B1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it-IT" dirty="0"/>
              <a:t>Alessandro De Marco - 317626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017" y="1633577"/>
            <a:ext cx="5868001" cy="3520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6509" y="1633578"/>
            <a:ext cx="5865162" cy="35190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904607" y="1010205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754771" y="1010205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87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935" y="1694687"/>
            <a:ext cx="5860800" cy="3418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8265" y="1694687"/>
            <a:ext cx="5860800" cy="34188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804344" y="1063382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784346" y="1063382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22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D3030B-500C-389B-F31E-06202FDB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074420"/>
            <a:ext cx="6072246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/>
              <a:t>Thanks for the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F2101-B32C-0B1F-F7DE-A4868428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1074420"/>
            <a:ext cx="3457605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Alessandro De Marco - 317626 – </a:t>
            </a:r>
            <a:r>
              <a:rPr lang="en-US" sz="2200" dirty="0" err="1"/>
              <a:t>github</a:t>
            </a:r>
            <a:r>
              <a:rPr lang="en-US" sz="2200" dirty="0"/>
              <a:t>: </a:t>
            </a:r>
            <a:r>
              <a:rPr lang="en-US" sz="2200" dirty="0" err="1"/>
              <a:t>Aleedm</a:t>
            </a:r>
            <a:endParaRPr lang="en-US" sz="2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 chess pieces on board">
            <a:extLst>
              <a:ext uri="{FF2B5EF4-FFF2-40B4-BE49-F238E27FC236}">
                <a16:creationId xmlns:a16="http://schemas.microsoft.com/office/drawing/2014/main" id="{133CB1DF-AF7C-DE28-B8A5-4A664F2A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901" b="12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66A9D3-4CFB-D2D8-9AA6-5D2870AE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Best strategies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D4DB22-51D3-B02F-F19D-961783FA3B13}"/>
              </a:ext>
            </a:extLst>
          </p:cNvPr>
          <p:cNvSpPr txBox="1"/>
          <p:nvPr/>
        </p:nvSpPr>
        <p:spPr>
          <a:xfrm>
            <a:off x="5232992" y="1201002"/>
            <a:ext cx="6197007" cy="431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Concept: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The winning strategy for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revolves around the concept of "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Sum", calculated using the bitwise XOR operation.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Calculation: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Convert the number of items in each pile to binary, and then perform a bitwise XOR (exclusive or) operation across all piles.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Winning Move: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640080" lvl="2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zero, your position is currently losing, and any move will leave a winning position for the opponent unless they make a mistake.</a:t>
            </a:r>
          </a:p>
          <a:p>
            <a:pPr marL="640080" lvl="2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non-zero, make a move that results in a new state where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zero. This is always possible 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non-zero.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0B3E-EFAB-7A5D-900B-C09B2393D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4B02C3-C32A-4785-4844-F88ABEB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/>
              <a:t>Genome definition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9FB2C-2D7C-0A9F-655F-8CA980BF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2 parts: </a:t>
            </a:r>
            <a:r>
              <a:rPr lang="it-IT" dirty="0" err="1"/>
              <a:t>target_preference</a:t>
            </a:r>
            <a:r>
              <a:rPr lang="it-IT" dirty="0"/>
              <a:t> e </a:t>
            </a:r>
            <a:r>
              <a:rPr lang="it-IT" dirty="0" err="1"/>
              <a:t>target_range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</a:pPr>
            <a:r>
              <a:rPr lang="it-IT" dirty="0"/>
              <a:t>The </a:t>
            </a:r>
            <a:r>
              <a:rPr lang="it-IT" b="1" dirty="0" err="1"/>
              <a:t>target_preference</a:t>
            </a:r>
            <a:r>
              <a:rPr lang="it-IT" b="1" dirty="0"/>
              <a:t> </a:t>
            </a:r>
            <a:r>
              <a:rPr lang="it-IT" dirty="0"/>
              <a:t>in 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an </a:t>
            </a:r>
            <a:r>
              <a:rPr lang="it-IT" dirty="0" err="1"/>
              <a:t>individual's</a:t>
            </a:r>
            <a:r>
              <a:rPr lang="it-IT" dirty="0"/>
              <a:t> </a:t>
            </a:r>
            <a:r>
              <a:rPr lang="it-IT" dirty="0" err="1"/>
              <a:t>tendency</a:t>
            </a:r>
            <a:r>
              <a:rPr lang="it-IT" dirty="0"/>
              <a:t> to </a:t>
            </a:r>
            <a:r>
              <a:rPr lang="it-IT" dirty="0" err="1"/>
              <a:t>aim</a:t>
            </a:r>
            <a:r>
              <a:rPr lang="it-IT" dirty="0"/>
              <a:t> for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nim_sum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after making a </a:t>
            </a:r>
            <a:r>
              <a:rPr lang="it-IT" dirty="0" err="1"/>
              <a:t>move</a:t>
            </a:r>
            <a:r>
              <a:rPr lang="it-IT" dirty="0"/>
              <a:t>, </a:t>
            </a:r>
            <a:r>
              <a:rPr lang="it-IT" dirty="0" err="1"/>
              <a:t>expressed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random float </a:t>
            </a:r>
            <a:r>
              <a:rPr lang="it-IT" dirty="0" err="1"/>
              <a:t>between</a:t>
            </a:r>
            <a:r>
              <a:rPr lang="it-IT" dirty="0"/>
              <a:t> 0 and 1</a:t>
            </a:r>
          </a:p>
          <a:p>
            <a:pPr>
              <a:lnSpc>
                <a:spcPct val="100000"/>
              </a:lnSpc>
            </a:pPr>
            <a:r>
              <a:rPr lang="it-IT" dirty="0"/>
              <a:t>The </a:t>
            </a:r>
            <a:r>
              <a:rPr lang="it-IT" b="1" dirty="0" err="1"/>
              <a:t>target_range</a:t>
            </a:r>
            <a:r>
              <a:rPr lang="it-IT" dirty="0"/>
              <a:t> in 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the </a:t>
            </a:r>
            <a:r>
              <a:rPr lang="it-IT" dirty="0" err="1"/>
              <a:t>proportion</a:t>
            </a:r>
            <a:r>
              <a:rPr lang="it-IT" dirty="0"/>
              <a:t> of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nim_sum</a:t>
            </a:r>
            <a:r>
              <a:rPr lang="it-IT" dirty="0"/>
              <a:t> range </a:t>
            </a:r>
            <a:r>
              <a:rPr lang="it-IT" dirty="0" err="1"/>
              <a:t>that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acceptable</a:t>
            </a:r>
            <a:r>
              <a:rPr lang="it-IT" dirty="0"/>
              <a:t> for making a </a:t>
            </a:r>
            <a:r>
              <a:rPr lang="it-IT" dirty="0" err="1"/>
              <a:t>move</a:t>
            </a:r>
            <a:r>
              <a:rPr lang="it-IT" dirty="0"/>
              <a:t>, with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a float </a:t>
            </a:r>
            <a:r>
              <a:rPr lang="it-IT" dirty="0" err="1"/>
              <a:t>between</a:t>
            </a:r>
            <a:r>
              <a:rPr lang="it-IT" dirty="0"/>
              <a:t> 0 and 1 to </a:t>
            </a:r>
            <a:r>
              <a:rPr lang="it-IT" dirty="0" err="1"/>
              <a:t>represent</a:t>
            </a:r>
            <a:r>
              <a:rPr lang="it-IT" dirty="0"/>
              <a:t> the size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acceptable</a:t>
            </a:r>
            <a:r>
              <a:rPr lang="it-IT" dirty="0"/>
              <a:t> subset relative to the </a:t>
            </a:r>
            <a:r>
              <a:rPr lang="it-IT" dirty="0" err="1"/>
              <a:t>game's</a:t>
            </a:r>
            <a:r>
              <a:rPr lang="it-IT" dirty="0"/>
              <a:t> full range of </a:t>
            </a:r>
            <a:r>
              <a:rPr lang="it-IT" dirty="0" err="1"/>
              <a:t>nim_sum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rrow hitting a bull's eye target">
            <a:extLst>
              <a:ext uri="{FF2B5EF4-FFF2-40B4-BE49-F238E27FC236}">
                <a16:creationId xmlns:a16="http://schemas.microsoft.com/office/drawing/2014/main" id="{9C29FBD2-1F3A-2A00-018C-2B845B8CD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1771" b="21979"/>
          <a:stretch/>
        </p:blipFill>
        <p:spPr>
          <a:xfrm>
            <a:off x="-1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07C0BE-5283-1C77-8738-24F523A5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/>
              <a:t>Target </a:t>
            </a:r>
            <a:r>
              <a:rPr lang="it-IT" dirty="0" err="1"/>
              <a:t>Preference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0BA359E-A2E5-B5D3-B2DF-0514050C4BC8}"/>
              </a:ext>
            </a:extLst>
          </p:cNvPr>
          <p:cNvCxnSpPr/>
          <p:nvPr/>
        </p:nvCxnSpPr>
        <p:spPr>
          <a:xfrm>
            <a:off x="6756179" y="4003815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665DCC-71DB-4209-CF05-266FEBBD078C}"/>
              </a:ext>
            </a:extLst>
          </p:cNvPr>
          <p:cNvSpPr txBox="1"/>
          <p:nvPr/>
        </p:nvSpPr>
        <p:spPr>
          <a:xfrm>
            <a:off x="6596520" y="3634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F5A122-742D-FB55-66DF-AA76436528E7}"/>
              </a:ext>
            </a:extLst>
          </p:cNvPr>
          <p:cNvSpPr txBox="1"/>
          <p:nvPr/>
        </p:nvSpPr>
        <p:spPr>
          <a:xfrm>
            <a:off x="10196520" y="3634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A34EC735-2D7B-B7B8-4D80-D3B1F538FAA4}"/>
              </a:ext>
            </a:extLst>
          </p:cNvPr>
          <p:cNvCxnSpPr/>
          <p:nvPr/>
        </p:nvCxnSpPr>
        <p:spPr>
          <a:xfrm>
            <a:off x="6756179" y="1660648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1396CA-9DB0-88CD-86F8-6FBE80E0AA71}"/>
              </a:ext>
            </a:extLst>
          </p:cNvPr>
          <p:cNvSpPr txBox="1"/>
          <p:nvPr/>
        </p:nvSpPr>
        <p:spPr>
          <a:xfrm>
            <a:off x="6596520" y="12913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C6539C-D734-5EEC-3A8C-B4D67262DE68}"/>
              </a:ext>
            </a:extLst>
          </p:cNvPr>
          <p:cNvSpPr txBox="1"/>
          <p:nvPr/>
        </p:nvSpPr>
        <p:spPr>
          <a:xfrm>
            <a:off x="10196520" y="12913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F7E4B8-1CF8-CD1F-3B4F-4BB637A29FF8}"/>
              </a:ext>
            </a:extLst>
          </p:cNvPr>
          <p:cNvSpPr txBox="1"/>
          <p:nvPr/>
        </p:nvSpPr>
        <p:spPr>
          <a:xfrm>
            <a:off x="7658946" y="1778162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Nim sum range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0261FF8-1F20-0E4E-6662-8BC38D211F97}"/>
              </a:ext>
            </a:extLst>
          </p:cNvPr>
          <p:cNvSpPr txBox="1"/>
          <p:nvPr/>
        </p:nvSpPr>
        <p:spPr>
          <a:xfrm>
            <a:off x="7068496" y="5144499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</a:t>
            </a:r>
            <a:r>
              <a:rPr lang="it-IT" dirty="0" err="1"/>
              <a:t>preference</a:t>
            </a:r>
            <a:r>
              <a:rPr lang="it-IT" dirty="0"/>
              <a:t> = 0.4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AFB0A99-2C52-76F8-613D-7642CF59EFB6}"/>
              </a:ext>
            </a:extLst>
          </p:cNvPr>
          <p:cNvCxnSpPr>
            <a:stCxn id="14" idx="2"/>
          </p:cNvCxnSpPr>
          <p:nvPr/>
        </p:nvCxnSpPr>
        <p:spPr>
          <a:xfrm>
            <a:off x="8556179" y="2147494"/>
            <a:ext cx="0" cy="1302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7 17">
            <a:extLst>
              <a:ext uri="{FF2B5EF4-FFF2-40B4-BE49-F238E27FC236}">
                <a16:creationId xmlns:a16="http://schemas.microsoft.com/office/drawing/2014/main" id="{FF9903BA-118E-7189-42F5-74FA41D84844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V="1">
            <a:off x="7725622" y="4434322"/>
            <a:ext cx="1117656" cy="2566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64B7B55-187E-B247-B8DE-22D848C3BB10}"/>
              </a:ext>
            </a:extLst>
          </p:cNvPr>
          <p:cNvSpPr txBox="1"/>
          <p:nvPr/>
        </p:nvSpPr>
        <p:spPr>
          <a:xfrm>
            <a:off x="7899488" y="363448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423909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0810A65C-AFCB-15B7-EC76-536AEA3D1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89" b="1544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C7DC8-5107-22B6-4F6C-B8DB65A2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/>
              <a:t>Target range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F0C2E85-09E6-2538-8BBA-87337F6D94AF}"/>
              </a:ext>
            </a:extLst>
          </p:cNvPr>
          <p:cNvCxnSpPr/>
          <p:nvPr/>
        </p:nvCxnSpPr>
        <p:spPr>
          <a:xfrm>
            <a:off x="6970609" y="3432391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14903D-D852-5FA7-7A87-E42065A00E5A}"/>
              </a:ext>
            </a:extLst>
          </p:cNvPr>
          <p:cNvSpPr txBox="1"/>
          <p:nvPr/>
        </p:nvSpPr>
        <p:spPr>
          <a:xfrm>
            <a:off x="6810950" y="30630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83C676-FB12-82C8-D835-5E7C76985A69}"/>
              </a:ext>
            </a:extLst>
          </p:cNvPr>
          <p:cNvSpPr txBox="1"/>
          <p:nvPr/>
        </p:nvSpPr>
        <p:spPr>
          <a:xfrm>
            <a:off x="10410950" y="30630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AF189C-B971-9A8D-00BD-4ED9AC7BC211}"/>
              </a:ext>
            </a:extLst>
          </p:cNvPr>
          <p:cNvSpPr txBox="1"/>
          <p:nvPr/>
        </p:nvSpPr>
        <p:spPr>
          <a:xfrm>
            <a:off x="7282926" y="1945403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</a:t>
            </a:r>
            <a:r>
              <a:rPr lang="it-IT" dirty="0" err="1"/>
              <a:t>preference</a:t>
            </a:r>
            <a:r>
              <a:rPr lang="it-IT" dirty="0"/>
              <a:t> = 0.4</a:t>
            </a:r>
          </a:p>
        </p:txBody>
      </p:sp>
      <p:cxnSp>
        <p:nvCxnSpPr>
          <p:cNvPr id="10" name="Connettore 7 9">
            <a:extLst>
              <a:ext uri="{FF2B5EF4-FFF2-40B4-BE49-F238E27FC236}">
                <a16:creationId xmlns:a16="http://schemas.microsoft.com/office/drawing/2014/main" id="{4AC39B64-3401-DE2B-C0D5-114DB9256272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94628" y="2487078"/>
            <a:ext cx="748325" cy="4036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2FBBE7-1D2A-D66B-3767-1BFB1A15DA6E}"/>
              </a:ext>
            </a:extLst>
          </p:cNvPr>
          <p:cNvSpPr txBox="1"/>
          <p:nvPr/>
        </p:nvSpPr>
        <p:spPr>
          <a:xfrm>
            <a:off x="8113918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76A35C2-FC31-4646-1A0E-8E9C74974AF3}"/>
              </a:ext>
            </a:extLst>
          </p:cNvPr>
          <p:cNvSpPr txBox="1"/>
          <p:nvPr/>
        </p:nvSpPr>
        <p:spPr>
          <a:xfrm>
            <a:off x="7378962" y="5276704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range = 0.2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2B52486-D0D3-33D2-CE2C-B2B68308D6FD}"/>
              </a:ext>
            </a:extLst>
          </p:cNvPr>
          <p:cNvSpPr txBox="1"/>
          <p:nvPr/>
        </p:nvSpPr>
        <p:spPr>
          <a:xfrm>
            <a:off x="8628785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3E8BC7C-7067-8D1D-B9E5-51192E1E1766}"/>
              </a:ext>
            </a:extLst>
          </p:cNvPr>
          <p:cNvSpPr txBox="1"/>
          <p:nvPr/>
        </p:nvSpPr>
        <p:spPr>
          <a:xfrm>
            <a:off x="7596256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0.3</a:t>
            </a: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6A4F0EC4-1B55-629B-C2B8-05C2E5F51C3A}"/>
              </a:ext>
            </a:extLst>
          </p:cNvPr>
          <p:cNvSpPr/>
          <p:nvPr/>
        </p:nvSpPr>
        <p:spPr>
          <a:xfrm rot="5400000">
            <a:off x="8190044" y="3087853"/>
            <a:ext cx="369331" cy="1344273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B993510E-9886-90AF-EC4A-3CE6AC29C4EA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7839644" y="4515449"/>
            <a:ext cx="1296320" cy="2261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7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1736AA-CD0D-2F3D-BE83-54D07412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it-IT" dirty="0"/>
              <a:t>Parent </a:t>
            </a:r>
            <a:r>
              <a:rPr lang="it-IT" dirty="0" err="1"/>
              <a:t>selection</a:t>
            </a:r>
            <a:endParaRPr lang="it-IT" dirty="0"/>
          </a:p>
        </p:txBody>
      </p:sp>
      <p:pic>
        <p:nvPicPr>
          <p:cNvPr id="5" name="Picture 4" descr="Colourful boardgame">
            <a:extLst>
              <a:ext uri="{FF2B5EF4-FFF2-40B4-BE49-F238E27FC236}">
                <a16:creationId xmlns:a16="http://schemas.microsoft.com/office/drawing/2014/main" id="{B56603F1-15D1-4C1B-700D-D2562F32D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lumMod val="50000"/>
                <a:lumOff val="50000"/>
                <a:tint val="45000"/>
                <a:satMod val="400000"/>
              </a:schemeClr>
            </a:duotone>
          </a:blip>
          <a:srcRect l="28103" r="2733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23DFC-5BFB-F05D-FD75-B897BEC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endParaRPr lang="it-IT" dirty="0"/>
          </a:p>
          <a:p>
            <a:r>
              <a:rPr lang="it-IT" dirty="0"/>
              <a:t>Roulette Wheel </a:t>
            </a:r>
            <a:r>
              <a:rPr lang="it-IT" dirty="0" err="1"/>
              <a:t>Selection</a:t>
            </a:r>
            <a:endParaRPr lang="it-IT" dirty="0"/>
          </a:p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magine che contiene Policromia, schermata, linea, arte&#10;&#10;Descrizione generata automaticamente">
            <a:extLst>
              <a:ext uri="{FF2B5EF4-FFF2-40B4-BE49-F238E27FC236}">
                <a16:creationId xmlns:a16="http://schemas.microsoft.com/office/drawing/2014/main" id="{8D023F48-DBA9-A0D9-BC5D-44FA4373A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33" b="12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ACF0BB-5A18-EB99-73A8-79C49463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107A7-7968-F57A-B040-713E9333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1" dirty="0"/>
              <a:t>10 </a:t>
            </a:r>
            <a:r>
              <a:rPr lang="it-IT" sz="1600" b="1" dirty="0" err="1"/>
              <a:t>Epochs</a:t>
            </a:r>
            <a:r>
              <a:rPr lang="it-IT" sz="1600" dirty="0"/>
              <a:t>: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total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r>
              <a:rPr lang="it-IT" sz="1600" dirty="0"/>
              <a:t> of generations the </a:t>
            </a:r>
            <a:r>
              <a:rPr lang="it-IT" sz="1600" dirty="0" err="1"/>
              <a:t>simulation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through</a:t>
            </a:r>
            <a:r>
              <a:rPr lang="it-IT" sz="1600" dirty="0"/>
              <a:t>.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epoch</a:t>
            </a:r>
            <a:r>
              <a:rPr lang="it-IT" sz="1600" dirty="0"/>
              <a:t> </a:t>
            </a:r>
            <a:r>
              <a:rPr lang="it-IT" sz="1600" dirty="0" err="1"/>
              <a:t>sees</a:t>
            </a:r>
            <a:r>
              <a:rPr lang="it-IT" sz="1600" dirty="0"/>
              <a:t> the </a:t>
            </a:r>
            <a:r>
              <a:rPr lang="it-IT" sz="1600" dirty="0" err="1"/>
              <a:t>creation</a:t>
            </a:r>
            <a:r>
              <a:rPr lang="it-IT" sz="1600" dirty="0"/>
              <a:t> of a new generation of </a:t>
            </a:r>
            <a:r>
              <a:rPr lang="it-IT" sz="1600" dirty="0" err="1"/>
              <a:t>individuals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25 </a:t>
            </a:r>
            <a:r>
              <a:rPr lang="it-IT" sz="1600" b="1" dirty="0" err="1"/>
              <a:t>Number</a:t>
            </a:r>
            <a:r>
              <a:rPr lang="it-IT" sz="1600" b="1" dirty="0"/>
              <a:t> of Games per </a:t>
            </a:r>
            <a:r>
              <a:rPr lang="it-IT" sz="1600" b="1" dirty="0" err="1"/>
              <a:t>Individual</a:t>
            </a:r>
            <a:r>
              <a:rPr lang="it-IT" sz="1600" dirty="0"/>
              <a:t>: </a:t>
            </a:r>
            <a:r>
              <a:rPr lang="it-IT" sz="1600" dirty="0" err="1"/>
              <a:t>Indicates</a:t>
            </a:r>
            <a:r>
              <a:rPr lang="it-IT" sz="1600" dirty="0"/>
              <a:t> the </a:t>
            </a:r>
            <a:r>
              <a:rPr lang="it-IT" sz="1600" dirty="0" err="1"/>
              <a:t>number</a:t>
            </a:r>
            <a:r>
              <a:rPr lang="it-IT" sz="1600" dirty="0"/>
              <a:t> of games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individual</a:t>
            </a:r>
            <a:r>
              <a:rPr lang="it-IT" sz="1600" dirty="0"/>
              <a:t> in the </a:t>
            </a:r>
            <a:r>
              <a:rPr lang="it-IT" sz="1600" dirty="0" err="1"/>
              <a:t>population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play. </a:t>
            </a:r>
            <a:r>
              <a:rPr lang="it-IT" sz="1600" dirty="0" err="1"/>
              <a:t>It's</a:t>
            </a:r>
            <a:r>
              <a:rPr lang="it-IT" sz="1600" dirty="0"/>
              <a:t> </a:t>
            </a:r>
            <a:r>
              <a:rPr lang="it-IT" sz="1600" dirty="0" err="1"/>
              <a:t>crucial</a:t>
            </a:r>
            <a:r>
              <a:rPr lang="it-IT" sz="1600" dirty="0"/>
              <a:t> for </a:t>
            </a:r>
            <a:r>
              <a:rPr lang="it-IT" sz="1600" dirty="0" err="1"/>
              <a:t>determining</a:t>
            </a:r>
            <a:r>
              <a:rPr lang="it-IT" sz="1600" dirty="0"/>
              <a:t> the fitness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individual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 err="1"/>
              <a:t>Population</a:t>
            </a:r>
            <a:r>
              <a:rPr lang="it-IT" sz="1600" b="1" dirty="0"/>
              <a:t> (200)</a:t>
            </a:r>
            <a:r>
              <a:rPr lang="it-IT" sz="1600" dirty="0"/>
              <a:t>: The </a:t>
            </a:r>
            <a:r>
              <a:rPr lang="it-IT" sz="1600" dirty="0" err="1"/>
              <a:t>total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individuals</a:t>
            </a:r>
            <a:r>
              <a:rPr lang="it-IT" sz="1600" dirty="0"/>
              <a:t> in </a:t>
            </a:r>
            <a:r>
              <a:rPr lang="it-IT" sz="1600" dirty="0" err="1"/>
              <a:t>each</a:t>
            </a:r>
            <a:r>
              <a:rPr lang="it-IT" sz="1600" dirty="0"/>
              <a:t> generation.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population</a:t>
            </a:r>
            <a:r>
              <a:rPr lang="it-IT" sz="1600" dirty="0"/>
              <a:t> size </a:t>
            </a:r>
            <a:r>
              <a:rPr lang="it-IT" sz="1600" dirty="0" err="1"/>
              <a:t>allows</a:t>
            </a:r>
            <a:r>
              <a:rPr lang="it-IT" sz="1600" dirty="0"/>
              <a:t> for more </a:t>
            </a:r>
            <a:r>
              <a:rPr lang="it-IT" sz="1600" dirty="0" err="1"/>
              <a:t>genetic</a:t>
            </a:r>
            <a:r>
              <a:rPr lang="it-IT" sz="1600" dirty="0"/>
              <a:t> </a:t>
            </a:r>
            <a:r>
              <a:rPr lang="it-IT" sz="1600" dirty="0" err="1"/>
              <a:t>diversity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100 </a:t>
            </a:r>
            <a:r>
              <a:rPr lang="it-IT" sz="1600" b="1" dirty="0" err="1"/>
              <a:t>Parents</a:t>
            </a:r>
            <a:r>
              <a:rPr lang="it-IT" sz="1600" dirty="0"/>
              <a:t> :The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individuals</a:t>
            </a:r>
            <a:r>
              <a:rPr lang="it-IT" sz="1600" dirty="0"/>
              <a:t> </a:t>
            </a:r>
            <a:r>
              <a:rPr lang="it-IT" sz="1600" dirty="0" err="1"/>
              <a:t>selected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parents</a:t>
            </a:r>
            <a:r>
              <a:rPr lang="it-IT" sz="1600" dirty="0"/>
              <a:t> to create the </a:t>
            </a:r>
            <a:r>
              <a:rPr lang="it-IT" sz="1600" dirty="0" err="1"/>
              <a:t>next</a:t>
            </a:r>
            <a:r>
              <a:rPr lang="it-IT" sz="1600" dirty="0"/>
              <a:t> generation.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selection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key to </a:t>
            </a:r>
            <a:r>
              <a:rPr lang="it-IT" sz="1600" dirty="0" err="1"/>
              <a:t>passing</a:t>
            </a:r>
            <a:r>
              <a:rPr lang="it-IT" sz="1600" dirty="0"/>
              <a:t> </a:t>
            </a:r>
            <a:r>
              <a:rPr lang="it-IT" sz="1600" dirty="0" err="1"/>
              <a:t>successful</a:t>
            </a:r>
            <a:r>
              <a:rPr lang="it-IT" sz="1600" dirty="0"/>
              <a:t> traits </a:t>
            </a:r>
            <a:r>
              <a:rPr lang="it-IT" sz="1600" dirty="0" err="1"/>
              <a:t>forward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Tournament Size (50)</a:t>
            </a:r>
            <a:r>
              <a:rPr lang="it-IT" sz="1600" dirty="0"/>
              <a:t>: </a:t>
            </a:r>
            <a:r>
              <a:rPr lang="it-IT" sz="1600" dirty="0" err="1"/>
              <a:t>Used</a:t>
            </a:r>
            <a:r>
              <a:rPr lang="it-IT" sz="1600" dirty="0"/>
              <a:t> in </a:t>
            </a:r>
            <a:r>
              <a:rPr lang="it-IT" sz="1600" dirty="0" err="1"/>
              <a:t>tournament</a:t>
            </a:r>
            <a:r>
              <a:rPr lang="it-IT" sz="1600" dirty="0"/>
              <a:t> </a:t>
            </a:r>
            <a:r>
              <a:rPr lang="it-IT" sz="1600" dirty="0" err="1"/>
              <a:t>selection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. </a:t>
            </a:r>
            <a:r>
              <a:rPr lang="it-IT" sz="1600" dirty="0" err="1"/>
              <a:t>It's</a:t>
            </a:r>
            <a:r>
              <a:rPr lang="it-IT" sz="1600" dirty="0"/>
              <a:t> the size of the group from </a:t>
            </a:r>
            <a:r>
              <a:rPr lang="it-IT" sz="1600" dirty="0" err="1"/>
              <a:t>which</a:t>
            </a:r>
            <a:r>
              <a:rPr lang="it-IT" sz="1600" dirty="0"/>
              <a:t> one </a:t>
            </a:r>
            <a:r>
              <a:rPr lang="it-IT" sz="1600" dirty="0" err="1"/>
              <a:t>parent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selected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fitness.</a:t>
            </a:r>
          </a:p>
          <a:p>
            <a:pPr>
              <a:lnSpc>
                <a:spcPct val="100000"/>
              </a:lnSpc>
            </a:pPr>
            <a:r>
              <a:rPr lang="it-IT" sz="1600" b="1" dirty="0" err="1"/>
              <a:t>Mutation</a:t>
            </a:r>
            <a:r>
              <a:rPr lang="it-IT" sz="1600" b="1" dirty="0"/>
              <a:t> Rate (0.1)</a:t>
            </a:r>
            <a:r>
              <a:rPr lang="it-IT" sz="1600" dirty="0"/>
              <a:t> : The </a:t>
            </a:r>
            <a:r>
              <a:rPr lang="it-IT" sz="1600" dirty="0" err="1"/>
              <a:t>probability</a:t>
            </a:r>
            <a:r>
              <a:rPr lang="it-IT" sz="1600" dirty="0"/>
              <a:t> of a random </a:t>
            </a:r>
            <a:r>
              <a:rPr lang="it-IT" sz="1600" dirty="0" err="1"/>
              <a:t>mutation</a:t>
            </a:r>
            <a:r>
              <a:rPr lang="it-IT" sz="1600" dirty="0"/>
              <a:t> </a:t>
            </a:r>
            <a:r>
              <a:rPr lang="it-IT" sz="1600" dirty="0" err="1"/>
              <a:t>occurring</a:t>
            </a:r>
            <a:r>
              <a:rPr lang="it-IT" sz="1600" dirty="0"/>
              <a:t> in an </a:t>
            </a:r>
            <a:r>
              <a:rPr lang="it-IT" sz="1600" dirty="0" err="1"/>
              <a:t>individual's</a:t>
            </a:r>
            <a:r>
              <a:rPr lang="it-IT" sz="1600" dirty="0"/>
              <a:t> </a:t>
            </a:r>
            <a:r>
              <a:rPr lang="it-IT" sz="1600" dirty="0" err="1"/>
              <a:t>genome</a:t>
            </a:r>
            <a:r>
              <a:rPr lang="it-IT" sz="1600" dirty="0"/>
              <a:t>. </a:t>
            </a:r>
            <a:r>
              <a:rPr lang="it-IT" sz="1600" dirty="0" err="1"/>
              <a:t>Mutation</a:t>
            </a:r>
            <a:r>
              <a:rPr lang="it-IT" sz="1600" dirty="0"/>
              <a:t> </a:t>
            </a:r>
            <a:r>
              <a:rPr lang="it-IT" sz="1600" dirty="0" err="1"/>
              <a:t>introduces</a:t>
            </a:r>
            <a:r>
              <a:rPr lang="it-IT" sz="1600" dirty="0"/>
              <a:t> new </a:t>
            </a:r>
            <a:r>
              <a:rPr lang="it-IT" sz="1600" dirty="0" err="1"/>
              <a:t>genetic</a:t>
            </a:r>
            <a:r>
              <a:rPr lang="it-IT" sz="1600" dirty="0"/>
              <a:t> </a:t>
            </a:r>
            <a:r>
              <a:rPr lang="it-IT" sz="1600" dirty="0" err="1"/>
              <a:t>variations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the </a:t>
            </a:r>
            <a:r>
              <a:rPr lang="it-IT" sz="1600" dirty="0" err="1"/>
              <a:t>population</a:t>
            </a:r>
            <a:r>
              <a:rPr lang="it-IT" sz="1600" dirty="0"/>
              <a:t>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ncil on top of a paper with a printed line graph">
            <a:extLst>
              <a:ext uri="{FF2B5EF4-FFF2-40B4-BE49-F238E27FC236}">
                <a16:creationId xmlns:a16="http://schemas.microsoft.com/office/drawing/2014/main" id="{BE8BD6E5-6E08-256D-65E4-F482B249D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776" b="109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BAD4F6-C78C-AD0D-51EB-550346F8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 err="1"/>
              <a:t>Result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2" y="900146"/>
            <a:ext cx="4719696" cy="5663635"/>
          </a:xfrm>
          <a:prstGeom prst="rect">
            <a:avLst/>
          </a:prstGeom>
        </p:spPr>
      </p:pic>
      <p:pic>
        <p:nvPicPr>
          <p:cNvPr id="5" name="Immagine 4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53" y="919354"/>
            <a:ext cx="4703690" cy="56444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904609" y="295830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676079" y="318374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26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494</Words>
  <Application>Microsoft Macintosh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Sitka Banner</vt:lpstr>
      <vt:lpstr>HeadlinesVTI</vt:lpstr>
      <vt:lpstr>Evolutionary algorith for the Game of Nim</vt:lpstr>
      <vt:lpstr>Best strategies </vt:lpstr>
      <vt:lpstr>Genome definition</vt:lpstr>
      <vt:lpstr>Target Preference</vt:lpstr>
      <vt:lpstr>Target range</vt:lpstr>
      <vt:lpstr>Parent selection</vt:lpstr>
      <vt:lpstr>Simulation</vt:lpstr>
      <vt:lpstr>Result</vt:lpstr>
      <vt:lpstr>Presentazione standard di PowerPoint</vt:lpstr>
      <vt:lpstr>Presentazione standard di PowerPoint</vt:lpstr>
      <vt:lpstr>Presentazione standard di PowerPoint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 for the Game of Nim</dc:title>
  <dc:creator>Alessandro De Marco</dc:creator>
  <cp:lastModifiedBy>Alessandro De Marco</cp:lastModifiedBy>
  <cp:revision>3</cp:revision>
  <dcterms:created xsi:type="dcterms:W3CDTF">2023-11-14T13:44:49Z</dcterms:created>
  <dcterms:modified xsi:type="dcterms:W3CDTF">2023-11-14T17:25:35Z</dcterms:modified>
</cp:coreProperties>
</file>