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3" r:id="rId1"/>
  </p:sldMasterIdLst>
  <p:sldIdLst>
    <p:sldId id="256" r:id="rId2"/>
    <p:sldId id="285" r:id="rId3"/>
    <p:sldId id="257" r:id="rId4"/>
    <p:sldId id="258" r:id="rId5"/>
    <p:sldId id="284" r:id="rId6"/>
    <p:sldId id="262" r:id="rId7"/>
    <p:sldId id="259" r:id="rId8"/>
    <p:sldId id="260" r:id="rId9"/>
    <p:sldId id="261" r:id="rId10"/>
    <p:sldId id="280" r:id="rId11"/>
    <p:sldId id="281" r:id="rId12"/>
    <p:sldId id="282" r:id="rId13"/>
    <p:sldId id="287" r:id="rId14"/>
    <p:sldId id="286" r:id="rId15"/>
    <p:sldId id="288" r:id="rId16"/>
    <p:sldId id="274" r:id="rId17"/>
    <p:sldId id="289" r:id="rId18"/>
    <p:sldId id="273" r:id="rId19"/>
    <p:sldId id="279" r:id="rId20"/>
    <p:sldId id="283" r:id="rId21"/>
    <p:sldId id="264" r:id="rId22"/>
    <p:sldId id="270" r:id="rId23"/>
    <p:sldId id="290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PayPal </a:t>
            </a:r>
            <a:r>
              <a:rPr lang="en-US" b="1"/>
              <a:t>launched </a:t>
            </a:r>
            <a:r>
              <a:rPr lang="en-US" b="1" smtClean="0"/>
              <a:t>a </a:t>
            </a:r>
            <a:r>
              <a:rPr lang="en-US" b="1" dirty="0" smtClean="0"/>
              <a:t>global app </a:t>
            </a:r>
            <a:r>
              <a:rPr lang="en-US" b="1" dirty="0"/>
              <a:t>in 140+ countries simultaneously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IMUG</a:t>
            </a:r>
          </a:p>
          <a:p>
            <a:r>
              <a:rPr lang="en-US" dirty="0" smtClean="0"/>
              <a:t>Sept </a:t>
            </a: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</a:p>
          <a:p>
            <a:r>
              <a:rPr lang="en-US" dirty="0" smtClean="0"/>
              <a:t>Lucas </a:t>
            </a:r>
            <a:r>
              <a:rPr lang="en-US" dirty="0" err="1" smtClean="0"/>
              <a:t>Welti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 one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Supporting more than one language per Country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Germany:</a:t>
            </a:r>
          </a:p>
          <a:p>
            <a:pPr lvl="1"/>
            <a:r>
              <a:rPr lang="en-US" dirty="0" smtClean="0"/>
              <a:t>German</a:t>
            </a:r>
          </a:p>
          <a:p>
            <a:pPr lvl="1"/>
            <a:r>
              <a:rPr lang="en-US" b="1" dirty="0" smtClean="0"/>
              <a:t>English</a:t>
            </a:r>
          </a:p>
          <a:p>
            <a:r>
              <a:rPr lang="en-US" dirty="0" smtClean="0"/>
              <a:t>United States</a:t>
            </a:r>
          </a:p>
          <a:p>
            <a:pPr lvl="1"/>
            <a:r>
              <a:rPr lang="en-US" dirty="0" smtClean="0"/>
              <a:t>English</a:t>
            </a:r>
          </a:p>
          <a:p>
            <a:pPr lvl="1"/>
            <a:r>
              <a:rPr lang="en-US" dirty="0" smtClean="0"/>
              <a:t>Spanish</a:t>
            </a:r>
          </a:p>
          <a:p>
            <a:pPr lvl="1"/>
            <a:r>
              <a:rPr lang="en-US" b="1" dirty="0" smtClean="0"/>
              <a:t>French</a:t>
            </a:r>
          </a:p>
          <a:p>
            <a:pPr lvl="1"/>
            <a:r>
              <a:rPr lang="en-US" b="1" dirty="0" smtClean="0"/>
              <a:t>Chinese</a:t>
            </a:r>
          </a:p>
        </p:txBody>
      </p:sp>
    </p:spTree>
    <p:extLst>
      <p:ext uri="{BB962C8B-B14F-4D97-AF65-F5344CB8AC3E}">
        <p14:creationId xmlns:p14="http://schemas.microsoft.com/office/powerpoint/2010/main" val="22672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the 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Global configuration limitations </a:t>
            </a:r>
            <a:r>
              <a:rPr lang="en-US" dirty="0" err="1" smtClean="0"/>
              <a:t>e.g</a:t>
            </a:r>
            <a:r>
              <a:rPr lang="en-US" dirty="0" smtClean="0"/>
              <a:t> country specific locales</a:t>
            </a:r>
          </a:p>
          <a:p>
            <a:r>
              <a:rPr lang="en-US" dirty="0" smtClean="0"/>
              <a:t>Germany:</a:t>
            </a:r>
          </a:p>
          <a:p>
            <a:pPr lvl="1"/>
            <a:r>
              <a:rPr lang="en-US" dirty="0" smtClean="0"/>
              <a:t>de</a:t>
            </a:r>
          </a:p>
          <a:p>
            <a:pPr lvl="1"/>
            <a:r>
              <a:rPr lang="en-US" b="1" dirty="0" smtClean="0"/>
              <a:t>en-DE </a:t>
            </a:r>
            <a:r>
              <a:rPr lang="en-US" dirty="0" smtClean="0"/>
              <a:t>(not in CLDR)</a:t>
            </a:r>
          </a:p>
          <a:p>
            <a:r>
              <a:rPr lang="en-US" dirty="0" smtClean="0"/>
              <a:t>United States</a:t>
            </a:r>
          </a:p>
          <a:p>
            <a:pPr lvl="1"/>
            <a:r>
              <a:rPr lang="en-US" dirty="0" smtClean="0"/>
              <a:t>en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-US</a:t>
            </a:r>
          </a:p>
          <a:p>
            <a:pPr lvl="1"/>
            <a:r>
              <a:rPr lang="en-US" b="1" dirty="0" err="1" smtClean="0"/>
              <a:t>fr</a:t>
            </a:r>
            <a:r>
              <a:rPr lang="en-US" b="1" dirty="0" smtClean="0"/>
              <a:t>-US </a:t>
            </a:r>
            <a:r>
              <a:rPr lang="en-US" dirty="0" smtClean="0"/>
              <a:t>(not in CLDR)</a:t>
            </a:r>
            <a:endParaRPr lang="en-US" b="1" dirty="0" smtClean="0"/>
          </a:p>
          <a:p>
            <a:pPr lvl="1"/>
            <a:r>
              <a:rPr lang="en-US" b="1" dirty="0" err="1" smtClean="0"/>
              <a:t>zh</a:t>
            </a:r>
            <a:r>
              <a:rPr lang="en-US" b="1" dirty="0" smtClean="0"/>
              <a:t>-US </a:t>
            </a:r>
            <a:r>
              <a:rPr lang="en-US" dirty="0" smtClean="0"/>
              <a:t>(not in CLDR)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I18n Formatters</a:t>
            </a:r>
            <a:br>
              <a:rPr lang="en-US" dirty="0" smtClean="0"/>
            </a:br>
            <a:r>
              <a:rPr lang="en-US" dirty="0" smtClean="0"/>
              <a:t>Currency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4971" y="2346274"/>
            <a:ext cx="545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dirty="0"/>
              <a:t>$ 1,234.56 USD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9315" y="57686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02" y="3505414"/>
            <a:ext cx="5804908" cy="22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I18n Formatters</a:t>
            </a:r>
            <a:br>
              <a:rPr lang="en-US" dirty="0" smtClean="0"/>
            </a:br>
            <a:r>
              <a:rPr lang="en-US" dirty="0" smtClean="0"/>
              <a:t>Currency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3753"/>
          <a:stretch/>
        </p:blipFill>
        <p:spPr>
          <a:xfrm>
            <a:off x="299876" y="1770459"/>
            <a:ext cx="8686800" cy="48256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4223" y="2963714"/>
            <a:ext cx="2328445" cy="758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6436" y="5532952"/>
            <a:ext cx="2328445" cy="758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I18n Formatters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0621" y="2346274"/>
            <a:ext cx="68794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dirty="0" smtClean="0"/>
              <a:t>(en-DE)   21/03/2016</a:t>
            </a:r>
          </a:p>
          <a:p>
            <a:pPr marL="0" lvl="1"/>
            <a:endParaRPr lang="en-US" sz="5400" dirty="0"/>
          </a:p>
          <a:p>
            <a:pPr marL="0" lvl="1"/>
            <a:r>
              <a:rPr lang="en-US" sz="5400" dirty="0" smtClean="0"/>
              <a:t>(de)         21.03.2016</a:t>
            </a:r>
          </a:p>
          <a:p>
            <a:pPr marL="0" lvl="1"/>
            <a:endParaRPr lang="en-US" sz="5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9315" y="57686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18n Formatters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2346274"/>
            <a:ext cx="8045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dirty="0" smtClean="0"/>
              <a:t>{GIVENNAME} {SURNAME}</a:t>
            </a:r>
          </a:p>
          <a:p>
            <a:pPr marL="0" lvl="1"/>
            <a:r>
              <a:rPr lang="en-US" sz="5400" dirty="0" smtClean="0"/>
              <a:t>                    or</a:t>
            </a:r>
          </a:p>
          <a:p>
            <a:pPr marL="0" lvl="1"/>
            <a:r>
              <a:rPr lang="en-US" sz="5400" dirty="0" smtClean="0"/>
              <a:t>{SURNAME}{GIVENNAME}</a:t>
            </a:r>
            <a:endParaRPr lang="en-US" sz="5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9315" y="57686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18n Formatters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9" y="2490531"/>
            <a:ext cx="8925278" cy="13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18n Formatters</a:t>
            </a:r>
            <a:br>
              <a:rPr lang="en-US" dirty="0" smtClean="0"/>
            </a:b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2293351"/>
            <a:ext cx="80451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dirty="0"/>
              <a:t>{</a:t>
            </a:r>
            <a:r>
              <a:rPr lang="en-US" sz="5400" dirty="0" smtClean="0"/>
              <a:t>LINE1}, {LINE2}, {CITY}, {STATE} {POSTAL_CODE}</a:t>
            </a:r>
          </a:p>
          <a:p>
            <a:pPr marL="0" lvl="1"/>
            <a:r>
              <a:rPr lang="en-US" sz="5400" dirty="0" smtClean="0"/>
              <a:t>                  or</a:t>
            </a:r>
          </a:p>
          <a:p>
            <a:pPr marL="0" lvl="1"/>
            <a:r>
              <a:rPr lang="en-US" sz="6000" b="1" dirty="0" smtClean="0"/>
              <a:t>〒</a:t>
            </a:r>
            <a:r>
              <a:rPr lang="en-US" sz="5400" dirty="0" smtClean="0"/>
              <a:t>{POSTAL_CODE} {STATE}</a:t>
            </a:r>
            <a:r>
              <a:rPr lang="en-US" sz="5400" dirty="0"/>
              <a:t>​</a:t>
            </a:r>
            <a:r>
              <a:rPr lang="en-US" sz="5400" dirty="0" smtClean="0"/>
              <a:t>{city}{</a:t>
            </a:r>
            <a:r>
              <a:rPr lang="en-US" sz="5400" dirty="0"/>
              <a:t>​</a:t>
            </a:r>
            <a:r>
              <a:rPr lang="en-US" sz="5400" dirty="0" smtClean="0"/>
              <a:t>line1}{</a:t>
            </a:r>
            <a:r>
              <a:rPr lang="en-US" sz="5400" dirty="0"/>
              <a:t>​</a:t>
            </a:r>
            <a:r>
              <a:rPr lang="en-US" sz="5400" dirty="0" smtClean="0"/>
              <a:t>line2}</a:t>
            </a:r>
            <a:endParaRPr lang="en-US" sz="5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9315" y="57686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18n Formatters</a:t>
            </a:r>
            <a:br>
              <a:rPr lang="en-US" dirty="0" smtClean="0"/>
            </a:br>
            <a:r>
              <a:rPr lang="en-US" dirty="0" smtClean="0"/>
              <a:t>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01" y="1977984"/>
            <a:ext cx="4751037" cy="47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Architecture 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Content (English)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0" y="0"/>
            <a:ext cx="9152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Source Content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strike="sngStrike" dirty="0" smtClean="0">
                <a:solidFill>
                  <a:srgbClr val="FF0000"/>
                </a:solidFill>
                <a:latin typeface="Arial"/>
                <a:cs typeface="Arial"/>
              </a:rPr>
              <a:t>BAD</a:t>
            </a:r>
          </a:p>
          <a:p>
            <a:r>
              <a:rPr lang="en-US" dirty="0" smtClean="0">
                <a:latin typeface="Arial"/>
                <a:cs typeface="Arial"/>
              </a:rPr>
              <a:t>KEY1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= “Help us understand the activity between”;</a:t>
            </a:r>
          </a:p>
          <a:p>
            <a:r>
              <a:rPr lang="en-US" dirty="0" smtClean="0">
                <a:solidFill>
                  <a:srgbClr val="FF9600"/>
                </a:solidFill>
                <a:latin typeface="Arial"/>
                <a:cs typeface="Arial"/>
              </a:rPr>
              <a:t>KEY2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= “through”;</a:t>
            </a:r>
          </a:p>
          <a:p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KEY3</a:t>
            </a:r>
            <a:r>
              <a:rPr lang="en-US" dirty="0" smtClean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= “.”;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Composed message: </a:t>
            </a:r>
            <a:r>
              <a:rPr lang="en-US" dirty="0" smtClean="0">
                <a:latin typeface="Arial"/>
                <a:cs typeface="Arial"/>
              </a:rPr>
              <a:t>KEY1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+ </a:t>
            </a:r>
            <a:r>
              <a:rPr lang="en-US" dirty="0" smtClean="0">
                <a:solidFill>
                  <a:schemeClr val="accent3"/>
                </a:solidFill>
                <a:latin typeface="Arial"/>
                <a:cs typeface="Arial"/>
              </a:rPr>
              <a:t>date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dirty="0" smtClean="0">
                <a:solidFill>
                  <a:schemeClr val="accent5"/>
                </a:solidFill>
                <a:latin typeface="Arial"/>
                <a:cs typeface="Arial"/>
              </a:rPr>
              <a:t>KEY2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+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date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+ </a:t>
            </a:r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KEY3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 (in </a:t>
            </a: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English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): : “</a:t>
            </a:r>
            <a:r>
              <a:rPr lang="en-US" dirty="0" smtClean="0">
                <a:latin typeface="Arial"/>
                <a:cs typeface="Arial"/>
              </a:rPr>
              <a:t>Help us understand the activity between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1/1/2016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through </a:t>
            </a:r>
            <a:r>
              <a:rPr lang="en-US" dirty="0" smtClean="0">
                <a:solidFill>
                  <a:srgbClr val="DE0063"/>
                </a:solidFill>
                <a:latin typeface="Arial"/>
                <a:cs typeface="Arial"/>
              </a:rPr>
              <a:t>3/15/2016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 (in </a:t>
            </a: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Japanese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): “</a:t>
            </a:r>
            <a:r>
              <a:rPr lang="ja-JP" altLang="en-US" dirty="0" smtClean="0">
                <a:latin typeface="Arial"/>
                <a:cs typeface="Arial"/>
              </a:rPr>
              <a:t>私たちは間の活動を理解するのに役立ち</a:t>
            </a:r>
            <a:r>
              <a:rPr lang="is-IS" altLang="ja-JP" dirty="0" smtClean="0">
                <a:solidFill>
                  <a:srgbClr val="D56FFB"/>
                </a:solidFill>
                <a:latin typeface="Arial"/>
                <a:cs typeface="Arial"/>
              </a:rPr>
              <a:t>2016</a:t>
            </a:r>
            <a:r>
              <a:rPr lang="ja-JP" altLang="is-IS" dirty="0" smtClean="0">
                <a:solidFill>
                  <a:srgbClr val="D56FFB"/>
                </a:solidFill>
                <a:latin typeface="Arial"/>
                <a:cs typeface="Arial"/>
              </a:rPr>
              <a:t>年</a:t>
            </a:r>
            <a:r>
              <a:rPr lang="is-IS" altLang="ja-JP" dirty="0" smtClean="0">
                <a:solidFill>
                  <a:srgbClr val="D56FFB"/>
                </a:solidFill>
                <a:latin typeface="Arial"/>
                <a:cs typeface="Arial"/>
              </a:rPr>
              <a:t>1</a:t>
            </a:r>
            <a:r>
              <a:rPr lang="ja-JP" altLang="is-IS" dirty="0" smtClean="0">
                <a:solidFill>
                  <a:srgbClr val="D56FFB"/>
                </a:solidFill>
                <a:latin typeface="Arial"/>
                <a:cs typeface="Arial"/>
              </a:rPr>
              <a:t>月</a:t>
            </a:r>
            <a:r>
              <a:rPr lang="is-IS" altLang="ja-JP" dirty="0" smtClean="0">
                <a:solidFill>
                  <a:srgbClr val="D56FFB"/>
                </a:solidFill>
                <a:latin typeface="Arial"/>
                <a:cs typeface="Arial"/>
              </a:rPr>
              <a:t>1</a:t>
            </a:r>
            <a:r>
              <a:rPr lang="ja-JP" altLang="is-IS" dirty="0" smtClean="0">
                <a:solidFill>
                  <a:srgbClr val="D56FFB"/>
                </a:solidFill>
                <a:latin typeface="Arial"/>
                <a:cs typeface="Arial"/>
              </a:rPr>
              <a:t>日</a:t>
            </a:r>
            <a:r>
              <a:rPr lang="ja-JP" altLang="en-US" dirty="0" smtClean="0">
                <a:solidFill>
                  <a:schemeClr val="accent5"/>
                </a:solidFill>
                <a:latin typeface="Arial"/>
                <a:cs typeface="Arial"/>
              </a:rPr>
              <a:t>スルー</a:t>
            </a:r>
            <a:r>
              <a:rPr lang="is-IS" altLang="ja-JP" dirty="0" smtClean="0">
                <a:solidFill>
                  <a:schemeClr val="accent4"/>
                </a:solidFill>
                <a:latin typeface="Arial"/>
                <a:cs typeface="Arial"/>
              </a:rPr>
              <a:t>2016</a:t>
            </a:r>
            <a:r>
              <a:rPr lang="ja-JP" altLang="is-IS" dirty="0" smtClean="0">
                <a:solidFill>
                  <a:schemeClr val="accent4"/>
                </a:solidFill>
                <a:latin typeface="Arial"/>
                <a:cs typeface="Arial"/>
              </a:rPr>
              <a:t>年</a:t>
            </a:r>
            <a:r>
              <a:rPr lang="is-IS" altLang="ja-JP" dirty="0" smtClean="0">
                <a:solidFill>
                  <a:schemeClr val="accent4"/>
                </a:solidFill>
                <a:latin typeface="Arial"/>
                <a:cs typeface="Arial"/>
              </a:rPr>
              <a:t>3</a:t>
            </a:r>
            <a:r>
              <a:rPr lang="ja-JP" altLang="is-IS" dirty="0" smtClean="0">
                <a:solidFill>
                  <a:schemeClr val="accent4"/>
                </a:solidFill>
                <a:latin typeface="Arial"/>
                <a:cs typeface="Arial"/>
              </a:rPr>
              <a:t>月</a:t>
            </a:r>
            <a:r>
              <a:rPr lang="is-IS" altLang="ja-JP" dirty="0" smtClean="0">
                <a:solidFill>
                  <a:schemeClr val="accent4"/>
                </a:solidFill>
                <a:latin typeface="Arial"/>
                <a:cs typeface="Arial"/>
              </a:rPr>
              <a:t>15</a:t>
            </a:r>
            <a:r>
              <a:rPr lang="ja-JP" altLang="is-IS" dirty="0" smtClean="0">
                <a:solidFill>
                  <a:schemeClr val="accent4"/>
                </a:solidFill>
                <a:latin typeface="Arial"/>
                <a:cs typeface="Arial"/>
              </a:rPr>
              <a:t>日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”</a:t>
            </a:r>
          </a:p>
          <a:p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Arial"/>
                <a:cs typeface="Arial"/>
              </a:rPr>
              <a:t>GOOD</a:t>
            </a: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KEY1 = “Help us understand the activity between {</a:t>
            </a:r>
            <a:r>
              <a:rPr lang="en-US" dirty="0" err="1" smtClean="0">
                <a:solidFill>
                  <a:srgbClr val="D56FFB"/>
                </a:solidFill>
                <a:latin typeface="Arial"/>
                <a:cs typeface="Arial"/>
              </a:rPr>
              <a:t>start_date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} through {</a:t>
            </a:r>
            <a:r>
              <a:rPr lang="en-US" dirty="0" err="1" smtClean="0">
                <a:solidFill>
                  <a:schemeClr val="accent4"/>
                </a:solidFill>
                <a:latin typeface="Arial"/>
                <a:cs typeface="Arial"/>
              </a:rPr>
              <a:t>end_date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}.”;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 (in </a:t>
            </a: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English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): “Help us understand the activity between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1/1/2016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through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3/15/2016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.”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 (in </a:t>
            </a: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Japanese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): “</a:t>
            </a:r>
            <a:r>
              <a:rPr lang="ja-JP" altLang="en-US" dirty="0" smtClean="0">
                <a:solidFill>
                  <a:schemeClr val="tx1"/>
                </a:solidFill>
                <a:latin typeface="Arial"/>
                <a:cs typeface="Arial"/>
              </a:rPr>
              <a:t>私たちは</a:t>
            </a:r>
            <a:r>
              <a:rPr lang="en-US" altLang="ja-JP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2016</a:t>
            </a:r>
            <a:r>
              <a:rPr lang="ja-JP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年</a:t>
            </a:r>
            <a:r>
              <a:rPr lang="en-US" altLang="ja-JP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1</a:t>
            </a:r>
            <a:r>
              <a:rPr lang="ja-JP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月</a:t>
            </a:r>
            <a:r>
              <a:rPr lang="en-US" altLang="ja-JP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1</a:t>
            </a:r>
            <a:r>
              <a:rPr lang="ja-JP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日</a:t>
            </a:r>
            <a:r>
              <a:rPr lang="ja-JP" altLang="en-US" dirty="0" smtClean="0">
                <a:solidFill>
                  <a:schemeClr val="tx1"/>
                </a:solidFill>
                <a:latin typeface="Arial"/>
                <a:cs typeface="Arial"/>
              </a:rPr>
              <a:t>と</a:t>
            </a:r>
            <a:r>
              <a:rPr lang="en-US" altLang="ja-JP" dirty="0" smtClean="0">
                <a:solidFill>
                  <a:schemeClr val="accent4"/>
                </a:solidFill>
                <a:latin typeface="Arial"/>
                <a:cs typeface="Arial"/>
              </a:rPr>
              <a:t>2016</a:t>
            </a:r>
            <a:r>
              <a:rPr lang="ja-JP" altLang="en-US" dirty="0" smtClean="0">
                <a:solidFill>
                  <a:schemeClr val="accent4"/>
                </a:solidFill>
                <a:latin typeface="Arial"/>
                <a:cs typeface="Arial"/>
              </a:rPr>
              <a:t>年</a:t>
            </a:r>
            <a:r>
              <a:rPr lang="en-US" altLang="ja-JP" dirty="0" smtClean="0">
                <a:solidFill>
                  <a:schemeClr val="accent4"/>
                </a:solidFill>
                <a:latin typeface="Arial"/>
                <a:cs typeface="Arial"/>
              </a:rPr>
              <a:t>3</a:t>
            </a:r>
            <a:r>
              <a:rPr lang="ja-JP" altLang="en-US" dirty="0" smtClean="0">
                <a:solidFill>
                  <a:schemeClr val="accent4"/>
                </a:solidFill>
                <a:latin typeface="Arial"/>
                <a:cs typeface="Arial"/>
              </a:rPr>
              <a:t>月</a:t>
            </a:r>
            <a:r>
              <a:rPr lang="en-US" altLang="ja-JP" dirty="0" smtClean="0">
                <a:solidFill>
                  <a:schemeClr val="accent4"/>
                </a:solidFill>
                <a:latin typeface="Arial"/>
                <a:cs typeface="Arial"/>
              </a:rPr>
              <a:t>15</a:t>
            </a:r>
            <a:r>
              <a:rPr lang="ja-JP" altLang="en-US" dirty="0" smtClean="0">
                <a:solidFill>
                  <a:schemeClr val="accent4"/>
                </a:solidFill>
                <a:latin typeface="Arial"/>
                <a:cs typeface="Arial"/>
              </a:rPr>
              <a:t>日</a:t>
            </a:r>
            <a:r>
              <a:rPr lang="ja-JP" altLang="en-US" dirty="0" smtClean="0">
                <a:solidFill>
                  <a:schemeClr val="tx1"/>
                </a:solidFill>
                <a:latin typeface="Arial"/>
                <a:cs typeface="Arial"/>
              </a:rPr>
              <a:t>の間に活動を理解するのに役立ちます。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UX/UI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2175" cy="4525963"/>
          </a:xfrm>
        </p:spPr>
        <p:txBody>
          <a:bodyPr/>
          <a:lstStyle/>
          <a:p>
            <a:r>
              <a:rPr lang="en-US" dirty="0" smtClean="0"/>
              <a:t>Review UX/UI Designs in order to catch possible issues.</a:t>
            </a:r>
            <a:endParaRPr lang="en-US" dirty="0"/>
          </a:p>
        </p:txBody>
      </p:sp>
      <p:pic>
        <p:nvPicPr>
          <p:cNvPr id="4" name="Picture 3" descr="IMG_36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80" y="1600200"/>
            <a:ext cx="3184523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Architecture reviews</a:t>
            </a:r>
          </a:p>
          <a:p>
            <a:r>
              <a:rPr lang="en-US" dirty="0" smtClean="0"/>
              <a:t>Share our I18n Best Practices with different teams, this was done during dedicated Brown</a:t>
            </a:r>
          </a:p>
          <a:p>
            <a:r>
              <a:rPr lang="en-US" dirty="0" smtClean="0"/>
              <a:t>Provide technical guidance</a:t>
            </a:r>
          </a:p>
          <a:p>
            <a:r>
              <a:rPr lang="en-US" dirty="0" smtClean="0"/>
              <a:t>Review Code Pull Requests</a:t>
            </a:r>
          </a:p>
          <a:p>
            <a:r>
              <a:rPr lang="en-US" dirty="0" smtClean="0"/>
              <a:t>Collect new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G11n Data optimization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b="1" dirty="0" smtClean="0"/>
              <a:t>Metadata</a:t>
            </a:r>
            <a:r>
              <a:rPr lang="en-US" dirty="0" smtClean="0"/>
              <a:t> only for supported Markets</a:t>
            </a:r>
          </a:p>
          <a:p>
            <a:r>
              <a:rPr lang="en-US" dirty="0" smtClean="0"/>
              <a:t>Providing </a:t>
            </a:r>
            <a:r>
              <a:rPr lang="en-US" b="1" dirty="0" smtClean="0"/>
              <a:t>Content</a:t>
            </a:r>
            <a:r>
              <a:rPr lang="en-US" dirty="0" smtClean="0"/>
              <a:t> only for those supported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G11n i18n Enablement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 PayPal App was introduced the week of Feb 17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Available in more than 25 markets and 17 different languages since Day 1!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3999" cy="68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of you have the PayPal app installed?</a:t>
            </a:r>
          </a:p>
          <a:p>
            <a:r>
              <a:rPr lang="en-US" dirty="0" smtClean="0"/>
              <a:t>How many of you have a US PayPal account?</a:t>
            </a:r>
          </a:p>
          <a:p>
            <a:r>
              <a:rPr lang="en-US" dirty="0" smtClean="0"/>
              <a:t>How many of you have a PayPal account outside US?</a:t>
            </a:r>
          </a:p>
          <a:p>
            <a:r>
              <a:rPr lang="en-US" dirty="0" smtClean="0"/>
              <a:t>How many of you have your device language settings in your native language?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available not only in the US market.</a:t>
            </a:r>
          </a:p>
          <a:p>
            <a:r>
              <a:rPr lang="en-US" dirty="0" smtClean="0"/>
              <a:t>Provide good quality content, from the Linguistic perspective and Internationalization Formatting.</a:t>
            </a:r>
          </a:p>
          <a:p>
            <a:r>
              <a:rPr lang="en-US" dirty="0" smtClean="0"/>
              <a:t>Same User Experience: Desktop, Web </a:t>
            </a:r>
            <a:r>
              <a:rPr lang="en-US" dirty="0"/>
              <a:t>M</a:t>
            </a:r>
            <a:r>
              <a:rPr lang="en-US" dirty="0" smtClean="0"/>
              <a:t>obile, </a:t>
            </a:r>
            <a:r>
              <a:rPr lang="en-US" dirty="0" err="1" smtClean="0"/>
              <a:t>iOS</a:t>
            </a:r>
            <a:r>
              <a:rPr lang="en-US" dirty="0"/>
              <a:t> </a:t>
            </a:r>
            <a:r>
              <a:rPr lang="en-US" dirty="0" smtClean="0"/>
              <a:t>&amp;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more than one mobile platform:</a:t>
            </a:r>
          </a:p>
          <a:p>
            <a:pPr lvl="1"/>
            <a:r>
              <a:rPr lang="en-US" b="1" dirty="0" smtClean="0"/>
              <a:t>Android (Java)</a:t>
            </a:r>
          </a:p>
          <a:p>
            <a:pPr lvl="1"/>
            <a:r>
              <a:rPr lang="en-US" b="1" dirty="0" err="1" smtClean="0"/>
              <a:t>iOS</a:t>
            </a:r>
            <a:r>
              <a:rPr lang="en-US" b="1" dirty="0" smtClean="0"/>
              <a:t> (Objective-C, Swift)</a:t>
            </a:r>
          </a:p>
          <a:p>
            <a:r>
              <a:rPr lang="en-US" dirty="0" smtClean="0"/>
              <a:t>Collaborating across many teams ensuring </a:t>
            </a:r>
            <a:r>
              <a:rPr lang="en-US" b="1" dirty="0" smtClean="0"/>
              <a:t>internationalization</a:t>
            </a:r>
            <a:r>
              <a:rPr lang="en-US" dirty="0" smtClean="0"/>
              <a:t> of all product features is ready for launch.</a:t>
            </a:r>
          </a:p>
        </p:txBody>
      </p:sp>
    </p:spTree>
    <p:extLst>
      <p:ext uri="{BB962C8B-B14F-4D97-AF65-F5344CB8AC3E}">
        <p14:creationId xmlns:p14="http://schemas.microsoft.com/office/powerpoint/2010/main" val="8473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Supporting more than one language per Country</a:t>
            </a:r>
          </a:p>
          <a:p>
            <a:r>
              <a:rPr lang="en-US" dirty="0" smtClean="0"/>
              <a:t>Extending the standard: Global configuration limitations </a:t>
            </a:r>
            <a:r>
              <a:rPr lang="en-US" dirty="0" err="1" smtClean="0"/>
              <a:t>e.g</a:t>
            </a:r>
            <a:r>
              <a:rPr lang="en-US" dirty="0" smtClean="0"/>
              <a:t> country specific locales</a:t>
            </a:r>
          </a:p>
          <a:p>
            <a:r>
              <a:rPr lang="en-US" dirty="0" smtClean="0"/>
              <a:t>Extending Formatters</a:t>
            </a:r>
          </a:p>
          <a:p>
            <a:r>
              <a:rPr lang="en-US" dirty="0" smtClean="0"/>
              <a:t>Maintaining parity with desktop</a:t>
            </a:r>
          </a:p>
          <a:p>
            <a:r>
              <a:rPr lang="en-US" b="1" dirty="0" smtClean="0"/>
              <a:t>G11n</a:t>
            </a:r>
            <a:r>
              <a:rPr lang="en-US" dirty="0" smtClean="0"/>
              <a:t> data optimization (app data footprint)</a:t>
            </a:r>
          </a:p>
        </p:txBody>
      </p:sp>
    </p:spTree>
    <p:extLst>
      <p:ext uri="{BB962C8B-B14F-4D97-AF65-F5344CB8AC3E}">
        <p14:creationId xmlns:p14="http://schemas.microsoft.com/office/powerpoint/2010/main" val="23130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8839</TotalTime>
  <Words>548</Words>
  <Application>Microsoft Macintosh PowerPoint</Application>
  <PresentationFormat>On-screen Show (4:3)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ＭＳ Ｐゴシック</vt:lpstr>
      <vt:lpstr>Arial</vt:lpstr>
      <vt:lpstr>Office Theme</vt:lpstr>
      <vt:lpstr>How PayPal launched a global app in 140+ countries simultaneously</vt:lpstr>
      <vt:lpstr>PowerPoint Presentation</vt:lpstr>
      <vt:lpstr>Agenda</vt:lpstr>
      <vt:lpstr>Introduction</vt:lpstr>
      <vt:lpstr>PowerPoint Presentation</vt:lpstr>
      <vt:lpstr>Question</vt:lpstr>
      <vt:lpstr>Goals</vt:lpstr>
      <vt:lpstr>Technical Challenges</vt:lpstr>
      <vt:lpstr>Technical Challenges…</vt:lpstr>
      <vt:lpstr>More than one Language</vt:lpstr>
      <vt:lpstr>Extending the standard</vt:lpstr>
      <vt:lpstr>Extending I18n Formatters Currency</vt:lpstr>
      <vt:lpstr>Extending I18n Formatters Currency</vt:lpstr>
      <vt:lpstr>Extending I18n Formatters Date</vt:lpstr>
      <vt:lpstr>Adding 18n Formatters Name</vt:lpstr>
      <vt:lpstr>Adding 18n Formatters Name</vt:lpstr>
      <vt:lpstr>Adding 18n Formatters Address</vt:lpstr>
      <vt:lpstr>Adding 18n Formatters Address</vt:lpstr>
      <vt:lpstr>I18n Architecture review </vt:lpstr>
      <vt:lpstr>Review Source Content</vt:lpstr>
      <vt:lpstr>UX/UI Review</vt:lpstr>
      <vt:lpstr>Code Review</vt:lpstr>
      <vt:lpstr>G11n Data optimization </vt:lpstr>
      <vt:lpstr>Questions?</vt:lpstr>
    </vt:vector>
  </TitlesOfParts>
  <Company>PayPal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PayPal launched an app in 140+ countries simultaneously</dc:title>
  <dc:creator>Lucas Welti</dc:creator>
  <cp:lastModifiedBy>Mike McKenna</cp:lastModifiedBy>
  <cp:revision>41</cp:revision>
  <dcterms:created xsi:type="dcterms:W3CDTF">2016-06-06T21:17:30Z</dcterms:created>
  <dcterms:modified xsi:type="dcterms:W3CDTF">2017-05-12T22:06:30Z</dcterms:modified>
</cp:coreProperties>
</file>