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4BFA-164F-43C3-BDA9-82A31244005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8027-3FFE-4C4C-AC9A-E4B80528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4BFA-164F-43C3-BDA9-82A31244005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8027-3FFE-4C4C-AC9A-E4B80528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0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4BFA-164F-43C3-BDA9-82A31244005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8027-3FFE-4C4C-AC9A-E4B80528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4BFA-164F-43C3-BDA9-82A31244005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8027-3FFE-4C4C-AC9A-E4B80528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9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4BFA-164F-43C3-BDA9-82A31244005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8027-3FFE-4C4C-AC9A-E4B80528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4BFA-164F-43C3-BDA9-82A31244005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8027-3FFE-4C4C-AC9A-E4B80528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4BFA-164F-43C3-BDA9-82A31244005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8027-3FFE-4C4C-AC9A-E4B80528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4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4BFA-164F-43C3-BDA9-82A31244005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8027-3FFE-4C4C-AC9A-E4B80528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1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4BFA-164F-43C3-BDA9-82A31244005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8027-3FFE-4C4C-AC9A-E4B80528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4BFA-164F-43C3-BDA9-82A31244005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8027-3FFE-4C4C-AC9A-E4B80528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9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4BFA-164F-43C3-BDA9-82A31244005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D8027-3FFE-4C4C-AC9A-E4B80528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3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84BFA-164F-43C3-BDA9-82A31244005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D8027-3FFE-4C4C-AC9A-E4B805283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6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9854" y="87890"/>
            <a:ext cx="7398327" cy="1620837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COMMON TYPES OF </a:t>
            </a:r>
            <a:r>
              <a:rPr lang="en-US" sz="36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CYBERTHREATS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&amp;</a:t>
            </a:r>
            <a:r>
              <a:rPr lang="en-US" sz="36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CYBERBULLYING</a:t>
            </a:r>
            <a:endParaRPr lang="en-US" sz="3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2581" y="1840531"/>
            <a:ext cx="113330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Cyberthreats</a:t>
            </a:r>
            <a:r>
              <a:rPr lang="en-US" sz="2400" dirty="0"/>
              <a:t> </a:t>
            </a:r>
            <a:r>
              <a:rPr lang="en-US" sz="2400" dirty="0" smtClean="0"/>
              <a:t>gain </a:t>
            </a:r>
            <a:r>
              <a:rPr lang="en-US" sz="2400" dirty="0"/>
              <a:t>unauthorized access to computer systems, networks, or data. They can come from individuals, groups, or even nation-states and vary in complexity and </a:t>
            </a:r>
            <a:r>
              <a:rPr lang="en-US" sz="2400" dirty="0" smtClean="0"/>
              <a:t>intent.eg.</a:t>
            </a:r>
          </a:p>
          <a:p>
            <a:r>
              <a:rPr lang="en-US" sz="2400" dirty="0" smtClean="0"/>
              <a:t>Malware , spyware ,phishing , adware ,hacking, ransomware etc.</a:t>
            </a:r>
          </a:p>
          <a:p>
            <a:r>
              <a:rPr lang="en-US" sz="2400" dirty="0" smtClean="0"/>
              <a:t>Some other common types are :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02824"/>
              </p:ext>
            </p:extLst>
          </p:nvPr>
        </p:nvGraphicFramePr>
        <p:xfrm>
          <a:off x="1921164" y="3121889"/>
          <a:ext cx="7472218" cy="2520050"/>
        </p:xfrm>
        <a:graphic>
          <a:graphicData uri="http://schemas.openxmlformats.org/drawingml/2006/table">
            <a:tbl>
              <a:tblPr/>
              <a:tblGrid>
                <a:gridCol w="4455391">
                  <a:extLst>
                    <a:ext uri="{9D8B030D-6E8A-4147-A177-3AD203B41FA5}">
                      <a16:colId xmlns:a16="http://schemas.microsoft.com/office/drawing/2014/main" val="754883097"/>
                    </a:ext>
                  </a:extLst>
                </a:gridCol>
                <a:gridCol w="3016827">
                  <a:extLst>
                    <a:ext uri="{9D8B030D-6E8A-4147-A177-3AD203B41FA5}">
                      <a16:colId xmlns:a16="http://schemas.microsoft.com/office/drawing/2014/main" val="182468447"/>
                    </a:ext>
                  </a:extLst>
                </a:gridCol>
              </a:tblGrid>
              <a:tr h="380068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accent5"/>
                        </a:solidFill>
                      </a:endParaRP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accent5"/>
                        </a:solidFill>
                      </a:endParaRP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770441"/>
                  </a:ext>
                </a:extLst>
              </a:tr>
              <a:tr h="380068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accent5"/>
                        </a:solidFill>
                      </a:endParaRP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042628"/>
                  </a:ext>
                </a:extLst>
              </a:tr>
              <a:tr h="38006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5"/>
                          </a:solidFill>
                        </a:rPr>
                        <a:t>Type</a:t>
                      </a:r>
                      <a:endParaRPr lang="en-US" sz="2000" dirty="0">
                        <a:solidFill>
                          <a:schemeClr val="accent5"/>
                        </a:solidFill>
                      </a:endParaRP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accent5"/>
                        </a:solidFill>
                      </a:endParaRP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8860"/>
                  </a:ext>
                </a:extLst>
              </a:tr>
              <a:tr h="68992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Trojan Horse</a:t>
                      </a:r>
                      <a:endParaRPr lang="en-US" sz="2000" dirty="0">
                        <a:solidFill>
                          <a:schemeClr val="accent6"/>
                        </a:solidFill>
                      </a:endParaRP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Harmful software that looks safe.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460093"/>
                  </a:ext>
                </a:extLst>
              </a:tr>
              <a:tr h="689923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6"/>
                          </a:solidFill>
                        </a:rPr>
                        <a:t>DoS</a:t>
                      </a:r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 Attack</a:t>
                      </a:r>
                      <a:endParaRPr lang="en-US" sz="2000" dirty="0">
                        <a:solidFill>
                          <a:schemeClr val="accent6"/>
                        </a:solidFill>
                      </a:endParaRP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Crashes a website by sending too much traffic.</a:t>
                      </a:r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341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32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36" y="200822"/>
            <a:ext cx="10568710" cy="85491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Man-in-the-Middle (MITM) Attack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968" y="628281"/>
            <a:ext cx="7122391" cy="2321503"/>
          </a:xfrm>
        </p:spPr>
        <p:txBody>
          <a:bodyPr>
            <a:normAutofit/>
          </a:bodyPr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When a hacker secretly comes between two people (or a person and a website) who are communicating, and reads or changes the information without them knowing.</a:t>
            </a:r>
          </a:p>
          <a:p>
            <a:endParaRPr lang="en-US" sz="1800" dirty="0"/>
          </a:p>
        </p:txBody>
      </p:sp>
      <p:pic>
        <p:nvPicPr>
          <p:cNvPr id="4" name="Picture 3" descr="NordVPN: le don d’ubiquité – MITIC &amp; Educa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93" y="719346"/>
            <a:ext cx="4439659" cy="265789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8836" y="1884580"/>
            <a:ext cx="10515600" cy="683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SQL Injection</a:t>
            </a:r>
            <a:br>
              <a:rPr lang="en-US" altLang="en-US" sz="32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</a:b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836" y="2453913"/>
            <a:ext cx="6929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 type of attack where a hacker puts special code into a website’s form (like a login or search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box) to trick the website into giving access to secret data — like passwords or personal info.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8836" y="3423356"/>
            <a:ext cx="5160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Advanced Persistent Threat (APT)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83491" y="40941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long-term cyberattack</a:t>
            </a:r>
            <a:r>
              <a:rPr lang="en-US" dirty="0"/>
              <a:t> where a skilled hacker secretly enters a computer system and stays hidden for weeks or months — to </a:t>
            </a:r>
            <a:r>
              <a:rPr lang="en-US" b="1" dirty="0"/>
              <a:t>steal important information</a:t>
            </a:r>
            <a:r>
              <a:rPr lang="en-US" dirty="0"/>
              <a:t> slowly without getting caught.</a:t>
            </a:r>
          </a:p>
        </p:txBody>
      </p:sp>
      <p:pic>
        <p:nvPicPr>
          <p:cNvPr id="9" name="Picture 8" descr="Cybersecurity PNG Transparent Images | PNG All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785" y="3817278"/>
            <a:ext cx="4007226" cy="240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34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CYBERBULLYING</a:t>
            </a:r>
            <a:endParaRPr lang="en-US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873" y="1492170"/>
            <a:ext cx="10515600" cy="4351338"/>
          </a:xfrm>
        </p:spPr>
        <p:txBody>
          <a:bodyPr/>
          <a:lstStyle/>
          <a:p>
            <a:r>
              <a:rPr lang="en-US" dirty="0" smtClean="0"/>
              <a:t>Cyberbullying is when someone uses the internet to hurt or embarrass others.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07017"/>
              </p:ext>
            </p:extLst>
          </p:nvPr>
        </p:nvGraphicFramePr>
        <p:xfrm>
          <a:off x="838200" y="3681254"/>
          <a:ext cx="10515600" cy="3657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47148164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85127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19883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13317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35955"/>
              </p:ext>
            </p:extLst>
          </p:nvPr>
        </p:nvGraphicFramePr>
        <p:xfrm>
          <a:off x="838200" y="2332261"/>
          <a:ext cx="10515600" cy="3657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8880262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449789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64472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Type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Simple Meaning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91657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15426"/>
              </p:ext>
            </p:extLst>
          </p:nvPr>
        </p:nvGraphicFramePr>
        <p:xfrm>
          <a:off x="838200" y="2822450"/>
          <a:ext cx="10515600" cy="6400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3933498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8639582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16013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Harassment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Repeated insulting or abusive messages.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37429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610156"/>
              </p:ext>
            </p:extLst>
          </p:nvPr>
        </p:nvGraphicFramePr>
        <p:xfrm>
          <a:off x="838200" y="3417725"/>
          <a:ext cx="10515600" cy="892817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8348429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907664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93985949"/>
                    </a:ext>
                  </a:extLst>
                </a:gridCol>
              </a:tblGrid>
              <a:tr h="8928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Impersonation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 a fake account using your identity.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018020"/>
                  </a:ext>
                </a:extLst>
              </a:tr>
            </a:tbl>
          </a:graphicData>
        </a:graphic>
      </p:graphicFrame>
      <p:pic>
        <p:nvPicPr>
          <p:cNvPr id="17" name="Picture 16" descr="Cyberbullying | OER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11" y="2283003"/>
            <a:ext cx="1718974" cy="17189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56543" y="4310542"/>
            <a:ext cx="3536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Constantly following and </a:t>
            </a:r>
            <a:r>
              <a:rPr lang="en-US" dirty="0" smtClean="0"/>
              <a:t>messaging</a:t>
            </a:r>
          </a:p>
          <a:p>
            <a:r>
              <a:rPr lang="en-US" dirty="0" smtClean="0"/>
              <a:t> </a:t>
            </a:r>
            <a:r>
              <a:rPr lang="en-US" dirty="0"/>
              <a:t>someone online.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4449041"/>
            <a:ext cx="1469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Cyberstalking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18648"/>
              </p:ext>
            </p:extLst>
          </p:nvPr>
        </p:nvGraphicFramePr>
        <p:xfrm>
          <a:off x="838200" y="5010900"/>
          <a:ext cx="7010400" cy="6400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9382862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454626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Doxing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Sharing private info without permission.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979506"/>
                  </a:ext>
                </a:extLst>
              </a:tr>
            </a:tbl>
          </a:graphicData>
        </a:graphic>
      </p:graphicFrame>
      <p:pic>
        <p:nvPicPr>
          <p:cNvPr id="15" name="Picture 14" descr="Kohli Around The World: Writers can troll too!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205" y="4449041"/>
            <a:ext cx="3325586" cy="207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9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927" y="0"/>
            <a:ext cx="10515600" cy="877455"/>
          </a:xfrm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  <a:latin typeface="Arial Black" panose="020B0A04020102020204" pitchFamily="34" charset="0"/>
              </a:rPr>
              <a:t>Password</a:t>
            </a:r>
            <a:r>
              <a:rPr lang="en-US" b="1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ATTACKS</a:t>
            </a:r>
            <a:endParaRPr lang="en-US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527" y="877455"/>
            <a:ext cx="6070600" cy="3094181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Password </a:t>
            </a:r>
            <a:r>
              <a:rPr lang="en-US" sz="2400" dirty="0" smtClean="0"/>
              <a:t>attacks are ways hackers try to </a:t>
            </a:r>
            <a:r>
              <a:rPr lang="en-US" sz="2400" b="1" dirty="0" smtClean="0"/>
              <a:t>steal or guess your password</a:t>
            </a:r>
            <a:r>
              <a:rPr lang="en-US" sz="2400" dirty="0" smtClean="0"/>
              <a:t> to access your accounts.</a:t>
            </a:r>
            <a:br>
              <a:rPr lang="en-US" sz="2400" dirty="0" smtClean="0"/>
            </a:br>
            <a:r>
              <a:rPr lang="en-US" sz="2400" dirty="0" smtClean="0"/>
              <a:t>There are </a:t>
            </a:r>
            <a:r>
              <a:rPr lang="en-US" sz="2400" b="1" dirty="0" smtClean="0"/>
              <a:t>two main types</a:t>
            </a:r>
            <a:r>
              <a:rPr lang="en-US" sz="2400" dirty="0" smtClean="0"/>
              <a:t>: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Electronic Attacks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= physical tricks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70C0"/>
                </a:solidFill>
              </a:rPr>
              <a:t>shoulder suffering, dumpster diving , social engineering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Active </a:t>
            </a:r>
            <a:r>
              <a:rPr lang="en-US" sz="2400" b="1" dirty="0" smtClean="0">
                <a:solidFill>
                  <a:srgbClr val="7030A0"/>
                </a:solidFill>
              </a:rPr>
              <a:t>Online Attacks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= software/tools that </a:t>
            </a:r>
            <a:r>
              <a:rPr lang="en-US" sz="2400" b="1" dirty="0" smtClean="0"/>
              <a:t>guess or steal</a:t>
            </a:r>
            <a:r>
              <a:rPr lang="en-US" sz="2400" dirty="0" smtClean="0"/>
              <a:t> your password</a:t>
            </a:r>
            <a:r>
              <a:rPr lang="en-US" sz="2400" dirty="0" smtClean="0"/>
              <a:t>.(</a:t>
            </a:r>
            <a:r>
              <a:rPr lang="en-US" sz="2400" dirty="0" smtClean="0">
                <a:solidFill>
                  <a:srgbClr val="0070C0"/>
                </a:solidFill>
              </a:rPr>
              <a:t>Dictionary Attack, Brute Force Attack , Rule based Attack, </a:t>
            </a:r>
            <a:r>
              <a:rPr lang="en-US" sz="2400" dirty="0" err="1" smtClean="0">
                <a:solidFill>
                  <a:srgbClr val="0070C0"/>
                </a:solidFill>
              </a:rPr>
              <a:t>keylogger</a:t>
            </a:r>
            <a:r>
              <a:rPr lang="en-US" sz="2400" dirty="0"/>
              <a:t>)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 descr="Anatomy of a Malware Attack – Practical Help for Your Digital Life®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018" y="284921"/>
            <a:ext cx="4156364" cy="276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6527" y="397163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Arial Black" panose="020B0A04020102020204" pitchFamily="34" charset="0"/>
              </a:rPr>
              <a:t>How to Stay Safe Online</a:t>
            </a:r>
          </a:p>
          <a:p>
            <a:endParaRPr lang="en-US" sz="2400" b="1" dirty="0">
              <a:solidFill>
                <a:schemeClr val="accent6"/>
              </a:solidFill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strong passwords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Don’t click on </a:t>
            </a:r>
            <a:r>
              <a:rPr lang="en-US" sz="2400" b="1" dirty="0"/>
              <a:t>unknown links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Report or block </a:t>
            </a:r>
            <a:r>
              <a:rPr lang="en-US" sz="2400" b="1" dirty="0"/>
              <a:t>suspicious accounts</a:t>
            </a:r>
            <a:endParaRPr lang="en-US" sz="2400" dirty="0"/>
          </a:p>
        </p:txBody>
      </p:sp>
      <p:pic>
        <p:nvPicPr>
          <p:cNvPr id="9" name="Picture 8" descr="#TheAppWatchdog: SMEX expands its work to secure Lebanese citizens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7" y="3439201"/>
            <a:ext cx="4906054" cy="30038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28836" y="6073731"/>
            <a:ext cx="3871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Let’s be smart and kind digital citizens.”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0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</TotalTime>
  <Words>332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COMMON TYPES OF CYBERTHREATS &amp;CYBERBULLYING</vt:lpstr>
      <vt:lpstr>Man-in-the-Middle (MITM) Attack </vt:lpstr>
      <vt:lpstr>CYBERBULLYING</vt:lpstr>
      <vt:lpstr>Password ATTACKS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TYPES OF CYBERTHREATS &amp;CYBERBULLYING</dc:title>
  <dc:creator>Dell</dc:creator>
  <cp:lastModifiedBy>Dell</cp:lastModifiedBy>
  <cp:revision>31</cp:revision>
  <dcterms:created xsi:type="dcterms:W3CDTF">2025-05-07T16:34:58Z</dcterms:created>
  <dcterms:modified xsi:type="dcterms:W3CDTF">2025-05-13T06:15:59Z</dcterms:modified>
</cp:coreProperties>
</file>