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fld>
            <a:endParaRPr lang="en-IN"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mailto:aleemshaik737@gmail.com" TargetMode="External"/><Relationship Id="rId1" Type="http://schemas.openxmlformats.org/officeDocument/2006/relationships/hyperlink" Target="file:///E:\vs%20code" TargetMode="Externa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3962400" y="6162382"/>
            <a:ext cx="7695818" cy="508635"/>
          </a:xfrm>
          <a:prstGeom prst="rect">
            <a:avLst/>
          </a:prstGeom>
          <a:solidFill>
            <a:schemeClr val="bg1"/>
          </a:solidFill>
        </p:spPr>
        <p:txBody>
          <a:bodyPr vert="horz" wrap="square" lIns="0" tIns="16510" rIns="0" bIns="0" rtlCol="0">
            <a:spAutoFit/>
          </a:bodyPr>
          <a:lstStyle/>
          <a:p>
            <a:pPr marL="3213735">
              <a:lnSpc>
                <a:spcPct val="100000"/>
              </a:lnSpc>
              <a:spcBef>
                <a:spcPts val="130"/>
              </a:spcBef>
            </a:pPr>
            <a:r>
              <a:rPr lang="en-US" sz="3200" spc="15" dirty="0"/>
              <a:t>Aleem Shaik</a:t>
            </a:r>
            <a:endParaRPr lang="en-US" sz="3200"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object 8"/>
          <p:cNvSpPr txBox="1"/>
          <p:nvPr/>
        </p:nvSpPr>
        <p:spPr>
          <a:xfrm>
            <a:off x="3733800" y="2819717"/>
            <a:ext cx="7695818" cy="628377"/>
          </a:xfrm>
          <a:prstGeom prst="rect">
            <a:avLst/>
          </a:prstGeom>
        </p:spPr>
        <p:txBody>
          <a:bodyPr vert="horz" wrap="square" lIns="0" tIns="12700" rIns="0" bIns="0" rtlCol="0">
            <a:spAutoFit/>
          </a:bodyPr>
          <a:lstStyle/>
          <a:p>
            <a:pPr marL="12700">
              <a:lnSpc>
                <a:spcPct val="100000"/>
              </a:lnSpc>
              <a:spcBef>
                <a:spcPts val="100"/>
              </a:spcBef>
            </a:pPr>
            <a:r>
              <a:rPr lang="en-US" sz="4000" b="1" u="sng" spc="10" dirty="0">
                <a:solidFill>
                  <a:srgbClr val="2D936B"/>
                </a:solidFill>
                <a:latin typeface="Sitka Small Semibold" pitchFamily="2" charset="0"/>
                <a:cs typeface="Trebuchet MS" panose="020B0603020202020204"/>
              </a:rPr>
              <a:t>KEYLOGGER AND SECURITY</a:t>
            </a:r>
            <a:endParaRPr sz="4000" u="sng" dirty="0">
              <a:latin typeface="Sitka Small Semibold" pitchFamily="2" charset="0"/>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2" name="TextBox 11"/>
          <p:cNvSpPr txBox="1"/>
          <p:nvPr/>
        </p:nvSpPr>
        <p:spPr>
          <a:xfrm>
            <a:off x="3581400" y="3449999"/>
            <a:ext cx="6934200" cy="707886"/>
          </a:xfrm>
          <a:prstGeom prst="rect">
            <a:avLst/>
          </a:prstGeom>
          <a:noFill/>
        </p:spPr>
        <p:txBody>
          <a:bodyPr wrap="square" rtlCol="0">
            <a:spAutoFit/>
          </a:bodyPr>
          <a:lstStyle/>
          <a:p>
            <a:r>
              <a:rPr lang="en-US" sz="4000" dirty="0">
                <a:solidFill>
                  <a:srgbClr val="00B0F0"/>
                </a:solidFill>
              </a:rPr>
              <a:t>APSSDC CS FINAL PROJECT</a:t>
            </a:r>
            <a:endParaRPr lang="en-IN" sz="4000" dirty="0">
              <a:solidFill>
                <a:srgbClr val="00B0F0"/>
              </a:solidFill>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19417"/>
            <a:ext cx="2437130" cy="69024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r>
              <a:rPr lang="en-US" dirty="0"/>
              <a:t>:-</a:t>
            </a: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Rectangle: Single Corner Rounded 9"/>
          <p:cNvSpPr/>
          <p:nvPr/>
        </p:nvSpPr>
        <p:spPr>
          <a:xfrm>
            <a:off x="721334" y="1695450"/>
            <a:ext cx="8991600" cy="327660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838200" y="1857375"/>
            <a:ext cx="8696325" cy="3599815"/>
          </a:xfrm>
          <a:prstGeom prst="rect">
            <a:avLst/>
          </a:prstGeom>
          <a:noFill/>
        </p:spPr>
        <p:txBody>
          <a:bodyPr wrap="square" rtlCol="0">
            <a:spAutoFit/>
          </a:bodyPr>
          <a:lstStyle/>
          <a:p>
            <a:r>
              <a:rPr lang="en-US" sz="4800" dirty="0">
                <a:latin typeface="Vivaldi" panose="03020602050506090804" charset="0"/>
                <a:cs typeface="Vivaldi" panose="03020602050506090804" charset="0"/>
              </a:rPr>
              <a:t>The best way to protect your devices from keylogging is to use a high-quality antivirus or firewall. You can also take other precautions to make an infection less likely.</a:t>
            </a:r>
            <a:r>
              <a:rPr lang="en-US" sz="3600" dirty="0"/>
              <a:t> </a:t>
            </a:r>
            <a:endParaRPr lang="en-US" sz="3600" dirty="0"/>
          </a:p>
          <a:p>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88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1371600" y="762000"/>
            <a:ext cx="7491095" cy="2122805"/>
          </a:xfrm>
          <a:prstGeom prst="rect">
            <a:avLst/>
          </a:prstGeom>
          <a:noFill/>
        </p:spPr>
        <p:txBody>
          <a:bodyPr wrap="square" rtlCol="0">
            <a:spAutoFit/>
            <a:scene3d>
              <a:camera prst="orthographicFront"/>
              <a:lightRig rig="threePt" dir="t"/>
            </a:scene3d>
          </a:bodyPr>
          <a:lstStyle/>
          <a:p>
            <a:r>
              <a:rPr lang="en-US" altLang="en-IN" sz="6600" dirty="0">
                <a:ln w="22225">
                  <a:solidFill>
                    <a:schemeClr val="accent2"/>
                  </a:solidFill>
                  <a:prstDash val="solid"/>
                </a:ln>
                <a:solidFill>
                  <a:schemeClr val="accent2">
                    <a:lumMod val="40000"/>
                    <a:lumOff val="60000"/>
                  </a:schemeClr>
                </a:solidFill>
                <a:effectLst/>
                <a:latin typeface="Bahnschrift Condensed" panose="020B0502040204020203" pitchFamily="34" charset="0"/>
              </a:rPr>
              <a:t>project git-link:-</a:t>
            </a:r>
            <a:endParaRPr lang="en-IN" sz="6600" dirty="0">
              <a:ln w="22225">
                <a:solidFill>
                  <a:schemeClr val="accent2"/>
                </a:solidFill>
                <a:prstDash val="solid"/>
              </a:ln>
              <a:solidFill>
                <a:schemeClr val="accent2">
                  <a:lumMod val="40000"/>
                  <a:lumOff val="60000"/>
                </a:schemeClr>
              </a:solidFill>
              <a:effectLst/>
              <a:latin typeface="Bahnschrift Condensed" panose="020B0502040204020203" pitchFamily="34" charset="0"/>
            </a:endParaRPr>
          </a:p>
          <a:p>
            <a:endParaRPr lang="en-IN" sz="6600" dirty="0">
              <a:ln w="22225">
                <a:solidFill>
                  <a:schemeClr val="accent2"/>
                </a:solidFill>
                <a:prstDash val="solid"/>
              </a:ln>
              <a:solidFill>
                <a:schemeClr val="accent2">
                  <a:lumMod val="40000"/>
                  <a:lumOff val="60000"/>
                </a:schemeClr>
              </a:solidFill>
              <a:effectLst/>
              <a:latin typeface="Bahnschrift Condensed" panose="020B0502040204020203" pitchFamily="34" charset="0"/>
            </a:endParaRPr>
          </a:p>
        </p:txBody>
      </p:sp>
      <p:sp>
        <p:nvSpPr>
          <p:cNvPr id="5" name="Text Box 4">
            <a:hlinkClick r:id="rId1" tooltip="" action="ppaction://hlinkfile"/>
          </p:cNvPr>
          <p:cNvSpPr txBox="1"/>
          <p:nvPr/>
        </p:nvSpPr>
        <p:spPr>
          <a:xfrm>
            <a:off x="1066800" y="2895600"/>
            <a:ext cx="10291445" cy="1242060"/>
          </a:xfrm>
          <a:prstGeom prst="rect">
            <a:avLst/>
          </a:prstGeom>
          <a:noFill/>
        </p:spPr>
        <p:txBody>
          <a:bodyPr wrap="square" rtlCol="0">
            <a:noAutofit/>
          </a:bodyPr>
          <a:p>
            <a:r>
              <a:rPr lang="en-US" sz="3600">
                <a:hlinkClick r:id="rId2" tooltip=""/>
              </a:rPr>
              <a:t>https://github.com/Aleem7731/Key-logger-Project.git</a:t>
            </a:r>
            <a:endParaRPr lang="en-US" sz="3600">
              <a:hlinkClick r:id="rId2" tooltip=""/>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3" name="TextBox 22"/>
          <p:cNvSpPr txBox="1"/>
          <p:nvPr/>
        </p:nvSpPr>
        <p:spPr>
          <a:xfrm>
            <a:off x="1371600" y="2743200"/>
            <a:ext cx="8230932" cy="830997"/>
          </a:xfrm>
          <a:prstGeom prst="rect">
            <a:avLst/>
          </a:prstGeom>
          <a:noFill/>
        </p:spPr>
        <p:txBody>
          <a:bodyPr wrap="square" rtlCol="0">
            <a:spAutoFit/>
          </a:bodyPr>
          <a:lstStyle/>
          <a:p>
            <a:r>
              <a:rPr lang="en-US" sz="4800" dirty="0">
                <a:solidFill>
                  <a:srgbClr val="00B0F0"/>
                </a:solidFill>
              </a:rPr>
              <a:t>KEYLOGGER &amp; SECURITY</a:t>
            </a:r>
            <a:endParaRPr lang="en-IN" sz="4800" dirty="0">
              <a:solidFill>
                <a:srgbClr val="00B0F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8" name="TextBox 27"/>
          <p:cNvSpPr txBox="1"/>
          <p:nvPr/>
        </p:nvSpPr>
        <p:spPr>
          <a:xfrm>
            <a:off x="1371600" y="1295400"/>
            <a:ext cx="9224391" cy="4524315"/>
          </a:xfrm>
          <a:prstGeom prst="rect">
            <a:avLst/>
          </a:prstGeom>
          <a:noFill/>
        </p:spPr>
        <p:txBody>
          <a:bodyPr wrap="square" rtlCol="0">
            <a:spAutoFit/>
          </a:bodyPr>
          <a:lstStyle/>
          <a:p>
            <a:pPr marL="457200" indent="-457200">
              <a:buFont typeface="Wingdings" panose="05000000000000000000" pitchFamily="2" charset="2"/>
              <a:buChar char="v"/>
            </a:pPr>
            <a:r>
              <a:rPr lang="en-US" sz="3200" dirty="0"/>
              <a:t>Introduction to Keyloggers and Security</a:t>
            </a:r>
            <a:endParaRPr lang="en-US" sz="3200" dirty="0"/>
          </a:p>
          <a:p>
            <a:pPr marL="457200" indent="-457200">
              <a:buFont typeface="Wingdings" panose="05000000000000000000" pitchFamily="2" charset="2"/>
              <a:buChar char="v"/>
            </a:pPr>
            <a:r>
              <a:rPr lang="en-US" sz="3200" dirty="0"/>
              <a:t>Understanding the Problem Statement </a:t>
            </a:r>
            <a:endParaRPr lang="en-US" sz="3200" dirty="0"/>
          </a:p>
          <a:p>
            <a:pPr marL="457200" indent="-457200">
              <a:buFont typeface="Wingdings" panose="05000000000000000000" pitchFamily="2" charset="2"/>
              <a:buChar char="v"/>
            </a:pPr>
            <a:r>
              <a:rPr lang="en-US" sz="3200" dirty="0"/>
              <a:t>Overview of the project</a:t>
            </a:r>
            <a:endParaRPr lang="en-US" sz="3200" dirty="0"/>
          </a:p>
          <a:p>
            <a:pPr marL="457200" indent="-457200">
              <a:buFont typeface="Wingdings" panose="05000000000000000000" pitchFamily="2" charset="2"/>
              <a:buChar char="v"/>
            </a:pPr>
            <a:r>
              <a:rPr lang="en-US" sz="3200" dirty="0"/>
              <a:t>Identifying the End Users</a:t>
            </a:r>
            <a:endParaRPr lang="en-US" sz="3200" dirty="0"/>
          </a:p>
          <a:p>
            <a:pPr marL="457200" indent="-457200">
              <a:buFont typeface="Wingdings" panose="05000000000000000000" pitchFamily="2" charset="2"/>
              <a:buChar char="v"/>
            </a:pPr>
            <a:r>
              <a:rPr lang="en-US" sz="3200" dirty="0"/>
              <a:t>Introducing Your Solution </a:t>
            </a:r>
            <a:endParaRPr lang="en-US" sz="3200" dirty="0"/>
          </a:p>
          <a:p>
            <a:pPr marL="457200" indent="-457200">
              <a:buFont typeface="Wingdings" panose="05000000000000000000" pitchFamily="2" charset="2"/>
              <a:buChar char="v"/>
            </a:pPr>
            <a:r>
              <a:rPr lang="en-US" sz="3200" dirty="0"/>
              <a:t>Highlighting the unique value proposition </a:t>
            </a:r>
            <a:endParaRPr lang="en-US" sz="3200" dirty="0"/>
          </a:p>
          <a:p>
            <a:pPr marL="457200" indent="-457200">
              <a:buFont typeface="Wingdings" panose="05000000000000000000" pitchFamily="2" charset="2"/>
              <a:buChar char="v"/>
            </a:pPr>
            <a:r>
              <a:rPr lang="en-US" sz="3200" dirty="0"/>
              <a:t>Discussing the key Modelling Approaches</a:t>
            </a:r>
            <a:endParaRPr lang="en-US" sz="3200" dirty="0"/>
          </a:p>
          <a:p>
            <a:pPr marL="457200" indent="-457200">
              <a:buFont typeface="Wingdings" panose="05000000000000000000" pitchFamily="2" charset="2"/>
              <a:buChar char="v"/>
            </a:pPr>
            <a:r>
              <a:rPr lang="en-US" sz="3200" dirty="0"/>
              <a:t>Results</a:t>
            </a:r>
            <a:endParaRPr lang="en-US" sz="3200" dirty="0"/>
          </a:p>
          <a:p>
            <a:pPr marL="457200" indent="-457200">
              <a:buFont typeface="Wingdings" panose="05000000000000000000" pitchFamily="2" charset="2"/>
              <a:buChar char="v"/>
            </a:pPr>
            <a:r>
              <a:rPr lang="en-IN" sz="3200" dirty="0"/>
              <a:t>Project </a:t>
            </a:r>
            <a:r>
              <a:rPr lang="en-IN" sz="3200" dirty="0" err="1"/>
              <a:t>Github</a:t>
            </a:r>
            <a:r>
              <a:rPr lang="en-IN" sz="3200" dirty="0"/>
              <a:t> Link</a:t>
            </a:r>
            <a:endParaRPr lang="en-IN" sz="3200" dirty="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124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p:spPr>
        <p:style>
          <a:lnRef idx="2">
            <a:schemeClr val="accent1"/>
          </a:lnRef>
          <a:fillRef idx="0">
            <a:srgbClr val="FFFFFF"/>
          </a:fillRef>
          <a:effectRef idx="0">
            <a:srgbClr val="FFFFFF"/>
          </a:effectRef>
          <a:fontRef idx="minor">
            <a:schemeClr val="tx1"/>
          </a:fontRef>
        </p:style>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 Box 8"/>
          <p:cNvSpPr txBox="1"/>
          <p:nvPr/>
        </p:nvSpPr>
        <p:spPr>
          <a:xfrm>
            <a:off x="914400" y="1254125"/>
            <a:ext cx="8515985" cy="4993640"/>
          </a:xfrm>
          <a:prstGeom prst="rect">
            <a:avLst/>
          </a:prstGeom>
          <a:gradFill>
            <a:gsLst>
              <a:gs pos="0">
                <a:srgbClr val="7B32B2"/>
              </a:gs>
              <a:gs pos="100000">
                <a:srgbClr val="401A5D"/>
              </a:gs>
            </a:gsLst>
            <a:lin scaled="0"/>
          </a:gradFill>
          <a:ln>
            <a:gradFill>
              <a:gsLst>
                <a:gs pos="0">
                  <a:srgbClr val="FE4444"/>
                </a:gs>
                <a:gs pos="100000">
                  <a:srgbClr val="832B2B"/>
                </a:gs>
              </a:gsLst>
            </a:gradFill>
          </a:ln>
        </p:spPr>
        <p:style>
          <a:lnRef idx="0">
            <a:srgbClr val="FFFFFF"/>
          </a:lnRef>
          <a:fillRef idx="1">
            <a:schemeClr val="accent4"/>
          </a:fillRef>
          <a:effectRef idx="0">
            <a:srgbClr val="FFFFFF"/>
          </a:effectRef>
          <a:fontRef idx="minor">
            <a:schemeClr val="lt1"/>
          </a:fontRef>
        </p:style>
        <p:txBody>
          <a:bodyPr wrap="square" rtlCol="0">
            <a:noAutofit/>
          </a:bodyPr>
          <a:p>
            <a:r>
              <a:rPr lang="en-US" sz="4000" dirty="0">
                <a:latin typeface="Times New Roman" panose="02020603050405020304" pitchFamily="18" charset="0"/>
                <a:ea typeface="+mn-lt"/>
                <a:cs typeface="Times New Roman" panose="02020603050405020304" pitchFamily="18" charset="0"/>
                <a:sym typeface="+mn-ea"/>
              </a:rPr>
              <a:t>Develop a robust and secure keylogger software that effectively logs keystrokes on a target system while implementing strong encryption and access controls to prevent unauthorized access to the logged data, ensuring privacy and data integrity.</a:t>
            </a:r>
            <a:endParaRPr lang="en-US" sz="4000" dirty="0">
              <a:latin typeface="Times New Roman" panose="02020603050405020304" pitchFamily="18" charset="0"/>
              <a:ea typeface="Calibri" panose="020F0502020204030204"/>
              <a:cs typeface="Times New Roman" panose="02020603050405020304" pitchFamily="18" charset="0"/>
            </a:endParaRPr>
          </a:p>
          <a:p>
            <a:endParaRPr lang="en-US"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Rectangle: Diagonal Corners Rounded 10"/>
          <p:cNvSpPr/>
          <p:nvPr/>
        </p:nvSpPr>
        <p:spPr>
          <a:xfrm>
            <a:off x="381000" y="2233378"/>
            <a:ext cx="8610600" cy="379499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p:nvSpPr>
        <p:spPr>
          <a:xfrm>
            <a:off x="739774" y="2233379"/>
            <a:ext cx="8404225" cy="3416320"/>
          </a:xfrm>
          <a:prstGeom prst="rect">
            <a:avLst/>
          </a:prstGeom>
          <a:noFill/>
        </p:spPr>
        <p:txBody>
          <a:bodyPr wrap="square" rtlCol="0">
            <a:spAutoFit/>
          </a:bodyPr>
          <a:lstStyle/>
          <a:p>
            <a:r>
              <a:rPr lang="en-US" sz="3600" dirty="0"/>
              <a:t>THE  keylogger monitors the keystrokes on the operating system you are using, checking the paths each keystroke goes through. In this way, a software keylogger can keep track of your keystrokes and record each one.</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291465"/>
            <a:ext cx="5014595" cy="811530"/>
          </a:xfrm>
          <a:prstGeom prst="rect">
            <a:avLst/>
          </a:prstGeom>
        </p:spPr>
        <p:txBody>
          <a:bodyPr vert="horz" wrap="square" lIns="0" tIns="16510" rIns="0" bIns="0" rtlCol="0">
            <a:noAutofit/>
          </a:bodyPr>
          <a:lstStyle/>
          <a:p>
            <a:pPr marL="12700">
              <a:lnSpc>
                <a:spcPct val="100000"/>
              </a:lnSpc>
              <a:spcBef>
                <a:spcPts val="130"/>
              </a:spcBef>
            </a:pPr>
            <a:r>
              <a:rPr sz="3200" spc="25" dirty="0">
                <a:ln w="22225">
                  <a:solidFill>
                    <a:schemeClr val="accent2"/>
                  </a:solidFill>
                  <a:prstDash val="solid"/>
                </a:ln>
                <a:solidFill>
                  <a:schemeClr val="accent2">
                    <a:lumMod val="40000"/>
                    <a:lumOff val="60000"/>
                  </a:schemeClr>
                </a:solidFill>
                <a:effectLst/>
              </a:rPr>
              <a:t>W</a:t>
            </a:r>
            <a:r>
              <a:rPr sz="3200" spc="-20" dirty="0">
                <a:ln w="22225">
                  <a:solidFill>
                    <a:schemeClr val="accent2"/>
                  </a:solidFill>
                  <a:prstDash val="solid"/>
                </a:ln>
                <a:solidFill>
                  <a:schemeClr val="accent2">
                    <a:lumMod val="40000"/>
                    <a:lumOff val="60000"/>
                  </a:schemeClr>
                </a:solidFill>
                <a:effectLst/>
              </a:rPr>
              <a:t>H</a:t>
            </a:r>
            <a:r>
              <a:rPr sz="3200" spc="20" dirty="0">
                <a:ln w="22225">
                  <a:solidFill>
                    <a:schemeClr val="accent2"/>
                  </a:solidFill>
                  <a:prstDash val="solid"/>
                </a:ln>
                <a:solidFill>
                  <a:schemeClr val="accent2">
                    <a:lumMod val="40000"/>
                    <a:lumOff val="60000"/>
                  </a:schemeClr>
                </a:solidFill>
                <a:effectLst/>
              </a:rPr>
              <a:t>O</a:t>
            </a:r>
            <a:r>
              <a:rPr sz="3200" spc="-235" dirty="0">
                <a:ln w="22225">
                  <a:solidFill>
                    <a:schemeClr val="accent2"/>
                  </a:solidFill>
                  <a:prstDash val="solid"/>
                </a:ln>
                <a:solidFill>
                  <a:schemeClr val="accent2">
                    <a:lumMod val="40000"/>
                    <a:lumOff val="60000"/>
                  </a:schemeClr>
                </a:solidFill>
                <a:effectLst/>
              </a:rPr>
              <a:t> </a:t>
            </a:r>
            <a:r>
              <a:rPr sz="3200" spc="-10" dirty="0">
                <a:ln w="22225">
                  <a:solidFill>
                    <a:schemeClr val="accent2"/>
                  </a:solidFill>
                  <a:prstDash val="solid"/>
                </a:ln>
                <a:solidFill>
                  <a:schemeClr val="accent2">
                    <a:lumMod val="40000"/>
                    <a:lumOff val="60000"/>
                  </a:schemeClr>
                </a:solidFill>
                <a:effectLst/>
              </a:rPr>
              <a:t>AR</a:t>
            </a:r>
            <a:r>
              <a:rPr sz="3200" spc="15" dirty="0">
                <a:ln w="22225">
                  <a:solidFill>
                    <a:schemeClr val="accent2"/>
                  </a:solidFill>
                  <a:prstDash val="solid"/>
                </a:ln>
                <a:solidFill>
                  <a:schemeClr val="accent2">
                    <a:lumMod val="40000"/>
                    <a:lumOff val="60000"/>
                  </a:schemeClr>
                </a:solidFill>
                <a:effectLst/>
              </a:rPr>
              <a:t>E</a:t>
            </a:r>
            <a:r>
              <a:rPr sz="3200" spc="-35" dirty="0">
                <a:ln w="22225">
                  <a:solidFill>
                    <a:schemeClr val="accent2"/>
                  </a:solidFill>
                  <a:prstDash val="solid"/>
                </a:ln>
                <a:solidFill>
                  <a:schemeClr val="accent2">
                    <a:lumMod val="40000"/>
                    <a:lumOff val="60000"/>
                  </a:schemeClr>
                </a:solidFill>
                <a:effectLst/>
              </a:rPr>
              <a:t> </a:t>
            </a:r>
            <a:r>
              <a:rPr sz="3200" spc="-10" dirty="0">
                <a:ln w="22225">
                  <a:solidFill>
                    <a:schemeClr val="accent2"/>
                  </a:solidFill>
                  <a:prstDash val="solid"/>
                </a:ln>
                <a:solidFill>
                  <a:schemeClr val="accent2">
                    <a:lumMod val="40000"/>
                    <a:lumOff val="60000"/>
                  </a:schemeClr>
                </a:solidFill>
                <a:effectLst/>
              </a:rPr>
              <a:t>T</a:t>
            </a:r>
            <a:r>
              <a:rPr sz="3200" spc="-15" dirty="0">
                <a:ln w="22225">
                  <a:solidFill>
                    <a:schemeClr val="accent2"/>
                  </a:solidFill>
                  <a:prstDash val="solid"/>
                </a:ln>
                <a:solidFill>
                  <a:schemeClr val="accent2">
                    <a:lumMod val="40000"/>
                    <a:lumOff val="60000"/>
                  </a:schemeClr>
                </a:solidFill>
                <a:effectLst/>
              </a:rPr>
              <a:t>H</a:t>
            </a:r>
            <a:r>
              <a:rPr sz="3200" spc="15" dirty="0">
                <a:ln w="22225">
                  <a:solidFill>
                    <a:schemeClr val="accent2"/>
                  </a:solidFill>
                  <a:prstDash val="solid"/>
                </a:ln>
                <a:solidFill>
                  <a:schemeClr val="accent2">
                    <a:lumMod val="40000"/>
                    <a:lumOff val="60000"/>
                  </a:schemeClr>
                </a:solidFill>
                <a:effectLst/>
              </a:rPr>
              <a:t>E</a:t>
            </a:r>
            <a:r>
              <a:rPr sz="3200" spc="-35" dirty="0">
                <a:ln w="22225">
                  <a:solidFill>
                    <a:schemeClr val="accent2"/>
                  </a:solidFill>
                  <a:prstDash val="solid"/>
                </a:ln>
                <a:solidFill>
                  <a:schemeClr val="accent2">
                    <a:lumMod val="40000"/>
                    <a:lumOff val="60000"/>
                  </a:schemeClr>
                </a:solidFill>
                <a:effectLst/>
              </a:rPr>
              <a:t> </a:t>
            </a:r>
            <a:r>
              <a:rPr sz="3200" spc="-20" dirty="0">
                <a:ln w="22225">
                  <a:solidFill>
                    <a:schemeClr val="accent2"/>
                  </a:solidFill>
                  <a:prstDash val="solid"/>
                </a:ln>
                <a:solidFill>
                  <a:schemeClr val="accent2">
                    <a:lumMod val="40000"/>
                    <a:lumOff val="60000"/>
                  </a:schemeClr>
                </a:solidFill>
                <a:effectLst/>
              </a:rPr>
              <a:t>E</a:t>
            </a:r>
            <a:r>
              <a:rPr sz="3200" spc="30" dirty="0">
                <a:ln w="22225">
                  <a:solidFill>
                    <a:schemeClr val="accent2"/>
                  </a:solidFill>
                  <a:prstDash val="solid"/>
                </a:ln>
                <a:solidFill>
                  <a:schemeClr val="accent2">
                    <a:lumMod val="40000"/>
                    <a:lumOff val="60000"/>
                  </a:schemeClr>
                </a:solidFill>
                <a:effectLst/>
              </a:rPr>
              <a:t>N</a:t>
            </a:r>
            <a:r>
              <a:rPr sz="3200" spc="15" dirty="0">
                <a:ln w="22225">
                  <a:solidFill>
                    <a:schemeClr val="accent2"/>
                  </a:solidFill>
                  <a:prstDash val="solid"/>
                </a:ln>
                <a:solidFill>
                  <a:schemeClr val="accent2">
                    <a:lumMod val="40000"/>
                    <a:lumOff val="60000"/>
                  </a:schemeClr>
                </a:solidFill>
                <a:effectLst/>
              </a:rPr>
              <a:t>D</a:t>
            </a:r>
            <a:r>
              <a:rPr sz="3200" spc="-45" dirty="0">
                <a:ln w="22225">
                  <a:solidFill>
                    <a:schemeClr val="accent2"/>
                  </a:solidFill>
                  <a:prstDash val="solid"/>
                </a:ln>
                <a:solidFill>
                  <a:schemeClr val="accent2">
                    <a:lumMod val="40000"/>
                    <a:lumOff val="60000"/>
                  </a:schemeClr>
                </a:solidFill>
                <a:effectLst/>
              </a:rPr>
              <a:t> </a:t>
            </a:r>
            <a:r>
              <a:rPr sz="3200" dirty="0">
                <a:ln w="22225">
                  <a:solidFill>
                    <a:schemeClr val="accent2"/>
                  </a:solidFill>
                  <a:prstDash val="solid"/>
                </a:ln>
                <a:solidFill>
                  <a:schemeClr val="accent2">
                    <a:lumMod val="40000"/>
                    <a:lumOff val="60000"/>
                  </a:schemeClr>
                </a:solidFill>
                <a:effectLst/>
              </a:rPr>
              <a:t>U</a:t>
            </a:r>
            <a:r>
              <a:rPr sz="3200" spc="10" dirty="0">
                <a:ln w="22225">
                  <a:solidFill>
                    <a:schemeClr val="accent2"/>
                  </a:solidFill>
                  <a:prstDash val="solid"/>
                </a:ln>
                <a:solidFill>
                  <a:schemeClr val="accent2">
                    <a:lumMod val="40000"/>
                    <a:lumOff val="60000"/>
                  </a:schemeClr>
                </a:solidFill>
                <a:effectLst/>
              </a:rPr>
              <a:t>S</a:t>
            </a:r>
            <a:r>
              <a:rPr sz="3200" spc="-25" dirty="0">
                <a:ln w="22225">
                  <a:solidFill>
                    <a:schemeClr val="accent2"/>
                  </a:solidFill>
                  <a:prstDash val="solid"/>
                </a:ln>
                <a:solidFill>
                  <a:schemeClr val="accent2">
                    <a:lumMod val="40000"/>
                    <a:lumOff val="60000"/>
                  </a:schemeClr>
                </a:solidFill>
                <a:effectLst/>
              </a:rPr>
              <a:t>E</a:t>
            </a:r>
            <a:r>
              <a:rPr sz="3200" spc="-10" dirty="0">
                <a:ln w="22225">
                  <a:solidFill>
                    <a:schemeClr val="accent2"/>
                  </a:solidFill>
                  <a:prstDash val="solid"/>
                </a:ln>
                <a:solidFill>
                  <a:schemeClr val="accent2">
                    <a:lumMod val="40000"/>
                    <a:lumOff val="60000"/>
                  </a:schemeClr>
                </a:solidFill>
                <a:effectLst/>
              </a:rPr>
              <a:t>R</a:t>
            </a:r>
            <a:r>
              <a:rPr sz="3200" spc="5" dirty="0">
                <a:ln w="22225">
                  <a:solidFill>
                    <a:schemeClr val="accent2"/>
                  </a:solidFill>
                  <a:prstDash val="solid"/>
                </a:ln>
                <a:solidFill>
                  <a:schemeClr val="accent2">
                    <a:lumMod val="40000"/>
                    <a:lumOff val="60000"/>
                  </a:schemeClr>
                </a:solidFill>
                <a:effectLst/>
              </a:rPr>
              <a:t>S?</a:t>
            </a:r>
            <a:endParaRPr sz="3200" spc="5" dirty="0">
              <a:ln w="22225">
                <a:solidFill>
                  <a:schemeClr val="accent2"/>
                </a:solidFill>
                <a:prstDash val="solid"/>
              </a:ln>
              <a:solidFill>
                <a:schemeClr val="accent2">
                  <a:lumMod val="40000"/>
                  <a:lumOff val="60000"/>
                </a:schemeClr>
              </a:solidFill>
              <a:effectLst/>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9" name="TextBox 8"/>
          <p:cNvSpPr txBox="1"/>
          <p:nvPr/>
        </p:nvSpPr>
        <p:spPr>
          <a:xfrm>
            <a:off x="723900" y="1418590"/>
            <a:ext cx="8439150" cy="3157220"/>
          </a:xfrm>
          <a:prstGeom prst="rect">
            <a:avLst/>
          </a:prstGeom>
          <a:solidFill>
            <a:schemeClr val="accent3"/>
          </a:solidFill>
        </p:spPr>
        <p:txBody>
          <a:bodyPr wrap="square" rtlCol="0">
            <a:noAutofit/>
          </a:bodyPr>
          <a:lstStyle/>
          <a:p>
            <a:pPr marL="457200" indent="-457200">
              <a:buFont typeface="Wingdings" panose="05000000000000000000" pitchFamily="2" charset="2"/>
              <a:buChar char="Ø"/>
            </a:pPr>
            <a:r>
              <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Identification of Potential End Users: Individuals, Businesses, Organizations</a:t>
            </a:r>
            <a:endPar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endParaRPr>
          </a:p>
          <a:p>
            <a:pPr marL="457200" indent="-457200">
              <a:buFont typeface="Wingdings" panose="05000000000000000000" pitchFamily="2" charset="2"/>
              <a:buChar char="Ø"/>
            </a:pPr>
            <a:r>
              <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Understanding Their Needs and Concerns Regarding Keylogger Protection</a:t>
            </a:r>
            <a:endPar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Calibri" panose="020F0502020204030204"/>
              <a:cs typeface="Bahnschrift SemiBold Condensed" panose="020B0502040204020203" charset="0"/>
            </a:endParaRPr>
          </a:p>
          <a:p>
            <a:pPr marL="457200" indent="-457200">
              <a:buFont typeface="Wingdings" panose="05000000000000000000" pitchFamily="2" charset="2"/>
              <a:buChar char="Ø"/>
            </a:pPr>
            <a:r>
              <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mn-lt"/>
                <a:cs typeface="Bahnschrift SemiBold Condensed" panose="020B0502040204020203" charset="0"/>
                <a:sym typeface="+mn-ea"/>
              </a:rPr>
              <a:t>Tailoring Solutions to Meet the Requirements of Various User Groups</a:t>
            </a:r>
            <a:endParaRPr lang="en-US" sz="3200" b="1" dirty="0">
              <a:ln/>
              <a:solidFill>
                <a:schemeClr val="tx1"/>
              </a:solidFill>
              <a:effectLst>
                <a:outerShdw blurRad="38100" dist="19050" dir="2700000" algn="tl" rotWithShape="0">
                  <a:schemeClr val="dk1">
                    <a:alpha val="40000"/>
                  </a:schemeClr>
                </a:outerShdw>
              </a:effectLst>
              <a:latin typeface="Bahnschrift SemiBold Condensed" panose="020B0502040204020203" charset="0"/>
              <a:ea typeface="Calibri" panose="020F0502020204030204"/>
              <a:cs typeface="Bahnschrift SemiBold Condensed" panose="020B0502040204020203" charset="0"/>
            </a:endParaRPr>
          </a:p>
          <a:p>
            <a:pPr indent="0">
              <a:buFont typeface="Wingdings" panose="05000000000000000000" pitchFamily="2" charset="2"/>
              <a:buNone/>
            </a:pPr>
            <a:endParaRPr lang="en-US" sz="2800" dirty="0">
              <a:latin typeface="Aptos Narrow" panose="020B0004020202020204" pitchFamily="34" charset="0"/>
            </a:endParaRPr>
          </a:p>
          <a:p>
            <a:pPr marL="457200" indent="-457200">
              <a:buFont typeface="Wingdings" panose="05000000000000000000" pitchFamily="2" charset="2"/>
              <a:buChar char="Ø"/>
            </a:pPr>
            <a:endParaRPr lang="en-IN" sz="2800" dirty="0">
              <a:latin typeface="Aptos Narrow" panose="020B0004020202020204" pitchFamily="34" charset="0"/>
            </a:endParaRPr>
          </a:p>
        </p:txBody>
      </p:sp>
      <p:sp>
        <p:nvSpPr>
          <p:cNvPr id="10" name="TextBox 9"/>
          <p:cNvSpPr txBox="1"/>
          <p:nvPr/>
        </p:nvSpPr>
        <p:spPr>
          <a:xfrm>
            <a:off x="1066800" y="4596765"/>
            <a:ext cx="10788650" cy="2199640"/>
          </a:xfrm>
          <a:prstGeom prst="rect">
            <a:avLst/>
          </a:prstGeom>
          <a:solidFill>
            <a:srgbClr val="00B0F0"/>
          </a:solidFill>
        </p:spPr>
        <p:txBody>
          <a:bodyPr wrap="square" rtlCol="0">
            <a:noAutofit/>
          </a:bodyPr>
          <a:lstStyle/>
          <a:p>
            <a:r>
              <a:rPr lang="en-IN" sz="2800" dirty="0">
                <a:ln/>
                <a:solidFill>
                  <a:schemeClr val="tx1"/>
                </a:solidFill>
                <a:effectLst>
                  <a:outerShdw blurRad="38100" dist="19050" dir="2700000" algn="tl" rotWithShape="0">
                    <a:schemeClr val="dk1">
                      <a:alpha val="40000"/>
                    </a:schemeClr>
                  </a:outerShdw>
                </a:effectLst>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IN" sz="2800" dirty="0">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10" name="Rectangle: Rounded Corners 9"/>
          <p:cNvSpPr/>
          <p:nvPr/>
        </p:nvSpPr>
        <p:spPr>
          <a:xfrm>
            <a:off x="3048000" y="1695450"/>
            <a:ext cx="8610600" cy="46291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4" name="TextBox 13"/>
          <p:cNvSpPr txBox="1"/>
          <p:nvPr/>
        </p:nvSpPr>
        <p:spPr>
          <a:xfrm>
            <a:off x="3505200" y="2286000"/>
            <a:ext cx="6816090" cy="4154984"/>
          </a:xfrm>
          <a:prstGeom prst="rect">
            <a:avLst/>
          </a:prstGeom>
          <a:noFill/>
        </p:spPr>
        <p:txBody>
          <a:bodyPr wrap="square" rtlCol="0">
            <a:spAutoFit/>
          </a:bodyPr>
          <a:lstStyle/>
          <a:p>
            <a:r>
              <a:rPr lang="en-US" sz="2400" dirty="0"/>
              <a:t>Keyloggers are many hackers and script kiddie’s favorite tools. Keylogging is a method that was first imagined back in the year 1983.  Around then, the utilization of this product was uncommon and just the top examination organizations and spies could get their hands on it, yet today, it is a typical element offered by most government operative applications like </a:t>
            </a:r>
            <a:r>
              <a:rPr lang="en-US" sz="2400" dirty="0" err="1"/>
              <a:t>TheOneSpy</a:t>
            </a:r>
            <a:r>
              <a:rPr lang="en-US" sz="2400" dirty="0"/>
              <a:t>. Individuals use it as an opportunity to guarantee the assurance of their families, organizations, and the ones they care about.</a:t>
            </a:r>
            <a:endParaRPr lang="en-US" sz="2400" dirty="0"/>
          </a:p>
          <a:p>
            <a:endParaRPr lang="en-IN"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9587" y="2286000"/>
            <a:ext cx="2381024" cy="324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659066"/>
            <a:ext cx="7543165" cy="669925"/>
          </a:xfrm>
          <a:prstGeom prst="rect">
            <a:avLst/>
          </a:prstGeom>
        </p:spPr>
        <p:txBody>
          <a:bodyPr vert="horz" wrap="square" lIns="0" tIns="16510" rIns="0" bIns="0" rtlCol="0">
            <a:spAutoFit/>
          </a:bodyPr>
          <a:lstStyle/>
          <a:p>
            <a:pPr marL="12700">
              <a:lnSpc>
                <a:spcPct val="100000"/>
              </a:lnSpc>
              <a:spcBef>
                <a:spcPts val="130"/>
              </a:spcBef>
            </a:pPr>
            <a:r>
              <a:rPr sz="4250" spc="15" dirty="0">
                <a:ln w="22225">
                  <a:solidFill>
                    <a:schemeClr val="accent2"/>
                  </a:solidFill>
                  <a:prstDash val="solid"/>
                </a:ln>
                <a:solidFill>
                  <a:schemeClr val="accent2">
                    <a:lumMod val="40000"/>
                    <a:lumOff val="60000"/>
                  </a:schemeClr>
                </a:solidFill>
                <a:effectLst/>
              </a:rPr>
              <a:t>THE</a:t>
            </a:r>
            <a:r>
              <a:rPr sz="4250" spc="20" dirty="0">
                <a:ln w="22225">
                  <a:solidFill>
                    <a:schemeClr val="accent2"/>
                  </a:solidFill>
                  <a:prstDash val="solid"/>
                </a:ln>
                <a:solidFill>
                  <a:schemeClr val="accent2">
                    <a:lumMod val="40000"/>
                    <a:lumOff val="60000"/>
                  </a:schemeClr>
                </a:solidFill>
                <a:effectLst/>
              </a:rPr>
              <a:t> </a:t>
            </a:r>
            <a:r>
              <a:rPr sz="4250" spc="10" dirty="0">
                <a:ln w="22225">
                  <a:solidFill>
                    <a:schemeClr val="accent2"/>
                  </a:solidFill>
                  <a:prstDash val="solid"/>
                </a:ln>
                <a:solidFill>
                  <a:schemeClr val="accent2">
                    <a:lumMod val="40000"/>
                    <a:lumOff val="60000"/>
                  </a:schemeClr>
                </a:solidFill>
                <a:effectLst/>
              </a:rPr>
              <a:t>WOW</a:t>
            </a:r>
            <a:r>
              <a:rPr sz="4250" spc="85" dirty="0">
                <a:ln w="22225">
                  <a:solidFill>
                    <a:schemeClr val="accent2"/>
                  </a:solidFill>
                  <a:prstDash val="solid"/>
                </a:ln>
                <a:solidFill>
                  <a:schemeClr val="accent2">
                    <a:lumMod val="40000"/>
                    <a:lumOff val="60000"/>
                  </a:schemeClr>
                </a:solidFill>
                <a:effectLst/>
              </a:rPr>
              <a:t> </a:t>
            </a:r>
            <a:r>
              <a:rPr sz="4250" spc="10" dirty="0">
                <a:ln w="22225">
                  <a:solidFill>
                    <a:schemeClr val="accent2"/>
                  </a:solidFill>
                  <a:prstDash val="solid"/>
                </a:ln>
                <a:solidFill>
                  <a:schemeClr val="accent2">
                    <a:lumMod val="40000"/>
                    <a:lumOff val="60000"/>
                  </a:schemeClr>
                </a:solidFill>
                <a:effectLst/>
              </a:rPr>
              <a:t>IN</a:t>
            </a:r>
            <a:r>
              <a:rPr sz="4250" spc="-5" dirty="0">
                <a:ln w="22225">
                  <a:solidFill>
                    <a:schemeClr val="accent2"/>
                  </a:solidFill>
                  <a:prstDash val="solid"/>
                </a:ln>
                <a:solidFill>
                  <a:schemeClr val="accent2">
                    <a:lumMod val="40000"/>
                    <a:lumOff val="60000"/>
                  </a:schemeClr>
                </a:solidFill>
                <a:effectLst/>
              </a:rPr>
              <a:t> </a:t>
            </a:r>
            <a:r>
              <a:rPr sz="4250" spc="15" dirty="0">
                <a:ln w="22225">
                  <a:solidFill>
                    <a:schemeClr val="accent2"/>
                  </a:solidFill>
                  <a:prstDash val="solid"/>
                </a:ln>
                <a:solidFill>
                  <a:schemeClr val="accent2">
                    <a:lumMod val="40000"/>
                    <a:lumOff val="60000"/>
                  </a:schemeClr>
                </a:solidFill>
                <a:effectLst/>
              </a:rPr>
              <a:t>YOUR</a:t>
            </a:r>
            <a:r>
              <a:rPr sz="4250" spc="-10" dirty="0">
                <a:ln w="22225">
                  <a:solidFill>
                    <a:schemeClr val="accent2"/>
                  </a:solidFill>
                  <a:prstDash val="solid"/>
                </a:ln>
                <a:solidFill>
                  <a:schemeClr val="accent2">
                    <a:lumMod val="40000"/>
                    <a:lumOff val="60000"/>
                  </a:schemeClr>
                </a:solidFill>
                <a:effectLst/>
              </a:rPr>
              <a:t> </a:t>
            </a:r>
            <a:r>
              <a:rPr sz="4250" spc="20" dirty="0">
                <a:ln w="22225">
                  <a:solidFill>
                    <a:schemeClr val="accent2"/>
                  </a:solidFill>
                  <a:prstDash val="solid"/>
                </a:ln>
                <a:solidFill>
                  <a:schemeClr val="accent2">
                    <a:lumMod val="40000"/>
                    <a:lumOff val="60000"/>
                  </a:schemeClr>
                </a:solidFill>
                <a:effectLst/>
              </a:rPr>
              <a:t>SOLUTION</a:t>
            </a:r>
            <a:r>
              <a:rPr lang="en-US" sz="4250" spc="20" dirty="0">
                <a:ln w="22225">
                  <a:solidFill>
                    <a:schemeClr val="accent2"/>
                  </a:solidFill>
                  <a:prstDash val="solid"/>
                </a:ln>
                <a:solidFill>
                  <a:schemeClr val="accent2">
                    <a:lumMod val="40000"/>
                    <a:lumOff val="60000"/>
                  </a:schemeClr>
                </a:solidFill>
                <a:effectLst/>
              </a:rPr>
              <a:t>:-</a:t>
            </a:r>
            <a:endParaRPr lang="en-US" sz="4250" spc="20" dirty="0">
              <a:ln w="22225">
                <a:solidFill>
                  <a:schemeClr val="accent2"/>
                </a:solidFill>
                <a:prstDash val="solid"/>
              </a:ln>
              <a:solidFill>
                <a:schemeClr val="accent2">
                  <a:lumMod val="40000"/>
                  <a:lumOff val="60000"/>
                </a:schemeClr>
              </a:solidFill>
              <a:effectLs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2" name="TextBox 11"/>
          <p:cNvSpPr txBox="1"/>
          <p:nvPr/>
        </p:nvSpPr>
        <p:spPr>
          <a:xfrm>
            <a:off x="739775" y="3638550"/>
            <a:ext cx="10309225" cy="2834005"/>
          </a:xfrm>
          <a:prstGeom prst="rect">
            <a:avLst/>
          </a:prstGeom>
          <a:solidFill>
            <a:srgbClr val="C00000"/>
          </a:solidFill>
        </p:spPr>
        <p:txBody>
          <a:bodyPr wrap="square" rtlCol="0">
            <a:noAutofit/>
          </a:bodyPr>
          <a:lstStyle/>
          <a:p>
            <a:r>
              <a:rPr lang="en-US" sz="3200" dirty="0">
                <a:latin typeface="Harlow Solid Italic" panose="04030604020F02020D02" charset="0"/>
                <a:cs typeface="Harlow Solid Italic" panose="04030604020F02020D02" charset="0"/>
                <a:sym typeface="+mn-ea"/>
              </a:rPr>
              <a:t>A keylogger is a program that secretly records everything you type on your computer. It can be used for good things like watching what employees do or keeping kids safe online. But bad people can also use it to steal your passwords and credit card numbers.</a:t>
            </a:r>
            <a:endParaRPr lang="en-US" sz="3200" dirty="0">
              <a:latin typeface="Harlow Solid Italic" panose="04030604020F02020D02" charset="0"/>
              <a:cs typeface="Harlow Solid Italic" panose="04030604020F02020D02" charset="0"/>
              <a:sym typeface="+mn-ea"/>
            </a:endParaRPr>
          </a:p>
        </p:txBody>
      </p:sp>
      <p:pic>
        <p:nvPicPr>
          <p:cNvPr id="9" name="Picture 8"/>
          <p:cNvPicPr>
            <a:picLocks noChangeAspect="1"/>
          </p:cNvPicPr>
          <p:nvPr>
            <p:custDataLst>
              <p:tags r:id="rId1"/>
            </p:custDataLst>
          </p:nvPr>
        </p:nvPicPr>
        <p:blipFill>
          <a:blip r:embed="rId2"/>
          <a:stretch>
            <a:fillRect/>
          </a:stretch>
        </p:blipFill>
        <p:spPr>
          <a:xfrm>
            <a:off x="803910" y="1676400"/>
            <a:ext cx="10356850" cy="15182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4650105"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r>
              <a:rPr lang="en-US" sz="4800" b="1" spc="5" dirty="0">
                <a:latin typeface="Trebuchet MS" panose="020B0603020202020204"/>
                <a:cs typeface="Trebuchet MS" panose="020B0603020202020204"/>
              </a:rPr>
              <a:t>:-</a:t>
            </a:r>
            <a:endParaRPr lang="en-US" sz="4800" b="1" spc="5" dirty="0">
              <a:latin typeface="Trebuchet MS" panose="020B0603020202020204"/>
              <a:cs typeface="Trebuchet MS" panose="020B0603020202020204"/>
            </a:endParaRPr>
          </a:p>
        </p:txBody>
      </p:sp>
      <p:sp>
        <p:nvSpPr>
          <p:cNvPr id="10" name="TextBox 9"/>
          <p:cNvSpPr txBox="1"/>
          <p:nvPr/>
        </p:nvSpPr>
        <p:spPr>
          <a:xfrm>
            <a:off x="752475" y="1283335"/>
            <a:ext cx="10246995" cy="4965065"/>
          </a:xfrm>
          <a:prstGeom prst="rect">
            <a:avLst/>
          </a:prstGeom>
          <a:solidFill>
            <a:schemeClr val="bg2">
              <a:lumMod val="90000"/>
            </a:schemeClr>
          </a:solidFill>
        </p:spPr>
        <p:txBody>
          <a:bodyPr wrap="square" rtlCol="0">
            <a:noAutofit/>
          </a:bodyPr>
          <a:lstStyle/>
          <a:p>
            <a:pPr algn="just">
              <a:lnSpc>
                <a:spcPct val="150000"/>
              </a:lnSpc>
            </a:pPr>
            <a:r>
              <a:rPr lang="en-US" sz="2000" b="1" u="sng" dirty="0">
                <a:latin typeface="Tahoma" panose="020B0604030504040204" charset="0"/>
                <a:cs typeface="Tahoma" panose="020B0604030504040204" charset="0"/>
                <a:sym typeface="+mn-ea"/>
              </a:rPr>
              <a:t>Components of Keylogger Models:</a:t>
            </a:r>
            <a:endParaRPr lang="en-US" sz="2000" b="1" u="sng" spc="1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Data Capture Mechanisms</a:t>
            </a:r>
            <a:r>
              <a:rPr lang="en-US" sz="2000" spc="-45" dirty="0">
                <a:latin typeface="Tahoma" panose="020B0604030504040204" charset="0"/>
                <a:ea typeface="+mn-lt"/>
                <a:cs typeface="Tahoma" panose="020B0604030504040204" charset="0"/>
                <a:sym typeface="+mn-ea"/>
              </a:rPr>
              <a:t>: How keystrokes are captured.</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Polling</a:t>
            </a:r>
            <a:r>
              <a:rPr lang="en-US" sz="2000" spc="-45" dirty="0">
                <a:latin typeface="Tahoma" panose="020B0604030504040204" charset="0"/>
                <a:ea typeface="+mn-lt"/>
                <a:cs typeface="Tahoma" panose="020B0604030504040204" charset="0"/>
                <a:sym typeface="+mn-ea"/>
              </a:rPr>
              <a:t>: Regularly checking keyboard buffer.</a:t>
            </a:r>
            <a:endParaRPr lang="en-US" sz="2000" spc="-45" dirty="0">
              <a:latin typeface="Tahoma" panose="020B0604030504040204" charset="0"/>
              <a:ea typeface="+mn-lt"/>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Hooking</a:t>
            </a:r>
            <a:r>
              <a:rPr lang="en-US" sz="2000" spc="-45" dirty="0">
                <a:latin typeface="Tahoma" panose="020B0604030504040204" charset="0"/>
                <a:ea typeface="+mn-lt"/>
                <a:cs typeface="Tahoma" panose="020B0604030504040204" charset="0"/>
                <a:sym typeface="+mn-ea"/>
              </a:rPr>
              <a:t>: Intercepting keystrokes via system hooks.</a:t>
            </a:r>
            <a:endParaRPr lang="en-US" sz="200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Data Storage and Transmission</a:t>
            </a:r>
            <a:r>
              <a:rPr lang="en-US" sz="2000" spc="-45" dirty="0">
                <a:latin typeface="Tahoma" panose="020B0604030504040204" charset="0"/>
                <a:ea typeface="+mn-lt"/>
                <a:cs typeface="Tahoma" panose="020B0604030504040204" charset="0"/>
                <a:sym typeface="+mn-ea"/>
              </a:rPr>
              <a:t>: Methods for storing and sending captured data.</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Local Storage</a:t>
            </a:r>
            <a:r>
              <a:rPr lang="en-US" sz="2000" spc="-45" dirty="0">
                <a:latin typeface="Tahoma" panose="020B0604030504040204" charset="0"/>
                <a:ea typeface="+mn-lt"/>
                <a:cs typeface="Tahoma" panose="020B0604030504040204" charset="0"/>
                <a:sym typeface="+mn-ea"/>
              </a:rPr>
              <a:t>: Data saved on the device.</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Remote Transmission</a:t>
            </a:r>
            <a:r>
              <a:rPr lang="en-US" sz="2000" spc="-45" dirty="0">
                <a:latin typeface="Tahoma" panose="020B0604030504040204" charset="0"/>
                <a:ea typeface="+mn-lt"/>
                <a:cs typeface="Tahoma" panose="020B0604030504040204" charset="0"/>
                <a:sym typeface="+mn-ea"/>
              </a:rPr>
              <a:t>: Data sent to a remote server.</a:t>
            </a:r>
            <a:endParaRPr lang="en-US" sz="2000" dirty="0">
              <a:latin typeface="Tahoma" panose="020B0604030504040204" charset="0"/>
              <a:cs typeface="Tahoma" panose="020B0604030504040204" charset="0"/>
            </a:endParaRPr>
          </a:p>
          <a:p>
            <a:pPr marL="342900" indent="-342900" algn="just">
              <a:lnSpc>
                <a:spcPct val="150000"/>
              </a:lnSpc>
              <a:buFont typeface="Wingdings" panose="05000000000000000000" pitchFamily="2" charset="2"/>
              <a:buChar char="v"/>
            </a:pPr>
            <a:r>
              <a:rPr lang="en-US" sz="2000" b="1" u="sng" spc="-45" dirty="0">
                <a:latin typeface="Tahoma" panose="020B0604030504040204" charset="0"/>
                <a:ea typeface="+mn-lt"/>
                <a:cs typeface="Tahoma" panose="020B0604030504040204" charset="0"/>
                <a:sym typeface="+mn-ea"/>
              </a:rPr>
              <a:t>Evasion Techniques</a:t>
            </a:r>
            <a:r>
              <a:rPr lang="en-US" sz="2000" spc="-45" dirty="0">
                <a:latin typeface="Tahoma" panose="020B0604030504040204" charset="0"/>
                <a:ea typeface="+mn-lt"/>
                <a:cs typeface="Tahoma" panose="020B0604030504040204" charset="0"/>
                <a:sym typeface="+mn-ea"/>
              </a:rPr>
              <a:t>: Methods to avoid detection.</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Rootkit Integration</a:t>
            </a:r>
            <a:r>
              <a:rPr lang="en-US" sz="2000" spc="-45" dirty="0">
                <a:latin typeface="Tahoma" panose="020B0604030504040204" charset="0"/>
                <a:ea typeface="+mn-lt"/>
                <a:cs typeface="Tahoma" panose="020B0604030504040204" charset="0"/>
                <a:sym typeface="+mn-ea"/>
              </a:rPr>
              <a:t>: Embedding within the OS.</a:t>
            </a:r>
            <a:endParaRPr lang="en-US" sz="2000" dirty="0">
              <a:latin typeface="Tahoma" panose="020B0604030504040204" charset="0"/>
              <a:cs typeface="Tahoma" panose="020B0604030504040204" charset="0"/>
            </a:endParaRPr>
          </a:p>
          <a:p>
            <a:pPr marL="800100" lvl="1" indent="-342900" algn="just">
              <a:lnSpc>
                <a:spcPct val="150000"/>
              </a:lnSpc>
              <a:buFont typeface="Arial" panose="020B0604020202020204" pitchFamily="34" charset="0"/>
              <a:buChar char="•"/>
            </a:pPr>
            <a:r>
              <a:rPr lang="en-US" sz="2000" b="1" spc="-45" dirty="0">
                <a:latin typeface="Tahoma" panose="020B0604030504040204" charset="0"/>
                <a:ea typeface="+mn-lt"/>
                <a:cs typeface="Tahoma" panose="020B0604030504040204" charset="0"/>
                <a:sym typeface="+mn-ea"/>
              </a:rPr>
              <a:t>Obfuscation</a:t>
            </a:r>
            <a:r>
              <a:rPr lang="en-US" sz="2000" spc="-45" dirty="0">
                <a:latin typeface="Tahoma" panose="020B0604030504040204" charset="0"/>
                <a:ea typeface="+mn-lt"/>
                <a:cs typeface="Tahoma" panose="020B0604030504040204" charset="0"/>
                <a:sym typeface="+mn-ea"/>
              </a:rPr>
              <a:t>: Hiding code to avoid detection by anti-malware.</a:t>
            </a:r>
            <a:endParaRPr lang="en-US" sz="2000" dirty="0">
              <a:latin typeface="Tahoma" panose="020B0604030504040204" charset="0"/>
              <a:cs typeface="Tahoma" panose="020B0604030504040204" charset="0"/>
            </a:endParaRPr>
          </a:p>
          <a:p>
            <a:endParaRPr lang="en-IN" dirty="0">
              <a:latin typeface="Tahoma" panose="020B0604030504040204" charset="0"/>
              <a:cs typeface="Tahoma" panose="020B0604030504040204" charset="0"/>
            </a:endParaRPr>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3000</Words>
  <Application>WPS Presentation</Application>
  <PresentationFormat>Widescreen</PresentationFormat>
  <Paragraphs>96</Paragraphs>
  <Slides>11</Slides>
  <Notes>0</Notes>
  <HiddenSlides>0</HiddenSlides>
  <MMClips>0</MMClips>
  <ScaleCrop>false</ScaleCrop>
  <HeadingPairs>
    <vt:vector size="6" baseType="variant">
      <vt:variant>
        <vt:lpstr>已用的字体</vt:lpstr>
      </vt:variant>
      <vt:variant>
        <vt:i4>64</vt:i4>
      </vt:variant>
      <vt:variant>
        <vt:lpstr>主题</vt:lpstr>
      </vt:variant>
      <vt:variant>
        <vt:i4>1</vt:i4>
      </vt:variant>
      <vt:variant>
        <vt:lpstr>幻灯片标题</vt:lpstr>
      </vt:variant>
      <vt:variant>
        <vt:i4>11</vt:i4>
      </vt:variant>
    </vt:vector>
  </HeadingPairs>
  <TitlesOfParts>
    <vt:vector size="76" baseType="lpstr">
      <vt:lpstr>Arial</vt:lpstr>
      <vt:lpstr>SimSun</vt:lpstr>
      <vt:lpstr>Wingdings</vt:lpstr>
      <vt:lpstr>Sitka Small Semibold</vt:lpstr>
      <vt:lpstr>Trebuchet MS</vt:lpstr>
      <vt:lpstr>Times New Roman</vt:lpstr>
      <vt:lpstr>Calibri</vt:lpstr>
      <vt:lpstr>Aptos Narrow</vt:lpstr>
      <vt:lpstr>Segoe Print</vt:lpstr>
      <vt:lpstr>neue-haas-grotesk-display</vt:lpstr>
      <vt:lpstr>Bahnschrift Condensed</vt:lpstr>
      <vt:lpstr>Microsoft YaHei</vt:lpstr>
      <vt:lpstr>Arial Unicode MS</vt:lpstr>
      <vt:lpstr>Calibri</vt:lpstr>
      <vt:lpstr>Algerian</vt:lpstr>
      <vt:lpstr>Arial Black</vt:lpstr>
      <vt:lpstr>Arial Narrow</vt:lpstr>
      <vt:lpstr>Arial Rounded MT Bold</vt:lpstr>
      <vt:lpstr>Bahnschrift Light</vt:lpstr>
      <vt:lpstr>Bahnschrift SemiBold</vt:lpstr>
      <vt:lpstr>Bahnschrift Light SemiCondensed</vt:lpstr>
      <vt:lpstr>Bahnschrift SemiBold Condensed</vt:lpstr>
      <vt:lpstr>Bell MT</vt:lpstr>
      <vt:lpstr>Bauhaus 93</vt:lpstr>
      <vt:lpstr>Berlin Sans FB</vt:lpstr>
      <vt:lpstr>Bernard MT Condensed</vt:lpstr>
      <vt:lpstr>Berlin Sans FB Demi</vt:lpstr>
      <vt:lpstr>Blackadder ITC</vt:lpstr>
      <vt:lpstr>Bodoni MT</vt:lpstr>
      <vt:lpstr>Bodoni MT Black</vt:lpstr>
      <vt:lpstr>Bodoni MT Condensed</vt:lpstr>
      <vt:lpstr>Bodoni MT Poster Compressed</vt:lpstr>
      <vt:lpstr>Book Antiqua</vt:lpstr>
      <vt:lpstr>Bookman Old Style</vt:lpstr>
      <vt:lpstr>Bradley Hand ITC</vt:lpstr>
      <vt:lpstr>Brush Script MT</vt:lpstr>
      <vt:lpstr>Broadway</vt:lpstr>
      <vt:lpstr>Californian FB</vt:lpstr>
      <vt:lpstr>Calisto MT</vt:lpstr>
      <vt:lpstr>Cambria</vt:lpstr>
      <vt:lpstr>Cambria Math</vt:lpstr>
      <vt:lpstr>Candara</vt:lpstr>
      <vt:lpstr>Cascadia Code SemiBold</vt:lpstr>
      <vt:lpstr>Gill Sans MT Condensed</vt:lpstr>
      <vt:lpstr>Gill Sans MT Ext Condensed Bold</vt:lpstr>
      <vt:lpstr>Gill Sans Ultra Bold</vt:lpstr>
      <vt:lpstr>Gill Sans Ultra Bold Condensed</vt:lpstr>
      <vt:lpstr>Gloucester MT Extra Condensed</vt:lpstr>
      <vt:lpstr>Goudy Old Style</vt:lpstr>
      <vt:lpstr>Goudy Stout</vt:lpstr>
      <vt:lpstr>Haettenschweiler</vt:lpstr>
      <vt:lpstr>Harlow Solid Italic</vt:lpstr>
      <vt:lpstr>Snap ITC</vt:lpstr>
      <vt:lpstr>Stencil</vt:lpstr>
      <vt:lpstr>Sylfaen</vt:lpstr>
      <vt:lpstr>Tahoma</vt:lpstr>
      <vt:lpstr>Papyrus</vt:lpstr>
      <vt:lpstr>Agency FB</vt:lpstr>
      <vt:lpstr>Yu Gothic</vt:lpstr>
      <vt:lpstr>Wide Latin</vt:lpstr>
      <vt:lpstr>Yu Gothic UI Semilight</vt:lpstr>
      <vt:lpstr>Yu Gothic UI Semibold</vt:lpstr>
      <vt:lpstr>Vivaldi</vt:lpstr>
      <vt:lpstr>Viner Hand ITC</vt:lpstr>
      <vt:lpstr>Office Theme</vt:lpstr>
      <vt:lpstr>P.MAHENDRA VARMA</vt:lpstr>
      <vt:lpstr>PROJECT TITLE</vt:lpstr>
      <vt:lpstr>AGENDA</vt:lpstr>
      <vt:lpstr>PROBLEM	STATEMENT</vt:lpstr>
      <vt:lpstr>PROJECT	OVERVIEW</vt:lpstr>
      <vt:lpstr>WHO ARE THE END USERS?</vt:lpstr>
      <vt:lpstr>YOUR SOLUTION AND ITS VALUE PROPOSITION</vt:lpstr>
      <vt:lpstr>THE WOW IN YOUR SOLUTION</vt:lpstr>
      <vt:lpstr>PowerPoint 演示文稿</vt:lpstr>
      <vt:lpstr>RESULTS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ILLA JYOTHI BHAVANI</dc:title>
  <dc:creator>Potnuru Mahendra Varma</dc:creator>
  <cp:lastModifiedBy>Aleem shaik</cp:lastModifiedBy>
  <cp:revision>8</cp:revision>
  <dcterms:created xsi:type="dcterms:W3CDTF">2024-06-03T05:48:00Z</dcterms:created>
  <dcterms:modified xsi:type="dcterms:W3CDTF">2024-06-20T10:11:47Z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2024-06-03T05:30:00Z</vt:filetime>
  </property>
  <property fmtid="{D5CDD505-2E9C-101B-9397-08002B2CF9AE}" pid="4" name="ICV">
    <vt:lpwstr>AA40F7DB48624DC5B829B48CC7E84258_13</vt:lpwstr>
  </property>
  <property fmtid="{D5CDD505-2E9C-101B-9397-08002B2CF9AE}" pid="5" name="KSOProductBuildVer">
    <vt:lpwstr>1033-12.2.0.17119</vt:lpwstr>
  </property>
</Properties>
</file>