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8" r:id="rId4"/>
    <p:sldId id="259" r:id="rId5"/>
    <p:sldId id="260" r:id="rId6"/>
    <p:sldId id="277" r:id="rId7"/>
    <p:sldId id="291" r:id="rId8"/>
    <p:sldId id="306" r:id="rId9"/>
    <p:sldId id="262" r:id="rId10"/>
    <p:sldId id="276" r:id="rId11"/>
    <p:sldId id="322" r:id="rId12"/>
    <p:sldId id="274" r:id="rId13"/>
    <p:sldId id="302" r:id="rId14"/>
    <p:sldId id="321" r:id="rId15"/>
    <p:sldId id="265" r:id="rId16"/>
    <p:sldId id="303" r:id="rId17"/>
    <p:sldId id="273" r:id="rId18"/>
    <p:sldId id="267" r:id="rId19"/>
    <p:sldId id="268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600" dirty="0">
                <a:latin typeface="Book Antiqua" panose="02040602050305030304" pitchFamily="18" charset="0"/>
              </a:rPr>
              <a:t>CoFFEE Bean Classification</a:t>
            </a:r>
            <a:endParaRPr lang="en-US" sz="4600" dirty="0">
              <a:latin typeface="Book Antiqua" panose="02040602050305030304" pitchFamily="18" charset="0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581194" y="2495444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Book Antiqua" panose="02040602050305030304" pitchFamily="18" charset="0"/>
              </a:rPr>
              <a:t>Using  deep learning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67624" y="5288794"/>
            <a:ext cx="350844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Presented By:</a:t>
            </a:r>
            <a:endParaRPr lang="en-US" sz="2000" b="1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Aleena Thomas</a:t>
            </a:r>
            <a:endParaRPr lang="en-US" sz="2000" b="1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Roll No: 08 |S9 INMCA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 b="1" dirty="0" smtClean="0">
                <a:latin typeface="Book Antiqua" panose="02040602050305030304" pitchFamily="18" charset="0"/>
                <a:sym typeface="+mn-ea"/>
              </a:rPr>
              <a:t>METHODOLOGY – (</a:t>
            </a:r>
            <a:r>
              <a:rPr lang="en-US" sz="3600" b="1" dirty="0" err="1" smtClean="0">
                <a:latin typeface="Book Antiqua" panose="02040602050305030304" pitchFamily="18" charset="0"/>
                <a:sym typeface="+mn-ea"/>
              </a:rPr>
              <a:t>cntd</a:t>
            </a:r>
            <a:r>
              <a:rPr lang="en-US" sz="3600" b="1" dirty="0" smtClean="0">
                <a:latin typeface="Book Antiqua" panose="02040602050305030304" pitchFamily="18" charset="0"/>
                <a:sym typeface="+mn-ea"/>
              </a:rPr>
              <a:t>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base">
              <a:buFont typeface="+mj-lt"/>
              <a:buNone/>
            </a:pP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sx="0" sy="0">
                    <a:srgbClr val="000000"/>
                  </a:outerShdw>
                </a:effectLst>
                <a:sym typeface="+mn-ea"/>
              </a:rPr>
              <a:t>2. </a:t>
            </a:r>
            <a:r>
              <a:rPr lang="en-US" sz="2800" b="1" i="1" dirty="0" smtClean="0">
                <a:effectLst>
                  <a:outerShdw sx="0" sy="0">
                    <a:srgbClr val="000000"/>
                  </a:outerShdw>
                </a:effectLst>
                <a:sym typeface="+mn-ea"/>
              </a:rPr>
              <a:t>Data Pre-processing</a:t>
            </a:r>
            <a:endParaRPr lang="en-US" sz="2800" b="1" i="1" dirty="0" smtClean="0">
              <a:effectLst>
                <a:outerShdw sx="0" sy="0">
                  <a:srgbClr val="000000"/>
                </a:outerShdw>
              </a:effectLst>
            </a:endParaRPr>
          </a:p>
          <a:p>
            <a:pPr marL="0" indent="457200" fontAlgn="base">
              <a:buFont typeface="+mj-lt"/>
              <a:buNone/>
            </a:pPr>
            <a:r>
              <a:rPr lang="x-none" sz="2400" dirty="0">
                <a:sym typeface="+mn-ea"/>
              </a:rPr>
              <a:t>Preprocessing step include</a:t>
            </a:r>
            <a:endParaRPr lang="x-none" sz="2400" dirty="0"/>
          </a:p>
          <a:p>
            <a:pPr lvl="1"/>
            <a:r>
              <a:rPr lang="x-none" sz="2400" dirty="0">
                <a:sym typeface="+mn-ea"/>
              </a:rPr>
              <a:t>Resize all images to a common size </a:t>
            </a:r>
            <a:r>
              <a:rPr lang="en-US" altLang="x-none" sz="2400" dirty="0">
                <a:sym typeface="+mn-ea"/>
              </a:rPr>
              <a:t>(224x224)</a:t>
            </a:r>
            <a:endParaRPr lang="en-US" sz="2400" dirty="0"/>
          </a:p>
          <a:p>
            <a:pPr lvl="1" algn="l">
              <a:buChar char=""/>
            </a:pPr>
            <a:r>
              <a:rPr lang="x-none" sz="2400" dirty="0">
                <a:sym typeface="+mn-ea"/>
              </a:rPr>
              <a:t>Adjust pixel values to a consistent scale between 0 and 1.</a:t>
            </a:r>
            <a:endParaRPr lang="x-none" sz="2400" dirty="0"/>
          </a:p>
          <a:p>
            <a:pPr marL="323850" lvl="1" indent="0" algn="l">
              <a:buNone/>
            </a:pPr>
            <a:endParaRPr lang="x-none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 Antiqua" panose="02040602050305030304" pitchFamily="18" charset="0"/>
              </a:rPr>
              <a:t>METHODOLOGY – (</a:t>
            </a:r>
            <a:r>
              <a:rPr lang="en-US" sz="3600" b="1" dirty="0" err="1" smtClean="0">
                <a:latin typeface="Book Antiqua" panose="02040602050305030304" pitchFamily="18" charset="0"/>
              </a:rPr>
              <a:t>cntd</a:t>
            </a:r>
            <a:r>
              <a:rPr lang="en-US" sz="3600" b="1" dirty="0" smtClean="0">
                <a:latin typeface="Book Antiqua" panose="02040602050305030304" pitchFamily="18" charset="0"/>
              </a:rPr>
              <a:t>)</a:t>
            </a:r>
            <a:endParaRPr lang="en-US" sz="36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12576"/>
            <a:ext cx="11495789" cy="3678303"/>
          </a:xfrm>
        </p:spPr>
        <p:txBody>
          <a:bodyPr>
            <a:noAutofit/>
          </a:bodyPr>
          <a:lstStyle/>
          <a:p>
            <a:pPr marL="457200" lvl="1" indent="-457200" fontAlgn="base">
              <a:buFont typeface="+mj-lt"/>
              <a:buAutoNum type="arabicPeriod" startAt="3"/>
            </a:pPr>
            <a:r>
              <a:rPr lang="en-US" sz="2800" b="1" i="1" dirty="0">
                <a:effectLst>
                  <a:outerShdw sx="0" sy="0">
                    <a:srgbClr val="000000"/>
                  </a:outerShdw>
                </a:effectLst>
              </a:rPr>
              <a:t>Transfer learning</a:t>
            </a:r>
            <a:endParaRPr lang="en-US" sz="2800" b="1" i="1" dirty="0">
              <a:effectLst>
                <a:outerShdw sx="0" sy="0">
                  <a:srgbClr val="000000"/>
                </a:outerShdw>
              </a:effectLst>
            </a:endParaRPr>
          </a:p>
          <a:p>
            <a:pPr lvl="1" algn="l"/>
            <a:r>
              <a:rPr sz="2400" dirty="0"/>
              <a:t>Transfer learning adapts a pre-trained ResNet50 model for a new task by fine-tuning its final layers.</a:t>
            </a:r>
            <a:endParaRPr sz="2400" dirty="0"/>
          </a:p>
          <a:p>
            <a:pPr lvl="1" algn="l"/>
            <a:r>
              <a:rPr sz="2400" dirty="0"/>
              <a:t>Optimize the model for coffee bean classification without starting from scratch.</a:t>
            </a:r>
            <a:endParaRPr sz="2400" dirty="0"/>
          </a:p>
          <a:p>
            <a:pPr marL="0" lvl="1" indent="0" algn="l" fontAlgn="base">
              <a:buFont typeface="+mj-lt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 b="1" dirty="0" smtClean="0">
                <a:latin typeface="Book Antiqua" panose="02040602050305030304" pitchFamily="18" charset="0"/>
                <a:sym typeface="+mn-ea"/>
              </a:rPr>
              <a:t>METHODOLOGY – (</a:t>
            </a:r>
            <a:r>
              <a:rPr lang="en-US" sz="3600" b="1" dirty="0" err="1" smtClean="0">
                <a:latin typeface="Book Antiqua" panose="02040602050305030304" pitchFamily="18" charset="0"/>
                <a:sym typeface="+mn-ea"/>
              </a:rPr>
              <a:t>cntd</a:t>
            </a:r>
            <a:r>
              <a:rPr lang="en-US" sz="3600" b="1" dirty="0" smtClean="0">
                <a:latin typeface="Book Antiqua" panose="02040602050305030304" pitchFamily="18" charset="0"/>
                <a:sym typeface="+mn-ea"/>
              </a:rPr>
              <a:t>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2180590"/>
            <a:ext cx="11029315" cy="4775200"/>
          </a:xfrm>
        </p:spPr>
        <p:txBody>
          <a:bodyPr/>
          <a:p>
            <a:pPr marL="0" lvl="1" indent="0" algn="l" fontAlgn="base">
              <a:buFont typeface="+mj-lt"/>
              <a:buNone/>
            </a:pP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sx="0" sy="0">
                    <a:srgbClr val="000000"/>
                  </a:outerShdw>
                </a:effectLst>
                <a:sym typeface="+mn-ea"/>
              </a:rPr>
              <a:t>4.</a:t>
            </a:r>
            <a:r>
              <a:rPr lang="en-US" sz="2800" b="1" i="1" dirty="0">
                <a:effectLst>
                  <a:outerShdw sx="0" sy="0">
                    <a:srgbClr val="000000"/>
                  </a:outerShdw>
                </a:effectLst>
                <a:sym typeface="+mn-ea"/>
              </a:rPr>
              <a:t> Model Training</a:t>
            </a:r>
            <a:endParaRPr lang="en-US" sz="2800" b="1" i="1" dirty="0">
              <a:effectLst>
                <a:outerShdw sx="0" sy="0">
                  <a:srgbClr val="000000"/>
                </a:outerShdw>
              </a:effectLst>
            </a:endParaRPr>
          </a:p>
          <a:p>
            <a:pPr lvl="1"/>
            <a:r>
              <a:rPr sz="2400" dirty="0">
                <a:sym typeface="+mn-ea"/>
              </a:rPr>
              <a:t>The complete model, consisting of both the pre-trained ResNet50 layers and the custom classification layers</a:t>
            </a:r>
            <a:endParaRPr sz="2400" dirty="0"/>
          </a:p>
          <a:p>
            <a:pPr lvl="1"/>
            <a:r>
              <a:rPr lang="en-US" sz="2400" dirty="0">
                <a:sym typeface="+mn-ea"/>
              </a:rPr>
              <a:t>M</a:t>
            </a:r>
            <a:r>
              <a:rPr sz="2400" dirty="0">
                <a:sym typeface="+mn-ea"/>
              </a:rPr>
              <a:t>odel learns from the coffee bean dataset and adjusts its parameters</a:t>
            </a:r>
            <a:endParaRPr sz="2400" dirty="0">
              <a:sym typeface="+mn-ea"/>
            </a:endParaRPr>
          </a:p>
          <a:p>
            <a:pPr lvl="1"/>
            <a:r>
              <a:rPr lang="en-US" sz="2400" dirty="0">
                <a:sym typeface="+mn-ea"/>
              </a:rPr>
              <a:t>T</a:t>
            </a:r>
            <a:r>
              <a:rPr sz="2400" dirty="0">
                <a:sym typeface="+mn-ea"/>
              </a:rPr>
              <a:t>he input image is mapped to the predicted class based on the class probabilities</a:t>
            </a:r>
            <a:endParaRPr sz="2400" dirty="0">
              <a:sym typeface="+mn-ea"/>
            </a:endParaRPr>
          </a:p>
          <a:p>
            <a:pPr marL="323850" lvl="1" indent="457200">
              <a:buNone/>
            </a:pPr>
            <a:r>
              <a:rPr sz="2400" dirty="0">
                <a:sym typeface="+mn-ea"/>
              </a:rPr>
              <a:t>assigned by the neural network </a:t>
            </a:r>
            <a:endParaRPr sz="2400" dirty="0">
              <a:sym typeface="+mn-ea"/>
            </a:endParaRPr>
          </a:p>
          <a:p>
            <a:pPr lvl="1"/>
            <a:endParaRPr sz="2400" dirty="0">
              <a:sym typeface="+mn-ea"/>
            </a:endParaRPr>
          </a:p>
          <a:p>
            <a:pPr lvl="1"/>
            <a:endParaRPr sz="2400" dirty="0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 b="1" dirty="0" smtClean="0">
                <a:latin typeface="Book Antiqua" panose="02040602050305030304" pitchFamily="18" charset="0"/>
                <a:sym typeface="+mn-ea"/>
              </a:rPr>
              <a:t>METHODOLOGY – (</a:t>
            </a:r>
            <a:r>
              <a:rPr lang="en-US" sz="3600" b="1" dirty="0" err="1" smtClean="0">
                <a:latin typeface="Book Antiqua" panose="02040602050305030304" pitchFamily="18" charset="0"/>
                <a:sym typeface="+mn-ea"/>
              </a:rPr>
              <a:t>cntd</a:t>
            </a:r>
            <a:r>
              <a:rPr lang="en-US" sz="3600" b="1" dirty="0" smtClean="0">
                <a:latin typeface="Book Antiqua" panose="02040602050305030304" pitchFamily="18" charset="0"/>
                <a:sym typeface="+mn-ea"/>
              </a:rPr>
              <a:t>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715770"/>
            <a:ext cx="11029315" cy="4220845"/>
          </a:xfrm>
        </p:spPr>
        <p:txBody>
          <a:bodyPr/>
          <a:p>
            <a:pPr marL="0" lvl="1" indent="0" algn="l" fontAlgn="base">
              <a:buFont typeface="+mj-lt"/>
              <a:buNone/>
            </a:pP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sx="0" sy="0">
                    <a:srgbClr val="000000"/>
                  </a:outerShdw>
                </a:effectLst>
                <a:sym typeface="+mn-ea"/>
              </a:rPr>
              <a:t> 5.   </a:t>
            </a:r>
            <a:r>
              <a:rPr lang="en-US" sz="2800" b="1" i="1" dirty="0">
                <a:effectLst>
                  <a:outerShdw sx="0" sy="0">
                    <a:srgbClr val="000000"/>
                  </a:outerShdw>
                </a:effectLst>
                <a:sym typeface="+mn-ea"/>
              </a:rPr>
              <a:t>Model Evaluation</a:t>
            </a:r>
            <a:endParaRPr lang="en-US" sz="2800" b="1" i="1" dirty="0">
              <a:effectLst>
                <a:outerShdw sx="0" sy="0">
                  <a:srgbClr val="000000"/>
                </a:outerShdw>
              </a:effectLst>
            </a:endParaRPr>
          </a:p>
          <a:p>
            <a:pPr marL="323850" lvl="1" indent="0">
              <a:buNone/>
            </a:pPr>
            <a:r>
              <a:rPr sz="2400" dirty="0"/>
              <a:t>Model evaluation is a vital step because it tells us how our model generalizes to real-world, unseen data.</a:t>
            </a:r>
            <a:endParaRPr sz="2400" dirty="0"/>
          </a:p>
          <a:p>
            <a:pPr lvl="1"/>
            <a:r>
              <a:rPr lang="en-US" sz="2400" b="1" i="1" dirty="0">
                <a:sym typeface="+mn-ea"/>
              </a:rPr>
              <a:t>T</a:t>
            </a:r>
            <a:r>
              <a:rPr sz="2400" b="1" i="1" dirty="0">
                <a:sym typeface="+mn-ea"/>
              </a:rPr>
              <a:t>est Loss</a:t>
            </a:r>
            <a:r>
              <a:rPr sz="2400" b="1" dirty="0">
                <a:sym typeface="+mn-ea"/>
              </a:rPr>
              <a:t>: </a:t>
            </a:r>
            <a:r>
              <a:rPr sz="2400" dirty="0">
                <a:sym typeface="+mn-ea"/>
              </a:rPr>
              <a:t>Describe it as a measure of prediction error </a:t>
            </a:r>
            <a:endParaRPr sz="2400" dirty="0">
              <a:sym typeface="+mn-ea"/>
            </a:endParaRPr>
          </a:p>
          <a:p>
            <a:pPr marL="323850" lvl="1" indent="0">
              <a:buNone/>
            </a:pPr>
            <a:endParaRPr sz="2400" dirty="0">
              <a:sym typeface="+mn-ea"/>
            </a:endParaRPr>
          </a:p>
          <a:p>
            <a:pPr lvl="1"/>
            <a:r>
              <a:rPr lang="en-US" sz="2400" b="1" i="1" dirty="0">
                <a:sym typeface="+mn-ea"/>
              </a:rPr>
              <a:t>Test Accuracy:</a:t>
            </a:r>
            <a:r>
              <a:rPr lang="en-US" sz="2400" b="1" dirty="0">
                <a:sym typeface="+mn-ea"/>
              </a:rPr>
              <a:t> </a:t>
            </a:r>
            <a:r>
              <a:rPr sz="2400" dirty="0">
                <a:sym typeface="+mn-ea"/>
              </a:rPr>
              <a:t>Explain that it represents the model's correctness on the test data.</a:t>
            </a:r>
            <a:endParaRPr sz="2400" dirty="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 Antiqua" panose="02040602050305030304" pitchFamily="18" charset="0"/>
              </a:rPr>
              <a:t>IMPLEMENTATION</a:t>
            </a:r>
            <a:endParaRPr lang="en-US" sz="36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85" y="1855470"/>
            <a:ext cx="11029315" cy="3663950"/>
          </a:xfrm>
        </p:spPr>
        <p:txBody>
          <a:bodyPr>
            <a:noAutofit/>
          </a:bodyPr>
          <a:lstStyle/>
          <a:p>
            <a:pPr marL="457200" lvl="1" indent="-457200" fontAlgn="base">
              <a:buFont typeface="+mj-lt"/>
              <a:buAutoNum type="arabicPeriod"/>
            </a:pPr>
            <a:r>
              <a:rPr lang="en-US" sz="2800" b="1" dirty="0">
                <a:effectLst>
                  <a:outerShdw sx="0" sy="0">
                    <a:srgbClr val="000000"/>
                  </a:outerShdw>
                </a:effectLst>
              </a:rPr>
              <a:t>Model Creation and Training</a:t>
            </a:r>
            <a:endParaRPr lang="en-US" sz="2800" b="1" dirty="0">
              <a:effectLst>
                <a:outerShdw sx="0" sy="0">
                  <a:srgbClr val="000000"/>
                </a:outerShdw>
              </a:effectLst>
            </a:endParaRPr>
          </a:p>
          <a:p>
            <a:pPr lvl="2" algn="l" fontAlgn="base"/>
            <a:r>
              <a:rPr lang="en-US" sz="2400" dirty="0" smtClean="0">
                <a:solidFill>
                  <a:schemeClr val="tx1"/>
                </a:solidFill>
              </a:rPr>
              <a:t>Train and fine-tune the coffee bean classification model using Google Colab.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2" algn="l" fontAlgn="base"/>
            <a:r>
              <a:rPr lang="en-US" sz="2400" dirty="0" smtClean="0">
                <a:solidFill>
                  <a:schemeClr val="tx1"/>
                </a:solidFill>
              </a:rPr>
              <a:t>Save the trained model as an .h5 file.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lvl="1" indent="0" fontAlgn="base">
              <a:buFont typeface="+mj-lt"/>
              <a:buNone/>
            </a:pPr>
            <a:endParaRPr lang="en-US" sz="2400" dirty="0" smtClean="0"/>
          </a:p>
        </p:txBody>
      </p:sp>
      <p:sp>
        <p:nvSpPr>
          <p:cNvPr id="4" name="Text Box 3"/>
          <p:cNvSpPr txBox="1"/>
          <p:nvPr/>
        </p:nvSpPr>
        <p:spPr>
          <a:xfrm>
            <a:off x="10902950" y="35140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 b="1" dirty="0">
                <a:latin typeface="Book Antiqua" panose="02040602050305030304" pitchFamily="18" charset="0"/>
                <a:sym typeface="+mn-ea"/>
              </a:rPr>
              <a:t>IMPLEMENTATION(CNTD)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 indent="0" fontAlgn="base">
              <a:buFont typeface="+mj-lt"/>
              <a:buNone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effectLst>
                  <a:outerShdw sx="0" sy="0">
                    <a:srgbClr val="000000"/>
                  </a:outerShdw>
                </a:effectLst>
                <a:sym typeface="+mn-ea"/>
              </a:rPr>
              <a:t>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effectLst>
                  <a:outerShdw sx="0" sy="0">
                    <a:srgbClr val="000000"/>
                  </a:outerShdw>
                </a:effectLst>
                <a:sym typeface="+mn-ea"/>
              </a:rPr>
              <a:t>2.  </a:t>
            </a:r>
            <a:r>
              <a:rPr lang="en-US" sz="2800" b="1" dirty="0">
                <a:effectLst>
                  <a:outerShdw sx="0" sy="0">
                    <a:srgbClr val="000000"/>
                  </a:outerShdw>
                </a:effectLst>
                <a:sym typeface="+mn-ea"/>
              </a:rPr>
              <a:t>Web Application Development</a:t>
            </a:r>
            <a:endParaRPr lang="en-US" sz="2800" b="1" dirty="0">
              <a:effectLst>
                <a:outerShdw sx="0" sy="0">
                  <a:srgbClr val="000000"/>
                </a:outerShdw>
              </a:effectLst>
            </a:endParaRPr>
          </a:p>
          <a:p>
            <a:pPr lvl="2" algn="l" fontAlgn="base"/>
            <a:r>
              <a:rPr lang="en-US" sz="2400" dirty="0" smtClean="0">
                <a:solidFill>
                  <a:schemeClr val="tx1"/>
                </a:solidFill>
                <a:sym typeface="+mn-ea"/>
              </a:rPr>
              <a:t>Download the model .h5 file.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2" algn="l" fontAlgn="base"/>
            <a:r>
              <a:rPr lang="en-US" sz="2400" dirty="0" smtClean="0">
                <a:solidFill>
                  <a:schemeClr val="tx1"/>
                </a:solidFill>
                <a:sym typeface="+mn-ea"/>
              </a:rPr>
              <a:t>	Develop a web-based application for coffee bean classification.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2" algn="l" fontAlgn="base"/>
            <a:r>
              <a:rPr lang="en-US" sz="2400" dirty="0" smtClean="0">
                <a:solidFill>
                  <a:schemeClr val="tx1"/>
                </a:solidFill>
                <a:sym typeface="+mn-ea"/>
              </a:rPr>
              <a:t>Create  function that accepts training data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2" algn="l" fontAlgn="base"/>
            <a:r>
              <a:rPr lang="en-US" sz="2400" dirty="0" smtClean="0">
                <a:solidFill>
                  <a:schemeClr val="tx1"/>
                </a:solidFill>
                <a:sym typeface="+mn-ea"/>
              </a:rPr>
              <a:t>The model provides instant results on the coffee bean type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47816" y="627261"/>
            <a:ext cx="4909445" cy="6895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Book Antiqua" panose="02040602050305030304" pitchFamily="18" charset="0"/>
              </a:rPr>
              <a:t>E CSCSC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447815" y="796913"/>
            <a:ext cx="4909445" cy="689514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WORKFLOW</a:t>
            </a:r>
            <a:endParaRPr lang="en-US" b="1" dirty="0">
              <a:solidFill>
                <a:schemeClr val="accent1">
                  <a:lumMod val="75000"/>
                  <a:lumOff val="25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DIAGRAM</a:t>
            </a:r>
            <a:endParaRPr lang="en-US" b="1" dirty="0">
              <a:solidFill>
                <a:schemeClr val="accent1">
                  <a:lumMod val="75000"/>
                  <a:lumOff val="2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8330" y="795020"/>
            <a:ext cx="3488690" cy="5267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596126"/>
            <a:ext cx="11299249" cy="689514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 Antiqua" panose="02040602050305030304" pitchFamily="18" charset="0"/>
              </a:rPr>
              <a:t>RESULTS</a:t>
            </a:r>
            <a:endParaRPr lang="en-US" sz="36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526211" y="5400318"/>
            <a:ext cx="11222619" cy="689515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T</a:t>
            </a:r>
            <a:r>
              <a:rPr lang="en-US" sz="2000" dirty="0"/>
              <a:t>hese sample prediction showcase the model's ability to accurately classify coffee beans into their respective roast levels.It's a powerful tool for quality control and ensuring consistent roast levels in the coffee production process.</a:t>
            </a:r>
            <a:endParaRPr lang="en-US" sz="2000" dirty="0"/>
          </a:p>
        </p:txBody>
      </p:sp>
      <p:pic>
        <p:nvPicPr>
          <p:cNvPr id="12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3455" y="1772920"/>
            <a:ext cx="485838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75" y="1936115"/>
            <a:ext cx="5100320" cy="2236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17" y="5262296"/>
            <a:ext cx="11050094" cy="689515"/>
          </a:xfrm>
        </p:spPr>
        <p:txBody>
          <a:bodyPr>
            <a:noAutofit/>
          </a:bodyPr>
          <a:lstStyle/>
          <a:p>
            <a:pPr algn="just"/>
            <a:r>
              <a:rPr sz="2000" dirty="0"/>
              <a:t>This graph showcases the model's accuracy improvements</a:t>
            </a:r>
            <a:r>
              <a:rPr lang="en-US" sz="2000" dirty="0"/>
              <a:t> </a:t>
            </a:r>
            <a:r>
              <a:rPr sz="2000" dirty="0"/>
              <a:t>over epochs.It shows a steady increase in accuracy during</a:t>
            </a:r>
            <a:r>
              <a:rPr lang="en-US" sz="2000" dirty="0"/>
              <a:t> </a:t>
            </a:r>
            <a:r>
              <a:rPr sz="2000" dirty="0"/>
              <a:t>training</a:t>
            </a:r>
            <a:r>
              <a:rPr lang="en-US" sz="2000" dirty="0"/>
              <a:t>.</a:t>
            </a:r>
            <a:endParaRPr lang="en-US" sz="2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7816" y="627261"/>
            <a:ext cx="4909445" cy="68951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Book Antiqua" panose="02040602050305030304" pitchFamily="18" charset="0"/>
              </a:rPr>
              <a:t>LINE GRAPH</a:t>
            </a:r>
            <a:endParaRPr lang="en-US" sz="2800" b="1" dirty="0">
              <a:latin typeface="Book Antiqua" panose="02040602050305030304" pitchFamily="18" charset="0"/>
            </a:endParaRPr>
          </a:p>
        </p:txBody>
      </p:sp>
      <p:pic>
        <p:nvPicPr>
          <p:cNvPr id="9" name="Picture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15995" y="601345"/>
            <a:ext cx="5154930" cy="4204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 Antiqua" panose="02040602050305030304" pitchFamily="18" charset="0"/>
              </a:rPr>
              <a:t>CONCLUSION</a:t>
            </a:r>
            <a:endParaRPr lang="en-US" sz="36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11485"/>
            <a:ext cx="11029615" cy="3678303"/>
          </a:xfrm>
        </p:spPr>
        <p:txBody>
          <a:bodyPr>
            <a:normAutofit/>
          </a:bodyPr>
          <a:lstStyle/>
          <a:p>
            <a:r>
              <a:rPr sz="2400" dirty="0"/>
              <a:t>Accurate coffee bean grading is crucial for quality control in the coffee industry</a:t>
            </a:r>
            <a:r>
              <a:rPr lang="x-none" sz="2400" dirty="0" smtClean="0"/>
              <a:t>.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sz="2400" dirty="0"/>
              <a:t>Existing methods may lack precision</a:t>
            </a:r>
            <a:r>
              <a:rPr lang="en-US" sz="2400" dirty="0"/>
              <a:t> and time consuming</a:t>
            </a:r>
            <a:r>
              <a:rPr sz="2400" dirty="0"/>
              <a:t>.</a:t>
            </a:r>
            <a:endParaRPr sz="2400" dirty="0"/>
          </a:p>
          <a:p>
            <a:r>
              <a:rPr sz="2400" dirty="0"/>
              <a:t>Our system leverages ResNet to classify coffee beans based on roast levels.</a:t>
            </a:r>
            <a:endParaRPr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 Antiqua" panose="02040602050305030304" pitchFamily="18" charset="0"/>
              </a:rPr>
              <a:t>CONTENTS</a:t>
            </a:r>
            <a:endParaRPr lang="en-US" sz="36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47591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INTRODUCTION</a:t>
            </a:r>
            <a:endParaRPr lang="en-US" sz="2400" dirty="0" smtClean="0"/>
          </a:p>
          <a:p>
            <a:r>
              <a:rPr lang="en-US" sz="2400" dirty="0" smtClean="0"/>
              <a:t>LITERATURE SURVEY</a:t>
            </a:r>
            <a:endParaRPr lang="en-US" sz="2400" dirty="0" smtClean="0"/>
          </a:p>
          <a:p>
            <a:r>
              <a:rPr lang="en-US" sz="2400" dirty="0" smtClean="0"/>
              <a:t>METHODOLOGY</a:t>
            </a:r>
            <a:endParaRPr lang="en-US" sz="2400" dirty="0" smtClean="0"/>
          </a:p>
          <a:p>
            <a:r>
              <a:rPr lang="en-US" sz="2400" dirty="0" smtClean="0"/>
              <a:t>IMPLEMENTATION</a:t>
            </a:r>
            <a:endParaRPr lang="en-US" sz="2400" dirty="0" smtClean="0"/>
          </a:p>
          <a:p>
            <a:r>
              <a:rPr lang="en-US" sz="2400" dirty="0" smtClean="0"/>
              <a:t>RESULTS</a:t>
            </a:r>
            <a:endParaRPr lang="en-US" sz="2400" dirty="0" smtClean="0"/>
          </a:p>
          <a:p>
            <a:r>
              <a:rPr lang="en-US" sz="2400" dirty="0" smtClean="0"/>
              <a:t>CONCLUSION</a:t>
            </a:r>
            <a:endParaRPr lang="en-US" sz="2400" dirty="0" smtClean="0"/>
          </a:p>
          <a:p>
            <a:r>
              <a:rPr lang="en-US" sz="2400" dirty="0" smtClean="0"/>
              <a:t>REFERENCES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 Antiqua" panose="02040602050305030304" pitchFamily="18" charset="0"/>
              </a:rPr>
              <a:t>REFERENCES</a:t>
            </a:r>
            <a:endParaRPr lang="en-US" sz="36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95" y="1901825"/>
            <a:ext cx="11610975" cy="4865370"/>
          </a:xfrm>
        </p:spPr>
        <p:txBody>
          <a:bodyPr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/>
              <a:t>J. U. B. Aggenstoss, L. U. P. Oisson, R. U. T. H. K. Aegi, R. A. P. Erren, and F. E. E. Scher, ―Coffee Roasting and Aroma Formation : Application of Different Time </a:t>
            </a:r>
            <a:endParaRPr lang="en-US"/>
          </a:p>
          <a:p>
            <a:pPr marL="342900" lvl="0" indent="-342900">
              <a:buFont typeface="+mj-lt"/>
              <a:buAutoNum type="arabicPeriod"/>
            </a:pPr>
            <a:r>
              <a:rPr lang="en-US"/>
              <a:t> Jokanović R. Marija(2020)  “Changes of physical properties of coffee beans during roasting”</a:t>
            </a:r>
            <a:endParaRPr lang="en-US"/>
          </a:p>
          <a:p>
            <a:pPr marL="342900" lvl="0" indent="-342900">
              <a:buFont typeface="+mj-lt"/>
              <a:buAutoNum type="arabicPeriod"/>
            </a:pPr>
            <a:r>
              <a:rPr lang="en-US"/>
              <a:t>Micaraseth (2022): Automated Coffee Bean Grading</a:t>
            </a:r>
            <a:endParaRPr lang="en-US"/>
          </a:p>
          <a:p>
            <a:pPr marL="342900" lvl="0" indent="-342900">
              <a:buFont typeface="+mj-lt"/>
              <a:buAutoNum type="arabicPeriod"/>
            </a:pPr>
            <a:r>
              <a:rPr lang="en-US"/>
              <a:t>Chang, S. J. (2021). "Deep Learning Model for the Inspection of Coffee Bean Defects.</a:t>
            </a:r>
            <a:endParaRPr lang="en-US"/>
          </a:p>
          <a:p>
            <a:pPr marL="342900" lvl="0" indent="-342900">
              <a:buFont typeface="+mj-lt"/>
              <a:buAutoNum type="arabicPeriod"/>
            </a:pPr>
            <a:r>
              <a:rPr lang="en-US"/>
              <a:t>Nelly Oktavia (2022)”The quality of coffee bean classification systembased on color by using K-NN”</a:t>
            </a:r>
            <a:endParaRPr lang="en-US"/>
          </a:p>
          <a:p>
            <a:pPr marL="342900" lvl="0" indent="-342900">
              <a:buFont typeface="+mj-lt"/>
              <a:buAutoNum type="arabicPeriod"/>
            </a:pPr>
            <a:r>
              <a:rPr lang="en-US"/>
              <a:t>T H Nasution and U Andayani (2017), Recognition of Roasted Coffee Bean Levels using Image Processing and Neural Network</a:t>
            </a:r>
            <a:endParaRPr lang="en-US"/>
          </a:p>
          <a:p>
            <a:pPr marL="342900" lvl="0" indent="-342900">
              <a:buFont typeface="+mj-lt"/>
              <a:buAutoNum type="arabicPeriod"/>
            </a:pPr>
            <a:r>
              <a:rPr lang="en-US"/>
              <a:t>Muhammad Aji Alrasyid(2023),"ResNet-50 to classify the types of Indonesian local coffee beans"</a:t>
            </a:r>
            <a:endParaRPr lang="en-US"/>
          </a:p>
          <a:p>
            <a:pPr marL="342900" lvl="0" indent="-342900">
              <a:buFont typeface="+mj-lt"/>
              <a:buAutoNum type="arabicPeriod"/>
            </a:pPr>
            <a:r>
              <a:rPr lang="en-US"/>
              <a:t> Pragathi S P, Christ Deemed to be University, Puneand Lija JacobDepartment of Data Science, Christ Deemed To be University, Pune(2023), ”Review On Image based Coffee Bean Quality Classification: Machine Learning Approach”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you!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 Antiqua" panose="02040602050305030304" pitchFamily="18" charset="0"/>
              </a:rPr>
              <a:t>INTRODUCTION</a:t>
            </a:r>
            <a:endParaRPr lang="en-US" sz="36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For ages, coffee's quality was manually assessed.The roasting process, a critical factor in flavor development, demands precise assessment.</a:t>
            </a:r>
            <a:endParaRPr lang="en-US" sz="2200" dirty="0"/>
          </a:p>
          <a:p>
            <a:r>
              <a:rPr lang="en-US" sz="2200" dirty="0"/>
              <a:t>with the assistance of </a:t>
            </a:r>
            <a:r>
              <a:rPr lang="en-US" sz="2200" b="1" dirty="0"/>
              <a:t>deep learning</a:t>
            </a:r>
            <a:r>
              <a:rPr lang="en-US" sz="2200" dirty="0"/>
              <a:t>, the classification of coffee bean roast levels is now automated.</a:t>
            </a:r>
            <a:endParaRPr lang="en-US" sz="2200" dirty="0"/>
          </a:p>
          <a:p>
            <a:r>
              <a:rPr lang="en-US" sz="2200" dirty="0"/>
              <a:t>The proposed method employs the ResNet model to enhance the accuracy and efficiency of coffee bean roast level classification.</a:t>
            </a:r>
            <a:endParaRPr lang="en-US" sz="2200" dirty="0"/>
          </a:p>
          <a:p>
            <a:r>
              <a:rPr lang="en-US" sz="2200" dirty="0"/>
              <a:t>The roast levels can be determined through image-based classification.</a:t>
            </a:r>
            <a:endParaRPr lang="en-US" sz="2200" dirty="0"/>
          </a:p>
          <a:p>
            <a:pPr marL="0" indent="0">
              <a:buNone/>
            </a:pP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Book Antiqua" panose="02040602050305030304" pitchFamily="18" charset="0"/>
              </a:rPr>
              <a:t>Literature Survey</a:t>
            </a:r>
            <a:endParaRPr lang="en-US" sz="36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" y="1906176"/>
            <a:ext cx="11938000" cy="3678303"/>
          </a:xfrm>
        </p:spPr>
        <p:txBody>
          <a:bodyPr>
            <a:noAutofit/>
          </a:bodyPr>
          <a:lstStyle/>
          <a:p>
            <a:r>
              <a:rPr lang="en-US" sz="2300" dirty="0">
                <a:hlinkClick r:id="rId1" action="ppaction://hlinksldjump"/>
              </a:rPr>
              <a:t>[1] </a:t>
            </a:r>
            <a:r>
              <a:rPr lang="en-US" sz="2300" dirty="0"/>
              <a:t>This paper explores the impact of time-temperature combinations during the coffee roasting process on the kinetics of aroma formation in coffee.</a:t>
            </a:r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r>
              <a:rPr lang="en-US" sz="2300" dirty="0">
                <a:hlinkClick r:id="rId1" action="ppaction://hlinksldjump"/>
              </a:rPr>
              <a:t>[2] </a:t>
            </a:r>
            <a:r>
              <a:rPr lang="en-US" sz="2300" dirty="0"/>
              <a:t>Coffee roast level significantly impacts flavor, with factors like acidity and aroma being influenced by the degree of roasting, ranging from light to very dark.</a:t>
            </a:r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r>
              <a:rPr lang="en-US" sz="2300" dirty="0"/>
              <a:t> Roasting entails the application of high temperatures, followed by cooling for the beans to be ready for brewing.</a:t>
            </a:r>
            <a:r>
              <a:rPr lang="en-US" sz="2300" b="1" dirty="0">
                <a:solidFill>
                  <a:srgbClr val="0070C0"/>
                </a:solidFill>
              </a:rPr>
              <a:t> </a:t>
            </a:r>
            <a:r>
              <a:rPr lang="en-US" sz="2300" b="1" dirty="0" smtClean="0">
                <a:solidFill>
                  <a:srgbClr val="0070C0"/>
                </a:solidFill>
              </a:rPr>
              <a:t>    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Book Antiqua" panose="02040602050305030304" pitchFamily="18" charset="0"/>
              </a:rPr>
              <a:t>Literature </a:t>
            </a:r>
            <a:r>
              <a:rPr lang="en-IN" sz="3600" b="1" dirty="0" smtClean="0">
                <a:latin typeface="Book Antiqua" panose="02040602050305030304" pitchFamily="18" charset="0"/>
              </a:rPr>
              <a:t>Survey – (CNTD)</a:t>
            </a:r>
            <a:endParaRPr lang="en-US" sz="36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3678303"/>
          </a:xfrm>
        </p:spPr>
        <p:txBody>
          <a:bodyPr>
            <a:noAutofit/>
          </a:bodyPr>
          <a:lstStyle/>
          <a:p>
            <a:r>
              <a:rPr lang="en-US" sz="2300" dirty="0" smtClean="0">
                <a:hlinkClick r:id="rId1" action="ppaction://hlinksldjump"/>
              </a:rPr>
              <a:t>[3] </a:t>
            </a:r>
            <a:r>
              <a:rPr sz="2300" dirty="0"/>
              <a:t>This study developed a deep learning algorithm to effectively detect defects in coffee beans, also addressing issues related to feature extraction, image quality, and classification bias.</a:t>
            </a:r>
            <a:endParaRPr sz="2300" dirty="0"/>
          </a:p>
          <a:p>
            <a:pPr marL="0" indent="0">
              <a:buNone/>
            </a:pPr>
            <a:endParaRPr lang="x-none" sz="2300" dirty="0"/>
          </a:p>
          <a:p>
            <a:r>
              <a:rPr lang="en-US" sz="2300" dirty="0" smtClean="0">
                <a:hlinkClick r:id="rId1" action="ppaction://hlinksldjump"/>
              </a:rPr>
              <a:t>[4] </a:t>
            </a:r>
            <a:r>
              <a:rPr lang="en-US" sz="2300" dirty="0" smtClean="0"/>
              <a:t>Deep learning based coffee bean classification </a:t>
            </a:r>
            <a:endParaRPr lang="en-US" sz="2300" dirty="0" smtClean="0"/>
          </a:p>
          <a:p>
            <a:pPr marL="0" indent="0">
              <a:buNone/>
            </a:pPr>
            <a:endParaRPr lang="en-US" sz="2300" dirty="0" smtClean="0"/>
          </a:p>
          <a:p>
            <a:r>
              <a:rPr lang="en-US" sz="2300" dirty="0" smtClean="0">
                <a:hlinkClick r:id="rId1" action="ppaction://hlinksldjump"/>
              </a:rPr>
              <a:t>[</a:t>
            </a:r>
            <a:r>
              <a:rPr lang="en-US" sz="2300" dirty="0">
                <a:hlinkClick r:id="rId1" action="ppaction://hlinksldjump"/>
              </a:rPr>
              <a:t>5] </a:t>
            </a:r>
            <a:r>
              <a:rPr lang="en-US" sz="2300" dirty="0"/>
              <a:t>coffee bean quality classification</a:t>
            </a:r>
            <a:r>
              <a:rPr lang="en-US" sz="2300" b="1" dirty="0"/>
              <a:t> based on color </a:t>
            </a:r>
            <a:r>
              <a:rPr lang="en-US" sz="2300" dirty="0"/>
              <a:t>using the K-Nearest Neighbor method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b="1" dirty="0">
                <a:latin typeface="Book Antiqua" panose="02040602050305030304" pitchFamily="18" charset="0"/>
                <a:sym typeface="+mn-ea"/>
              </a:rPr>
              <a:t>		</a:t>
            </a:r>
            <a:r>
              <a:rPr lang="en-US" altLang="en-IN" sz="3200" b="1" dirty="0">
                <a:latin typeface="Book Antiqua" panose="02040602050305030304" pitchFamily="18" charset="0"/>
                <a:sym typeface="+mn-ea"/>
              </a:rPr>
              <a:t>	</a:t>
            </a:r>
            <a:r>
              <a:rPr lang="en-IN" sz="3200" b="1" dirty="0">
                <a:latin typeface="Book Antiqua" panose="02040602050305030304" pitchFamily="18" charset="0"/>
                <a:sym typeface="+mn-ea"/>
              </a:rPr>
              <a:t>Literature </a:t>
            </a:r>
            <a:r>
              <a:rPr lang="en-IN" sz="3200" b="1" dirty="0" smtClean="0">
                <a:latin typeface="Book Antiqua" panose="02040602050305030304" pitchFamily="18" charset="0"/>
                <a:sym typeface="+mn-ea"/>
              </a:rPr>
              <a:t>Survey – (CNTD)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299845"/>
            <a:ext cx="11029315" cy="5005705"/>
          </a:xfrm>
        </p:spPr>
        <p:txBody>
          <a:bodyPr/>
          <a:p>
            <a:pPr marL="0" indent="0">
              <a:buNone/>
            </a:pPr>
            <a:endParaRPr lang="en-US" dirty="0" smtClean="0">
              <a:sym typeface="+mn-ea"/>
              <a:hlinkClick r:id="rId1" action="ppaction://hlinksldjump"/>
            </a:endParaRPr>
          </a:p>
          <a:p>
            <a:pPr algn="l">
              <a:lnSpc>
                <a:spcPct val="100000"/>
              </a:lnSpc>
            </a:pPr>
            <a:r>
              <a:rPr lang="x-none" sz="2300" dirty="0">
                <a:sym typeface="+mn-ea"/>
                <a:hlinkClick r:id="rId1" action="ppaction://hlinksldjump"/>
              </a:rPr>
              <a:t>[</a:t>
            </a:r>
            <a:r>
              <a:rPr lang="en-US" altLang="x-none" sz="2300" dirty="0">
                <a:sym typeface="+mn-ea"/>
                <a:hlinkClick r:id="rId1" action="ppaction://hlinksldjump"/>
              </a:rPr>
              <a:t>6</a:t>
            </a:r>
            <a:r>
              <a:rPr lang="x-none" sz="2300" dirty="0">
                <a:sym typeface="+mn-ea"/>
                <a:hlinkClick r:id="rId1" action="ppaction://hlinksldjump"/>
              </a:rPr>
              <a:t>] </a:t>
            </a:r>
            <a:r>
              <a:rPr lang="en-US" altLang="x-none" sz="2300" dirty="0">
                <a:sym typeface="+mn-ea"/>
              </a:rPr>
              <a:t>Fo</a:t>
            </a:r>
            <a:r>
              <a:rPr lang="x-none" sz="2300" dirty="0">
                <a:sym typeface="+mn-ea"/>
              </a:rPr>
              <a:t>cuses on a method to identify the roast levels of coffee beans through image processing and classification using neural networks.</a:t>
            </a:r>
            <a:endParaRPr lang="x-none" sz="2300" dirty="0"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x-none" sz="2300" dirty="0"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x-none" sz="2300" dirty="0">
                <a:sym typeface="+mn-ea"/>
                <a:hlinkClick r:id="rId1" action="ppaction://hlinksldjump"/>
              </a:rPr>
              <a:t>[</a:t>
            </a:r>
            <a:r>
              <a:rPr lang="en-US" altLang="x-none" sz="2300" dirty="0">
                <a:sym typeface="+mn-ea"/>
                <a:hlinkClick r:id="rId1" action="ppaction://hlinksldjump"/>
              </a:rPr>
              <a:t>7</a:t>
            </a:r>
            <a:r>
              <a:rPr lang="x-none" sz="2300" dirty="0">
                <a:sym typeface="+mn-ea"/>
                <a:hlinkClick r:id="rId1" action="ppaction://hlinksldjump"/>
              </a:rPr>
              <a:t>]</a:t>
            </a:r>
            <a:r>
              <a:rPr lang="x-none" sz="2300" dirty="0">
                <a:sym typeface="+mn-ea"/>
              </a:rPr>
              <a:t>This study highlights how using advanced technology like deep learning is crucial to ensure the quality and origin of coffee products</a:t>
            </a:r>
            <a:r>
              <a:rPr lang="en-US" altLang="x-none" sz="2300" dirty="0">
                <a:sym typeface="+mn-ea"/>
              </a:rPr>
              <a:t>.</a:t>
            </a:r>
            <a:endParaRPr lang="en-US" altLang="x-none" sz="2300" dirty="0"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x-none" sz="2300" dirty="0"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x-none" sz="2300" dirty="0">
                <a:sym typeface="+mn-ea"/>
                <a:hlinkClick r:id="rId1" action="ppaction://hlinksldjump"/>
              </a:rPr>
              <a:t>[</a:t>
            </a:r>
            <a:r>
              <a:rPr lang="en-US" altLang="x-none" sz="2300" dirty="0">
                <a:sym typeface="+mn-ea"/>
                <a:hlinkClick r:id="rId1" action="ppaction://hlinksldjump"/>
              </a:rPr>
              <a:t>8</a:t>
            </a:r>
            <a:r>
              <a:rPr lang="x-none" sz="2300" dirty="0">
                <a:sym typeface="+mn-ea"/>
                <a:hlinkClick r:id="rId1" action="ppaction://hlinksldjump"/>
              </a:rPr>
              <a:t>] </a:t>
            </a:r>
            <a:r>
              <a:rPr lang="x-none" sz="2300" dirty="0">
                <a:sym typeface="+mn-ea"/>
              </a:rPr>
              <a:t>This study centers on the application of machine learning methods to assess the quality of coffee beans using visual data.</a:t>
            </a:r>
            <a:endParaRPr lang="x-none" sz="2300" dirty="0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>
              <a:buClrTx/>
              <a:buSzTx/>
              <a:buFontTx/>
            </a:pPr>
            <a:r>
              <a:rPr lang="en-IN" sz="3600" b="1" dirty="0">
                <a:latin typeface="Book Antiqua" panose="02040602050305030304" pitchFamily="18" charset="0"/>
              </a:rPr>
              <a:t>Proposed system</a:t>
            </a:r>
            <a:endParaRPr lang="en-IN" sz="36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This study proposes a deep learning-based approach to coffee bean classification using the </a:t>
            </a: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ResNet50</a:t>
            </a:r>
            <a:r>
              <a:rPr lang="en-US" sz="2400"/>
              <a:t> model.</a:t>
            </a:r>
            <a:endParaRPr lang="en-US" sz="2400"/>
          </a:p>
          <a:p>
            <a:r>
              <a:rPr lang="en-US" sz="2400"/>
              <a:t>ResNet50 is a powerful deep learning architecture that has achieved state-of-the-art results in various image classification tasks.</a:t>
            </a:r>
            <a:endParaRPr lang="en-US" sz="2400"/>
          </a:p>
          <a:p>
            <a:r>
              <a:rPr lang="en-US" sz="2400"/>
              <a:t>The ResNet50 model will be fine-tuned on a dataset of coffee bean images to enable it to distinguish between different roast levels.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 Antiqua" panose="02040602050305030304" pitchFamily="18" charset="0"/>
              </a:rPr>
              <a:t>METHODOLOGY</a:t>
            </a:r>
            <a:endParaRPr lang="en-US" sz="36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03253"/>
            <a:ext cx="11568023" cy="4038625"/>
          </a:xfrm>
        </p:spPr>
        <p:txBody>
          <a:bodyPr>
            <a:normAutofit/>
          </a:bodyPr>
          <a:lstStyle/>
          <a:p>
            <a:pPr fontAlgn="base"/>
            <a:r>
              <a:rPr lang="en-US" sz="2200" b="1" i="1" dirty="0">
                <a:effectLst>
                  <a:outerShdw sx="0" sy="0">
                    <a:srgbClr val="000000"/>
                  </a:outerShdw>
                </a:effectLst>
                <a:latin typeface="+mj-lt"/>
              </a:rPr>
              <a:t>Data Collection</a:t>
            </a:r>
            <a:endParaRPr lang="en-US" sz="2200" b="1" i="1" dirty="0">
              <a:effectLst>
                <a:outerShdw sx="0" sy="0">
                  <a:srgbClr val="000000"/>
                </a:outerShdw>
              </a:effectLst>
              <a:latin typeface="+mj-lt"/>
            </a:endParaRPr>
          </a:p>
          <a:p>
            <a:pPr fontAlgn="base"/>
            <a:r>
              <a:rPr lang="en-US" sz="2200" b="1" i="1" dirty="0" smtClean="0">
                <a:effectLst>
                  <a:outerShdw sx="0" sy="0">
                    <a:srgbClr val="000000"/>
                  </a:outerShdw>
                </a:effectLst>
                <a:latin typeface="+mj-lt"/>
              </a:rPr>
              <a:t>Data Pre-processing</a:t>
            </a:r>
            <a:endParaRPr lang="en-US" sz="2200" b="1" i="1" dirty="0" smtClean="0">
              <a:effectLst>
                <a:outerShdw sx="0" sy="0">
                  <a:srgbClr val="000000"/>
                </a:outerShdw>
              </a:effectLst>
              <a:latin typeface="+mj-lt"/>
            </a:endParaRPr>
          </a:p>
          <a:p>
            <a:pPr fontAlgn="base"/>
            <a:r>
              <a:rPr lang="en-US" sz="2200" b="1" i="1" dirty="0" smtClean="0">
                <a:effectLst>
                  <a:outerShdw sx="0" sy="0">
                    <a:srgbClr val="000000"/>
                  </a:outerShdw>
                </a:effectLst>
                <a:latin typeface="+mj-lt"/>
              </a:rPr>
              <a:t>Transfer Learning</a:t>
            </a:r>
            <a:endParaRPr lang="en-US" sz="2200" b="1" i="1" dirty="0" smtClean="0">
              <a:effectLst>
                <a:outerShdw sx="0" sy="0">
                  <a:srgbClr val="000000"/>
                </a:outerShdw>
              </a:effectLst>
              <a:latin typeface="+mj-lt"/>
            </a:endParaRPr>
          </a:p>
          <a:p>
            <a:pPr fontAlgn="base"/>
            <a:r>
              <a:rPr lang="en-US" sz="2200" b="1" i="1" dirty="0" smtClean="0">
                <a:effectLst>
                  <a:outerShdw sx="0" sy="0">
                    <a:srgbClr val="000000"/>
                  </a:outerShdw>
                </a:effectLst>
                <a:latin typeface="+mj-lt"/>
              </a:rPr>
              <a:t>Model Training</a:t>
            </a:r>
            <a:endParaRPr lang="en-US" sz="2200" b="1" i="1" dirty="0" smtClean="0">
              <a:effectLst>
                <a:outerShdw sx="0" sy="0">
                  <a:srgbClr val="000000"/>
                </a:outerShdw>
              </a:effectLst>
              <a:latin typeface="+mj-lt"/>
            </a:endParaRPr>
          </a:p>
          <a:p>
            <a:pPr fontAlgn="base"/>
            <a:r>
              <a:rPr lang="en-US" sz="2200" b="1" i="1" dirty="0" smtClean="0">
                <a:effectLst>
                  <a:outerShdw sx="0" sy="0">
                    <a:srgbClr val="000000"/>
                  </a:outerShdw>
                </a:effectLst>
                <a:latin typeface="+mj-lt"/>
              </a:rPr>
              <a:t>Model Evaluation</a:t>
            </a:r>
            <a:endParaRPr lang="en-US" sz="2200" b="1" i="1" dirty="0" smtClean="0">
              <a:effectLst>
                <a:outerShdw sx="0" sy="0">
                  <a:srgbClr val="000000"/>
                </a:outerShdw>
              </a:effectLst>
              <a:latin typeface="+mj-lt"/>
            </a:endParaRPr>
          </a:p>
          <a:p>
            <a:pPr marL="0" indent="0" fontAlgn="base">
              <a:buNone/>
            </a:pPr>
            <a:endParaRPr lang="en-US" sz="2000" b="1" i="1" dirty="0" smtClean="0">
              <a:effectLst>
                <a:outerShdw sx="0" sy="0">
                  <a:srgbClr val="000000"/>
                </a:outerShdw>
              </a:effectLst>
              <a:latin typeface="Book Antiqua" panose="02040602050305030304" pitchFamily="18" charset="0"/>
            </a:endParaRPr>
          </a:p>
          <a:p>
            <a:pPr fontAlgn="base"/>
            <a:endParaRPr lang="en-US" sz="2000" b="1" i="1" dirty="0" smtClean="0">
              <a:effectLst>
                <a:outerShdw sx="0" sy="0">
                  <a:srgbClr val="000000"/>
                </a:outerShdw>
              </a:effectLst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 Antiqua" panose="02040602050305030304" pitchFamily="18" charset="0"/>
              </a:rPr>
              <a:t>METHODOLOGY</a:t>
            </a:r>
            <a:endParaRPr lang="en-US" sz="36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958" y="1820174"/>
            <a:ext cx="11568023" cy="4038625"/>
          </a:xfrm>
        </p:spPr>
        <p:txBody>
          <a:bodyPr>
            <a:normAutofit lnSpcReduction="1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400" b="1" i="1" dirty="0">
                <a:effectLst>
                  <a:outerShdw sx="0" sy="0">
                    <a:srgbClr val="000000"/>
                  </a:outerShdw>
                </a:effectLst>
              </a:rPr>
              <a:t>Data Collection</a:t>
            </a:r>
            <a:endParaRPr lang="en-US" sz="2400" b="1" i="1" dirty="0">
              <a:effectLst>
                <a:outerShdw sx="0" sy="0">
                  <a:srgbClr val="000000"/>
                </a:outerShdw>
              </a:effectLst>
            </a:endParaRPr>
          </a:p>
          <a:p>
            <a:pPr lvl="1"/>
            <a:r>
              <a:rPr lang="x-none" sz="2400" dirty="0" smtClean="0"/>
              <a:t>To </a:t>
            </a:r>
            <a:r>
              <a:rPr lang="x-none" sz="2400" dirty="0"/>
              <a:t>train the model,  Collect images of different coffee bean types, in</a:t>
            </a:r>
            <a:r>
              <a:rPr lang="en-US" altLang="x-none" sz="2400" dirty="0"/>
              <a:t>cluding different</a:t>
            </a:r>
            <a:r>
              <a:rPr lang="x-none" sz="2400" dirty="0"/>
              <a:t> roast types. </a:t>
            </a:r>
            <a:endParaRPr lang="x-none" sz="2400" dirty="0"/>
          </a:p>
          <a:p>
            <a:pPr lvl="1"/>
            <a:r>
              <a:rPr lang="en-US" sz="2400" dirty="0" smtClean="0"/>
              <a:t>The dataset was sourced from "Bona Coffee," a roastery located at JJ Mall Jatujak, and features four distinct roasting levels.</a:t>
            </a:r>
            <a:endParaRPr lang="en-US" sz="2400" dirty="0" smtClean="0"/>
          </a:p>
          <a:p>
            <a:pPr marL="0" indent="0" fontAlgn="base">
              <a:buFont typeface="+mj-lt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5557</Words>
  <Application>WPS Presentation</Application>
  <PresentationFormat>Widescreen</PresentationFormat>
  <Paragraphs>160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Wingdings 2</vt:lpstr>
      <vt:lpstr>Book Antiqua</vt:lpstr>
      <vt:lpstr>Microsoft YaHei</vt:lpstr>
      <vt:lpstr>Arial Unicode MS</vt:lpstr>
      <vt:lpstr>Gill Sans MT</vt:lpstr>
      <vt:lpstr>Calibri</vt:lpstr>
      <vt:lpstr>Dividend</vt:lpstr>
      <vt:lpstr>CoFFEE Bean Classification</vt:lpstr>
      <vt:lpstr>CONTENTS</vt:lpstr>
      <vt:lpstr>INTRODUCTION</vt:lpstr>
      <vt:lpstr>Literature Survey</vt:lpstr>
      <vt:lpstr>Literature Survey – (CNTD)</vt:lpstr>
      <vt:lpstr>			Literature Survey – (CNTD)</vt:lpstr>
      <vt:lpstr>Proposed system</vt:lpstr>
      <vt:lpstr>METHODOLOGY</vt:lpstr>
      <vt:lpstr>METHODOLOGY</vt:lpstr>
      <vt:lpstr>PowerPoint 演示文稿</vt:lpstr>
      <vt:lpstr>METHODOLOGY – (cntd)</vt:lpstr>
      <vt:lpstr>METHODOLOGY – (cntd)</vt:lpstr>
      <vt:lpstr>PowerPoint 演示文稿</vt:lpstr>
      <vt:lpstr>IMPLEMENTATION</vt:lpstr>
      <vt:lpstr>IMPLEMENTATION(CNTD)</vt:lpstr>
      <vt:lpstr>PowerPoint 演示文稿</vt:lpstr>
      <vt:lpstr>RESULTS</vt:lpstr>
      <vt:lpstr>LINE GRAPH</vt:lpstr>
      <vt:lpstr>CONCLUSION</vt:lpstr>
      <vt:lpstr>REFERENCES</vt:lpstr>
      <vt:lpstr>Thank you!</vt:lpstr>
    </vt:vector>
  </TitlesOfParts>
  <Company>Tonsia Laptop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 Tracking  System</dc:title>
  <dc:creator>Tonsia Thomas</dc:creator>
  <cp:lastModifiedBy>Aleena</cp:lastModifiedBy>
  <cp:revision>46</cp:revision>
  <dcterms:created xsi:type="dcterms:W3CDTF">2022-10-18T03:58:00Z</dcterms:created>
  <dcterms:modified xsi:type="dcterms:W3CDTF">2023-10-26T16:47:32Z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648AB6C8D61E4895AA13CB90ADD23FA0_13</vt:lpwstr>
  </property>
  <property fmtid="{D5CDD505-2E9C-101B-9397-08002B2CF9AE}" pid="3" name="KSOProductBuildVer">
    <vt:lpwstr>1033-12.2.0.13266</vt:lpwstr>
  </property>
</Properties>
</file>