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7" r:id="rId6"/>
    <p:sldId id="348" r:id="rId7"/>
    <p:sldId id="336" r:id="rId8"/>
    <p:sldId id="349" r:id="rId9"/>
    <p:sldId id="338" r:id="rId10"/>
    <p:sldId id="339" r:id="rId11"/>
    <p:sldId id="340" r:id="rId12"/>
    <p:sldId id="343" r:id="rId13"/>
    <p:sldId id="351" r:id="rId14"/>
    <p:sldId id="350" r:id="rId15"/>
    <p:sldId id="344" r:id="rId16"/>
    <p:sldId id="352" r:id="rId17"/>
    <p:sldId id="353" r:id="rId18"/>
    <p:sldId id="354" r:id="rId19"/>
    <p:sldId id="345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68" y="13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21-Jan-25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21-Jan-25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6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07344"/>
            <a:ext cx="5221224" cy="3366382"/>
          </a:xfrm>
        </p:spPr>
        <p:txBody>
          <a:bodyPr>
            <a:normAutofit fontScale="90000"/>
          </a:bodyPr>
          <a:lstStyle/>
          <a:p>
            <a:r>
              <a:rPr lang="en-US" altLang="en-GB" sz="4000" b="1" dirty="0">
                <a:cs typeface="Times New Roman" panose="02020603050405020304" charset="0"/>
              </a:rPr>
              <a:t>K-MERS ANALYSIS TOOL</a:t>
            </a:r>
            <a:br>
              <a:rPr lang="en-US" altLang="en-GB" sz="4000" b="1" dirty="0">
                <a:latin typeface="Tenorite" panose="00000500000000000000" pitchFamily="2" charset="0"/>
                <a:cs typeface="Times New Roman" panose="02020603050405020304" charset="0"/>
              </a:rPr>
            </a:br>
            <a:br>
              <a:rPr lang="en-US" altLang="en-GB" sz="4000" b="1" dirty="0">
                <a:latin typeface="Tenorite" panose="00000500000000000000" pitchFamily="2" charset="0"/>
                <a:cs typeface="Times New Roman" panose="02020603050405020304" charset="0"/>
              </a:rPr>
            </a:br>
            <a:r>
              <a:rPr lang="en-US" altLang="en-GB" sz="2000" b="1" dirty="0">
                <a:cs typeface="Times New Roman" panose="02020603050405020304" charset="0"/>
              </a:rPr>
              <a:t>group members:</a:t>
            </a:r>
            <a:br>
              <a:rPr lang="en-US" altLang="en-GB" sz="2000" b="1" dirty="0">
                <a:cs typeface="Times New Roman" panose="02020603050405020304" charset="0"/>
              </a:rPr>
            </a:br>
            <a:br>
              <a:rPr lang="en-US" altLang="en-GB" sz="2000" b="1" dirty="0">
                <a:cs typeface="Times New Roman" panose="02020603050405020304" charset="0"/>
              </a:rPr>
            </a:br>
            <a:r>
              <a:rPr lang="en-US" altLang="en-GB" sz="2000" b="1" dirty="0">
                <a:cs typeface="Times New Roman" panose="02020603050405020304" charset="0"/>
              </a:rPr>
              <a:t>ALEENA FAIZYAB(FA21-BSI-003)</a:t>
            </a:r>
            <a:br>
              <a:rPr lang="en-US" altLang="en-GB" sz="2000" b="1" dirty="0">
                <a:cs typeface="Times New Roman" panose="02020603050405020304" charset="0"/>
              </a:rPr>
            </a:br>
            <a:r>
              <a:rPr lang="en-US" altLang="en-GB" sz="2000" b="1" dirty="0">
                <a:cs typeface="Times New Roman" panose="02020603050405020304" charset="0"/>
              </a:rPr>
              <a:t>EMAN FATIMA(FA21-BSI-012)</a:t>
            </a:r>
            <a:br>
              <a:rPr lang="en-US" altLang="en-GB" sz="2000" b="1" dirty="0">
                <a:cs typeface="Times New Roman" panose="02020603050405020304" charset="0"/>
              </a:rPr>
            </a:br>
            <a:r>
              <a:rPr lang="en-US" altLang="en-GB" sz="2000" b="1" dirty="0">
                <a:cs typeface="Times New Roman" panose="02020603050405020304" charset="0"/>
              </a:rPr>
              <a:t>SIDRA FAREED(FA21-BSI-042)</a:t>
            </a:r>
            <a:br>
              <a:rPr lang="en-US" altLang="en-GB" sz="2000" b="1" dirty="0">
                <a:cs typeface="Times New Roman" panose="0202060305040502030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E98-9A46-AFDD-AD3E-B4B63B50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60" y="158591"/>
            <a:ext cx="6172200" cy="1249680"/>
          </a:xfrm>
        </p:spPr>
        <p:txBody>
          <a:bodyPr/>
          <a:lstStyle/>
          <a:p>
            <a:r>
              <a:rPr lang="en-GB" sz="2800" b="1" dirty="0">
                <a:latin typeface="+mj-lt"/>
              </a:rPr>
              <a:t>Code Functionalities:</a:t>
            </a:r>
            <a:br>
              <a:rPr lang="en-GB" sz="2800" b="1" dirty="0">
                <a:latin typeface="+mj-lt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480C8-8E3A-8377-528C-A64C0DBF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105CCFB-E171-1E96-D2EE-27BE528787DA}"/>
              </a:ext>
            </a:extLst>
          </p:cNvPr>
          <p:cNvSpPr txBox="1">
            <a:spLocks/>
          </p:cNvSpPr>
          <p:nvPr/>
        </p:nvSpPr>
        <p:spPr>
          <a:xfrm>
            <a:off x="824230" y="1714257"/>
            <a:ext cx="10662920" cy="4897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+mj-lt"/>
              </a:rPr>
              <a:t>Input Handling</a:t>
            </a:r>
            <a:r>
              <a:rPr lang="en-GB" sz="2000" dirty="0">
                <a:latin typeface="+mj-lt"/>
              </a:rPr>
              <a:t>: The tool accepts FASTA/FA files and processes them into sequences.</a:t>
            </a:r>
          </a:p>
          <a:p>
            <a:r>
              <a:rPr lang="en-GB" sz="2000" b="1" dirty="0">
                <a:latin typeface="+mj-lt"/>
              </a:rPr>
              <a:t>K-</a:t>
            </a:r>
            <a:r>
              <a:rPr lang="en-GB" sz="2000" b="1" dirty="0" err="1">
                <a:latin typeface="+mj-lt"/>
              </a:rPr>
              <a:t>mer</a:t>
            </a:r>
            <a:r>
              <a:rPr lang="en-GB" sz="2000" b="1" dirty="0">
                <a:latin typeface="+mj-lt"/>
              </a:rPr>
              <a:t> Extraction</a:t>
            </a:r>
            <a:r>
              <a:rPr lang="en-GB" sz="2000" dirty="0">
                <a:latin typeface="+mj-lt"/>
              </a:rPr>
              <a:t>: The tool splits sequences into overlapping k-</a:t>
            </a:r>
            <a:r>
              <a:rPr lang="en-GB" sz="2000" dirty="0" err="1">
                <a:latin typeface="+mj-lt"/>
              </a:rPr>
              <a:t>mers</a:t>
            </a:r>
            <a:r>
              <a:rPr lang="en-GB" sz="2000" dirty="0">
                <a:latin typeface="+mj-lt"/>
              </a:rPr>
              <a:t> of user-defined lengths.</a:t>
            </a:r>
          </a:p>
          <a:p>
            <a:r>
              <a:rPr lang="en-GB" sz="2000" b="1" dirty="0">
                <a:latin typeface="+mj-lt"/>
              </a:rPr>
              <a:t>Frequency Counting</a:t>
            </a:r>
            <a:r>
              <a:rPr lang="en-GB" sz="2000" dirty="0">
                <a:latin typeface="+mj-lt"/>
              </a:rPr>
              <a:t>: It counts the occurrences of each k-</a:t>
            </a:r>
            <a:r>
              <a:rPr lang="en-GB" sz="2000" dirty="0" err="1">
                <a:latin typeface="+mj-lt"/>
              </a:rPr>
              <a:t>mer</a:t>
            </a:r>
            <a:r>
              <a:rPr lang="en-GB" sz="2000" dirty="0">
                <a:latin typeface="+mj-lt"/>
              </a:rPr>
              <a:t> and stores them in a dictionary or Pandas </a:t>
            </a:r>
            <a:r>
              <a:rPr lang="en-GB" sz="2000" dirty="0" err="1">
                <a:latin typeface="+mj-lt"/>
              </a:rPr>
              <a:t>DataFrame</a:t>
            </a:r>
            <a:r>
              <a:rPr lang="en-GB" sz="2000" dirty="0">
                <a:latin typeface="+mj-lt"/>
              </a:rPr>
              <a:t>.</a:t>
            </a:r>
          </a:p>
          <a:p>
            <a:r>
              <a:rPr lang="en-GB" sz="2000" b="1" dirty="0">
                <a:latin typeface="+mj-lt"/>
              </a:rPr>
              <a:t>Visualization</a:t>
            </a:r>
            <a:r>
              <a:rPr lang="en-GB" sz="2000" dirty="0">
                <a:latin typeface="+mj-lt"/>
              </a:rPr>
              <a:t>: </a:t>
            </a:r>
          </a:p>
          <a:p>
            <a:pPr marL="457200" lvl="1" indent="0">
              <a:buNone/>
            </a:pPr>
            <a:r>
              <a:rPr lang="en-GB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charset="0"/>
                <a:sym typeface="+mn-ea"/>
              </a:rPr>
              <a:t>Generate Phylogenetic Tree</a:t>
            </a:r>
            <a:r>
              <a:rPr lang="en-GB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charset="0"/>
                <a:sym typeface="+mn-ea"/>
              </a:rPr>
              <a:t>: </a:t>
            </a:r>
            <a:r>
              <a:rPr lang="en-GB" altLang="en-US" sz="1600" dirty="0">
                <a:latin typeface="+mj-lt"/>
                <a:cs typeface="Times New Roman" panose="02020603050405020304" charset="0"/>
                <a:sym typeface="+mn-ea"/>
              </a:rPr>
              <a:t>Construct and visualize phylogenetic trees based on k-</a:t>
            </a:r>
            <a:r>
              <a:rPr lang="en-GB" altLang="en-US" sz="1600" dirty="0" err="1">
                <a:latin typeface="+mj-lt"/>
                <a:cs typeface="Times New Roman" panose="02020603050405020304" charset="0"/>
                <a:sym typeface="+mn-ea"/>
              </a:rPr>
              <a:t>mer</a:t>
            </a:r>
            <a:r>
              <a:rPr lang="en-GB" altLang="en-US" sz="1600" dirty="0">
                <a:latin typeface="+mj-lt"/>
                <a:cs typeface="Times New Roman" panose="02020603050405020304" charset="0"/>
                <a:sym typeface="+mn-ea"/>
              </a:rPr>
              <a:t> frequency or similarity data to infer evolutionary relationships.</a:t>
            </a:r>
          </a:p>
          <a:p>
            <a:pPr marL="457200" lvl="1" indent="0">
              <a:buNone/>
            </a:pPr>
            <a:r>
              <a:rPr lang="en-GB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charset="0"/>
              </a:rPr>
              <a:t>Heat Map Generation: </a:t>
            </a:r>
            <a:r>
              <a:rPr lang="en-GB" altLang="en-US" sz="1600" dirty="0">
                <a:latin typeface="+mj-lt"/>
                <a:cs typeface="Times New Roman" panose="02020603050405020304" charset="0"/>
              </a:rPr>
              <a:t>Include features for customization (e.g., </a:t>
            </a:r>
            <a:r>
              <a:rPr lang="en-GB" altLang="en-US" sz="1600" dirty="0" err="1">
                <a:latin typeface="+mj-lt"/>
                <a:cs typeface="Times New Roman" panose="02020603050405020304" charset="0"/>
              </a:rPr>
              <a:t>color</a:t>
            </a:r>
            <a:r>
              <a:rPr lang="en-GB" altLang="en-US" sz="1600" dirty="0">
                <a:latin typeface="+mj-lt"/>
                <a:cs typeface="Times New Roman" panose="02020603050405020304" charset="0"/>
              </a:rPr>
              <a:t> gradients, scaling, and clustering).</a:t>
            </a:r>
          </a:p>
          <a:p>
            <a:r>
              <a:rPr lang="en-GB" sz="2000" b="1" dirty="0">
                <a:latin typeface="+mj-lt"/>
              </a:rPr>
              <a:t>Efficient Memory Usage</a:t>
            </a:r>
            <a:r>
              <a:rPr lang="en-GB" sz="2000" dirty="0">
                <a:latin typeface="+mj-lt"/>
              </a:rPr>
              <a:t>: Uses efficient data structures to minimize memory footprint.</a:t>
            </a:r>
          </a:p>
          <a:p>
            <a:r>
              <a:rPr lang="en-GB" altLang="en-US" sz="2000" b="1" dirty="0">
                <a:latin typeface="+mj-lt"/>
                <a:cs typeface="Times New Roman" panose="02020603050405020304" charset="0"/>
              </a:rPr>
              <a:t>Export Data: </a:t>
            </a:r>
            <a:r>
              <a:rPr lang="en-GB" altLang="en-US" sz="2000" dirty="0">
                <a:latin typeface="+mj-lt"/>
                <a:cs typeface="Times New Roman" panose="02020603050405020304" charset="0"/>
              </a:rPr>
              <a:t>Facilitate the extraction and export of k-</a:t>
            </a:r>
            <a:r>
              <a:rPr lang="en-GB" altLang="en-US" sz="2000" dirty="0" err="1">
                <a:latin typeface="+mj-lt"/>
                <a:cs typeface="Times New Roman" panose="02020603050405020304" charset="0"/>
              </a:rPr>
              <a:t>mer</a:t>
            </a:r>
            <a:r>
              <a:rPr lang="en-GB" altLang="en-US" sz="2000" dirty="0">
                <a:latin typeface="+mj-lt"/>
                <a:cs typeface="Times New Roman" panose="02020603050405020304" charset="0"/>
              </a:rPr>
              <a:t> analysis results in standardized formats (e.g., CSV, TSV, or JSON) for downstream processing and sharing.</a:t>
            </a:r>
          </a:p>
          <a:p>
            <a:pPr marL="0" indent="0">
              <a:buNone/>
            </a:pPr>
            <a:endParaRPr lang="en-GB" altLang="en-US" sz="2000" dirty="0">
              <a:latin typeface="+mj-lt"/>
              <a:cs typeface="Times New Roman" panose="02020603050405020304" charset="0"/>
            </a:endParaRPr>
          </a:p>
          <a:p>
            <a:pPr marL="685800" indent="-685800"/>
            <a:endParaRPr lang="en-GB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8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B525B-F4F9-A2B0-8813-269A8C1B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EAE-6ED1-37A6-1067-C2BD837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225" y="2093119"/>
            <a:ext cx="6508671" cy="2093120"/>
          </a:xfrm>
        </p:spPr>
        <p:txBody>
          <a:bodyPr>
            <a:normAutofit/>
          </a:bodyPr>
          <a:lstStyle/>
          <a:p>
            <a:r>
              <a:rPr lang="en-GB" dirty="0"/>
              <a:t>UML Diagram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Activity Diagram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748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 descr="UML-State-Diagram">
            <a:extLst>
              <a:ext uri="{FF2B5EF4-FFF2-40B4-BE49-F238E27FC236}">
                <a16:creationId xmlns:a16="http://schemas.microsoft.com/office/drawing/2014/main" id="{E1DC991E-5915-8E15-167E-4A6EF603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81" y="98610"/>
            <a:ext cx="363679" cy="3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3EB394-F739-EDEF-DEF9-7B79645B6F64}"/>
              </a:ext>
            </a:extLst>
          </p:cNvPr>
          <p:cNvSpPr/>
          <p:nvPr/>
        </p:nvSpPr>
        <p:spPr>
          <a:xfrm>
            <a:off x="3271813" y="1523345"/>
            <a:ext cx="1807394" cy="6722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Input DNA Sequence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A685C6-CF7F-F64B-4586-3F880526A353}"/>
              </a:ext>
            </a:extLst>
          </p:cNvPr>
          <p:cNvSpPr/>
          <p:nvPr/>
        </p:nvSpPr>
        <p:spPr>
          <a:xfrm>
            <a:off x="6415033" y="1523345"/>
            <a:ext cx="1737122" cy="607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Upload File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26167F13-C70C-BD96-D8F5-01F50A6CAF7A}"/>
              </a:ext>
            </a:extLst>
          </p:cNvPr>
          <p:cNvSpPr/>
          <p:nvPr/>
        </p:nvSpPr>
        <p:spPr>
          <a:xfrm>
            <a:off x="5270870" y="766936"/>
            <a:ext cx="952500" cy="816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D04BBE-138C-ADAE-5E42-BC1DF80C632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746821" y="462289"/>
            <a:ext cx="299" cy="30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E2EF0C-47A0-9EA2-F908-54FA5EA10A2C}"/>
              </a:ext>
            </a:extLst>
          </p:cNvPr>
          <p:cNvCxnSpPr>
            <a:cxnSpLocks/>
            <a:stCxn id="14" idx="1"/>
            <a:endCxn id="11" idx="0"/>
          </p:cNvCxnSpPr>
          <p:nvPr/>
        </p:nvCxnSpPr>
        <p:spPr>
          <a:xfrm flipH="1">
            <a:off x="4175510" y="1175321"/>
            <a:ext cx="1095360" cy="34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37587-C205-6B18-98A5-2689EE22CE1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6223370" y="1175321"/>
            <a:ext cx="1060224" cy="34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83A916-D597-474B-1282-86DFAFF76605}"/>
              </a:ext>
            </a:extLst>
          </p:cNvPr>
          <p:cNvSpPr txBox="1"/>
          <p:nvPr/>
        </p:nvSpPr>
        <p:spPr>
          <a:xfrm>
            <a:off x="6481140" y="1068393"/>
            <a:ext cx="138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+mj-lt"/>
              </a:rPr>
              <a:t>Fasta</a:t>
            </a:r>
            <a:r>
              <a:rPr lang="en-US" sz="1600" b="1" dirty="0">
                <a:latin typeface="+mj-lt"/>
              </a:rPr>
              <a:t>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CD7B8-0326-E90D-FF54-682D895F2073}"/>
              </a:ext>
            </a:extLst>
          </p:cNvPr>
          <p:cNvSpPr txBox="1"/>
          <p:nvPr/>
        </p:nvSpPr>
        <p:spPr>
          <a:xfrm>
            <a:off x="3724249" y="1058761"/>
            <a:ext cx="154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Manual Entry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4F2B1-2E0B-887C-A400-4426D32E1139}"/>
              </a:ext>
            </a:extLst>
          </p:cNvPr>
          <p:cNvSpPr txBox="1"/>
          <p:nvPr/>
        </p:nvSpPr>
        <p:spPr>
          <a:xfrm>
            <a:off x="5848337" y="390610"/>
            <a:ext cx="522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User has a </a:t>
            </a:r>
            <a:r>
              <a:rPr lang="en-US" sz="1400" b="1" dirty="0" err="1">
                <a:latin typeface="+mj-lt"/>
              </a:rPr>
              <a:t>Fasta</a:t>
            </a:r>
            <a:r>
              <a:rPr lang="en-US" sz="1400" b="1" dirty="0">
                <a:latin typeface="+mj-lt"/>
              </a:rPr>
              <a:t> File?</a:t>
            </a:r>
          </a:p>
          <a:p>
            <a:r>
              <a:rPr lang="en-US" sz="1400" b="1" dirty="0">
                <a:latin typeface="+mj-lt"/>
              </a:rPr>
              <a:t>OR wants to enter Sequence manually?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47AA3-43B1-8CE2-613C-C9C2095F5254}"/>
              </a:ext>
            </a:extLst>
          </p:cNvPr>
          <p:cNvSpPr txBox="1"/>
          <p:nvPr/>
        </p:nvSpPr>
        <p:spPr>
          <a:xfrm>
            <a:off x="4607326" y="129890"/>
            <a:ext cx="116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INPUT</a:t>
            </a:r>
            <a:endParaRPr lang="en-US" sz="1400" b="1" dirty="0"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CD526E-E18E-7A0E-B087-E091EDA3014D}"/>
              </a:ext>
            </a:extLst>
          </p:cNvPr>
          <p:cNvSpPr/>
          <p:nvPr/>
        </p:nvSpPr>
        <p:spPr>
          <a:xfrm>
            <a:off x="5079207" y="2237665"/>
            <a:ext cx="1359128" cy="481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Enter K-</a:t>
            </a:r>
            <a:r>
              <a:rPr lang="en-US" sz="1400" b="1" dirty="0" err="1">
                <a:latin typeface="+mj-lt"/>
              </a:rPr>
              <a:t>mer</a:t>
            </a:r>
            <a:r>
              <a:rPr lang="en-US" sz="1400" b="1" dirty="0">
                <a:latin typeface="+mj-lt"/>
              </a:rPr>
              <a:t> Size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B921710-1CE4-EA69-B36A-AC3B785FCBB9}"/>
              </a:ext>
            </a:extLst>
          </p:cNvPr>
          <p:cNvSpPr/>
          <p:nvPr/>
        </p:nvSpPr>
        <p:spPr>
          <a:xfrm>
            <a:off x="1505712" y="4327028"/>
            <a:ext cx="1601819" cy="773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Generate Heatmap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BDF061-3F64-26D4-3891-7EEC6EDF7EDC}"/>
              </a:ext>
            </a:extLst>
          </p:cNvPr>
          <p:cNvSpPr/>
          <p:nvPr/>
        </p:nvSpPr>
        <p:spPr>
          <a:xfrm>
            <a:off x="3829050" y="3150282"/>
            <a:ext cx="3893343" cy="645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Perform K-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mer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41C575-5E8D-B078-47A3-E361CA1FA198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>
            <a:off x="4175510" y="2195637"/>
            <a:ext cx="903697" cy="28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423FA0-AF28-4EC8-6693-F077F2C337BE}"/>
              </a:ext>
            </a:extLst>
          </p:cNvPr>
          <p:cNvCxnSpPr>
            <a:cxnSpLocks/>
            <a:stCxn id="12" idx="2"/>
            <a:endCxn id="29" idx="3"/>
          </p:cNvCxnSpPr>
          <p:nvPr/>
        </p:nvCxnSpPr>
        <p:spPr>
          <a:xfrm flipH="1">
            <a:off x="6438335" y="2130560"/>
            <a:ext cx="845259" cy="34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3E3A5-7CAB-6F07-64C6-AA462BAC922E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758771" y="2719503"/>
            <a:ext cx="16951" cy="43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D0D8A1-D8E4-1F0A-975C-F5FFABB93670}"/>
              </a:ext>
            </a:extLst>
          </p:cNvPr>
          <p:cNvCxnSpPr>
            <a:cxnSpLocks/>
          </p:cNvCxnSpPr>
          <p:nvPr/>
        </p:nvCxnSpPr>
        <p:spPr>
          <a:xfrm flipV="1">
            <a:off x="1221581" y="4022650"/>
            <a:ext cx="9501188" cy="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1EC7FCC-02A6-C640-602A-0B7471B4A5C8}"/>
              </a:ext>
            </a:extLst>
          </p:cNvPr>
          <p:cNvSpPr/>
          <p:nvPr/>
        </p:nvSpPr>
        <p:spPr>
          <a:xfrm>
            <a:off x="3814022" y="4327028"/>
            <a:ext cx="1601819" cy="773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Detect AMR Genes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FF90CC7-D9C9-049C-9565-886218497162}"/>
              </a:ext>
            </a:extLst>
          </p:cNvPr>
          <p:cNvSpPr/>
          <p:nvPr/>
        </p:nvSpPr>
        <p:spPr>
          <a:xfrm>
            <a:off x="6122333" y="4305597"/>
            <a:ext cx="1601819" cy="773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Generate Phylogenetic Tree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059A8CE-BDD9-9DD5-BF33-3D9C221545BE}"/>
              </a:ext>
            </a:extLst>
          </p:cNvPr>
          <p:cNvSpPr/>
          <p:nvPr/>
        </p:nvSpPr>
        <p:spPr>
          <a:xfrm>
            <a:off x="8461759" y="4305595"/>
            <a:ext cx="1601819" cy="773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Export Data as csv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AA3213-F904-B4D8-A38F-6D25AB7247B8}"/>
              </a:ext>
            </a:extLst>
          </p:cNvPr>
          <p:cNvCxnSpPr>
            <a:cxnSpLocks/>
          </p:cNvCxnSpPr>
          <p:nvPr/>
        </p:nvCxnSpPr>
        <p:spPr>
          <a:xfrm flipV="1">
            <a:off x="1221581" y="5410613"/>
            <a:ext cx="9501188" cy="6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A6D69F-A230-E5B7-F57D-37E5E0D85BCA}"/>
              </a:ext>
            </a:extLst>
          </p:cNvPr>
          <p:cNvCxnSpPr>
            <a:endCxn id="32" idx="0"/>
          </p:cNvCxnSpPr>
          <p:nvPr/>
        </p:nvCxnSpPr>
        <p:spPr>
          <a:xfrm>
            <a:off x="2306621" y="4022650"/>
            <a:ext cx="1" cy="30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D44D32-EC12-0CB0-2C4D-6F4DF49B245E}"/>
              </a:ext>
            </a:extLst>
          </p:cNvPr>
          <p:cNvCxnSpPr>
            <a:endCxn id="80" idx="0"/>
          </p:cNvCxnSpPr>
          <p:nvPr/>
        </p:nvCxnSpPr>
        <p:spPr>
          <a:xfrm>
            <a:off x="4614931" y="4029075"/>
            <a:ext cx="1" cy="2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F61B77-7A76-9F73-79B8-39553E01554D}"/>
              </a:ext>
            </a:extLst>
          </p:cNvPr>
          <p:cNvCxnSpPr>
            <a:endCxn id="81" idx="0"/>
          </p:cNvCxnSpPr>
          <p:nvPr/>
        </p:nvCxnSpPr>
        <p:spPr>
          <a:xfrm>
            <a:off x="6923242" y="4018359"/>
            <a:ext cx="1" cy="28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65FD226-3131-8715-5A07-842AF52EDB5E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9262669" y="4018359"/>
            <a:ext cx="0" cy="28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CAC827-A2C7-8E38-4298-C10556F4014B}"/>
              </a:ext>
            </a:extLst>
          </p:cNvPr>
          <p:cNvCxnSpPr>
            <a:stCxn id="32" idx="2"/>
          </p:cNvCxnSpPr>
          <p:nvPr/>
        </p:nvCxnSpPr>
        <p:spPr>
          <a:xfrm>
            <a:off x="2306622" y="5100499"/>
            <a:ext cx="3258359" cy="3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3F45878-0D8A-ECDE-5390-3693B9C75244}"/>
              </a:ext>
            </a:extLst>
          </p:cNvPr>
          <p:cNvCxnSpPr>
            <a:stCxn id="80" idx="2"/>
          </p:cNvCxnSpPr>
          <p:nvPr/>
        </p:nvCxnSpPr>
        <p:spPr>
          <a:xfrm>
            <a:off x="4614932" y="5100499"/>
            <a:ext cx="950049" cy="3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F58593F-B4FD-3587-902D-B36AD8BA1113}"/>
              </a:ext>
            </a:extLst>
          </p:cNvPr>
          <p:cNvCxnSpPr>
            <a:stCxn id="81" idx="2"/>
          </p:cNvCxnSpPr>
          <p:nvPr/>
        </p:nvCxnSpPr>
        <p:spPr>
          <a:xfrm flipH="1">
            <a:off x="5564981" y="5079068"/>
            <a:ext cx="1358262" cy="31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3FC0C5-57B5-1769-4547-F856D650F26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5622131" y="5079066"/>
            <a:ext cx="3640538" cy="31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 descr="UML-State-Diagram">
            <a:extLst>
              <a:ext uri="{FF2B5EF4-FFF2-40B4-BE49-F238E27FC236}">
                <a16:creationId xmlns:a16="http://schemas.microsoft.com/office/drawing/2014/main" id="{935DE3FD-65B6-DDE2-8B41-527BEE5C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18" y="61386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72D429-39F9-ACA9-7F46-CB3363668368}"/>
              </a:ext>
            </a:extLst>
          </p:cNvPr>
          <p:cNvCxnSpPr>
            <a:endCxn id="105" idx="0"/>
          </p:cNvCxnSpPr>
          <p:nvPr/>
        </p:nvCxnSpPr>
        <p:spPr>
          <a:xfrm>
            <a:off x="5622130" y="5417038"/>
            <a:ext cx="1" cy="72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8E0A7F4-6F07-B028-9491-F2AE1C647079}"/>
              </a:ext>
            </a:extLst>
          </p:cNvPr>
          <p:cNvSpPr txBox="1"/>
          <p:nvPr/>
        </p:nvSpPr>
        <p:spPr>
          <a:xfrm>
            <a:off x="4359183" y="6275294"/>
            <a:ext cx="95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OUTPUT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CFBF6D-0B64-8135-B815-E912CE1E3BA0}"/>
              </a:ext>
            </a:extLst>
          </p:cNvPr>
          <p:cNvCxnSpPr>
            <a:stCxn id="33" idx="2"/>
          </p:cNvCxnSpPr>
          <p:nvPr/>
        </p:nvCxnSpPr>
        <p:spPr>
          <a:xfrm flipH="1">
            <a:off x="5775721" y="3796195"/>
            <a:ext cx="1" cy="22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E8EA-BBD3-C1CF-EC53-B782BCCB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39" y="0"/>
            <a:ext cx="3271742" cy="1326514"/>
          </a:xfrm>
        </p:spPr>
        <p:txBody>
          <a:bodyPr/>
          <a:lstStyle/>
          <a:p>
            <a:r>
              <a:rPr lang="en-US" alt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charset="0"/>
              </a:rPr>
              <a:t>GUI INTERFACE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3C3D-0188-9BF4-2B2A-D634727D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A4EA5D-07E2-1C5B-1135-56E4841071B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25499" y="1621630"/>
            <a:ext cx="9325769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9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E0D-761C-C856-BCF6-E3490E5E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51" y="122525"/>
            <a:ext cx="2516886" cy="1326514"/>
          </a:xfrm>
        </p:spPr>
        <p:txBody>
          <a:bodyPr/>
          <a:lstStyle/>
          <a:p>
            <a:r>
              <a:rPr lang="en-US" alt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charset="0"/>
              </a:rPr>
              <a:t>OUTPUT</a:t>
            </a:r>
            <a:br>
              <a:rPr lang="en-US" alt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24A28-2E34-5239-5C8A-78C2CDF3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44FF14-2396-D5ED-55C5-82C41B7D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8" y="1524098"/>
            <a:ext cx="8707120" cy="5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4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58F3-3BC8-3BEE-6A5C-44B4745B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charset="0"/>
              </a:rPr>
              <a:t>OUTPUT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C1C36-051B-D1B4-C941-F2863BAC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D00F0-5660-1690-E04A-FE64CE5F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31" y="528637"/>
            <a:ext cx="5400675" cy="5800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1F579-E091-40D7-0BF9-05EC0F7E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1" y="1855151"/>
            <a:ext cx="2928938" cy="5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2172969"/>
            <a:ext cx="6925342" cy="43707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The K-</a:t>
            </a:r>
            <a:r>
              <a:rPr lang="en-GB" dirty="0" err="1">
                <a:latin typeface="+mj-lt"/>
              </a:rPr>
              <a:t>mer</a:t>
            </a:r>
            <a:r>
              <a:rPr lang="en-GB" dirty="0">
                <a:latin typeface="+mj-lt"/>
              </a:rPr>
              <a:t> analysis tool simplifies the process of sequence analysis, making it more accessible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Its key benefits include its user-friendly interface, scalability, flexibility, and faster processing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With powerful visualization and customizable outputs, the tool is poised to make a significant impact in bioinformatics research.</a:t>
            </a:r>
          </a:p>
          <a:p>
            <a:r>
              <a:rPr lang="en-US" dirty="0">
                <a:latin typeface="+mj-lt"/>
              </a:rPr>
              <a:t>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ED9E7C-1564-CCDC-805E-4E0EED91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128838"/>
            <a:ext cx="5864225" cy="19129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0890-5788-9EE0-8125-30C55710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EF8184-205C-1CFA-700D-8D8E80DF565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121568" y="1335914"/>
            <a:ext cx="760095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K-</a:t>
            </a:r>
            <a:r>
              <a:rPr lang="en-US" sz="1800" dirty="0" err="1">
                <a:latin typeface="+mj-lt"/>
              </a:rPr>
              <a:t>mer</a:t>
            </a:r>
            <a:r>
              <a:rPr lang="en-US" sz="1800" dirty="0">
                <a:latin typeface="+mj-lt"/>
              </a:rPr>
              <a:t> analysis plays a crucial role in DNA/RNA sequence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analysis is used in bioinformatics for sequence analysis, particularly in DNA, RNA, or protein sequences.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a substring of length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within a given sequence.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It helps in tasks like genome assembly, sequence alignment, error correction, and detecting genomic patterns or motifs.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it 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tool breaks a sequence into smaller overlapping or non-overlapping subsequences of length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counts the occurrences of each unique 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uses that information for various analyses (such as identifying conserved sequences).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For a DNA sequence like "AGCTAGC", if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 =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the 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would be "AGC", "GCT", "CTA", "TAG", "AGC", etc.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D8DBA8-0860-B00D-F855-13AFD245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45" y="9400"/>
            <a:ext cx="8297380" cy="1326514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60464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707" y="1765459"/>
            <a:ext cx="5499450" cy="422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Problem Statement:</a:t>
            </a:r>
            <a:endParaRPr lang="en-US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Traditional bioinformatics tools often face challenges in handling multiple functionalities and lack of user-friendliness.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Accurate and efficient identification of k-</a:t>
            </a:r>
            <a:r>
              <a:rPr lang="en-US" sz="1800" dirty="0" err="1">
                <a:latin typeface="+mj-lt"/>
              </a:rPr>
              <a:t>mers</a:t>
            </a:r>
            <a:r>
              <a:rPr lang="en-US" sz="1800" dirty="0">
                <a:latin typeface="+mj-lt"/>
              </a:rPr>
              <a:t> from sequences is fundamental for tasks like genome assembly, error correction, and identifying biological markers.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E241F-662C-AD6A-47D4-7A38D49E38F9}"/>
              </a:ext>
            </a:extLst>
          </p:cNvPr>
          <p:cNvSpPr txBox="1"/>
          <p:nvPr/>
        </p:nvSpPr>
        <p:spPr>
          <a:xfrm>
            <a:off x="5822157" y="1701165"/>
            <a:ext cx="46648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How My Tool Solves These Problems:</a:t>
            </a:r>
          </a:p>
          <a:p>
            <a:endParaRPr lang="en-GB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My K-</a:t>
            </a:r>
            <a:r>
              <a:rPr lang="en-GB" dirty="0" err="1">
                <a:latin typeface="+mj-lt"/>
              </a:rPr>
              <a:t>mer</a:t>
            </a:r>
            <a:r>
              <a:rPr lang="en-GB" dirty="0">
                <a:latin typeface="+mj-lt"/>
              </a:rPr>
              <a:t> Analysis Tool is designed to be fast, user-friendly, and computationally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It automates the process of K-</a:t>
            </a:r>
            <a:r>
              <a:rPr lang="en-GB" dirty="0" err="1">
                <a:latin typeface="+mj-lt"/>
              </a:rPr>
              <a:t>mer</a:t>
            </a:r>
            <a:r>
              <a:rPr lang="en-GB" dirty="0">
                <a:latin typeface="+mj-lt"/>
              </a:rPr>
              <a:t> extraction, counting, and visualization with optimized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Built to run on both small and large-scale genomic data, the tool improves accessibility and reduces computational bottlenecks.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9F6-1102-83C6-295F-D5C99A9B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Tools and My Tool’s Differences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3319-B789-2B14-DDC2-F7613F3B5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4144" y="1680178"/>
            <a:ext cx="4806507" cy="4356735"/>
          </a:xfrm>
        </p:spPr>
        <p:txBody>
          <a:bodyPr>
            <a:normAutofit/>
          </a:bodyPr>
          <a:lstStyle/>
          <a:p>
            <a:pPr marL="1485900" lvl="3" indent="0">
              <a:buNone/>
            </a:pPr>
            <a:r>
              <a:rPr lang="en-GB" b="1" dirty="0">
                <a:latin typeface="+mj-lt"/>
              </a:rPr>
              <a:t>Existing Tools:</a:t>
            </a:r>
            <a:endParaRPr lang="en-GB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>
                <a:latin typeface="+mj-lt"/>
              </a:rPr>
              <a:t>KmerGenie</a:t>
            </a:r>
            <a:r>
              <a:rPr lang="en-GB" sz="1800" dirty="0">
                <a:latin typeface="+mj-lt"/>
              </a:rPr>
              <a:t>: Often used for genome assembly to find optimal k-</a:t>
            </a:r>
            <a:r>
              <a:rPr lang="en-GB" sz="1800" dirty="0" err="1">
                <a:latin typeface="+mj-lt"/>
              </a:rPr>
              <a:t>mer</a:t>
            </a:r>
            <a:r>
              <a:rPr lang="en-GB" sz="1800" dirty="0">
                <a:latin typeface="+mj-lt"/>
              </a:rPr>
              <a:t> lengths. While effective, it's computationally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Jellyfish</a:t>
            </a:r>
            <a:r>
              <a:rPr lang="en-GB" sz="1800" dirty="0">
                <a:latin typeface="+mj-lt"/>
              </a:rPr>
              <a:t>: A fast K-</a:t>
            </a:r>
            <a:r>
              <a:rPr lang="en-GB" sz="1800" dirty="0" err="1">
                <a:latin typeface="+mj-lt"/>
              </a:rPr>
              <a:t>mer</a:t>
            </a:r>
            <a:r>
              <a:rPr lang="en-GB" sz="1800" dirty="0">
                <a:latin typeface="+mj-lt"/>
              </a:rPr>
              <a:t> counter but has limitations in usability and integration with other bioinformatics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>
                <a:latin typeface="+mj-lt"/>
              </a:rPr>
              <a:t>BBMap</a:t>
            </a:r>
            <a:r>
              <a:rPr lang="en-GB" sz="1800" dirty="0">
                <a:latin typeface="+mj-lt"/>
              </a:rPr>
              <a:t>: Offers K-</a:t>
            </a:r>
            <a:r>
              <a:rPr lang="en-GB" sz="1800" dirty="0" err="1">
                <a:latin typeface="+mj-lt"/>
              </a:rPr>
              <a:t>mer</a:t>
            </a:r>
            <a:r>
              <a:rPr lang="en-GB" sz="1800" dirty="0">
                <a:latin typeface="+mj-lt"/>
              </a:rPr>
              <a:t> based alignment and analysis tools but is often complex to use for beginners and lacks customization.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4016-4F41-86FC-56B9-0CE3B596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A237B-273E-2D52-1C94-2326E755C1F0}"/>
              </a:ext>
            </a:extLst>
          </p:cNvPr>
          <p:cNvSpPr txBox="1"/>
          <p:nvPr/>
        </p:nvSpPr>
        <p:spPr>
          <a:xfrm>
            <a:off x="5286376" y="1715897"/>
            <a:ext cx="5252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2000" b="1" dirty="0">
                <a:latin typeface="+mj-lt"/>
              </a:rPr>
              <a:t>How My Tool is Different:</a:t>
            </a:r>
            <a:endParaRPr lang="en-GB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Optimized for Efficiency</a:t>
            </a:r>
            <a:r>
              <a:rPr lang="en-GB" dirty="0">
                <a:latin typeface="+mj-lt"/>
              </a:rPr>
              <a:t>: Focuses on faster processing of sequences with lower memory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User-Friendly Interface</a:t>
            </a:r>
            <a:r>
              <a:rPr lang="en-GB" dirty="0">
                <a:latin typeface="+mj-lt"/>
              </a:rPr>
              <a:t>: Unlike existing tools, my tool provides an intuitive command-line or GUI interface for both novice and expert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Customizable Output</a:t>
            </a:r>
            <a:r>
              <a:rPr lang="en-GB" dirty="0">
                <a:latin typeface="+mj-lt"/>
              </a:rPr>
              <a:t>: Offers more flexibility in output formats, including CSV, JSON, and visualization options (e.g., graphs and heatmaps).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Scalability</a:t>
            </a:r>
            <a:r>
              <a:rPr lang="en-GB" dirty="0">
                <a:latin typeface="+mj-lt"/>
              </a:rPr>
              <a:t>: Able to process datasets ranging from small genetic samples to large genomic data without significant performance hits.</a:t>
            </a:r>
          </a:p>
        </p:txBody>
      </p:sp>
    </p:spTree>
    <p:extLst>
      <p:ext uri="{BB962C8B-B14F-4D97-AF65-F5344CB8AC3E}">
        <p14:creationId xmlns:p14="http://schemas.microsoft.com/office/powerpoint/2010/main" val="151077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Objectives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644018"/>
            <a:ext cx="8297380" cy="1326514"/>
          </a:xfrm>
        </p:spPr>
        <p:txBody>
          <a:bodyPr/>
          <a:lstStyle/>
          <a:p>
            <a:r>
              <a:rPr lang="en-GB" b="1" dirty="0"/>
              <a:t>Key Objectives of My K-</a:t>
            </a:r>
            <a:r>
              <a:rPr lang="en-GB" b="1" dirty="0" err="1"/>
              <a:t>mer</a:t>
            </a:r>
            <a:r>
              <a:rPr lang="en-GB" b="1" dirty="0"/>
              <a:t> Analysis Tool:</a:t>
            </a:r>
            <a:br>
              <a:rPr lang="en-GB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2" y="2072639"/>
            <a:ext cx="7685438" cy="42495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b="1" dirty="0">
                <a:latin typeface="+mj-lt"/>
              </a:rPr>
              <a:t>Efficient K-</a:t>
            </a:r>
            <a:r>
              <a:rPr lang="en-GB" sz="1800" b="1" dirty="0" err="1">
                <a:latin typeface="+mj-lt"/>
              </a:rPr>
              <a:t>mer</a:t>
            </a:r>
            <a:r>
              <a:rPr lang="en-GB" sz="1800" b="1" dirty="0">
                <a:latin typeface="+mj-lt"/>
              </a:rPr>
              <a:t> Counting</a:t>
            </a:r>
            <a:r>
              <a:rPr lang="en-GB" sz="1800" dirty="0">
                <a:latin typeface="+mj-lt"/>
              </a:rPr>
              <a:t>: Quickly counts the frequency of k-</a:t>
            </a:r>
            <a:r>
              <a:rPr lang="en-GB" sz="1800" dirty="0" err="1">
                <a:latin typeface="+mj-lt"/>
              </a:rPr>
              <a:t>mers</a:t>
            </a:r>
            <a:r>
              <a:rPr lang="en-GB" sz="1800" dirty="0">
                <a:latin typeface="+mj-lt"/>
              </a:rPr>
              <a:t> within a given sequence, making it useful for genome sequencing, metagenomics, and error detection.</a:t>
            </a:r>
          </a:p>
          <a:p>
            <a:pPr>
              <a:buFont typeface="+mj-lt"/>
              <a:buAutoNum type="arabicPeriod"/>
            </a:pPr>
            <a:r>
              <a:rPr lang="en-GB" sz="1800" b="1" dirty="0">
                <a:latin typeface="+mj-lt"/>
              </a:rPr>
              <a:t>Visualization</a:t>
            </a:r>
            <a:r>
              <a:rPr lang="en-GB" sz="1800" dirty="0">
                <a:latin typeface="+mj-lt"/>
              </a:rPr>
              <a:t>: Generates graphs (e.g., histograms, frequency plots) to aid in the analysis and interpretation of K-</a:t>
            </a:r>
            <a:r>
              <a:rPr lang="en-GB" sz="1800" dirty="0" err="1">
                <a:latin typeface="+mj-lt"/>
              </a:rPr>
              <a:t>mer</a:t>
            </a:r>
            <a:r>
              <a:rPr lang="en-GB" sz="1800" dirty="0">
                <a:latin typeface="+mj-lt"/>
              </a:rPr>
              <a:t> frequencies.</a:t>
            </a:r>
          </a:p>
          <a:p>
            <a:pPr>
              <a:buFont typeface="+mj-lt"/>
              <a:buAutoNum type="arabicPeriod"/>
            </a:pPr>
            <a:r>
              <a:rPr lang="en-GB" sz="1800" b="1" dirty="0">
                <a:latin typeface="+mj-lt"/>
              </a:rPr>
              <a:t>Flexible Output</a:t>
            </a:r>
            <a:r>
              <a:rPr lang="en-GB" sz="1800" dirty="0">
                <a:latin typeface="+mj-lt"/>
              </a:rPr>
              <a:t>: Provides multiple output formats for easy integration into other pipelines or research environments.</a:t>
            </a:r>
          </a:p>
          <a:p>
            <a:pPr>
              <a:buFont typeface="+mj-lt"/>
              <a:buAutoNum type="arabicPeriod"/>
            </a:pPr>
            <a:r>
              <a:rPr lang="en-GB" sz="1800" b="1" dirty="0">
                <a:latin typeface="+mj-lt"/>
              </a:rPr>
              <a:t>Scalability</a:t>
            </a:r>
            <a:r>
              <a:rPr lang="en-GB" sz="1800" dirty="0">
                <a:latin typeface="+mj-lt"/>
              </a:rPr>
              <a:t>: Handles large genomic datasets with minimal memory usage, making it suitable for high-throughput sequencing applications.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225" y="441961"/>
            <a:ext cx="6508671" cy="3744278"/>
          </a:xfrm>
        </p:spPr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Libraries +Language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5DEE021-C5B4-70FD-D85B-69CC772553F0}"/>
              </a:ext>
            </a:extLst>
          </p:cNvPr>
          <p:cNvSpPr txBox="1">
            <a:spLocks/>
          </p:cNvSpPr>
          <p:nvPr/>
        </p:nvSpPr>
        <p:spPr>
          <a:xfrm>
            <a:off x="911352" y="1717624"/>
            <a:ext cx="9507537" cy="439028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r>
              <a:rPr lang="en-US" b="1" dirty="0">
                <a:latin typeface="+mj-lt"/>
              </a:rPr>
              <a:t>Language</a:t>
            </a:r>
            <a:r>
              <a:rPr lang="en-US" dirty="0">
                <a:latin typeface="+mj-lt"/>
              </a:rPr>
              <a:t>: Python, for ease of use and broad bioinformatics library support.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Libraries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/>
            <a:r>
              <a:rPr lang="en-US" b="1" dirty="0" err="1">
                <a:latin typeface="+mj-lt"/>
              </a:rPr>
              <a:t>Biopython</a:t>
            </a:r>
            <a:r>
              <a:rPr lang="en-US" dirty="0">
                <a:latin typeface="+mj-lt"/>
              </a:rPr>
              <a:t>: For handling FASTA files and biological sequence analysis.</a:t>
            </a:r>
          </a:p>
          <a:p>
            <a:pPr marL="742950" lvl="1" indent="-285750"/>
            <a:r>
              <a:rPr lang="en-US" b="1" dirty="0">
                <a:latin typeface="+mj-lt"/>
              </a:rPr>
              <a:t>NumPy</a:t>
            </a:r>
            <a:r>
              <a:rPr lang="en-US" dirty="0">
                <a:latin typeface="+mj-lt"/>
              </a:rPr>
              <a:t>: For efficient numerical operations, especially in managing K-</a:t>
            </a:r>
            <a:r>
              <a:rPr lang="en-US" dirty="0" err="1">
                <a:latin typeface="+mj-lt"/>
              </a:rPr>
              <a:t>mer</a:t>
            </a:r>
            <a:r>
              <a:rPr lang="en-US" dirty="0">
                <a:latin typeface="+mj-lt"/>
              </a:rPr>
              <a:t> frequency data.</a:t>
            </a:r>
          </a:p>
          <a:p>
            <a:pPr marL="742950" lvl="1" indent="-285750"/>
            <a:r>
              <a:rPr lang="en-US" b="1" dirty="0">
                <a:latin typeface="+mj-lt"/>
              </a:rPr>
              <a:t>Matplotlib/Seaborn</a:t>
            </a:r>
            <a:r>
              <a:rPr lang="en-US" dirty="0">
                <a:latin typeface="+mj-lt"/>
              </a:rPr>
              <a:t>: For visualizing K-</a:t>
            </a:r>
            <a:r>
              <a:rPr lang="en-US" dirty="0" err="1">
                <a:latin typeface="+mj-lt"/>
              </a:rPr>
              <a:t>mer</a:t>
            </a:r>
            <a:r>
              <a:rPr lang="en-US" dirty="0">
                <a:latin typeface="+mj-lt"/>
              </a:rPr>
              <a:t> distributions in graphs.</a:t>
            </a:r>
          </a:p>
          <a:p>
            <a:pPr marL="742950" lvl="1" indent="-285750"/>
            <a:r>
              <a:rPr lang="en-US" b="1" dirty="0">
                <a:latin typeface="+mj-lt"/>
              </a:rPr>
              <a:t>Pandas</a:t>
            </a:r>
            <a:r>
              <a:rPr lang="en-US" dirty="0">
                <a:latin typeface="+mj-lt"/>
              </a:rPr>
              <a:t>: For organizing the K-</a:t>
            </a:r>
            <a:r>
              <a:rPr lang="en-US" dirty="0" err="1">
                <a:latin typeface="+mj-lt"/>
              </a:rPr>
              <a:t>mer</a:t>
            </a:r>
            <a:r>
              <a:rPr lang="en-US" dirty="0">
                <a:latin typeface="+mj-lt"/>
              </a:rPr>
              <a:t> frequency data and outputting in CSV/JSON formats.</a:t>
            </a:r>
          </a:p>
          <a:p>
            <a:pPr marL="742950" lvl="1" indent="-285750"/>
            <a:r>
              <a:rPr lang="en-US" b="1" dirty="0" err="1">
                <a:latin typeface="+mj-lt"/>
              </a:rPr>
              <a:t>argparse</a:t>
            </a:r>
            <a:r>
              <a:rPr lang="en-US" dirty="0">
                <a:latin typeface="+mj-lt"/>
              </a:rPr>
              <a:t>: For user-friendly command-line interface development.</a:t>
            </a:r>
          </a:p>
          <a:p>
            <a:pPr marL="742950" lvl="1" indent="-285750"/>
            <a:r>
              <a:rPr lang="en-GB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charset="0"/>
              </a:rPr>
              <a:t>Tkinter</a:t>
            </a:r>
            <a:r>
              <a:rPr lang="en-GB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charset="0"/>
              </a:rPr>
              <a:t>: </a:t>
            </a:r>
            <a:r>
              <a:rPr lang="en-GB" altLang="en-US" sz="2400" dirty="0">
                <a:latin typeface="+mj-lt"/>
                <a:cs typeface="Times New Roman" panose="02020603050405020304" charset="0"/>
              </a:rPr>
              <a:t>For creating the GUI (Graphical User Interface). </a:t>
            </a:r>
            <a:r>
              <a:rPr lang="en-GB" altLang="en-US" sz="2600" dirty="0">
                <a:latin typeface="+mj-lt"/>
                <a:cs typeface="Times New Roman" panose="02020603050405020304" charset="0"/>
              </a:rPr>
              <a:t>Modules: </a:t>
            </a:r>
            <a:r>
              <a:rPr lang="en-GB" altLang="en-US" sz="2600" dirty="0" err="1">
                <a:latin typeface="+mj-lt"/>
                <a:cs typeface="Times New Roman" panose="02020603050405020304" charset="0"/>
              </a:rPr>
              <a:t>tk</a:t>
            </a:r>
            <a:r>
              <a:rPr lang="en-GB" altLang="en-US" sz="2600" dirty="0">
                <a:latin typeface="+mj-lt"/>
                <a:cs typeface="Times New Roman" panose="02020603050405020304" charset="0"/>
              </a:rPr>
              <a:t>, </a:t>
            </a:r>
            <a:r>
              <a:rPr lang="en-GB" altLang="en-US" sz="2600" dirty="0" err="1">
                <a:latin typeface="+mj-lt"/>
                <a:cs typeface="Times New Roman" panose="02020603050405020304" charset="0"/>
              </a:rPr>
              <a:t>filedialog</a:t>
            </a:r>
            <a:r>
              <a:rPr lang="en-GB" altLang="en-US" sz="2600" dirty="0">
                <a:latin typeface="+mj-lt"/>
                <a:cs typeface="Times New Roman" panose="02020603050405020304" charset="0"/>
              </a:rPr>
              <a:t>, </a:t>
            </a:r>
            <a:r>
              <a:rPr lang="en-GB" altLang="en-US" sz="2600" dirty="0" err="1">
                <a:latin typeface="+mj-lt"/>
                <a:cs typeface="Times New Roman" panose="02020603050405020304" charset="0"/>
              </a:rPr>
              <a:t>messagebox</a:t>
            </a:r>
            <a:r>
              <a:rPr lang="en-GB" altLang="en-US" sz="2600" dirty="0">
                <a:latin typeface="+mj-lt"/>
                <a:cs typeface="Times New Roman" panose="02020603050405020304" charset="0"/>
              </a:rPr>
              <a:t>, </a:t>
            </a:r>
            <a:r>
              <a:rPr lang="en-GB" altLang="en-US" sz="2600" dirty="0" err="1">
                <a:latin typeface="+mj-lt"/>
                <a:cs typeface="Times New Roman" panose="02020603050405020304" charset="0"/>
              </a:rPr>
              <a:t>ttk</a:t>
            </a:r>
            <a:r>
              <a:rPr lang="en-GB" altLang="en-US" sz="2600" dirty="0">
                <a:latin typeface="+mj-lt"/>
                <a:cs typeface="Times New Roman" panose="02020603050405020304" charset="0"/>
              </a:rPr>
              <a:t>.</a:t>
            </a:r>
          </a:p>
          <a:p>
            <a:pPr marL="742950" lvl="1" indent="-285750"/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79FE28-8E28-6910-49F0-CAF86654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j-lt"/>
              </a:rPr>
              <a:t>Programming Language &amp; Libraries: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{385248B3-D7B2-4044-BC9C-4B99DBA4D505}tf16411248_win32</Template>
  <TotalTime>147</TotalTime>
  <Words>913</Words>
  <Application>Microsoft Office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 Light</vt:lpstr>
      <vt:lpstr>Calibri</vt:lpstr>
      <vt:lpstr>Posterama</vt:lpstr>
      <vt:lpstr>Tenorite</vt:lpstr>
      <vt:lpstr>Times New Roman</vt:lpstr>
      <vt:lpstr>Wingdings</vt:lpstr>
      <vt:lpstr>Custom</vt:lpstr>
      <vt:lpstr>K-MERS ANALYSIS TOOL  group members:  ALEENA FAIZYAB(FA21-BSI-003) EMAN FATIMA(FA21-BSI-012) SIDRA FAREED(FA21-BSI-042) </vt:lpstr>
      <vt:lpstr>INTRODUCTION</vt:lpstr>
      <vt:lpstr>INTRODUCTION </vt:lpstr>
      <vt:lpstr>Agenda </vt:lpstr>
      <vt:lpstr>Existing Tools and My Tool’s Differences</vt:lpstr>
      <vt:lpstr>Objectives</vt:lpstr>
      <vt:lpstr>Key Objectives of My K-mer Analysis Tool: </vt:lpstr>
      <vt:lpstr>Methods   Libraries +Language</vt:lpstr>
      <vt:lpstr>Programming Language &amp; Libraries:</vt:lpstr>
      <vt:lpstr>Code Functionalities: </vt:lpstr>
      <vt:lpstr>UML Diagram  Activity Diagram</vt:lpstr>
      <vt:lpstr>PowerPoint Presentation</vt:lpstr>
      <vt:lpstr>GUI INTERFACE</vt:lpstr>
      <vt:lpstr>OUTPUT </vt:lpstr>
      <vt:lpstr>OUTPUT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(FA21-BSI-003) ALEENA FAIZYAB</dc:creator>
  <cp:lastModifiedBy>(FA21-BSI-003) ALEENA FAIZYAB</cp:lastModifiedBy>
  <cp:revision>3</cp:revision>
  <dcterms:created xsi:type="dcterms:W3CDTF">2024-12-28T14:00:38Z</dcterms:created>
  <dcterms:modified xsi:type="dcterms:W3CDTF">2025-01-21T09:56:55Z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