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Archivo Narrow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PCtsOG8t9aRcTZLfaeO3V0/h+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037192-FDF2-41A9-A62C-DD31309A2984}">
  <a:tblStyle styleId="{99037192-FDF2-41A9-A62C-DD31309A29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chivo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Narrow-italic.fntdata"/><Relationship Id="rId25" Type="http://schemas.openxmlformats.org/officeDocument/2006/relationships/font" Target="fonts/ArchivoNarrow-bold.fntdata"/><Relationship Id="rId28" Type="http://schemas.openxmlformats.org/officeDocument/2006/relationships/font" Target="fonts/Roboto-regular.fntdata"/><Relationship Id="rId27" Type="http://schemas.openxmlformats.org/officeDocument/2006/relationships/font" Target="fonts/Archivo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4c69b8ac85_4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4c69b8ac85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4c69b8ac85_4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4c69b8ac8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4c69b8ac85_4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4c69b8ac85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2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2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2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2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25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b="0" i="0" sz="22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50" y="1270000"/>
            <a:ext cx="5068175" cy="45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825" y="1942200"/>
            <a:ext cx="3481574" cy="224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5181600" y="4659397"/>
            <a:ext cx="52832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Aleena Varghese 2348503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 Martin 2348531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Ponwinsiya 2348539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4c69b8ac85_4_90"/>
          <p:cNvSpPr txBox="1"/>
          <p:nvPr/>
        </p:nvSpPr>
        <p:spPr>
          <a:xfrm>
            <a:off x="594600" y="1050625"/>
            <a:ext cx="8312700" cy="323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LINEAR REGRESSION :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-It is a supervised machine learning algorithm used to model the relationship between a dependent variable (target variable) and one or more independent variables (predictor variables).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-The goal of linear regression is to find a linear function that best predicts the dependent variable given the independent variables.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4c69b8ac85_4_4"/>
          <p:cNvSpPr txBox="1"/>
          <p:nvPr/>
        </p:nvSpPr>
        <p:spPr>
          <a:xfrm>
            <a:off x="236275" y="490275"/>
            <a:ext cx="8417700" cy="5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Random Forest Classifier</a:t>
            </a:r>
            <a:endParaRPr b="1"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training a Random Forest Classifier using the RandomForestClassifier class from scikit-learn.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classifier is trained on the TF-IDF vectorized text data (X_train, y_train).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accuracy of the Random Forest Classifier is computed and printed.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Support Vector Machines (SVM)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training a Support Vector Machine (SVM) classifier with a linear kernel using the SVC class from scikit-learn.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SVM classifier is trained on the training set (X_train, y_train) with a linear kernel.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accuracy of the SVM classifier is computed and printed.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"/>
          <p:cNvSpPr txBox="1"/>
          <p:nvPr/>
        </p:nvSpPr>
        <p:spPr>
          <a:xfrm>
            <a:off x="121050" y="295350"/>
            <a:ext cx="8901900" cy="6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Decision Tree Classifier:</a:t>
            </a:r>
            <a:endParaRPr b="1"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train a Decision Tree Classifier using the DecisionTreeClassifier class from scikit-learn.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classifier is trained on the training set (X_train, y_train).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accuracy of the Decision Tree Classifier is computed and printed.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Confusion Matrix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creating a confusion matrix for evaluating the performance of a classification model.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By providing both the true labels (y_true) and predicted labels (y_pred) to compute the confusion matrix.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confusion matrix is visualized as a heatmap using Seaborn and Matplotlib. It shows the number of true positives, true negatives, false positives, and false negatives.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"/>
          <p:cNvSpPr/>
          <p:nvPr/>
        </p:nvSpPr>
        <p:spPr>
          <a:xfrm>
            <a:off x="290825" y="4343725"/>
            <a:ext cx="3780900" cy="1895100"/>
          </a:xfrm>
          <a:prstGeom prst="roundRect">
            <a:avLst>
              <a:gd fmla="val 16667" name="adj"/>
            </a:avLst>
          </a:prstGeom>
          <a:solidFill>
            <a:srgbClr val="26EAB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58" name="Google Shape;558;p10"/>
          <p:cNvSpPr txBox="1"/>
          <p:nvPr/>
        </p:nvSpPr>
        <p:spPr>
          <a:xfrm>
            <a:off x="375275" y="544125"/>
            <a:ext cx="6351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 sz="3700">
                <a:solidFill>
                  <a:schemeClr val="dk1"/>
                </a:solidFill>
              </a:rPr>
              <a:t>Latent Dirichlet allocation</a:t>
            </a:r>
            <a:endParaRPr sz="40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59" name="Google Shape;559;p10"/>
          <p:cNvSpPr txBox="1"/>
          <p:nvPr/>
        </p:nvSpPr>
        <p:spPr>
          <a:xfrm>
            <a:off x="375275" y="1379100"/>
            <a:ext cx="8490300" cy="4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Latent Dirichlet allocation (LDA) is a generative probabilistic model for topic modeling. LDA assumes that each document is a mixture of topics, and each topic is a mixture of words. LDA can be used to extract topics from text data, identify the most important words and phrases in each topic, and visualize the topic structure of a text corpus.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LDA is used in a variety of applications, including: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	Natural language processing: LDA can be used for a variety of NLP tasks, such as text classification, document summarization, and machine translation.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	Information retrieval: LDA can be used to improve the performance of information retrieval systems by helping to identify the most relevant documents for a given query.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	Marketing: LDA can be used for marketing tasks, such as customer segmentation, product recommendation, and sentiment analysis.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	Social science research: LDA can be used for social science research tasks, such as identifying trends in public opinion and analyzing the content of social media posts.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60" name="Google Shape;560;p10"/>
          <p:cNvSpPr txBox="1"/>
          <p:nvPr/>
        </p:nvSpPr>
        <p:spPr>
          <a:xfrm>
            <a:off x="318975" y="4296800"/>
            <a:ext cx="36495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is a flexible model that can be used for a variety of tasks.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can be used to extract topics from text data without the need for any labeled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is a generative model, which means that it can be used to generate new text that is similar to the text that it was trained 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61" name="Google Shape;561;p10"/>
          <p:cNvSpPr txBox="1"/>
          <p:nvPr/>
        </p:nvSpPr>
        <p:spPr>
          <a:xfrm>
            <a:off x="4840950" y="4259275"/>
            <a:ext cx="38559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Disadvantages: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can be computationally expensive to train, especially on large datasets.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can be sensitive to the hyperparameters that are used to train the model.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can sometimes generate topics that are not interpretable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96" y="708838"/>
            <a:ext cx="8839201" cy="5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3117" y="1630300"/>
            <a:ext cx="2653429" cy="21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8065" y="3947957"/>
            <a:ext cx="2855935" cy="207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3275"/>
            <a:ext cx="8839200" cy="56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"/>
          <p:cNvGrpSpPr/>
          <p:nvPr/>
        </p:nvGrpSpPr>
        <p:grpSpPr>
          <a:xfrm>
            <a:off x="76320" y="2080764"/>
            <a:ext cx="2653421" cy="2696472"/>
            <a:chOff x="3525722" y="1985800"/>
            <a:chExt cx="2702609" cy="2746178"/>
          </a:xfrm>
        </p:grpSpPr>
        <p:sp>
          <p:nvSpPr>
            <p:cNvPr id="131" name="Google Shape;131;p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4"/>
          <p:cNvSpPr txBox="1"/>
          <p:nvPr/>
        </p:nvSpPr>
        <p:spPr>
          <a:xfrm>
            <a:off x="436433" y="78666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</a:t>
            </a:r>
            <a:r>
              <a:rPr b="1" lang="en-US" sz="2800"/>
              <a:t>Vector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Machine Learning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9" name="Google Shape;189;p4"/>
          <p:cNvGrpSpPr/>
          <p:nvPr/>
        </p:nvGrpSpPr>
        <p:grpSpPr>
          <a:xfrm>
            <a:off x="2779594" y="1768669"/>
            <a:ext cx="6113679" cy="3506422"/>
            <a:chOff x="1911" y="485049"/>
            <a:chExt cx="6113679" cy="3506422"/>
          </a:xfrm>
        </p:grpSpPr>
        <p:sp>
          <p:nvSpPr>
            <p:cNvPr id="190" name="Google Shape;190;p4"/>
            <p:cNvSpPr/>
            <p:nvPr/>
          </p:nvSpPr>
          <p:spPr>
            <a:xfrm>
              <a:off x="5825" y="487718"/>
              <a:ext cx="1863926" cy="403200"/>
            </a:xfrm>
            <a:prstGeom prst="rect">
              <a:avLst/>
            </a:prstGeom>
            <a:solidFill>
              <a:srgbClr val="25E8B6"/>
            </a:solidFill>
            <a:ln cap="flat" cmpd="sng" w="25400">
              <a:solidFill>
                <a:srgbClr val="25E8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825" y="487718"/>
              <a:ext cx="1863926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911" y="888249"/>
              <a:ext cx="1863926" cy="3103222"/>
            </a:xfrm>
            <a:prstGeom prst="rect">
              <a:avLst/>
            </a:prstGeom>
            <a:solidFill>
              <a:srgbClr val="CBF7E6">
                <a:alpha val="89803"/>
              </a:srgbClr>
            </a:solidFill>
            <a:ln cap="flat" cmpd="sng" w="25400">
              <a:solidFill>
                <a:srgbClr val="CBF7E6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1911" y="888249"/>
              <a:ext cx="1863926" cy="3103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64000" spcFirstLastPara="1" rIns="85325" wrap="square" tIns="64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One-hot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vector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a method of converting categorical variables into numerical vectors.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 works by creating a vector of the same size as the no. of unique values in the categorical variable, with a 1 in the position corresponding to the current value of the variable and 0s in all other positions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126788" y="485049"/>
              <a:ext cx="1863926" cy="403200"/>
            </a:xfrm>
            <a:prstGeom prst="rect">
              <a:avLst/>
            </a:prstGeom>
            <a:solidFill>
              <a:srgbClr val="26C7E8"/>
            </a:solidFill>
            <a:ln cap="flat" cmpd="sng" w="25400">
              <a:solidFill>
                <a:srgbClr val="26C7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2126788" y="485049"/>
              <a:ext cx="1863926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126788" y="888249"/>
              <a:ext cx="1863926" cy="3103222"/>
            </a:xfrm>
            <a:prstGeom prst="rect">
              <a:avLst/>
            </a:prstGeom>
            <a:solidFill>
              <a:srgbClr val="CBEDF6">
                <a:alpha val="89803"/>
              </a:srgbClr>
            </a:solidFill>
            <a:ln cap="flat" cmpd="sng" w="25400">
              <a:solidFill>
                <a:srgbClr val="CBEDF6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2126788" y="888249"/>
              <a:ext cx="1863926" cy="3103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64000" spcFirstLastPara="1" rIns="85325" wrap="square" tIns="64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One-hot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vector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should be used whenever we have categorical variables that we want to use as inputs to machine learning algorithms.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This includes variables such as: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Country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City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State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Product category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Customer type</a:t>
              </a:r>
              <a:endParaRPr/>
            </a:p>
            <a:p>
              <a:pPr indent="-381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251664" y="485049"/>
              <a:ext cx="1863926" cy="403200"/>
            </a:xfrm>
            <a:prstGeom prst="rect">
              <a:avLst/>
            </a:prstGeom>
            <a:solidFill>
              <a:srgbClr val="2675E8"/>
            </a:solidFill>
            <a:ln cap="flat" cmpd="sng" w="25400">
              <a:solidFill>
                <a:srgbClr val="267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4251664" y="485049"/>
              <a:ext cx="1863926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251664" y="888249"/>
              <a:ext cx="1863926" cy="3103222"/>
            </a:xfrm>
            <a:prstGeom prst="rect">
              <a:avLst/>
            </a:prstGeom>
            <a:solidFill>
              <a:srgbClr val="CBD4F6">
                <a:alpha val="89803"/>
              </a:srgbClr>
            </a:solidFill>
            <a:ln cap="flat" cmpd="sng" w="25400">
              <a:solidFill>
                <a:srgbClr val="CBD4F6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4251664" y="888249"/>
              <a:ext cx="1863926" cy="3103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One-hot </a:t>
              </a:r>
              <a:r>
                <a:rPr lang="en-US"/>
                <a:t>vector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 used in a wide variety of machine learning applications, including: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classification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Image classification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Recommendation systems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Fraud detection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Medical diagnosis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/>
        </p:nvSpPr>
        <p:spPr>
          <a:xfrm>
            <a:off x="209189" y="896017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Types of Product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7" name="Google Shape;207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1134" r="32" t="0"/>
          <a:stretch/>
        </p:blipFill>
        <p:spPr>
          <a:xfrm>
            <a:off x="2166950" y="2121100"/>
            <a:ext cx="5729468" cy="261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5"/>
          <p:cNvGrpSpPr/>
          <p:nvPr/>
        </p:nvGrpSpPr>
        <p:grpSpPr>
          <a:xfrm>
            <a:off x="7355675" y="2251436"/>
            <a:ext cx="1678246" cy="3165373"/>
            <a:chOff x="3161760" y="1088175"/>
            <a:chExt cx="1931905" cy="3643804"/>
          </a:xfrm>
        </p:grpSpPr>
        <p:sp>
          <p:nvSpPr>
            <p:cNvPr id="209" name="Google Shape;209;p5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5"/>
          <p:cNvSpPr/>
          <p:nvPr/>
        </p:nvSpPr>
        <p:spPr>
          <a:xfrm>
            <a:off x="6915379" y="4724057"/>
            <a:ext cx="924000" cy="295200"/>
          </a:xfrm>
          <a:prstGeom prst="roundRect">
            <a:avLst>
              <a:gd fmla="val 50000" name="adj"/>
            </a:avLst>
          </a:prstGeom>
          <a:solidFill>
            <a:srgbClr val="B27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190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5"/>
          <p:cNvGrpSpPr/>
          <p:nvPr/>
        </p:nvGrpSpPr>
        <p:grpSpPr>
          <a:xfrm>
            <a:off x="2734949" y="4736900"/>
            <a:ext cx="4031449" cy="314184"/>
            <a:chOff x="2838362" y="3882035"/>
            <a:chExt cx="4031449" cy="314184"/>
          </a:xfrm>
        </p:grpSpPr>
        <p:sp>
          <p:nvSpPr>
            <p:cNvPr id="298" name="Google Shape;298;p5"/>
            <p:cNvSpPr/>
            <p:nvPr/>
          </p:nvSpPr>
          <p:spPr>
            <a:xfrm>
              <a:off x="2838362" y="3888156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150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3782860" y="3882035"/>
              <a:ext cx="1046013" cy="314184"/>
            </a:xfrm>
            <a:prstGeom prst="roundRect">
              <a:avLst>
                <a:gd fmla="val 50000" name="adj"/>
              </a:avLst>
            </a:prstGeom>
            <a:solidFill>
              <a:srgbClr val="F29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120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948489" y="3891964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rgbClr val="11BA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800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45811" y="3891964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170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129271" y="1844149"/>
            <a:ext cx="2381209" cy="331800"/>
            <a:chOff x="457201" y="959300"/>
            <a:chExt cx="2518199" cy="331800"/>
          </a:xfrm>
        </p:grpSpPr>
        <p:sp>
          <p:nvSpPr>
            <p:cNvPr id="303" name="Google Shape;303;p5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Card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5"/>
            <p:cNvSpPr txBox="1"/>
            <p:nvPr/>
          </p:nvSpPr>
          <p:spPr>
            <a:xfrm>
              <a:off x="457201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1256BA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800" u="none" cap="none" strike="noStrike">
                <a:solidFill>
                  <a:srgbClr val="1256B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5" name="Google Shape;305;p5"/>
          <p:cNvGrpSpPr/>
          <p:nvPr/>
        </p:nvGrpSpPr>
        <p:grpSpPr>
          <a:xfrm>
            <a:off x="129270" y="2490133"/>
            <a:ext cx="2381210" cy="331800"/>
            <a:chOff x="457200" y="1964800"/>
            <a:chExt cx="2518200" cy="331800"/>
          </a:xfrm>
        </p:grpSpPr>
        <p:sp>
          <p:nvSpPr>
            <p:cNvPr id="306" name="Google Shape;306;p5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Retail Banking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5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E99B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800" u="none" cap="none" strike="noStrike">
                <a:solidFill>
                  <a:srgbClr val="E99B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8" name="Google Shape;308;p5"/>
          <p:cNvGrpSpPr/>
          <p:nvPr/>
        </p:nvGrpSpPr>
        <p:grpSpPr>
          <a:xfrm>
            <a:off x="145776" y="4466511"/>
            <a:ext cx="2405918" cy="348249"/>
            <a:chOff x="457200" y="959300"/>
            <a:chExt cx="2518200" cy="331800"/>
          </a:xfrm>
        </p:grpSpPr>
        <p:sp>
          <p:nvSpPr>
            <p:cNvPr id="309" name="Google Shape;309;p5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Debt Collection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0" name="Google Shape;310;p5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B27CF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800" u="none" cap="none" strike="noStrike">
                <a:solidFill>
                  <a:srgbClr val="B27CF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1" name="Google Shape;311;p5"/>
          <p:cNvGrpSpPr/>
          <p:nvPr/>
        </p:nvGrpSpPr>
        <p:grpSpPr>
          <a:xfrm>
            <a:off x="141908" y="3876560"/>
            <a:ext cx="2467203" cy="359159"/>
            <a:chOff x="393055" y="948906"/>
            <a:chExt cx="2582345" cy="342194"/>
          </a:xfrm>
        </p:grpSpPr>
        <p:sp>
          <p:nvSpPr>
            <p:cNvPr id="312" name="Google Shape;312;p5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Mortgages and Loans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5"/>
            <p:cNvSpPr txBox="1"/>
            <p:nvPr/>
          </p:nvSpPr>
          <p:spPr>
            <a:xfrm>
              <a:off x="393055" y="948906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717D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800" u="none" cap="none" strike="noStrike">
                <a:solidFill>
                  <a:srgbClr val="00717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4" name="Google Shape;314;p5"/>
          <p:cNvGrpSpPr/>
          <p:nvPr/>
        </p:nvGrpSpPr>
        <p:grpSpPr>
          <a:xfrm>
            <a:off x="141908" y="3170045"/>
            <a:ext cx="2405918" cy="348250"/>
            <a:chOff x="457200" y="959300"/>
            <a:chExt cx="2518200" cy="331800"/>
          </a:xfrm>
        </p:grpSpPr>
        <p:sp>
          <p:nvSpPr>
            <p:cNvPr id="315" name="Google Shape;315;p5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Reporting Product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6" name="Google Shape;316;p5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11BA8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800" u="none" cap="none" strike="noStrike">
                <a:solidFill>
                  <a:srgbClr val="11BA8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/>
          <p:nvPr/>
        </p:nvSpPr>
        <p:spPr>
          <a:xfrm>
            <a:off x="5881050" y="2087835"/>
            <a:ext cx="2668500" cy="3200400"/>
          </a:xfrm>
          <a:prstGeom prst="rect">
            <a:avLst/>
          </a:prstGeom>
          <a:solidFill>
            <a:srgbClr val="EA48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3112113" y="2087835"/>
            <a:ext cx="2668500" cy="3200400"/>
          </a:xfrm>
          <a:prstGeom prst="rect">
            <a:avLst/>
          </a:prstGeom>
          <a:solidFill>
            <a:srgbClr val="E99B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343200" y="2087835"/>
            <a:ext cx="2668500" cy="3200400"/>
          </a:xfrm>
          <a:prstGeom prst="rect">
            <a:avLst/>
          </a:prstGeom>
          <a:solidFill>
            <a:srgbClr val="E4EA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 txBox="1"/>
          <p:nvPr/>
        </p:nvSpPr>
        <p:spPr>
          <a:xfrm>
            <a:off x="325600" y="9567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Bidirectional Recurrent Neural Networks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343200" y="181836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3112113" y="181836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99B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5881038" y="181836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6"/>
          <p:cNvGrpSpPr/>
          <p:nvPr/>
        </p:nvGrpSpPr>
        <p:grpSpPr>
          <a:xfrm>
            <a:off x="479000" y="1932735"/>
            <a:ext cx="2318624" cy="3285081"/>
            <a:chOff x="610600" y="1262175"/>
            <a:chExt cx="2318624" cy="3285081"/>
          </a:xfrm>
        </p:grpSpPr>
        <p:sp>
          <p:nvSpPr>
            <p:cNvPr id="329" name="Google Shape;329;p6"/>
            <p:cNvSpPr txBox="1"/>
            <p:nvPr/>
          </p:nvSpPr>
          <p:spPr>
            <a:xfrm>
              <a:off x="688824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?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6"/>
            <p:cNvSpPr txBox="1"/>
            <p:nvPr/>
          </p:nvSpPr>
          <p:spPr>
            <a:xfrm>
              <a:off x="610600" y="1822875"/>
              <a:ext cx="2240400" cy="2724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Deep bidirectional RNNs are a type of recurrent neural network (RNN) that can process sequences of data in both forward and backward directions.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They can be used to learn long-range dependencies in the data and to process sequences of data in both forward and backward directions.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6"/>
          <p:cNvGrpSpPr/>
          <p:nvPr/>
        </p:nvGrpSpPr>
        <p:grpSpPr>
          <a:xfrm>
            <a:off x="3326136" y="1932735"/>
            <a:ext cx="2240400" cy="1572755"/>
            <a:chOff x="3457736" y="1262175"/>
            <a:chExt cx="2240400" cy="1572755"/>
          </a:xfrm>
        </p:grpSpPr>
        <p:sp>
          <p:nvSpPr>
            <p:cNvPr id="332" name="Google Shape;332;p6"/>
            <p:cNvSpPr txBox="1"/>
            <p:nvPr/>
          </p:nvSpPr>
          <p:spPr>
            <a:xfrm>
              <a:off x="3457736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How ?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6"/>
            <p:cNvSpPr txBox="1"/>
            <p:nvPr/>
          </p:nvSpPr>
          <p:spPr>
            <a:xfrm>
              <a:off x="3457736" y="170153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Deep bidirectional RNNs work by using two separate RNNs, one that processes the sequence in the forward direction and one that processes the sequence in the backward direction.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outputs of the two RNNs are then combined to produce a single output.</a:t>
              </a:r>
              <a:endParaRPr/>
            </a:p>
          </p:txBody>
        </p:sp>
      </p:grpSp>
      <p:grpSp>
        <p:nvGrpSpPr>
          <p:cNvPr id="334" name="Google Shape;334;p6"/>
          <p:cNvGrpSpPr/>
          <p:nvPr/>
        </p:nvGrpSpPr>
        <p:grpSpPr>
          <a:xfrm>
            <a:off x="7955075" y="4688353"/>
            <a:ext cx="1188925" cy="1058925"/>
            <a:chOff x="8086675" y="4017793"/>
            <a:chExt cx="1188925" cy="1058925"/>
          </a:xfrm>
        </p:grpSpPr>
        <p:sp>
          <p:nvSpPr>
            <p:cNvPr id="335" name="Google Shape;335;p6"/>
            <p:cNvSpPr/>
            <p:nvPr/>
          </p:nvSpPr>
          <p:spPr>
            <a:xfrm>
              <a:off x="8644800" y="4663318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8457475" y="4447168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8086675" y="4029643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8556100" y="4305318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617900" y="4305318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681300" y="4305318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468350" y="4517943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68350" y="4456143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468350" y="4393068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8515100" y="4352718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515100" y="4352718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3575" y="4352718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54500" y="4392093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8933275" y="4137543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9113225" y="4307243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8914075" y="4572043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534650" y="4017793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8280400" y="4140418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8184025" y="4303093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8582025" y="4734718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8297700" y="4572043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8818325" y="4649868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8283925" y="4558293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8258000" y="4403943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447225" y="4241918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8821850" y="4155143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071925" y="4442368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8919200" y="4444618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8999250" y="4567568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8804575" y="4637368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8568250" y="4720943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8413600" y="4645368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8399850" y="4637368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8885900" y="4307243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8872125" y="4293468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6"/>
          <p:cNvGrpSpPr/>
          <p:nvPr/>
        </p:nvGrpSpPr>
        <p:grpSpPr>
          <a:xfrm>
            <a:off x="5994636" y="1932735"/>
            <a:ext cx="2340825" cy="1548251"/>
            <a:chOff x="6126236" y="1262175"/>
            <a:chExt cx="2340825" cy="1548251"/>
          </a:xfrm>
        </p:grpSpPr>
        <p:sp>
          <p:nvSpPr>
            <p:cNvPr id="371" name="Google Shape;371;p6"/>
            <p:cNvSpPr txBox="1"/>
            <p:nvPr/>
          </p:nvSpPr>
          <p:spPr>
            <a:xfrm>
              <a:off x="6226661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Applications</a:t>
              </a:r>
              <a:endParaRPr b="1" i="0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6"/>
            <p:cNvSpPr txBox="1"/>
            <p:nvPr/>
          </p:nvSpPr>
          <p:spPr>
            <a:xfrm>
              <a:off x="6126236" y="1677026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NLP tasks such as machine translation, text classification, and named entity recognition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Speech recognition tasks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Image classification and object detection tasks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Video analysis tasks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Time series forecasting tasks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/>
          <p:nvPr/>
        </p:nvSpPr>
        <p:spPr>
          <a:xfrm>
            <a:off x="457200" y="204070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 txBox="1"/>
          <p:nvPr/>
        </p:nvSpPr>
        <p:spPr>
          <a:xfrm>
            <a:off x="628488" y="2488650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</a:t>
            </a:r>
            <a:endParaRPr b="1" i="0" sz="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 is unsolicited electronic messages such as email, SMS, or social media messages.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 can be used to spread malware, phishing attacks, and other malicious content.</a:t>
            </a:r>
            <a:endParaRPr b="1" i="0" sz="12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9" name="Google Shape;379;p7"/>
          <p:cNvGrpSpPr/>
          <p:nvPr/>
        </p:nvGrpSpPr>
        <p:grpSpPr>
          <a:xfrm>
            <a:off x="851113" y="3632105"/>
            <a:ext cx="2133450" cy="1431550"/>
            <a:chOff x="851113" y="2915825"/>
            <a:chExt cx="2133450" cy="1431550"/>
          </a:xfrm>
        </p:grpSpPr>
        <p:sp>
          <p:nvSpPr>
            <p:cNvPr id="380" name="Google Shape;380;p7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7"/>
          <p:cNvSpPr txBox="1"/>
          <p:nvPr/>
        </p:nvSpPr>
        <p:spPr>
          <a:xfrm>
            <a:off x="457200" y="84385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 Detection Models in Machine Learning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7"/>
          <p:cNvSpPr/>
          <p:nvPr/>
        </p:nvSpPr>
        <p:spPr>
          <a:xfrm>
            <a:off x="1796338" y="421768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1796338" y="421768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1796338" y="421768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"/>
          <p:cNvSpPr/>
          <p:nvPr/>
        </p:nvSpPr>
        <p:spPr>
          <a:xfrm>
            <a:off x="1796338" y="421768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"/>
          <p:cNvSpPr/>
          <p:nvPr/>
        </p:nvSpPr>
        <p:spPr>
          <a:xfrm>
            <a:off x="1914525" y="210218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1924050" y="307848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1952625" y="405003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"/>
          <p:cNvSpPr/>
          <p:nvPr/>
        </p:nvSpPr>
        <p:spPr>
          <a:xfrm>
            <a:off x="1947875" y="433578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96350" y="4217505"/>
            <a:ext cx="231000" cy="231000"/>
          </a:xfrm>
          <a:prstGeom prst="ellipse">
            <a:avLst/>
          </a:pr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7"/>
          <p:cNvGrpSpPr/>
          <p:nvPr/>
        </p:nvGrpSpPr>
        <p:grpSpPr>
          <a:xfrm>
            <a:off x="4503754" y="1499594"/>
            <a:ext cx="4207689" cy="4001335"/>
            <a:chOff x="107092" y="438"/>
            <a:chExt cx="4207689" cy="4001335"/>
          </a:xfrm>
        </p:grpSpPr>
        <p:sp>
          <p:nvSpPr>
            <p:cNvPr id="440" name="Google Shape;440;p7"/>
            <p:cNvSpPr/>
            <p:nvPr/>
          </p:nvSpPr>
          <p:spPr>
            <a:xfrm>
              <a:off x="107092" y="438"/>
              <a:ext cx="2003661" cy="1202196"/>
            </a:xfrm>
            <a:prstGeom prst="rect">
              <a:avLst/>
            </a:prstGeom>
            <a:solidFill>
              <a:srgbClr val="A7C7F7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 txBox="1"/>
            <p:nvPr/>
          </p:nvSpPr>
          <p:spPr>
            <a:xfrm>
              <a:off x="107092" y="438"/>
              <a:ext cx="2003661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Spam detection models typically work by analyzing the features of messages to identify those that are likely to be spam.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2311120" y="438"/>
              <a:ext cx="2003661" cy="1202196"/>
            </a:xfrm>
            <a:prstGeom prst="rect">
              <a:avLst/>
            </a:prstGeom>
            <a:solidFill>
              <a:srgbClr val="26E7C9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 txBox="1"/>
            <p:nvPr/>
          </p:nvSpPr>
          <p:spPr>
            <a:xfrm>
              <a:off x="2311120" y="438"/>
              <a:ext cx="2003661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Spam detection is important for complaints because it can help to reduce the workload on customer service teams and to improve the overall customer experience.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07092" y="1403001"/>
              <a:ext cx="2003661" cy="1202196"/>
            </a:xfrm>
            <a:prstGeom prst="rect">
              <a:avLst/>
            </a:prstGeom>
            <a:solidFill>
              <a:srgbClr val="26E738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 txBox="1"/>
            <p:nvPr/>
          </p:nvSpPr>
          <p:spPr>
            <a:xfrm>
              <a:off x="107092" y="1403001"/>
              <a:ext cx="2003661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spam detection model is a machine learning model that has been trained on a dataset of labeled examples of spam and non-spam complaints.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311120" y="1403001"/>
              <a:ext cx="2003661" cy="1202196"/>
            </a:xfrm>
            <a:prstGeom prst="rect">
              <a:avLst/>
            </a:prstGeom>
            <a:solidFill>
              <a:srgbClr val="A4E726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 txBox="1"/>
            <p:nvPr/>
          </p:nvSpPr>
          <p:spPr>
            <a:xfrm>
              <a:off x="2311120" y="1403001"/>
              <a:ext cx="2003661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Deploying the model to a cloud-based platform such as AWS or Google Cloud Platform.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Deploying the model to an on-premises server.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62503" y="2799577"/>
              <a:ext cx="4098750" cy="1202196"/>
            </a:xfrm>
            <a:prstGeom prst="rect">
              <a:avLst/>
            </a:prstGeom>
            <a:solidFill>
              <a:srgbClr val="E79926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 txBox="1"/>
            <p:nvPr/>
          </p:nvSpPr>
          <p:spPr>
            <a:xfrm>
              <a:off x="162503" y="2799577"/>
              <a:ext cx="4098750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There are a number of benefits to using a spam detection model for complaints, including: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Reduced workload on customer service teams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Improved customer experience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Faster resolution of legitimate complaints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Better understanding of spam trends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c69b8ac85_4_8"/>
          <p:cNvSpPr txBox="1"/>
          <p:nvPr/>
        </p:nvSpPr>
        <p:spPr>
          <a:xfrm>
            <a:off x="457200" y="101990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Infographics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55" name="Google Shape;455;g24c69b8ac85_4_8"/>
          <p:cNvGraphicFramePr/>
          <p:nvPr/>
        </p:nvGraphicFramePr>
        <p:xfrm>
          <a:off x="457200" y="181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{99037192-FDF2-41A9-A62C-DD31309A2984}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LOGICAL REGRESSION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LINEAR REGRESSION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KNN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DECISSION TREE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456" name="Google Shape;456;g24c69b8ac85_4_8"/>
          <p:cNvGrpSpPr/>
          <p:nvPr/>
        </p:nvGrpSpPr>
        <p:grpSpPr>
          <a:xfrm>
            <a:off x="6275561" y="1817490"/>
            <a:ext cx="2411227" cy="3405835"/>
            <a:chOff x="5894611" y="1313840"/>
            <a:chExt cx="2411227" cy="3405835"/>
          </a:xfrm>
        </p:grpSpPr>
        <p:sp>
          <p:nvSpPr>
            <p:cNvPr id="457" name="Google Shape;457;g24c69b8ac85_4_8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24c69b8ac85_4_8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24c69b8ac85_4_8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24c69b8ac85_4_8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24c69b8ac85_4_8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24c69b8ac85_4_8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24c69b8ac85_4_8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24c69b8ac85_4_8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24c69b8ac85_4_8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24c69b8ac85_4_8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24c69b8ac85_4_8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24c69b8ac85_4_8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24c69b8ac85_4_8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24c69b8ac85_4_8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24c69b8ac85_4_8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24c69b8ac85_4_8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24c69b8ac85_4_8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24c69b8ac85_4_8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24c69b8ac85_4_8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24c69b8ac85_4_8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24c69b8ac85_4_8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24c69b8ac85_4_8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24c69b8ac85_4_8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24c69b8ac85_4_8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24c69b8ac85_4_8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24c69b8ac85_4_8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24c69b8ac85_4_8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24c69b8ac85_4_8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24c69b8ac85_4_8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24c69b8ac85_4_8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24c69b8ac85_4_8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24c69b8ac85_4_8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24c69b8ac85_4_8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24c69b8ac85_4_8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24c69b8ac85_4_8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24c69b8ac85_4_8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24c69b8ac85_4_8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24c69b8ac85_4_8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24c69b8ac85_4_8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24c69b8ac85_4_8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24c69b8ac85_4_8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24c69b8ac85_4_8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24c69b8ac85_4_8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24c69b8ac85_4_8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24c69b8ac85_4_8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24c69b8ac85_4_8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24c69b8ac85_4_8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24c69b8ac85_4_8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24c69b8ac85_4_8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24c69b8ac85_4_8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24c69b8ac85_4_8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24c69b8ac85_4_8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24c69b8ac85_4_8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24c69b8ac85_4_8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24c69b8ac85_4_8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24c69b8ac85_4_8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24c69b8ac85_4_8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24c69b8ac85_4_8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24c69b8ac85_4_8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24c69b8ac85_4_8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24c69b8ac85_4_8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24c69b8ac85_4_8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24c69b8ac85_4_8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24c69b8ac85_4_8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24c69b8ac85_4_8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24c69b8ac85_4_8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24c69b8ac85_4_8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24c69b8ac85_4_8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24c69b8ac85_4_8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24c69b8ac85_4_8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24c69b8ac85_4_8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24c69b8ac85_4_8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24c69b8ac85_4_8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24c69b8ac85_4_8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24c69b8ac85_4_8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24c69b8ac85_4_8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"/>
          <p:cNvSpPr txBox="1"/>
          <p:nvPr/>
        </p:nvSpPr>
        <p:spPr>
          <a:xfrm>
            <a:off x="342600" y="596600"/>
            <a:ext cx="8630100" cy="6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rchivo Narrow"/>
                <a:ea typeface="Archivo Narrow"/>
                <a:cs typeface="Archivo Narrow"/>
                <a:sym typeface="Archivo Narrow"/>
              </a:rPr>
              <a:t>LOGISTIC REGRESSION :</a:t>
            </a:r>
            <a:endParaRPr b="1"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In this sect</a:t>
            </a: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ion,</a:t>
            </a: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 training a logistic regression model using the LogisticRegression class from scikit-learn.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The model is trained on the training set (X_train, y_train).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The accuracy of the logistic regression model is computed and printed.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rchivo Narrow"/>
                <a:ea typeface="Archivo Narrow"/>
                <a:cs typeface="Archivo Narrow"/>
                <a:sym typeface="Archivo Narrow"/>
              </a:rPr>
              <a:t> K-Nearest Neighbors (KNN)</a:t>
            </a:r>
            <a:endParaRPr b="1"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In this section, training a K-Nearest Neighbors (KNN) classifier using the KNeighborsClassifier class from scikit-learn.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The model is trained with 5 neighbors on the training set (X_train, y_train).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The accuracy of the KNN model is computed and printed.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