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9144000"/>
  <p:notesSz cx="6858000" cy="9144000"/>
  <p:embeddedFontLst>
    <p:embeddedFont>
      <p:font typeface="Archivo Narrow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ArchivoNarrow-italic.fntdata"/><Relationship Id="rId10" Type="http://schemas.openxmlformats.org/officeDocument/2006/relationships/font" Target="fonts/ArchivoNarrow-bold.fntdata"/><Relationship Id="rId12" Type="http://schemas.openxmlformats.org/officeDocument/2006/relationships/font" Target="fonts/ArchivoNarrow-boldItalic.fntdata"/><Relationship Id="rId9" Type="http://schemas.openxmlformats.org/officeDocument/2006/relationships/font" Target="fonts/ArchivoNarrow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0" y="1886797"/>
            <a:ext cx="8520600" cy="18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18" y="67300"/>
            <a:ext cx="9143982" cy="1420254"/>
          </a:xfrm>
          <a:prstGeom prst="flowChartDocument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 flipH="1">
            <a:off x="18" y="0"/>
            <a:ext cx="9143982" cy="1420254"/>
          </a:xfrm>
          <a:prstGeom prst="flowChartDocumen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-11025" y="5919900"/>
            <a:ext cx="9155100" cy="9381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25" y="5919900"/>
            <a:ext cx="35721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1" i="0" lang="en-GB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MISSION</a:t>
            </a:r>
            <a:endParaRPr b="1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eorgia"/>
              <a:buNone/>
            </a:pPr>
            <a:r>
              <a:rPr b="0" i="0" lang="en-GB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 is a nurturing ground for an individual’s holistic development to make effective contribution to the society in a dynamic environment</a:t>
            </a:r>
            <a:endParaRPr b="0" i="0" sz="11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3709075" y="5919900"/>
            <a:ext cx="20307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1" i="0" lang="en-GB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VISION</a:t>
            </a:r>
            <a:endParaRPr b="1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eorgia"/>
              <a:buNone/>
            </a:pPr>
            <a:r>
              <a:rPr b="0" i="0" lang="en-GB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1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6067875" y="5919900"/>
            <a:ext cx="29844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1" i="0" lang="en-GB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CORE   VALUES</a:t>
            </a:r>
            <a:endParaRPr b="1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eorgia"/>
              <a:buNone/>
            </a:pPr>
            <a:r>
              <a:rPr b="0" i="0" lang="en-GB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Faith in God |  Moral Uprightness</a:t>
            </a:r>
            <a:br>
              <a:rPr b="0" i="0" lang="en-GB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GB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Love of Fellow Beings   </a:t>
            </a:r>
            <a:br>
              <a:rPr b="0" i="0" lang="en-GB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GB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Social Responsibility | Pursuit of Excellence</a:t>
            </a:r>
            <a:endParaRPr b="0" i="0" sz="11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43450" y="232167"/>
            <a:ext cx="2764676" cy="1002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/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93" name="Google Shape;93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  <a:defRPr/>
            </a:lvl1pPr>
            <a:lvl2pPr indent="-342900" lvl="1" marL="9144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2pPr>
            <a:lvl3pPr indent="-342900" lvl="2" marL="1371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3pPr>
            <a:lvl4pPr indent="-342900" lvl="3" marL="18288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4pPr>
            <a:lvl5pPr indent="-342900" lvl="4" marL="22860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5pPr>
            <a:lvl6pPr indent="-342900" lvl="5" marL="2743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6pPr>
            <a:lvl7pPr indent="-342900" lvl="6" marL="32004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7pPr>
            <a:lvl8pPr indent="-342900" lvl="7" marL="3657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8pPr>
            <a:lvl9pPr indent="-342900" lvl="8" marL="411480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5" name="Google Shape;95;p11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1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7" name="Google Shape;97;p11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1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1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GB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GB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2" name="Google Shape;102;p12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2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4" name="Google Shape;104;p12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2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2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GB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GB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" name="Google Shape;26;p3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GB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GB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" name="Google Shape;34;p4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4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4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GB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GB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5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" name="Google Shape;44;p5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5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5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GB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GB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6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" name="Google Shape;52;p6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6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6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GB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GB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9" name="Google Shape;59;p7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7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" name="Google Shape;61;p7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7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7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GB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GB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7" name="Google Shape;67;p8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8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" name="Google Shape;69;p8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8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8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GB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GB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5" name="Google Shape;75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9pPr>
          </a:lstStyle>
          <a:p/>
        </p:txBody>
      </p:sp>
      <p:sp>
        <p:nvSpPr>
          <p:cNvPr id="76" name="Google Shape;76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683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8" name="Google Shape;78;p9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9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0" name="Google Shape;80;p9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9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9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GB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GB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6" name="Google Shape;86;p10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0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8" name="Google Shape;88;p10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0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0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GB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GB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b="1" i="0" sz="2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b="1" i="0" sz="2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b="1" i="0" sz="2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b="1" i="0" sz="2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b="1" i="0" sz="2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b="1" i="0" sz="2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b="1" i="0" sz="2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b="1" i="0" sz="2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b="1" i="0" sz="2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chivo Narrow"/>
              <a:buChar char="●"/>
              <a:defRPr b="0" i="0" sz="22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○"/>
              <a:defRPr b="0" i="0" sz="1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■"/>
              <a:defRPr b="0" i="0" sz="1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●"/>
              <a:defRPr b="0" i="0" sz="1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○"/>
              <a:defRPr b="0" i="0" sz="1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■"/>
              <a:defRPr b="0" i="0" sz="1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●"/>
              <a:defRPr b="0" i="0" sz="1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○"/>
              <a:defRPr b="0" i="0" sz="1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Archivo Narrow"/>
              <a:buChar char="■"/>
              <a:defRPr b="0" i="0" sz="1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450" y="1270000"/>
            <a:ext cx="5068175" cy="4589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1825" y="1942200"/>
            <a:ext cx="3481574" cy="2246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5773" y="4097600"/>
            <a:ext cx="4828051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08838"/>
            <a:ext cx="8839201" cy="544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9825" y="1630300"/>
            <a:ext cx="3211774" cy="2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6275" y="3860800"/>
            <a:ext cx="3327725" cy="21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2" name="Google Shape;132;p1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