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79" r:id="rId6"/>
    <p:sldId id="280" r:id="rId7"/>
    <p:sldId id="281" r:id="rId8"/>
    <p:sldId id="282" r:id="rId9"/>
    <p:sldId id="283" r:id="rId10"/>
    <p:sldId id="286" r:id="rId11"/>
    <p:sldId id="284" r:id="rId12"/>
    <p:sldId id="288" r:id="rId13"/>
    <p:sldId id="285" r:id="rId14"/>
    <p:sldId id="287" r:id="rId15"/>
    <p:sldId id="289" r:id="rId16"/>
    <p:sldId id="290" r:id="rId17"/>
  </p:sldIdLst>
  <p:sldSz cx="9144000" cy="6858000" type="screen4x3"/>
  <p:notesSz cx="6858000" cy="9144000"/>
  <p:defaultTextStyle>
    <a:defPPr>
      <a:defRPr lang="en-IN"/>
    </a:defPPr>
    <a:lvl1pPr algn="ctr"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9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759D"/>
    <a:srgbClr val="35B19D"/>
    <a:srgbClr val="000000"/>
    <a:srgbClr val="FFFF00"/>
    <a:srgbClr val="B3D3EA"/>
    <a:srgbClr val="78AD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09" autoAdjust="0"/>
    <p:restoredTop sz="95596" autoAdjust="0"/>
  </p:normalViewPr>
  <p:slideViewPr>
    <p:cSldViewPr showGuides="1">
      <p:cViewPr varScale="1">
        <p:scale>
          <a:sx n="77" d="100"/>
          <a:sy n="77" d="100"/>
        </p:scale>
        <p:origin x="1685" y="67"/>
      </p:cViewPr>
      <p:guideLst>
        <p:guide orient="horz" pos="2160"/>
        <p:guide pos="2899"/>
      </p:guideLst>
    </p:cSldViewPr>
  </p:slid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200"/>
            </a:lvl1pPr>
          </a:lstStyle>
          <a:p>
            <a:endParaRPr lang="en-IN" altLang="en-US"/>
          </a:p>
        </p:txBody>
      </p:sp>
      <p:sp>
        <p:nvSpPr>
          <p:cNvPr id="819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vl1pPr>
          </a:lstStyle>
          <a:p>
            <a:endParaRPr lang="en-IN" altLang="en-US"/>
          </a:p>
        </p:txBody>
      </p:sp>
      <p:sp>
        <p:nvSpPr>
          <p:cNvPr id="819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IN" altLang="en-US"/>
              <a:t>Click to edit Master text styles</a:t>
            </a:r>
            <a:endParaRPr lang="en-IN" altLang="en-US"/>
          </a:p>
          <a:p>
            <a:pPr lvl="1"/>
            <a:r>
              <a:rPr lang="en-IN" altLang="en-US"/>
              <a:t>Second level</a:t>
            </a:r>
            <a:endParaRPr lang="en-IN" altLang="en-US"/>
          </a:p>
          <a:p>
            <a:pPr lvl="2"/>
            <a:r>
              <a:rPr lang="en-IN" altLang="en-US"/>
              <a:t>Third level</a:t>
            </a:r>
            <a:endParaRPr lang="en-IN" altLang="en-US"/>
          </a:p>
          <a:p>
            <a:pPr lvl="3"/>
            <a:r>
              <a:rPr lang="en-IN" altLang="en-US"/>
              <a:t>Fourth level</a:t>
            </a:r>
            <a:endParaRPr lang="en-IN" altLang="en-US"/>
          </a:p>
          <a:p>
            <a:pPr lvl="4"/>
            <a:r>
              <a:rPr lang="en-IN" altLang="en-US"/>
              <a:t>Fifth level</a:t>
            </a:r>
            <a:endParaRPr lang="en-IN" altLang="en-US"/>
          </a:p>
        </p:txBody>
      </p:sp>
      <p:sp>
        <p:nvSpPr>
          <p:cNvPr id="819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a:defRPr sz="1200"/>
            </a:lvl1pPr>
          </a:lstStyle>
          <a:p>
            <a:endParaRPr lang="en-IN" altLang="en-US"/>
          </a:p>
        </p:txBody>
      </p:sp>
      <p:sp>
        <p:nvSpPr>
          <p:cNvPr id="819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vl1pPr>
          </a:lstStyle>
          <a:p>
            <a:fld id="{86AF7A1F-F4E8-4288-A176-70C056E228B8}" type="slidenum">
              <a:rPr lang="en-IN" altLang="en-US"/>
            </a:fld>
            <a:endParaRPr lang="en-I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6B38DCC-38BC-4B85-8479-9B43EF662530}" type="slidenum">
              <a:rPr lang="en-IN" altLang="en-US"/>
            </a:fld>
            <a:endParaRPr lang="en-IN" altLang="en-US"/>
          </a:p>
        </p:txBody>
      </p:sp>
      <p:sp>
        <p:nvSpPr>
          <p:cNvPr id="107522" name="Rectangle 2"/>
          <p:cNvSpPr>
            <a:spLocks noGrp="1" noRot="1" noChangeAspect="1" noChangeArrowheads="1" noTextEdit="1"/>
          </p:cNvSpPr>
          <p:nvPr>
            <p:ph type="sldImg"/>
          </p:nvPr>
        </p:nvSpPr>
        <p:spPr/>
      </p:sp>
      <p:sp>
        <p:nvSpPr>
          <p:cNvPr id="1075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56A2DAC-474D-4242-AA52-2FEBDE9DCC81}" type="slidenum">
              <a:rPr lang="en-IN" altLang="en-US"/>
            </a:fld>
            <a:endParaRPr lang="en-IN" altLang="en-US"/>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56A2DAC-474D-4242-AA52-2FEBDE9DCC81}" type="slidenum">
              <a:rPr lang="en-IN" altLang="en-US"/>
            </a:fld>
            <a:endParaRPr lang="en-IN" altLang="en-US"/>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56A2DAC-474D-4242-AA52-2FEBDE9DCC81}" type="slidenum">
              <a:rPr lang="en-IN" altLang="en-US"/>
            </a:fld>
            <a:endParaRPr lang="en-IN" altLang="en-US"/>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56A2DAC-474D-4242-AA52-2FEBDE9DCC81}" type="slidenum">
              <a:rPr lang="en-IN" altLang="en-US"/>
            </a:fld>
            <a:endParaRPr lang="en-IN" altLang="en-US"/>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56A2DAC-474D-4242-AA52-2FEBDE9DCC81}" type="slidenum">
              <a:rPr lang="en-IN" altLang="en-US"/>
            </a:fld>
            <a:endParaRPr lang="en-IN" altLang="en-US"/>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3802AD6-660B-4263-9B29-86018D7F7EA3}" type="slidenum">
              <a:rPr lang="en-IN" altLang="en-US"/>
            </a:fld>
            <a:endParaRPr lang="en-IN" altLang="en-US"/>
          </a:p>
        </p:txBody>
      </p:sp>
      <p:sp>
        <p:nvSpPr>
          <p:cNvPr id="112642" name="Rectangle 2"/>
          <p:cNvSpPr>
            <a:spLocks noGrp="1" noRot="1" noChangeAspect="1" noChangeArrowheads="1" noTextEdit="1"/>
          </p:cNvSpPr>
          <p:nvPr>
            <p:ph type="sldImg"/>
          </p:nvPr>
        </p:nvSpPr>
        <p:spPr/>
      </p:sp>
      <p:sp>
        <p:nvSpPr>
          <p:cNvPr id="1126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56A2DAC-474D-4242-AA52-2FEBDE9DCC81}" type="slidenum">
              <a:rPr lang="en-IN" altLang="en-US"/>
            </a:fld>
            <a:endParaRPr lang="en-IN" altLang="en-US"/>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3802AD6-660B-4263-9B29-86018D7F7EA3}" type="slidenum">
              <a:rPr lang="en-IN" altLang="en-US"/>
            </a:fld>
            <a:endParaRPr lang="en-IN" altLang="en-US"/>
          </a:p>
        </p:txBody>
      </p:sp>
      <p:sp>
        <p:nvSpPr>
          <p:cNvPr id="112642" name="Rectangle 2"/>
          <p:cNvSpPr>
            <a:spLocks noGrp="1" noRot="1" noChangeAspect="1" noChangeArrowheads="1" noTextEdit="1"/>
          </p:cNvSpPr>
          <p:nvPr>
            <p:ph type="sldImg"/>
          </p:nvPr>
        </p:nvSpPr>
        <p:spPr/>
      </p:sp>
      <p:sp>
        <p:nvSpPr>
          <p:cNvPr id="1126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56A2DAC-474D-4242-AA52-2FEBDE9DCC81}" type="slidenum">
              <a:rPr lang="en-IN" altLang="en-US"/>
            </a:fld>
            <a:endParaRPr lang="en-IN" altLang="en-US"/>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56A2DAC-474D-4242-AA52-2FEBDE9DCC81}" type="slidenum">
              <a:rPr lang="en-IN" altLang="en-US"/>
            </a:fld>
            <a:endParaRPr lang="en-IN" altLang="en-US"/>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56A2DAC-474D-4242-AA52-2FEBDE9DCC81}" type="slidenum">
              <a:rPr lang="en-IN" altLang="en-US"/>
            </a:fld>
            <a:endParaRPr lang="en-IN" altLang="en-US"/>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56A2DAC-474D-4242-AA52-2FEBDE9DCC81}" type="slidenum">
              <a:rPr lang="en-IN" altLang="en-US"/>
            </a:fld>
            <a:endParaRPr lang="en-IN" altLang="en-US"/>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56A2DAC-474D-4242-AA52-2FEBDE9DCC81}" type="slidenum">
              <a:rPr lang="en-IN" altLang="en-US"/>
            </a:fld>
            <a:endParaRPr lang="en-IN" altLang="en-US"/>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7200" y="3429000"/>
            <a:ext cx="7772400" cy="704850"/>
          </a:xfrm>
          <a:extLst>
            <a:ext uri="{AF507438-7753-43E0-B8FC-AC1667EBCBE1}">
              <a14:hiddenEffects xmlns:a14="http://schemas.microsoft.com/office/drawing/2010/main">
                <a:effectLst>
                  <a:outerShdw dist="17961" dir="2700000" algn="ctr" rotWithShape="0">
                    <a:schemeClr val="bg1"/>
                  </a:outerShdw>
                </a:effectLst>
              </a14:hiddenEffects>
            </a:ext>
          </a:extLst>
        </p:spPr>
        <p:txBody>
          <a:bodyPr/>
          <a:lstStyle>
            <a:lvl1pPr>
              <a:defRPr sz="3600">
                <a:solidFill>
                  <a:schemeClr val="bg1"/>
                </a:solidFill>
              </a:defRPr>
            </a:lvl1pPr>
          </a:lstStyle>
          <a:p>
            <a:pPr lvl="0"/>
            <a:r>
              <a:rPr lang="en-US" altLang="en-US" noProof="0"/>
              <a:t>Click to edit Master title style</a:t>
            </a:r>
            <a:endParaRPr lang="en-IN" altLang="en-US" noProof="0"/>
          </a:p>
        </p:txBody>
      </p:sp>
      <p:sp>
        <p:nvSpPr>
          <p:cNvPr id="3075" name="Rectangle 3"/>
          <p:cNvSpPr>
            <a:spLocks noGrp="1" noChangeArrowheads="1"/>
          </p:cNvSpPr>
          <p:nvPr>
            <p:ph type="subTitle" idx="1"/>
          </p:nvPr>
        </p:nvSpPr>
        <p:spPr>
          <a:xfrm>
            <a:off x="457200" y="4114800"/>
            <a:ext cx="7772400" cy="685800"/>
          </a:xfrm>
          <a:extLst>
            <a:ext uri="{AF507438-7753-43E0-B8FC-AC1667EBCBE1}">
              <a14:hiddenEffects xmlns:a14="http://schemas.microsoft.com/office/drawing/2010/main">
                <a:effectLst>
                  <a:outerShdw dist="17961" dir="2700000" algn="ctr" rotWithShape="0">
                    <a:schemeClr val="bg1"/>
                  </a:outerShdw>
                </a:effectLst>
              </a14:hiddenEffects>
            </a:ext>
          </a:extLst>
        </p:spPr>
        <p:txBody>
          <a:bodyPr/>
          <a:lstStyle>
            <a:lvl1pPr marL="0" indent="0">
              <a:buFontTx/>
              <a:buNone/>
              <a:defRPr sz="2400">
                <a:solidFill>
                  <a:schemeClr val="bg1"/>
                </a:solidFill>
              </a:defRPr>
            </a:lvl1pPr>
          </a:lstStyle>
          <a:p>
            <a:pPr lvl="0"/>
            <a:r>
              <a:rPr lang="en-US" altLang="en-US" noProof="0"/>
              <a:t>Click to edit Master subtitle style</a:t>
            </a:r>
            <a:endParaRPr lang="en-IN"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1676400"/>
            <a:ext cx="1828800" cy="50292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676400" y="1676400"/>
            <a:ext cx="5334000" cy="50292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676400" y="2438400"/>
            <a:ext cx="3581400" cy="4267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5410200" y="2438400"/>
            <a:ext cx="3581400" cy="4267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76400" y="1676400"/>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en-US"/>
              <a:t>Click to edit Master title style</a:t>
            </a:r>
            <a:endParaRPr lang="en-IN" altLang="en-US"/>
          </a:p>
        </p:txBody>
      </p:sp>
      <p:sp>
        <p:nvSpPr>
          <p:cNvPr id="1027" name="Rectangle 3"/>
          <p:cNvSpPr>
            <a:spLocks noGrp="1" noChangeArrowheads="1"/>
          </p:cNvSpPr>
          <p:nvPr>
            <p:ph type="body" idx="1"/>
          </p:nvPr>
        </p:nvSpPr>
        <p:spPr bwMode="auto">
          <a:xfrm>
            <a:off x="1676400" y="2438400"/>
            <a:ext cx="73152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I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400" kern="12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anose="020B0604020202020204" pitchFamily="34" charset="0"/>
        </a:defRPr>
      </a:lvl2pPr>
      <a:lvl3pPr algn="l" rtl="0" eaLnBrk="1" fontAlgn="base" hangingPunct="1">
        <a:spcBef>
          <a:spcPct val="0"/>
        </a:spcBef>
        <a:spcAft>
          <a:spcPct val="0"/>
        </a:spcAft>
        <a:defRPr sz="4400">
          <a:solidFill>
            <a:schemeClr val="tx1"/>
          </a:solidFill>
          <a:latin typeface="Microsoft Sans Serif" panose="020B0604020202020204" pitchFamily="34" charset="0"/>
        </a:defRPr>
      </a:lvl3pPr>
      <a:lvl4pPr algn="l" rtl="0" eaLnBrk="1" fontAlgn="base" hangingPunct="1">
        <a:spcBef>
          <a:spcPct val="0"/>
        </a:spcBef>
        <a:spcAft>
          <a:spcPct val="0"/>
        </a:spcAft>
        <a:defRPr sz="4400">
          <a:solidFill>
            <a:schemeClr val="tx1"/>
          </a:solidFill>
          <a:latin typeface="Microsoft Sans Serif" panose="020B0604020202020204" pitchFamily="34" charset="0"/>
        </a:defRPr>
      </a:lvl4pPr>
      <a:lvl5pPr algn="l" rtl="0" eaLnBrk="1" fontAlgn="base" hangingPunct="1">
        <a:spcBef>
          <a:spcPct val="0"/>
        </a:spcBef>
        <a:spcAft>
          <a:spcPct val="0"/>
        </a:spcAft>
        <a:defRPr sz="4400">
          <a:solidFill>
            <a:schemeClr val="tx1"/>
          </a:solidFill>
          <a:latin typeface="Microsoft Sans Serif" panose="020B0604020202020204" pitchFamily="34" charset="0"/>
        </a:defRPr>
      </a:lvl5pPr>
      <a:lvl6pPr marL="457200" algn="l" rtl="0" eaLnBrk="1" fontAlgn="base" hangingPunct="1">
        <a:spcBef>
          <a:spcPct val="0"/>
        </a:spcBef>
        <a:spcAft>
          <a:spcPct val="0"/>
        </a:spcAft>
        <a:defRPr sz="4400">
          <a:solidFill>
            <a:schemeClr val="tx1"/>
          </a:solidFill>
          <a:latin typeface="Microsoft Sans Serif" panose="020B0604020202020204" pitchFamily="34" charset="0"/>
        </a:defRPr>
      </a:lvl6pPr>
      <a:lvl7pPr marL="914400" algn="l" rtl="0" eaLnBrk="1" fontAlgn="base" hangingPunct="1">
        <a:spcBef>
          <a:spcPct val="0"/>
        </a:spcBef>
        <a:spcAft>
          <a:spcPct val="0"/>
        </a:spcAft>
        <a:defRPr sz="4400">
          <a:solidFill>
            <a:schemeClr val="tx1"/>
          </a:solidFill>
          <a:latin typeface="Microsoft Sans Serif" panose="020B0604020202020204" pitchFamily="34" charset="0"/>
        </a:defRPr>
      </a:lvl7pPr>
      <a:lvl8pPr marL="1371600" algn="l" rtl="0" eaLnBrk="1" fontAlgn="base" hangingPunct="1">
        <a:spcBef>
          <a:spcPct val="0"/>
        </a:spcBef>
        <a:spcAft>
          <a:spcPct val="0"/>
        </a:spcAft>
        <a:defRPr sz="4400">
          <a:solidFill>
            <a:schemeClr val="tx1"/>
          </a:solidFill>
          <a:latin typeface="Microsoft Sans Serif" panose="020B0604020202020204" pitchFamily="34" charset="0"/>
        </a:defRPr>
      </a:lvl8pPr>
      <a:lvl9pPr marL="1828800" algn="l" rtl="0" eaLnBrk="1" fontAlgn="base" hangingPunct="1">
        <a:spcBef>
          <a:spcPct val="0"/>
        </a:spcBef>
        <a:spcAft>
          <a:spcPct val="0"/>
        </a:spcAft>
        <a:defRPr sz="4400">
          <a:solidFill>
            <a:schemeClr val="tx1"/>
          </a:solidFill>
          <a:latin typeface="Microsoft Sans Serif"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microsoft.com/office/2007/relationships/hdphoto" Target="../media/image7.wdp"/><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microsoft.com/office/2007/relationships/hdphoto" Target="../media/image5.wdp"/><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476672"/>
            <a:ext cx="8291264" cy="1296144"/>
          </a:xfrm>
        </p:spPr>
        <p:txBody>
          <a:bodyPr/>
          <a:lstStyle/>
          <a:p>
            <a:r>
              <a:rPr lang="en-US" sz="3200" dirty="0">
                <a:solidFill>
                  <a:srgbClr val="7030A0"/>
                </a:solidFill>
              </a:rPr>
              <a:t>Improving Heart Failure Prediction Accuracy with PCA and Information Gain in Machine Learning Models</a:t>
            </a:r>
            <a:endParaRPr lang="en-IN" altLang="en-US" sz="5400" dirty="0">
              <a:solidFill>
                <a:srgbClr val="7030A0"/>
              </a:solidFill>
            </a:endParaRPr>
          </a:p>
        </p:txBody>
      </p:sp>
      <p:sp>
        <p:nvSpPr>
          <p:cNvPr id="2051" name="Rectangle 3"/>
          <p:cNvSpPr>
            <a:spLocks noGrp="1" noChangeArrowheads="1"/>
          </p:cNvSpPr>
          <p:nvPr>
            <p:ph type="subTitle" idx="1"/>
          </p:nvPr>
        </p:nvSpPr>
        <p:spPr>
          <a:xfrm>
            <a:off x="251520" y="4941168"/>
            <a:ext cx="6182325" cy="1189856"/>
          </a:xfrm>
        </p:spPr>
        <p:txBody>
          <a:bodyPr/>
          <a:lstStyle/>
          <a:p>
            <a:r>
              <a:rPr lang="en-IN" altLang="en-US" sz="2000" dirty="0">
                <a:solidFill>
                  <a:srgbClr val="7030A0"/>
                </a:solidFill>
              </a:rPr>
              <a:t>Student Name:</a:t>
            </a:r>
            <a:r>
              <a:rPr lang="en-US" altLang="en-IN" sz="2000" dirty="0">
                <a:solidFill>
                  <a:srgbClr val="7030A0"/>
                </a:solidFill>
              </a:rPr>
              <a:t> Aleena Antoo</a:t>
            </a:r>
            <a:endParaRPr lang="en-US" altLang="en-IN" sz="2000" dirty="0">
              <a:solidFill>
                <a:srgbClr val="7030A0"/>
              </a:solidFill>
            </a:endParaRPr>
          </a:p>
          <a:p>
            <a:r>
              <a:rPr lang="en-US" altLang="en-IN" sz="2000" dirty="0">
                <a:solidFill>
                  <a:srgbClr val="7030A0"/>
                </a:solidFill>
              </a:rPr>
              <a:t>Student ID : 23035205</a:t>
            </a:r>
            <a:endParaRPr lang="en-US" altLang="en-IN" sz="2000" dirty="0">
              <a:solidFill>
                <a:srgbClr val="7030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5496" y="228600"/>
            <a:ext cx="8879904" cy="715963"/>
          </a:xfrm>
        </p:spPr>
        <p:txBody>
          <a:bodyPr/>
          <a:lstStyle/>
          <a:p>
            <a:pPr algn="just"/>
            <a:r>
              <a:rPr lang="en-US" altLang="en-US" b="1" dirty="0">
                <a:solidFill>
                  <a:srgbClr val="7030A0"/>
                </a:solidFill>
              </a:rPr>
              <a:t>Dataset Overview</a:t>
            </a:r>
            <a:endParaRPr lang="en-IN" altLang="en-US" b="1" dirty="0">
              <a:solidFill>
                <a:srgbClr val="7030A0"/>
              </a:solidFill>
            </a:endParaRPr>
          </a:p>
        </p:txBody>
      </p:sp>
      <p:sp>
        <p:nvSpPr>
          <p:cNvPr id="60419" name="Rectangle 3"/>
          <p:cNvSpPr>
            <a:spLocks noGrp="1" noChangeArrowheads="1"/>
          </p:cNvSpPr>
          <p:nvPr>
            <p:ph type="body" idx="1"/>
          </p:nvPr>
        </p:nvSpPr>
        <p:spPr>
          <a:xfrm>
            <a:off x="-108520" y="1447800"/>
            <a:ext cx="9023920" cy="4267200"/>
          </a:xfrm>
        </p:spPr>
        <p:txBody>
          <a:bodyPr/>
          <a:lstStyle/>
          <a:p>
            <a:pPr algn="just">
              <a:lnSpc>
                <a:spcPct val="80000"/>
              </a:lnSpc>
            </a:pPr>
            <a:r>
              <a:rPr lang="en-IN" sz="2800" dirty="0">
                <a:solidFill>
                  <a:srgbClr val="7030A0"/>
                </a:solidFill>
                <a:effectLst/>
                <a:latin typeface="Times New Roman" panose="02020603050405020304" pitchFamily="18" charset="0"/>
                <a:ea typeface="Times New Roman" panose="02020603050405020304" pitchFamily="18" charset="0"/>
              </a:rPr>
              <a:t>The dataset is provided as a 35.92 kB CSV file, containing 11 clinical attributes related to cardiovascular disease risk and one target variable for classification.</a:t>
            </a:r>
            <a:endParaRPr lang="en-IN" sz="2800" dirty="0">
              <a:solidFill>
                <a:srgbClr val="7030A0"/>
              </a:solidFill>
              <a:effectLst/>
              <a:latin typeface="Times New Roman" panose="02020603050405020304" pitchFamily="18" charset="0"/>
              <a:ea typeface="Times New Roman" panose="02020603050405020304" pitchFamily="18" charset="0"/>
            </a:endParaRPr>
          </a:p>
          <a:p>
            <a:pPr algn="just">
              <a:lnSpc>
                <a:spcPct val="80000"/>
              </a:lnSpc>
            </a:pPr>
            <a:r>
              <a:rPr lang="en-IN" sz="2800" dirty="0">
                <a:solidFill>
                  <a:srgbClr val="7030A0"/>
                </a:solidFill>
                <a:effectLst/>
                <a:latin typeface="Times New Roman" panose="02020603050405020304" pitchFamily="18" charset="0"/>
                <a:ea typeface="Times New Roman" panose="02020603050405020304" pitchFamily="18" charset="0"/>
              </a:rPr>
              <a:t>The dataset and code will be stored on GitHub, with regular backups to an online cloud storage system. Access to the repository will be restricted to project staff and authorized reviewers only.</a:t>
            </a:r>
            <a:endParaRPr lang="en-IN" sz="2800" dirty="0">
              <a:solidFill>
                <a:srgbClr val="7030A0"/>
              </a:solidFill>
              <a:effectLst/>
              <a:latin typeface="Times New Roman" panose="02020603050405020304" pitchFamily="18" charset="0"/>
              <a:ea typeface="Times New Roman" panose="02020603050405020304" pitchFamily="18" charset="0"/>
            </a:endParaRPr>
          </a:p>
          <a:p>
            <a:pPr algn="just">
              <a:lnSpc>
                <a:spcPct val="80000"/>
              </a:lnSpc>
            </a:pPr>
            <a:r>
              <a:rPr lang="en-US" altLang="en-IN" sz="2000" dirty="0">
                <a:solidFill>
                  <a:srgbClr val="0070C0"/>
                </a:solidFill>
              </a:rPr>
              <a:t>Github Link : </a:t>
            </a:r>
            <a:r>
              <a:rPr lang="en-US" altLang="en-US" sz="2000" dirty="0">
                <a:solidFill>
                  <a:srgbClr val="0070C0"/>
                </a:solidFill>
              </a:rPr>
              <a:t>https://github.com/Aleena3443/Improving-Heart-Failure-Prediction-Accuracy-with-PCA-and-Information-Gain-in-Machine-Learning-Models.git</a:t>
            </a:r>
            <a:endParaRPr lang="en-US" altLang="en-US" sz="2000" dirty="0">
              <a:solidFill>
                <a:srgbClr val="0070C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07504" y="228600"/>
            <a:ext cx="8807896" cy="715963"/>
          </a:xfrm>
        </p:spPr>
        <p:txBody>
          <a:bodyPr/>
          <a:lstStyle/>
          <a:p>
            <a:pPr algn="just"/>
            <a:r>
              <a:rPr lang="en-US" b="1" dirty="0">
                <a:solidFill>
                  <a:srgbClr val="7030A0"/>
                </a:solidFill>
                <a:effectLst/>
                <a:latin typeface="Times New Roman" panose="02020603050405020304" pitchFamily="18" charset="0"/>
                <a:ea typeface="Times New Roman" panose="02020603050405020304" pitchFamily="18" charset="0"/>
              </a:rPr>
              <a:t>Ethical Requirements</a:t>
            </a:r>
            <a:endParaRPr lang="en-IN" altLang="en-US" b="1" dirty="0">
              <a:solidFill>
                <a:srgbClr val="7030A0"/>
              </a:solidFill>
            </a:endParaRPr>
          </a:p>
        </p:txBody>
      </p:sp>
      <p:sp>
        <p:nvSpPr>
          <p:cNvPr id="60419" name="Rectangle 3"/>
          <p:cNvSpPr>
            <a:spLocks noGrp="1" noChangeArrowheads="1"/>
          </p:cNvSpPr>
          <p:nvPr>
            <p:ph type="body" idx="1"/>
          </p:nvPr>
        </p:nvSpPr>
        <p:spPr>
          <a:xfrm>
            <a:off x="251520" y="1447800"/>
            <a:ext cx="8663880" cy="4267200"/>
          </a:xfrm>
        </p:spPr>
        <p:txBody>
          <a:bodyPr/>
          <a:lstStyle/>
          <a:p>
            <a:pPr algn="just">
              <a:lnSpc>
                <a:spcPct val="80000"/>
              </a:lnSpc>
            </a:pPr>
            <a:r>
              <a:rPr lang="en-US" sz="2800" b="0" dirty="0">
                <a:solidFill>
                  <a:srgbClr val="7030A0"/>
                </a:solidFill>
                <a:effectLst/>
                <a:latin typeface="Times New Roman" panose="02020603050405020304" pitchFamily="18" charset="0"/>
                <a:ea typeface="Calibri" panose="020F0502020204030204" pitchFamily="34" charset="0"/>
              </a:rPr>
              <a:t>The dataset adheres to ethical standards through fully anonymized medical data, complying with GDPR requirements. </a:t>
            </a:r>
            <a:endParaRPr lang="en-US" sz="2800" b="0" dirty="0">
              <a:solidFill>
                <a:srgbClr val="7030A0"/>
              </a:solidFill>
              <a:effectLst/>
              <a:latin typeface="Times New Roman" panose="02020603050405020304" pitchFamily="18" charset="0"/>
              <a:ea typeface="Calibri" panose="020F0502020204030204" pitchFamily="34" charset="0"/>
            </a:endParaRPr>
          </a:p>
          <a:p>
            <a:pPr algn="just">
              <a:lnSpc>
                <a:spcPct val="80000"/>
              </a:lnSpc>
            </a:pPr>
            <a:r>
              <a:rPr lang="en-US" sz="2800" b="0" dirty="0">
                <a:solidFill>
                  <a:srgbClr val="7030A0"/>
                </a:solidFill>
                <a:effectLst/>
                <a:latin typeface="Times New Roman" panose="02020603050405020304" pitchFamily="18" charset="0"/>
                <a:ea typeface="Calibri" panose="020F0502020204030204" pitchFamily="34" charset="0"/>
              </a:rPr>
              <a:t>It originates from reputable hospitals (Hungarian Institute of Cardiology, University Hospitals of Zurich and Basel, Cleveland Clinic). </a:t>
            </a:r>
            <a:endParaRPr lang="en-US" sz="2800" b="0" dirty="0">
              <a:solidFill>
                <a:srgbClr val="7030A0"/>
              </a:solidFill>
              <a:effectLst/>
              <a:latin typeface="Times New Roman" panose="02020603050405020304" pitchFamily="18" charset="0"/>
              <a:ea typeface="Calibri" panose="020F0502020204030204" pitchFamily="34" charset="0"/>
            </a:endParaRPr>
          </a:p>
          <a:p>
            <a:pPr algn="just">
              <a:lnSpc>
                <a:spcPct val="80000"/>
              </a:lnSpc>
            </a:pPr>
            <a:r>
              <a:rPr lang="en-US" sz="2800" b="0" dirty="0">
                <a:solidFill>
                  <a:srgbClr val="7030A0"/>
                </a:solidFill>
                <a:effectLst/>
                <a:latin typeface="Times New Roman" panose="02020603050405020304" pitchFamily="18" charset="0"/>
                <a:ea typeface="Calibri" panose="020F0502020204030204" pitchFamily="34" charset="0"/>
              </a:rPr>
              <a:t>The Open Database License permits free research use, while credited medical professionals ensure ethical collection standards.</a:t>
            </a:r>
            <a:endParaRPr lang="en-IN" sz="2800" b="1" dirty="0">
              <a:solidFill>
                <a:srgbClr val="7030A0"/>
              </a:solidFill>
              <a:effectLst/>
              <a:latin typeface="Times New Roman" panose="02020603050405020304" pitchFamily="18" charset="0"/>
              <a:ea typeface="Calibri" panose="020F0502020204030204" pitchFamily="34" charset="0"/>
            </a:endParaRPr>
          </a:p>
          <a:p>
            <a:pPr algn="just">
              <a:lnSpc>
                <a:spcPct val="80000"/>
              </a:lnSpc>
            </a:pPr>
            <a:endParaRPr lang="en-IN" altLang="en-US" sz="2800" dirty="0">
              <a:solidFill>
                <a:srgbClr val="7030A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07504" y="228600"/>
            <a:ext cx="8807896" cy="715963"/>
          </a:xfrm>
        </p:spPr>
        <p:txBody>
          <a:bodyPr/>
          <a:lstStyle/>
          <a:p>
            <a:pPr algn="just"/>
            <a:br>
              <a:rPr lang="en-US" sz="4400" b="1" dirty="0">
                <a:solidFill>
                  <a:srgbClr val="7030A0"/>
                </a:solidFill>
              </a:rPr>
            </a:br>
            <a:r>
              <a:rPr lang="en-US" sz="4400" b="1" dirty="0">
                <a:solidFill>
                  <a:srgbClr val="7030A0"/>
                </a:solidFill>
              </a:rPr>
              <a:t>Model Performance Comparison</a:t>
            </a:r>
            <a:br>
              <a:rPr lang="en-US" sz="4400" b="1" dirty="0">
                <a:solidFill>
                  <a:srgbClr val="7030A0"/>
                </a:solidFill>
              </a:rPr>
            </a:br>
            <a:endParaRPr lang="en-IN" altLang="en-US" dirty="0">
              <a:solidFill>
                <a:srgbClr val="7030A0"/>
              </a:solidFill>
            </a:endParaRPr>
          </a:p>
        </p:txBody>
      </p:sp>
      <p:sp>
        <p:nvSpPr>
          <p:cNvPr id="60419" name="Rectangle 3"/>
          <p:cNvSpPr>
            <a:spLocks noGrp="1" noChangeArrowheads="1"/>
          </p:cNvSpPr>
          <p:nvPr>
            <p:ph type="body" idx="1"/>
          </p:nvPr>
        </p:nvSpPr>
        <p:spPr>
          <a:xfrm>
            <a:off x="1981200" y="1447800"/>
            <a:ext cx="6934200" cy="4267200"/>
          </a:xfrm>
        </p:spPr>
        <p:txBody>
          <a:bodyPr/>
          <a:lstStyle/>
          <a:p>
            <a:pPr>
              <a:buFont typeface="Arial" panose="020B0604020202020204" pitchFamily="34" charset="0"/>
              <a:buChar char="•"/>
            </a:pPr>
            <a:r>
              <a:rPr lang="en-US" sz="2800" dirty="0">
                <a:solidFill>
                  <a:srgbClr val="7030A0"/>
                </a:solidFill>
              </a:rPr>
              <a:t>ML models compared with and without PCA &amp; IG.</a:t>
            </a:r>
            <a:endParaRPr lang="en-US" sz="2800" dirty="0">
              <a:solidFill>
                <a:srgbClr val="7030A0"/>
              </a:solidFill>
            </a:endParaRPr>
          </a:p>
          <a:p>
            <a:pPr>
              <a:buFont typeface="Arial" panose="020B0604020202020204" pitchFamily="34" charset="0"/>
              <a:buChar char="•"/>
            </a:pPr>
            <a:r>
              <a:rPr lang="en-US" sz="2800" dirty="0">
                <a:solidFill>
                  <a:srgbClr val="7030A0"/>
                </a:solidFill>
              </a:rPr>
              <a:t>Metrics: Accuracy, Precision, Recall, F1-score, AUC-ROC.</a:t>
            </a:r>
            <a:endParaRPr lang="en-US" sz="2800" dirty="0">
              <a:solidFill>
                <a:srgbClr val="7030A0"/>
              </a:solidFill>
            </a:endParaRPr>
          </a:p>
          <a:p>
            <a:pPr>
              <a:buFont typeface="Arial" panose="020B0604020202020204" pitchFamily="34" charset="0"/>
              <a:buChar char="•"/>
            </a:pPr>
            <a:r>
              <a:rPr lang="en-US" sz="2800" dirty="0">
                <a:solidFill>
                  <a:srgbClr val="7030A0"/>
                </a:solidFill>
              </a:rPr>
              <a:t>Best-performing model determined based on predictive accuracy.</a:t>
            </a:r>
            <a:endParaRPr lang="en-US" sz="2800" dirty="0">
              <a:solidFill>
                <a:srgbClr val="7030A0"/>
              </a:solidFill>
            </a:endParaRPr>
          </a:p>
          <a:p>
            <a:pPr algn="just">
              <a:lnSpc>
                <a:spcPct val="80000"/>
              </a:lnSpc>
            </a:pPr>
            <a:endParaRPr lang="en-IN" alt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79512" y="228600"/>
            <a:ext cx="8735888" cy="715963"/>
          </a:xfrm>
        </p:spPr>
        <p:txBody>
          <a:bodyPr/>
          <a:lstStyle/>
          <a:p>
            <a:pPr algn="just"/>
            <a:r>
              <a:rPr lang="en-US" altLang="en-US" dirty="0">
                <a:solidFill>
                  <a:srgbClr val="7030A0"/>
                </a:solidFill>
              </a:rPr>
              <a:t>Expected Outcomes</a:t>
            </a:r>
            <a:endParaRPr lang="en-IN" altLang="en-US" dirty="0">
              <a:solidFill>
                <a:srgbClr val="7030A0"/>
              </a:solidFill>
            </a:endParaRPr>
          </a:p>
        </p:txBody>
      </p:sp>
      <p:sp>
        <p:nvSpPr>
          <p:cNvPr id="60419" name="Rectangle 3"/>
          <p:cNvSpPr>
            <a:spLocks noGrp="1" noChangeArrowheads="1"/>
          </p:cNvSpPr>
          <p:nvPr>
            <p:ph type="body" idx="1"/>
          </p:nvPr>
        </p:nvSpPr>
        <p:spPr>
          <a:xfrm>
            <a:off x="539552" y="1447800"/>
            <a:ext cx="8375848" cy="4267200"/>
          </a:xfrm>
        </p:spPr>
        <p:txBody>
          <a:bodyPr/>
          <a:lstStyle/>
          <a:p>
            <a:pPr algn="just">
              <a:buFont typeface="Arial" panose="020B0604020202020204" pitchFamily="34" charset="0"/>
              <a:buChar char="•"/>
            </a:pPr>
            <a:r>
              <a:rPr lang="en-US" sz="2800" dirty="0">
                <a:solidFill>
                  <a:srgbClr val="7030A0"/>
                </a:solidFill>
              </a:rPr>
              <a:t>PCA and IG improve prediction accuracy.</a:t>
            </a:r>
            <a:endParaRPr lang="en-US" sz="2800" dirty="0">
              <a:solidFill>
                <a:srgbClr val="7030A0"/>
              </a:solidFill>
            </a:endParaRPr>
          </a:p>
          <a:p>
            <a:pPr algn="just">
              <a:buFont typeface="Arial" panose="020B0604020202020204" pitchFamily="34" charset="0"/>
              <a:buChar char="•"/>
            </a:pPr>
            <a:r>
              <a:rPr lang="en-US" sz="2800" dirty="0">
                <a:solidFill>
                  <a:srgbClr val="7030A0"/>
                </a:solidFill>
              </a:rPr>
              <a:t>Some models perform better with PCA, others with IG.</a:t>
            </a:r>
            <a:endParaRPr lang="en-US" sz="2800" dirty="0">
              <a:solidFill>
                <a:srgbClr val="7030A0"/>
              </a:solidFill>
            </a:endParaRPr>
          </a:p>
          <a:p>
            <a:pPr algn="just">
              <a:buFont typeface="Arial" panose="020B0604020202020204" pitchFamily="34" charset="0"/>
              <a:buChar char="•"/>
            </a:pPr>
            <a:r>
              <a:rPr lang="en-US" sz="2800" dirty="0">
                <a:solidFill>
                  <a:srgbClr val="7030A0"/>
                </a:solidFill>
              </a:rPr>
              <a:t>Identifies the optimal feature selection technique for heart failure prediction.</a:t>
            </a:r>
            <a:endParaRPr lang="en-US" sz="2800" dirty="0">
              <a:solidFill>
                <a:srgbClr val="7030A0"/>
              </a:solidFill>
            </a:endParaRPr>
          </a:p>
          <a:p>
            <a:pPr algn="just">
              <a:lnSpc>
                <a:spcPct val="80000"/>
              </a:lnSpc>
            </a:pPr>
            <a:endParaRPr lang="en-IN" alt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818" name="Picture 2" descr="Thank You Heart Images – Browse 185,402 ..."/>
          <p:cNvPicPr>
            <a:picLocks noGrp="1" noChangeAspect="1" noChangeArrowheads="1"/>
          </p:cNvPicPr>
          <p:nvPr>
            <p:ph idx="1"/>
          </p:nvPr>
        </p:nvPicPr>
        <p:blipFill>
          <a:blip r:embed="rId1">
            <a:extLst>
              <a:ext uri="{BEBA8EAE-BF5A-486C-A8C5-ECC9F3942E4B}">
                <a14:imgProps xmlns:a14="http://schemas.microsoft.com/office/drawing/2010/main">
                  <a14:imgLayer r:embed="rId2">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107504" y="1412776"/>
            <a:ext cx="8856984" cy="37973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219200" y="1822450"/>
            <a:ext cx="7086600" cy="792163"/>
          </a:xfrm>
          <a:extLst>
            <a:ext uri="{AF507438-7753-43E0-B8FC-AC1667EBCBE1}">
              <a14:hiddenEffects xmlns:a14="http://schemas.microsoft.com/office/drawing/2010/main">
                <a:effectLst>
                  <a:outerShdw algn="ctr" rotWithShape="0">
                    <a:schemeClr val="hlink"/>
                  </a:outerShdw>
                </a:effectLst>
              </a14:hiddenEffects>
            </a:ext>
          </a:extLst>
        </p:spPr>
        <p:txBody>
          <a:bodyPr/>
          <a:lstStyle/>
          <a:p>
            <a:r>
              <a:rPr lang="en-IN" dirty="0">
                <a:solidFill>
                  <a:srgbClr val="7030A0"/>
                </a:solidFill>
              </a:rPr>
              <a:t>Introduction</a:t>
            </a:r>
            <a:endParaRPr lang="en-IN" altLang="en-US" b="1" dirty="0">
              <a:solidFill>
                <a:srgbClr val="7030A0"/>
              </a:solidFill>
            </a:endParaRPr>
          </a:p>
        </p:txBody>
      </p:sp>
      <p:sp>
        <p:nvSpPr>
          <p:cNvPr id="17411" name="Rectangle 3"/>
          <p:cNvSpPr>
            <a:spLocks noGrp="1" noChangeArrowheads="1"/>
          </p:cNvSpPr>
          <p:nvPr>
            <p:ph type="body" idx="1"/>
          </p:nvPr>
        </p:nvSpPr>
        <p:spPr>
          <a:xfrm>
            <a:off x="1828800" y="3041650"/>
            <a:ext cx="6705600" cy="3282950"/>
          </a:xfrm>
        </p:spPr>
        <p:txBody>
          <a:bodyPr/>
          <a:lstStyle/>
          <a:p>
            <a:pPr algn="just">
              <a:lnSpc>
                <a:spcPct val="80000"/>
              </a:lnSpc>
            </a:pPr>
            <a:r>
              <a:rPr lang="en-US" altLang="en-US" dirty="0">
                <a:solidFill>
                  <a:srgbClr val="7030A0"/>
                </a:solidFill>
              </a:rPr>
              <a:t>This research explores how machine learning can predict heart failure risk using clinical and non-clinical parameters, applying PCA and IG for feature selection.</a:t>
            </a:r>
            <a:endParaRPr lang="en-IN" altLang="en-US" dirty="0">
              <a:solidFill>
                <a:srgbClr val="7030A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228600"/>
            <a:ext cx="6934200" cy="715963"/>
          </a:xfrm>
        </p:spPr>
        <p:txBody>
          <a:bodyPr/>
          <a:lstStyle/>
          <a:p>
            <a:pPr algn="just"/>
            <a:r>
              <a:rPr lang="en-IN" sz="3200" dirty="0">
                <a:solidFill>
                  <a:srgbClr val="7030A0"/>
                </a:solidFill>
              </a:rPr>
              <a:t>Research Aim </a:t>
            </a:r>
            <a:endParaRPr lang="en-IN" altLang="en-US" sz="6600" dirty="0">
              <a:solidFill>
                <a:srgbClr val="7030A0"/>
              </a:solidFill>
            </a:endParaRPr>
          </a:p>
        </p:txBody>
      </p:sp>
      <p:sp>
        <p:nvSpPr>
          <p:cNvPr id="60419" name="Rectangle 3"/>
          <p:cNvSpPr>
            <a:spLocks noGrp="1" noChangeArrowheads="1"/>
          </p:cNvSpPr>
          <p:nvPr>
            <p:ph type="body" idx="1"/>
          </p:nvPr>
        </p:nvSpPr>
        <p:spPr>
          <a:xfrm>
            <a:off x="1981200" y="1447800"/>
            <a:ext cx="6934200" cy="4267200"/>
          </a:xfrm>
        </p:spPr>
        <p:txBody>
          <a:bodyPr/>
          <a:lstStyle/>
          <a:p>
            <a:pPr algn="just">
              <a:lnSpc>
                <a:spcPct val="80000"/>
              </a:lnSpc>
            </a:pPr>
            <a:r>
              <a:rPr lang="en-US" altLang="ko-KR" sz="2800" dirty="0">
                <a:solidFill>
                  <a:srgbClr val="7030A0"/>
                </a:solidFill>
                <a:latin typeface="Verdana" panose="020B0604030504040204" pitchFamily="34" charset="0"/>
                <a:ea typeface="굴림" panose="020B0503020000020004" pitchFamily="34" charset="-127"/>
              </a:rPr>
              <a:t>To enhance heart failure prediction accuracy using machine learning models by applying PCA and Information Gain for feature selection, enabling early diagnosis and improved treatment outcomes.</a:t>
            </a:r>
            <a:endParaRPr lang="en-IN" altLang="en-US" sz="2800" dirty="0">
              <a:solidFill>
                <a:srgbClr val="7030A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028700" y="764704"/>
            <a:ext cx="7086600" cy="792163"/>
          </a:xfrm>
          <a:extLst>
            <a:ext uri="{AF507438-7753-43E0-B8FC-AC1667EBCBE1}">
              <a14:hiddenEffects xmlns:a14="http://schemas.microsoft.com/office/drawing/2010/main">
                <a:effectLst>
                  <a:outerShdw algn="ctr" rotWithShape="0">
                    <a:schemeClr val="hlink"/>
                  </a:outerShdw>
                </a:effectLst>
              </a14:hiddenEffects>
            </a:ext>
          </a:extLst>
        </p:spPr>
        <p:txBody>
          <a:bodyPr/>
          <a:lstStyle/>
          <a:p>
            <a:r>
              <a:rPr lang="en-US" sz="4400" b="1" dirty="0">
                <a:solidFill>
                  <a:srgbClr val="7030A0"/>
                </a:solidFill>
                <a:effectLst/>
                <a:latin typeface="Times New Roman" panose="02020603050405020304" pitchFamily="18" charset="0"/>
                <a:ea typeface="Times New Roman" panose="02020603050405020304" pitchFamily="18" charset="0"/>
              </a:rPr>
              <a:t>Research Questions</a:t>
            </a:r>
            <a:br>
              <a:rPr lang="en-IN" sz="4400" b="1" dirty="0">
                <a:solidFill>
                  <a:srgbClr val="7030A0"/>
                </a:solidFill>
                <a:effectLst/>
                <a:latin typeface="Times New Roman" panose="02020603050405020304" pitchFamily="18" charset="0"/>
                <a:ea typeface="Calibri" panose="020F0502020204030204" pitchFamily="34" charset="0"/>
              </a:rPr>
            </a:br>
            <a:endParaRPr lang="en-IN" altLang="en-US" b="1" dirty="0">
              <a:solidFill>
                <a:srgbClr val="7030A0"/>
              </a:solidFill>
            </a:endParaRPr>
          </a:p>
        </p:txBody>
      </p:sp>
      <p:sp>
        <p:nvSpPr>
          <p:cNvPr id="17411" name="Rectangle 3"/>
          <p:cNvSpPr>
            <a:spLocks noGrp="1" noChangeArrowheads="1"/>
          </p:cNvSpPr>
          <p:nvPr>
            <p:ph type="body" idx="1"/>
          </p:nvPr>
        </p:nvSpPr>
        <p:spPr>
          <a:xfrm>
            <a:off x="1828800" y="1556867"/>
            <a:ext cx="6705600" cy="3888357"/>
          </a:xfrm>
        </p:spPr>
        <p:txBody>
          <a:bodyPr/>
          <a:lstStyle/>
          <a:p>
            <a:pPr marL="342900" lvl="0" indent="-342900" algn="just" fontAlgn="base">
              <a:tabLst>
                <a:tab pos="457200" algn="l"/>
              </a:tabLst>
            </a:pPr>
            <a:r>
              <a:rPr lang="en-IN" sz="2400" dirty="0">
                <a:solidFill>
                  <a:srgbClr val="7030A0"/>
                </a:solidFill>
                <a:effectLst/>
                <a:latin typeface="Times New Roman" panose="02020603050405020304" pitchFamily="18" charset="0"/>
                <a:ea typeface="Times New Roman" panose="02020603050405020304" pitchFamily="18" charset="0"/>
              </a:rPr>
              <a:t>Which feature selection method (Principal Component Analysis (PCA) or Information Gain (IG)) enhances the performance of heart failure prediction models?</a:t>
            </a:r>
            <a:endParaRPr lang="en-IN" sz="2400" dirty="0">
              <a:solidFill>
                <a:srgbClr val="7030A0"/>
              </a:solidFill>
              <a:effectLst/>
              <a:latin typeface="Times New Roman" panose="02020603050405020304" pitchFamily="18" charset="0"/>
              <a:ea typeface="Times New Roman" panose="02020603050405020304" pitchFamily="18" charset="0"/>
            </a:endParaRPr>
          </a:p>
          <a:p>
            <a:pPr marL="342900" lvl="0" indent="-342900" algn="just" fontAlgn="base">
              <a:tabLst>
                <a:tab pos="457200" algn="l"/>
              </a:tabLst>
            </a:pPr>
            <a:r>
              <a:rPr lang="en-IN" sz="2400" dirty="0">
                <a:solidFill>
                  <a:srgbClr val="7030A0"/>
                </a:solidFill>
                <a:effectLst/>
                <a:latin typeface="Times New Roman" panose="02020603050405020304" pitchFamily="18" charset="0"/>
                <a:ea typeface="Times New Roman" panose="02020603050405020304" pitchFamily="18" charset="0"/>
              </a:rPr>
              <a:t>Which combination of machine learning algorithms and feature selection techniques (PCA and IG) leads to a more reliable and early prediction of heart failure risk?</a:t>
            </a:r>
            <a:endParaRPr lang="en-IN" sz="2400" dirty="0">
              <a:solidFill>
                <a:srgbClr val="7030A0"/>
              </a:solidFill>
              <a:effectLst/>
              <a:latin typeface="Times New Roman" panose="02020603050405020304" pitchFamily="18" charset="0"/>
              <a:ea typeface="Times New Roman" panose="02020603050405020304" pitchFamily="18" charset="0"/>
            </a:endParaRPr>
          </a:p>
          <a:p>
            <a:pPr algn="just">
              <a:lnSpc>
                <a:spcPct val="80000"/>
              </a:lnSpc>
            </a:pPr>
            <a:endParaRPr lang="en-IN" altLang="en-US" dirty="0">
              <a:solidFill>
                <a:srgbClr val="7030A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79512" y="-243408"/>
            <a:ext cx="4608512" cy="1584176"/>
          </a:xfrm>
        </p:spPr>
        <p:txBody>
          <a:bodyPr/>
          <a:lstStyle/>
          <a:p>
            <a:pPr algn="just"/>
            <a:br>
              <a:rPr lang="en-US" sz="6600" b="1" dirty="0">
                <a:solidFill>
                  <a:srgbClr val="7030A0"/>
                </a:solidFill>
                <a:effectLst/>
                <a:latin typeface="Times New Roman" panose="02020603050405020304" pitchFamily="18" charset="0"/>
                <a:ea typeface="Times New Roman" panose="02020603050405020304" pitchFamily="18" charset="0"/>
              </a:rPr>
            </a:br>
            <a:br>
              <a:rPr lang="en-US" sz="6600" b="1" dirty="0">
                <a:solidFill>
                  <a:srgbClr val="7030A0"/>
                </a:solidFill>
                <a:effectLst/>
                <a:latin typeface="Times New Roman" panose="02020603050405020304" pitchFamily="18" charset="0"/>
                <a:ea typeface="Times New Roman" panose="02020603050405020304" pitchFamily="18" charset="0"/>
              </a:rPr>
            </a:br>
            <a:r>
              <a:rPr lang="en-US" b="1" dirty="0">
                <a:solidFill>
                  <a:srgbClr val="7030A0"/>
                </a:solidFill>
                <a:effectLst/>
                <a:latin typeface="Times New Roman" panose="02020603050405020304" pitchFamily="18" charset="0"/>
                <a:ea typeface="Times New Roman" panose="02020603050405020304" pitchFamily="18" charset="0"/>
              </a:rPr>
              <a:t>Project Objectives</a:t>
            </a:r>
            <a:br>
              <a:rPr lang="en-IN" sz="6600" b="1" dirty="0">
                <a:solidFill>
                  <a:srgbClr val="7030A0"/>
                </a:solidFill>
                <a:effectLst/>
                <a:latin typeface="Times New Roman" panose="02020603050405020304" pitchFamily="18" charset="0"/>
                <a:ea typeface="Calibri" panose="020F0502020204030204" pitchFamily="34" charset="0"/>
              </a:rPr>
            </a:br>
            <a:endParaRPr lang="en-IN" altLang="en-US" sz="6600" dirty="0">
              <a:solidFill>
                <a:srgbClr val="7030A0"/>
              </a:solidFill>
            </a:endParaRPr>
          </a:p>
        </p:txBody>
      </p:sp>
      <p:sp>
        <p:nvSpPr>
          <p:cNvPr id="60419" name="Rectangle 3"/>
          <p:cNvSpPr>
            <a:spLocks noGrp="1" noChangeArrowheads="1"/>
          </p:cNvSpPr>
          <p:nvPr>
            <p:ph type="body" idx="1"/>
          </p:nvPr>
        </p:nvSpPr>
        <p:spPr>
          <a:xfrm>
            <a:off x="1981200" y="1447800"/>
            <a:ext cx="6934200" cy="4267200"/>
          </a:xfrm>
        </p:spPr>
        <p:txBody>
          <a:bodyPr/>
          <a:lstStyle/>
          <a:p>
            <a:pPr marL="342900" lvl="0" indent="-342900" algn="just" fontAlgn="base">
              <a:buSzPts val="1000"/>
              <a:buFont typeface="Symbol" panose="05050102010706020507" pitchFamily="18" charset="2"/>
              <a:buChar char=""/>
              <a:tabLst>
                <a:tab pos="457200" algn="l"/>
              </a:tabLst>
            </a:pPr>
            <a:r>
              <a:rPr lang="en-IN" sz="1800" dirty="0">
                <a:solidFill>
                  <a:srgbClr val="7030A0"/>
                </a:solidFill>
                <a:effectLst/>
                <a:latin typeface="Times New Roman" panose="02020603050405020304" pitchFamily="18" charset="0"/>
                <a:ea typeface="Times New Roman" panose="02020603050405020304" pitchFamily="18" charset="0"/>
              </a:rPr>
              <a:t>To collect and pre-process heart failure datasets from sources from Kaggle.</a:t>
            </a:r>
            <a:endParaRPr lang="en-IN" sz="1800" dirty="0">
              <a:solidFill>
                <a:srgbClr val="7030A0"/>
              </a:solidFill>
              <a:effectLst/>
              <a:latin typeface="Times New Roman" panose="02020603050405020304" pitchFamily="18" charset="0"/>
              <a:ea typeface="Times New Roman" panose="02020603050405020304" pitchFamily="18" charset="0"/>
            </a:endParaRPr>
          </a:p>
          <a:p>
            <a:pPr marL="342900" lvl="0" indent="-342900" algn="just" fontAlgn="base">
              <a:buSzPts val="1000"/>
              <a:buFont typeface="Symbol" panose="05050102010706020507" pitchFamily="18" charset="2"/>
              <a:buChar char=""/>
              <a:tabLst>
                <a:tab pos="457200" algn="l"/>
              </a:tabLst>
            </a:pPr>
            <a:r>
              <a:rPr lang="en-IN" sz="1800" dirty="0">
                <a:solidFill>
                  <a:srgbClr val="7030A0"/>
                </a:solidFill>
                <a:effectLst/>
                <a:latin typeface="Times New Roman" panose="02020603050405020304" pitchFamily="18" charset="0"/>
                <a:ea typeface="Times New Roman" panose="02020603050405020304" pitchFamily="18" charset="0"/>
              </a:rPr>
              <a:t>To apply PCA and Information Gain for feature selection on pre-processed dataset.</a:t>
            </a:r>
            <a:endParaRPr lang="en-IN" sz="1800" dirty="0">
              <a:solidFill>
                <a:srgbClr val="7030A0"/>
              </a:solidFill>
              <a:effectLst/>
              <a:latin typeface="Times New Roman" panose="02020603050405020304" pitchFamily="18" charset="0"/>
              <a:ea typeface="Times New Roman" panose="02020603050405020304" pitchFamily="18" charset="0"/>
            </a:endParaRPr>
          </a:p>
          <a:p>
            <a:pPr marL="342900" lvl="0" indent="-342900" algn="just" fontAlgn="base">
              <a:buSzPts val="1000"/>
              <a:buFont typeface="Symbol" panose="05050102010706020507" pitchFamily="18" charset="2"/>
              <a:buChar char=""/>
              <a:tabLst>
                <a:tab pos="457200" algn="l"/>
              </a:tabLst>
            </a:pPr>
            <a:r>
              <a:rPr lang="en-IN" sz="1800" dirty="0">
                <a:solidFill>
                  <a:srgbClr val="7030A0"/>
                </a:solidFill>
                <a:effectLst/>
                <a:latin typeface="Times New Roman" panose="02020603050405020304" pitchFamily="18" charset="0"/>
                <a:ea typeface="Times New Roman" panose="02020603050405020304" pitchFamily="18" charset="0"/>
              </a:rPr>
              <a:t>To design various machine learning algorithms such as Logistic Regression, Naive Bayes, Random Forest, K-Nearest </a:t>
            </a:r>
            <a:r>
              <a:rPr lang="en-IN" sz="1800" dirty="0" err="1">
                <a:solidFill>
                  <a:srgbClr val="7030A0"/>
                </a:solidFill>
                <a:effectLst/>
                <a:latin typeface="Times New Roman" panose="02020603050405020304" pitchFamily="18" charset="0"/>
                <a:ea typeface="Times New Roman" panose="02020603050405020304" pitchFamily="18" charset="0"/>
              </a:rPr>
              <a:t>Neighbor</a:t>
            </a:r>
            <a:r>
              <a:rPr lang="en-IN" sz="1800" dirty="0">
                <a:solidFill>
                  <a:srgbClr val="7030A0"/>
                </a:solidFill>
                <a:effectLst/>
                <a:latin typeface="Times New Roman" panose="02020603050405020304" pitchFamily="18" charset="0"/>
                <a:ea typeface="Times New Roman" panose="02020603050405020304" pitchFamily="18" charset="0"/>
              </a:rPr>
              <a:t>, and Decision Tree for heart failure prediction and compare its performance with and without feature selection.</a:t>
            </a:r>
            <a:endParaRPr lang="en-IN" sz="1800" dirty="0">
              <a:solidFill>
                <a:srgbClr val="7030A0"/>
              </a:solidFill>
              <a:effectLst/>
              <a:latin typeface="Times New Roman" panose="02020603050405020304" pitchFamily="18" charset="0"/>
              <a:ea typeface="Times New Roman" panose="02020603050405020304" pitchFamily="18" charset="0"/>
            </a:endParaRPr>
          </a:p>
          <a:p>
            <a:pPr marL="342900" lvl="0" indent="-342900" algn="just" fontAlgn="base">
              <a:buSzPts val="1000"/>
              <a:buFont typeface="Symbol" panose="05050102010706020507" pitchFamily="18" charset="2"/>
              <a:buChar char=""/>
              <a:tabLst>
                <a:tab pos="457200" algn="l"/>
              </a:tabLst>
            </a:pPr>
            <a:r>
              <a:rPr lang="en-IN" sz="1800" dirty="0">
                <a:solidFill>
                  <a:srgbClr val="7030A0"/>
                </a:solidFill>
                <a:effectLst/>
                <a:latin typeface="Times New Roman" panose="02020603050405020304" pitchFamily="18" charset="0"/>
                <a:ea typeface="Times New Roman" panose="02020603050405020304" pitchFamily="18" charset="0"/>
              </a:rPr>
              <a:t>To assess the impact of PCA and IG on model performance in heart failure prediction, focusing on accuracy, precision, recall, F1-score, and AUC-ROC.</a:t>
            </a:r>
            <a:endParaRPr lang="en-IN" sz="1800" dirty="0">
              <a:solidFill>
                <a:srgbClr val="7030A0"/>
              </a:solidFill>
              <a:effectLst/>
              <a:latin typeface="Times New Roman" panose="02020603050405020304" pitchFamily="18" charset="0"/>
              <a:ea typeface="Times New Roman" panose="02020603050405020304" pitchFamily="18" charset="0"/>
            </a:endParaRPr>
          </a:p>
          <a:p>
            <a:pPr marL="342900" lvl="0" indent="-342900" algn="just" fontAlgn="base">
              <a:buSzPts val="1000"/>
              <a:buFont typeface="Symbol" panose="05050102010706020507" pitchFamily="18" charset="2"/>
              <a:buChar char=""/>
              <a:tabLst>
                <a:tab pos="457200" algn="l"/>
              </a:tabLst>
            </a:pPr>
            <a:r>
              <a:rPr lang="en-IN" sz="1800" dirty="0">
                <a:solidFill>
                  <a:srgbClr val="7030A0"/>
                </a:solidFill>
                <a:effectLst/>
                <a:latin typeface="Times New Roman" panose="02020603050405020304" pitchFamily="18" charset="0"/>
                <a:ea typeface="Times New Roman" panose="02020603050405020304" pitchFamily="18" charset="0"/>
              </a:rPr>
              <a:t>To identify the optimal combination of feature selection method and machine learning model for heart failure prediction accuracy and reliability.</a:t>
            </a:r>
            <a:endParaRPr lang="en-IN" sz="1800" dirty="0">
              <a:solidFill>
                <a:srgbClr val="7030A0"/>
              </a:solidFill>
              <a:effectLst/>
              <a:latin typeface="Times New Roman" panose="02020603050405020304" pitchFamily="18" charset="0"/>
              <a:ea typeface="Times New Roman" panose="02020603050405020304" pitchFamily="18" charset="0"/>
            </a:endParaRPr>
          </a:p>
          <a:p>
            <a:pPr algn="just">
              <a:lnSpc>
                <a:spcPct val="80000"/>
              </a:lnSpc>
            </a:pPr>
            <a:endParaRPr lang="en-IN" altLang="en-US" sz="2800" dirty="0">
              <a:solidFill>
                <a:srgbClr val="7030A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714" y="-98072"/>
            <a:ext cx="3312368" cy="715963"/>
          </a:xfrm>
        </p:spPr>
        <p:txBody>
          <a:bodyPr/>
          <a:lstStyle/>
          <a:p>
            <a:pPr algn="just"/>
            <a:r>
              <a:rPr lang="en-US" altLang="en-US" dirty="0"/>
              <a:t>Project Plan</a:t>
            </a:r>
            <a:endParaRPr lang="en-IN" altLang="en-US" dirty="0"/>
          </a:p>
        </p:txBody>
      </p:sp>
      <p:sp>
        <p:nvSpPr>
          <p:cNvPr id="60419" name="Rectangle 3"/>
          <p:cNvSpPr>
            <a:spLocks noGrp="1" noChangeArrowheads="1"/>
          </p:cNvSpPr>
          <p:nvPr>
            <p:ph type="body" idx="1"/>
          </p:nvPr>
        </p:nvSpPr>
        <p:spPr>
          <a:xfrm>
            <a:off x="1981200" y="1447800"/>
            <a:ext cx="6934200" cy="4267200"/>
          </a:xfrm>
        </p:spPr>
        <p:txBody>
          <a:bodyPr/>
          <a:lstStyle/>
          <a:p>
            <a:pPr algn="just">
              <a:lnSpc>
                <a:spcPct val="80000"/>
              </a:lnSpc>
            </a:pPr>
            <a:endParaRPr lang="en-IN" altLang="en-US" sz="2800" dirty="0"/>
          </a:p>
        </p:txBody>
      </p:sp>
      <p:graphicFrame>
        <p:nvGraphicFramePr>
          <p:cNvPr id="2" name="Table 1"/>
          <p:cNvGraphicFramePr>
            <a:graphicFrameLocks noGrp="1"/>
          </p:cNvGraphicFramePr>
          <p:nvPr/>
        </p:nvGraphicFramePr>
        <p:xfrm>
          <a:off x="1331640" y="612886"/>
          <a:ext cx="7704856" cy="6236115"/>
        </p:xfrm>
        <a:graphic>
          <a:graphicData uri="http://schemas.openxmlformats.org/drawingml/2006/table">
            <a:tbl>
              <a:tblPr firstRow="1" firstCol="1" bandRow="1">
                <a:tableStyleId>{5C22544A-7EE6-4342-B048-85BDC9FD1C3A}</a:tableStyleId>
              </a:tblPr>
              <a:tblGrid>
                <a:gridCol w="1869561"/>
                <a:gridCol w="4022387"/>
                <a:gridCol w="906454"/>
                <a:gridCol w="906454"/>
              </a:tblGrid>
              <a:tr h="295834">
                <a:tc>
                  <a:txBody>
                    <a:bodyPr/>
                    <a:lstStyle/>
                    <a:p>
                      <a:pPr algn="ct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Task</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gn="ct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Details</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gn="ct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Start Date</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gn="ct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End Date</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r>
              <a:tr h="318143">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Project Planning</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Define objectives, select dataset, submit proposal.</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23/01/2025</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27/01/2025</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r>
              <a:tr h="318143">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Initial Supervision</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Discuss research focus and confirm dataset.</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27/01/2025</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02/02/2025</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r>
              <a:tr h="388007">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Background Research</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Review heart failure prediction studies and ML methods.</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03/02/2025</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23/02/2025</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r>
              <a:tr h="390377">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Project &amp; Data Management Plan </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Prepare PDM document and presentation.</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06/02/2025</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10/02/2025</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r>
              <a:tr h="318143">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Supervisory Feedback</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Discuss project roadmap and improvements.</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10/02/2025</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16/02/2025</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r>
              <a:tr h="378374">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Ethical Compliance</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Review ethical guidelines and prepare for assessment.</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17/02/2025</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20/03/2025</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r>
              <a:tr h="378374">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Literature Review Draft</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Submit and refine literature review with feedback.</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24/02/2025</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02/03/2025</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r>
              <a:tr h="378374">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Data Processing</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Clean, encode, and normalize data; perform EDA.</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03/03/2025</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09/03/2025</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r>
              <a:tr h="318143">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Feature Selection</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Apply PCA and IG for dataset refinement.</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10/03/2025</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16/03/2025</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r>
              <a:tr h="249274">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Ethics Quiz Submission</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submit the ethics assessment.</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20/03/2025</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20/03/2025</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r>
              <a:tr h="390377">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Pre-Implementation Review</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Discuss preliminary implementation and challenges.</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24/03/2025</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30/03/2025</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r>
              <a:tr h="388007">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Model Implementation</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Build models like Logistic Regression, Naïve Bayes, etc.</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31/03/2025</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06/04/2025</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r>
              <a:tr h="378374">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Training &amp; Tuning</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Train models, optimize hyperparameters, evaluate.</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07/04/2025</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13/04/2025</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r>
              <a:tr h="318143">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Draft Report Discussion</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Submit draft report and refine analysis.</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14/04/2025</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20/04/2025</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r>
              <a:tr h="390377">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Model Validation &amp; Interpretation</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Compare models, analyze metrics, document findings.</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21/04/2025</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27/04/2025</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r>
              <a:tr h="249274">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Final Report Submission</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Submit completed research report.</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28/04/2025</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29/04/2025</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r>
              <a:tr h="390377">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Presentation &amp; Examination</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Prepare and attend viva session.</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a:solidFill>
                            <a:srgbClr val="7030A0"/>
                          </a:solidFill>
                          <a:effectLst/>
                          <a:latin typeface="Times New Roman" panose="02020603050405020304" pitchFamily="18" charset="0"/>
                          <a:ea typeface="Times New Roman" panose="02020603050405020304" pitchFamily="18" charset="0"/>
                        </a:rPr>
                        <a:t>30/04/2025</a:t>
                      </a:r>
                      <a:endParaRPr lang="en-IN" sz="1400" b="1">
                        <a:solidFill>
                          <a:srgbClr val="7030A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800"/>
                        </a:spcAft>
                      </a:pPr>
                      <a:r>
                        <a:rPr lang="en-IN" sz="1200" b="1" dirty="0">
                          <a:solidFill>
                            <a:srgbClr val="7030A0"/>
                          </a:solidFill>
                          <a:effectLst/>
                          <a:latin typeface="Times New Roman" panose="02020603050405020304" pitchFamily="18" charset="0"/>
                          <a:ea typeface="Times New Roman" panose="02020603050405020304" pitchFamily="18" charset="0"/>
                        </a:rPr>
                        <a:t>13/05/2025</a:t>
                      </a:r>
                      <a:endParaRPr lang="en-IN" sz="1400" b="1" dirty="0">
                        <a:solidFill>
                          <a:srgbClr val="7030A0"/>
                        </a:solidFill>
                        <a:effectLst/>
                        <a:latin typeface="Times New Roman" panose="02020603050405020304" pitchFamily="18" charset="0"/>
                        <a:ea typeface="Calibri" panose="020F0502020204030204" pitchFamily="34" charset="0"/>
                      </a:endParaRPr>
                    </a:p>
                  </a:txBody>
                  <a:tcPr marL="68580" marR="68580" marT="0" marB="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79512" y="228600"/>
            <a:ext cx="8735888" cy="715963"/>
          </a:xfrm>
        </p:spPr>
        <p:txBody>
          <a:bodyPr/>
          <a:lstStyle/>
          <a:p>
            <a:pPr algn="just"/>
            <a:r>
              <a:rPr lang="en-US" altLang="en-US" b="1" dirty="0">
                <a:solidFill>
                  <a:srgbClr val="7030A0"/>
                </a:solidFill>
              </a:rPr>
              <a:t>Gantt Chart</a:t>
            </a:r>
            <a:endParaRPr lang="en-IN" altLang="en-US" b="1" dirty="0">
              <a:solidFill>
                <a:srgbClr val="7030A0"/>
              </a:solidFill>
            </a:endParaRPr>
          </a:p>
        </p:txBody>
      </p:sp>
      <p:sp>
        <p:nvSpPr>
          <p:cNvPr id="60419" name="Rectangle 3"/>
          <p:cNvSpPr>
            <a:spLocks noGrp="1" noChangeArrowheads="1"/>
          </p:cNvSpPr>
          <p:nvPr>
            <p:ph type="body" idx="1"/>
          </p:nvPr>
        </p:nvSpPr>
        <p:spPr>
          <a:xfrm>
            <a:off x="1981200" y="1447800"/>
            <a:ext cx="6934200" cy="4267200"/>
          </a:xfrm>
        </p:spPr>
        <p:txBody>
          <a:bodyPr/>
          <a:lstStyle/>
          <a:p>
            <a:pPr algn="just">
              <a:lnSpc>
                <a:spcPct val="80000"/>
              </a:lnSpc>
            </a:pPr>
            <a:endParaRPr lang="en-IN" altLang="en-US" sz="2800" dirty="0"/>
          </a:p>
        </p:txBody>
      </p:sp>
      <p:pic>
        <p:nvPicPr>
          <p:cNvPr id="5" name="Picture 4"/>
          <p:cNvPicPr/>
          <p:nvPr/>
        </p:nvPicPr>
        <p:blipFill>
          <a:blip r:embed="rId1">
            <a:extLst>
              <a:ext uri="{BEBA8EAE-BF5A-486C-A8C5-ECC9F3942E4B}">
                <a14:imgProps xmlns:a14="http://schemas.microsoft.com/office/drawing/2010/main">
                  <a14:imgLayer r:embed="rId2">
                    <a14:imgEffect>
                      <a14:brightnessContrast contrast="-40000"/>
                    </a14:imgEffect>
                  </a14:imgLayer>
                </a14:imgProps>
              </a:ext>
            </a:extLst>
          </a:blip>
          <a:stretch>
            <a:fillRect/>
          </a:stretch>
        </p:blipFill>
        <p:spPr>
          <a:xfrm>
            <a:off x="1186497" y="1447800"/>
            <a:ext cx="7728903" cy="457348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51520" y="228600"/>
            <a:ext cx="8663880" cy="715963"/>
          </a:xfrm>
        </p:spPr>
        <p:txBody>
          <a:bodyPr/>
          <a:lstStyle/>
          <a:p>
            <a:br>
              <a:rPr lang="en-IN" sz="4400" b="1" dirty="0"/>
            </a:br>
            <a:r>
              <a:rPr lang="en-IN" sz="4400" b="1" dirty="0">
                <a:solidFill>
                  <a:srgbClr val="7030A0"/>
                </a:solidFill>
              </a:rPr>
              <a:t>Methodology</a:t>
            </a:r>
            <a:br>
              <a:rPr lang="en-IN" sz="4400" b="1" dirty="0"/>
            </a:br>
            <a:endParaRPr lang="en-IN" altLang="en-US" dirty="0"/>
          </a:p>
        </p:txBody>
      </p:sp>
      <p:sp>
        <p:nvSpPr>
          <p:cNvPr id="60419" name="Rectangle 3"/>
          <p:cNvSpPr>
            <a:spLocks noGrp="1" noChangeArrowheads="1"/>
          </p:cNvSpPr>
          <p:nvPr>
            <p:ph type="body" idx="1"/>
          </p:nvPr>
        </p:nvSpPr>
        <p:spPr>
          <a:xfrm>
            <a:off x="1981200" y="1447800"/>
            <a:ext cx="6934200" cy="4267200"/>
          </a:xfrm>
        </p:spPr>
        <p:txBody>
          <a:bodyPr/>
          <a:lstStyle/>
          <a:p>
            <a:pPr algn="just">
              <a:buFont typeface="Arial" panose="020B0604020202020204" pitchFamily="34" charset="0"/>
              <a:buChar char="•"/>
            </a:pPr>
            <a:r>
              <a:rPr lang="en-IN" sz="2400" b="1" dirty="0">
                <a:solidFill>
                  <a:srgbClr val="7030A0"/>
                </a:solidFill>
              </a:rPr>
              <a:t>Data Collection:</a:t>
            </a:r>
            <a:r>
              <a:rPr lang="en-IN" sz="2400" dirty="0">
                <a:solidFill>
                  <a:srgbClr val="7030A0"/>
                </a:solidFill>
              </a:rPr>
              <a:t> Kaggle dataset.</a:t>
            </a:r>
            <a:endParaRPr lang="en-IN" sz="2400" dirty="0">
              <a:solidFill>
                <a:srgbClr val="7030A0"/>
              </a:solidFill>
            </a:endParaRPr>
          </a:p>
          <a:p>
            <a:pPr algn="just">
              <a:buFont typeface="Arial" panose="020B0604020202020204" pitchFamily="34" charset="0"/>
              <a:buChar char="•"/>
            </a:pPr>
            <a:r>
              <a:rPr lang="en-IN" sz="2400" b="1" dirty="0">
                <a:solidFill>
                  <a:srgbClr val="7030A0"/>
                </a:solidFill>
              </a:rPr>
              <a:t>Data Preprocessing:</a:t>
            </a:r>
            <a:r>
              <a:rPr lang="en-IN" sz="2400" dirty="0">
                <a:solidFill>
                  <a:srgbClr val="7030A0"/>
                </a:solidFill>
              </a:rPr>
              <a:t> Handling missing values, normalization, encoding.</a:t>
            </a:r>
            <a:endParaRPr lang="en-IN" sz="2400" dirty="0">
              <a:solidFill>
                <a:srgbClr val="7030A0"/>
              </a:solidFill>
            </a:endParaRPr>
          </a:p>
          <a:p>
            <a:pPr algn="just">
              <a:buFont typeface="Arial" panose="020B0604020202020204" pitchFamily="34" charset="0"/>
              <a:buChar char="•"/>
            </a:pPr>
            <a:r>
              <a:rPr lang="en-IN" sz="2400" b="1" dirty="0">
                <a:solidFill>
                  <a:srgbClr val="7030A0"/>
                </a:solidFill>
              </a:rPr>
              <a:t>Feature Selection:</a:t>
            </a:r>
            <a:r>
              <a:rPr lang="en-IN" sz="2400" dirty="0">
                <a:solidFill>
                  <a:srgbClr val="7030A0"/>
                </a:solidFill>
              </a:rPr>
              <a:t> PCA for dimensionality reduction, IG for ranking features.</a:t>
            </a:r>
            <a:endParaRPr lang="en-IN" sz="2400" dirty="0">
              <a:solidFill>
                <a:srgbClr val="7030A0"/>
              </a:solidFill>
            </a:endParaRPr>
          </a:p>
          <a:p>
            <a:pPr algn="just">
              <a:buFont typeface="Arial" panose="020B0604020202020204" pitchFamily="34" charset="0"/>
              <a:buChar char="•"/>
            </a:pPr>
            <a:r>
              <a:rPr lang="en-IN" sz="2400" b="1" dirty="0">
                <a:solidFill>
                  <a:srgbClr val="7030A0"/>
                </a:solidFill>
              </a:rPr>
              <a:t>Model Training:</a:t>
            </a:r>
            <a:r>
              <a:rPr lang="en-IN" sz="2400" dirty="0">
                <a:solidFill>
                  <a:srgbClr val="7030A0"/>
                </a:solidFill>
              </a:rPr>
              <a:t> Logistic Regression, Naive Bayes, Random Forest, KNN, Decision Tree.</a:t>
            </a:r>
            <a:endParaRPr lang="en-IN" sz="2400" dirty="0">
              <a:solidFill>
                <a:srgbClr val="7030A0"/>
              </a:solidFill>
            </a:endParaRPr>
          </a:p>
          <a:p>
            <a:pPr algn="just">
              <a:buFont typeface="Arial" panose="020B0604020202020204" pitchFamily="34" charset="0"/>
              <a:buChar char="•"/>
            </a:pPr>
            <a:r>
              <a:rPr lang="en-IN" sz="2400" b="1" dirty="0">
                <a:solidFill>
                  <a:srgbClr val="7030A0"/>
                </a:solidFill>
              </a:rPr>
              <a:t>Model Evaluation:</a:t>
            </a:r>
            <a:r>
              <a:rPr lang="en-IN" sz="2400" dirty="0">
                <a:solidFill>
                  <a:srgbClr val="7030A0"/>
                </a:solidFill>
              </a:rPr>
              <a:t> Accuracy, Precision, Recall, F1-score, AUC-ROC.</a:t>
            </a:r>
            <a:endParaRPr lang="en-IN" sz="2400" dirty="0">
              <a:solidFill>
                <a:srgbClr val="7030A0"/>
              </a:solidFill>
            </a:endParaRPr>
          </a:p>
          <a:p>
            <a:pPr algn="just">
              <a:lnSpc>
                <a:spcPct val="80000"/>
              </a:lnSpc>
            </a:pPr>
            <a:endParaRPr lang="en-IN"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5496" y="228600"/>
            <a:ext cx="8879904" cy="715963"/>
          </a:xfrm>
        </p:spPr>
        <p:txBody>
          <a:bodyPr/>
          <a:lstStyle/>
          <a:p>
            <a:pPr algn="just"/>
            <a:r>
              <a:rPr lang="en-US" altLang="en-US" b="1" dirty="0">
                <a:solidFill>
                  <a:srgbClr val="7030A0"/>
                </a:solidFill>
              </a:rPr>
              <a:t>Dataset Overview</a:t>
            </a:r>
            <a:endParaRPr lang="en-IN" altLang="en-US" b="1" dirty="0">
              <a:solidFill>
                <a:srgbClr val="7030A0"/>
              </a:solidFill>
            </a:endParaRPr>
          </a:p>
        </p:txBody>
      </p:sp>
      <p:sp>
        <p:nvSpPr>
          <p:cNvPr id="60419" name="Rectangle 3"/>
          <p:cNvSpPr>
            <a:spLocks noGrp="1" noChangeArrowheads="1"/>
          </p:cNvSpPr>
          <p:nvPr>
            <p:ph type="body" idx="1"/>
          </p:nvPr>
        </p:nvSpPr>
        <p:spPr>
          <a:xfrm>
            <a:off x="-108520" y="1447800"/>
            <a:ext cx="9023920" cy="4267200"/>
          </a:xfrm>
        </p:spPr>
        <p:txBody>
          <a:bodyPr/>
          <a:lstStyle/>
          <a:p>
            <a:pPr algn="just">
              <a:lnSpc>
                <a:spcPct val="80000"/>
              </a:lnSpc>
            </a:pPr>
            <a:r>
              <a:rPr lang="en-US" altLang="en-US" sz="2800" dirty="0">
                <a:solidFill>
                  <a:srgbClr val="7030A0"/>
                </a:solidFill>
              </a:rPr>
              <a:t>Data Collection: The dataset will be downloaded from Kaggle</a:t>
            </a:r>
            <a:endParaRPr lang="en-US" altLang="en-US" sz="2800" dirty="0">
              <a:solidFill>
                <a:srgbClr val="7030A0"/>
              </a:solidFill>
            </a:endParaRPr>
          </a:p>
          <a:p>
            <a:pPr>
              <a:lnSpc>
                <a:spcPct val="80000"/>
              </a:lnSpc>
            </a:pPr>
            <a:r>
              <a:rPr lang="en-US" altLang="en-US" sz="2800" dirty="0">
                <a:solidFill>
                  <a:srgbClr val="7030A0"/>
                </a:solidFill>
              </a:rPr>
              <a:t>Dataset Link: https://www.kaggle.com/datasets/fedesoriano/heart-failure-prediction </a:t>
            </a:r>
            <a:endParaRPr lang="en-US" altLang="en-US" sz="2800" dirty="0">
              <a:solidFill>
                <a:srgbClr val="7030A0"/>
              </a:solidFill>
            </a:endParaRPr>
          </a:p>
          <a:p>
            <a:pPr>
              <a:lnSpc>
                <a:spcPct val="80000"/>
              </a:lnSpc>
            </a:pPr>
            <a:r>
              <a:rPr lang="en-US" altLang="en-US" sz="2800" dirty="0">
                <a:solidFill>
                  <a:srgbClr val="7030A0"/>
                </a:solidFill>
              </a:rPr>
              <a:t>918 observations, 12 attributes.</a:t>
            </a:r>
            <a:endParaRPr lang="en-US" altLang="en-US" sz="2800" dirty="0">
              <a:solidFill>
                <a:srgbClr val="7030A0"/>
              </a:solidFill>
            </a:endParaRPr>
          </a:p>
          <a:p>
            <a:pPr>
              <a:lnSpc>
                <a:spcPct val="80000"/>
              </a:lnSpc>
            </a:pPr>
            <a:r>
              <a:rPr lang="en-US" altLang="en-US" sz="2800" dirty="0">
                <a:solidFill>
                  <a:srgbClr val="7030A0"/>
                </a:solidFill>
              </a:rPr>
              <a:t>Derived from 5 medical datasets (Cleveland, Hungarian, Switzerland, Long Beach VA, </a:t>
            </a:r>
            <a:r>
              <a:rPr lang="en-US" altLang="en-US" sz="2800" dirty="0" err="1">
                <a:solidFill>
                  <a:srgbClr val="7030A0"/>
                </a:solidFill>
              </a:rPr>
              <a:t>Stalog</a:t>
            </a:r>
            <a:r>
              <a:rPr lang="en-US" altLang="en-US" sz="2800" dirty="0">
                <a:solidFill>
                  <a:srgbClr val="7030A0"/>
                </a:solidFill>
              </a:rPr>
              <a:t>).</a:t>
            </a:r>
            <a:endParaRPr lang="en-US" altLang="en-US" sz="2800" dirty="0">
              <a:solidFill>
                <a:srgbClr val="7030A0"/>
              </a:solidFill>
            </a:endParaRPr>
          </a:p>
          <a:p>
            <a:pPr>
              <a:lnSpc>
                <a:spcPct val="80000"/>
              </a:lnSpc>
            </a:pPr>
            <a:r>
              <a:rPr lang="en-US" altLang="en-US" sz="2800" dirty="0">
                <a:solidFill>
                  <a:srgbClr val="7030A0"/>
                </a:solidFill>
              </a:rPr>
              <a:t>Clinical measures: Age, BP, Cholesterol, ECG results, etc.</a:t>
            </a:r>
            <a:endParaRPr lang="en-IN" altLang="en-US" sz="2800" dirty="0">
              <a:solidFill>
                <a:srgbClr val="7030A0"/>
              </a:solidFill>
            </a:endParaRPr>
          </a:p>
        </p:txBody>
      </p:sp>
    </p:spTree>
  </p:cSld>
  <p:clrMapOvr>
    <a:masterClrMapping/>
  </p:clrMapOvr>
</p:sld>
</file>

<file path=ppt/theme/theme1.xml><?xml version="1.0" encoding="utf-8"?>
<a:theme xmlns:a="http://schemas.openxmlformats.org/drawingml/2006/main" name="powerpoint-template-24">
  <a:themeElements>
    <a:clrScheme name="powerpoint-template-24 4">
      <a:dk1>
        <a:srgbClr val="4D4D4D"/>
      </a:dk1>
      <a:lt1>
        <a:srgbClr val="FFFFFF"/>
      </a:lt1>
      <a:dk2>
        <a:srgbClr val="4D4D4D"/>
      </a:dk2>
      <a:lt2>
        <a:srgbClr val="FE564C"/>
      </a:lt2>
      <a:accent1>
        <a:srgbClr val="FFC842"/>
      </a:accent1>
      <a:accent2>
        <a:srgbClr val="FED06E"/>
      </a:accent2>
      <a:accent3>
        <a:srgbClr val="FFFFFF"/>
      </a:accent3>
      <a:accent4>
        <a:srgbClr val="404040"/>
      </a:accent4>
      <a:accent5>
        <a:srgbClr val="FFE0B0"/>
      </a:accent5>
      <a:accent6>
        <a:srgbClr val="E6BC63"/>
      </a:accent6>
      <a:hlink>
        <a:srgbClr val="FDDB91"/>
      </a:hlink>
      <a:folHlink>
        <a:srgbClr val="DDDDDD"/>
      </a:folHlink>
    </a:clrScheme>
    <a:fontScheme name="powerpoint-template-24">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IN"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IN"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owerpoint-template-24 1">
        <a:dk1>
          <a:srgbClr val="4D4D4D"/>
        </a:dk1>
        <a:lt1>
          <a:srgbClr val="FFFFFF"/>
        </a:lt1>
        <a:dk2>
          <a:srgbClr val="4D4D4D"/>
        </a:dk2>
        <a:lt2>
          <a:srgbClr val="0C209B"/>
        </a:lt2>
        <a:accent1>
          <a:srgbClr val="2167BF"/>
        </a:accent1>
        <a:accent2>
          <a:srgbClr val="C60C0D"/>
        </a:accent2>
        <a:accent3>
          <a:srgbClr val="FFFFFF"/>
        </a:accent3>
        <a:accent4>
          <a:srgbClr val="404040"/>
        </a:accent4>
        <a:accent5>
          <a:srgbClr val="ABB8DC"/>
        </a:accent5>
        <a:accent6>
          <a:srgbClr val="B30A0B"/>
        </a:accent6>
        <a:hlink>
          <a:srgbClr val="4793C7"/>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2">
        <a:dk1>
          <a:srgbClr val="4D4D4D"/>
        </a:dk1>
        <a:lt1>
          <a:srgbClr val="FFFFFF"/>
        </a:lt1>
        <a:dk2>
          <a:srgbClr val="4D4D4D"/>
        </a:dk2>
        <a:lt2>
          <a:srgbClr val="CC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3">
        <a:dk1>
          <a:srgbClr val="4D4D4D"/>
        </a:dk1>
        <a:lt1>
          <a:srgbClr val="FFFFFF"/>
        </a:lt1>
        <a:dk2>
          <a:srgbClr val="4D4D4D"/>
        </a:dk2>
        <a:lt2>
          <a:srgbClr val="FBB240"/>
        </a:lt2>
        <a:accent1>
          <a:srgbClr val="FFC842"/>
        </a:accent1>
        <a:accent2>
          <a:srgbClr val="FED06E"/>
        </a:accent2>
        <a:accent3>
          <a:srgbClr val="FFFFFF"/>
        </a:accent3>
        <a:accent4>
          <a:srgbClr val="404040"/>
        </a:accent4>
        <a:accent5>
          <a:srgbClr val="FFE0B0"/>
        </a:accent5>
        <a:accent6>
          <a:srgbClr val="E6BC63"/>
        </a:accent6>
        <a:hlink>
          <a:srgbClr val="FDDB9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4">
        <a:dk1>
          <a:srgbClr val="4D4D4D"/>
        </a:dk1>
        <a:lt1>
          <a:srgbClr val="FFFFFF"/>
        </a:lt1>
        <a:dk2>
          <a:srgbClr val="4D4D4D"/>
        </a:dk2>
        <a:lt2>
          <a:srgbClr val="FE564C"/>
        </a:lt2>
        <a:accent1>
          <a:srgbClr val="FFC842"/>
        </a:accent1>
        <a:accent2>
          <a:srgbClr val="FED06E"/>
        </a:accent2>
        <a:accent3>
          <a:srgbClr val="FFFFFF"/>
        </a:accent3>
        <a:accent4>
          <a:srgbClr val="404040"/>
        </a:accent4>
        <a:accent5>
          <a:srgbClr val="FFE0B0"/>
        </a:accent5>
        <a:accent6>
          <a:srgbClr val="E6BC63"/>
        </a:accent6>
        <a:hlink>
          <a:srgbClr val="FDDB91"/>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powerpoint-template</Template>
  <TotalTime>0</TotalTime>
  <Words>5058</Words>
  <Application>WPS Presentation</Application>
  <PresentationFormat>On-screen Show (4:3)</PresentationFormat>
  <Paragraphs>220</Paragraphs>
  <Slides>14</Slides>
  <Notes>14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SimSun</vt:lpstr>
      <vt:lpstr>Wingdings</vt:lpstr>
      <vt:lpstr>Microsoft Sans Serif</vt:lpstr>
      <vt:lpstr>Verdana</vt:lpstr>
      <vt:lpstr>굴림</vt:lpstr>
      <vt:lpstr>Malgun Gothic</vt:lpstr>
      <vt:lpstr>Times New Roman</vt:lpstr>
      <vt:lpstr>Calibri</vt:lpstr>
      <vt:lpstr>Symbol</vt:lpstr>
      <vt:lpstr>Microsoft YaHei</vt:lpstr>
      <vt:lpstr>Arial Unicode MS</vt:lpstr>
      <vt:lpstr>powerpoint-template-24</vt:lpstr>
      <vt:lpstr>Improving Heart Failure Prediction Accuracy with PCA and Information Gain in Machine Learning Models</vt:lpstr>
      <vt:lpstr>Introduction</vt:lpstr>
      <vt:lpstr>Research Aim </vt:lpstr>
      <vt:lpstr>Research Questions </vt:lpstr>
      <vt:lpstr>  Project Objectives </vt:lpstr>
      <vt:lpstr>Project Plan</vt:lpstr>
      <vt:lpstr>Gantt Chart</vt:lpstr>
      <vt:lpstr> Methodology </vt:lpstr>
      <vt:lpstr>Dataset Overview</vt:lpstr>
      <vt:lpstr>Dataset Overview</vt:lpstr>
      <vt:lpstr>Ethical Requirements</vt:lpstr>
      <vt:lpstr> Model Performance Comparison </vt:lpstr>
      <vt:lpstr>Expected Outcomes</vt:lpstr>
      <vt:lpstr>PowerPoint 演示文稿</vt:lpstr>
    </vt:vector>
  </TitlesOfParts>
  <Company>Templates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Heart Failure Prediction Accuracy with PCA and Information Gain in Machine Learning Models</dc:title>
  <dc:creator>Vanitha</dc:creator>
  <cp:lastModifiedBy>ALEENA ANTOO</cp:lastModifiedBy>
  <cp:revision>7</cp:revision>
  <dcterms:created xsi:type="dcterms:W3CDTF">2025-02-05T05:43:00Z</dcterms:created>
  <dcterms:modified xsi:type="dcterms:W3CDTF">2025-02-12T06:37:33Z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D2765358A48B4825A69E5B2F47EBEC63_12</vt:lpwstr>
  </property>
  <property fmtid="{D5CDD505-2E9C-101B-9397-08002B2CF9AE}" pid="3" name="KSOProductBuildVer">
    <vt:lpwstr>1033-12.2.0.19805</vt:lpwstr>
  </property>
</Properties>
</file>