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IBM Plex Sans"/>
      <p:regular r:id="rId19"/>
      <p:bold r:id="rId20"/>
      <p:italic r:id="rId21"/>
      <p:boldItalic r:id="rId22"/>
    </p:embeddedFont>
    <p:embeddedFont>
      <p:font typeface="Lora"/>
      <p:regular r:id="rId23"/>
      <p:bold r:id="rId24"/>
      <p:italic r:id="rId25"/>
      <p:boldItalic r:id="rId26"/>
    </p:embeddedFont>
    <p:embeddedFont>
      <p:font typeface="Quattrocento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9931EA6-30D3-49D5-8D44-BDD08F080505}">
  <a:tblStyle styleId="{89931EA6-30D3-49D5-8D44-BDD08F08050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IBMPlexSans-bold.fntdata"/><Relationship Id="rId22" Type="http://schemas.openxmlformats.org/officeDocument/2006/relationships/font" Target="fonts/IBMPlexSans-boldItalic.fntdata"/><Relationship Id="rId21" Type="http://schemas.openxmlformats.org/officeDocument/2006/relationships/font" Target="fonts/IBMPlexSans-italic.fntdata"/><Relationship Id="rId24" Type="http://schemas.openxmlformats.org/officeDocument/2006/relationships/font" Target="fonts/Lora-bold.fntdata"/><Relationship Id="rId23" Type="http://schemas.openxmlformats.org/officeDocument/2006/relationships/font" Target="fonts/Lora-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ora-boldItalic.fntdata"/><Relationship Id="rId25" Type="http://schemas.openxmlformats.org/officeDocument/2006/relationships/font" Target="fonts/Lora-italic.fntdata"/><Relationship Id="rId28" Type="http://schemas.openxmlformats.org/officeDocument/2006/relationships/font" Target="fonts/QuattrocentoSans-bold.fntdata"/><Relationship Id="rId27" Type="http://schemas.openxmlformats.org/officeDocument/2006/relationships/font" Target="fonts/Quattrocento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Quattrocento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Quattrocento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IBMPlexSans-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9a89b7cefc_0_2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9a89b7cefc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9a89b7cefc_0_1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9a89b7cefc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9a89b7cefc_0_1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9a89b7cefc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9a89b7cefc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9a89b7cef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9a89b7cefc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9a89b7cef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9a89b7cefc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9a89b7cef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9a89b7cefc_0_1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9a89b7cef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9a89b7cefc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9a89b7cef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9a89b7cefc_0_1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9a89b7cef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9a89b7cefc_0_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9a89b7cef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996630" y="2003888"/>
            <a:ext cx="4523700" cy="1159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cxnSp>
        <p:nvCxnSpPr>
          <p:cNvPr id="11" name="Google Shape;11;p2"/>
          <p:cNvCxnSpPr/>
          <p:nvPr/>
        </p:nvCxnSpPr>
        <p:spPr>
          <a:xfrm>
            <a:off x="-6025" y="3676512"/>
            <a:ext cx="9162000" cy="0"/>
          </a:xfrm>
          <a:prstGeom prst="straightConnector1">
            <a:avLst/>
          </a:prstGeom>
          <a:noFill/>
          <a:ln cap="flat" cmpd="sng" w="9525">
            <a:solidFill>
              <a:srgbClr val="000000"/>
            </a:solidFill>
            <a:prstDash val="solid"/>
            <a:round/>
            <a:headEnd len="med" w="med" type="none"/>
            <a:tailEnd len="med" w="med" type="none"/>
          </a:ln>
        </p:spPr>
      </p:cxnSp>
      <p:sp>
        <p:nvSpPr>
          <p:cNvPr id="12" name="Google Shape;12;p2"/>
          <p:cNvSpPr/>
          <p:nvPr/>
        </p:nvSpPr>
        <p:spPr>
          <a:xfrm>
            <a:off x="1117950" y="339300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65" name="Shape 65"/>
        <p:cNvGrpSpPr/>
        <p:nvPr/>
      </p:nvGrpSpPr>
      <p:grpSpPr>
        <a:xfrm>
          <a:off x="0" y="0"/>
          <a:ext cx="0" cy="0"/>
          <a:chOff x="0" y="0"/>
          <a:chExt cx="0" cy="0"/>
        </a:xfrm>
      </p:grpSpPr>
      <p:sp>
        <p:nvSpPr>
          <p:cNvPr id="66" name="Google Shape;66;p1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3" name="Shape 13"/>
        <p:cNvGrpSpPr/>
        <p:nvPr/>
      </p:nvGrpSpPr>
      <p:grpSpPr>
        <a:xfrm>
          <a:off x="0" y="0"/>
          <a:ext cx="0" cy="0"/>
          <a:chOff x="0" y="0"/>
          <a:chExt cx="0" cy="0"/>
        </a:xfrm>
      </p:grpSpPr>
      <p:sp>
        <p:nvSpPr>
          <p:cNvPr id="14" name="Google Shape;14;p3"/>
          <p:cNvSpPr txBox="1"/>
          <p:nvPr>
            <p:ph idx="1" type="subTitle"/>
          </p:nvPr>
        </p:nvSpPr>
        <p:spPr>
          <a:xfrm>
            <a:off x="2022300" y="2815923"/>
            <a:ext cx="5591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400"/>
              <a:buNone/>
              <a:defRPr sz="1400">
                <a:highlight>
                  <a:schemeClr val="accent1"/>
                </a:highlight>
              </a:defRPr>
            </a:lvl1pPr>
            <a:lvl2pPr lvl="1" rtl="0">
              <a:spcBef>
                <a:spcPts val="0"/>
              </a:spcBef>
              <a:spcAft>
                <a:spcPts val="0"/>
              </a:spcAft>
              <a:buClr>
                <a:schemeClr val="dk2"/>
              </a:buClr>
              <a:buSzPts val="1400"/>
              <a:buNone/>
              <a:defRPr sz="1400">
                <a:solidFill>
                  <a:schemeClr val="dk2"/>
                </a:solidFill>
                <a:highlight>
                  <a:schemeClr val="accent1"/>
                </a:highlight>
              </a:defRPr>
            </a:lvl2pPr>
            <a:lvl3pPr lvl="2" rtl="0">
              <a:spcBef>
                <a:spcPts val="0"/>
              </a:spcBef>
              <a:spcAft>
                <a:spcPts val="0"/>
              </a:spcAft>
              <a:buClr>
                <a:schemeClr val="dk2"/>
              </a:buClr>
              <a:buSzPts val="1400"/>
              <a:buNone/>
              <a:defRPr sz="1400">
                <a:solidFill>
                  <a:schemeClr val="dk2"/>
                </a:solidFill>
                <a:highlight>
                  <a:schemeClr val="accent1"/>
                </a:highlight>
              </a:defRPr>
            </a:lvl3pPr>
            <a:lvl4pPr lvl="3" rtl="0">
              <a:spcBef>
                <a:spcPts val="0"/>
              </a:spcBef>
              <a:spcAft>
                <a:spcPts val="0"/>
              </a:spcAft>
              <a:buClr>
                <a:schemeClr val="dk2"/>
              </a:buClr>
              <a:buSzPts val="1400"/>
              <a:buNone/>
              <a:defRPr sz="1400">
                <a:solidFill>
                  <a:schemeClr val="dk2"/>
                </a:solidFill>
                <a:highlight>
                  <a:schemeClr val="accent1"/>
                </a:highlight>
              </a:defRPr>
            </a:lvl4pPr>
            <a:lvl5pPr lvl="4" rtl="0">
              <a:spcBef>
                <a:spcPts val="0"/>
              </a:spcBef>
              <a:spcAft>
                <a:spcPts val="0"/>
              </a:spcAft>
              <a:buClr>
                <a:schemeClr val="dk2"/>
              </a:buClr>
              <a:buSzPts val="1400"/>
              <a:buNone/>
              <a:defRPr sz="1400">
                <a:solidFill>
                  <a:schemeClr val="dk2"/>
                </a:solidFill>
                <a:highlight>
                  <a:schemeClr val="accent1"/>
                </a:highlight>
              </a:defRPr>
            </a:lvl5pPr>
            <a:lvl6pPr lvl="5" rtl="0">
              <a:spcBef>
                <a:spcPts val="0"/>
              </a:spcBef>
              <a:spcAft>
                <a:spcPts val="0"/>
              </a:spcAft>
              <a:buClr>
                <a:schemeClr val="dk2"/>
              </a:buClr>
              <a:buSzPts val="1400"/>
              <a:buNone/>
              <a:defRPr sz="1400">
                <a:solidFill>
                  <a:schemeClr val="dk2"/>
                </a:solidFill>
                <a:highlight>
                  <a:schemeClr val="accent1"/>
                </a:highlight>
              </a:defRPr>
            </a:lvl6pPr>
            <a:lvl7pPr lvl="6" rtl="0">
              <a:spcBef>
                <a:spcPts val="0"/>
              </a:spcBef>
              <a:spcAft>
                <a:spcPts val="0"/>
              </a:spcAft>
              <a:buClr>
                <a:schemeClr val="dk2"/>
              </a:buClr>
              <a:buSzPts val="1400"/>
              <a:buNone/>
              <a:defRPr sz="1400">
                <a:solidFill>
                  <a:schemeClr val="dk2"/>
                </a:solidFill>
                <a:highlight>
                  <a:schemeClr val="accent1"/>
                </a:highlight>
              </a:defRPr>
            </a:lvl7pPr>
            <a:lvl8pPr lvl="7" rtl="0">
              <a:spcBef>
                <a:spcPts val="0"/>
              </a:spcBef>
              <a:spcAft>
                <a:spcPts val="0"/>
              </a:spcAft>
              <a:buClr>
                <a:schemeClr val="dk2"/>
              </a:buClr>
              <a:buSzPts val="1400"/>
              <a:buNone/>
              <a:defRPr sz="1400">
                <a:solidFill>
                  <a:schemeClr val="dk2"/>
                </a:solidFill>
                <a:highlight>
                  <a:schemeClr val="accent1"/>
                </a:highlight>
              </a:defRPr>
            </a:lvl8pPr>
            <a:lvl9pPr lvl="8" rtl="0">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15" name="Google Shape;15;p3"/>
          <p:cNvCxnSpPr/>
          <p:nvPr/>
        </p:nvCxnSpPr>
        <p:spPr>
          <a:xfrm>
            <a:off x="-6025" y="2571762"/>
            <a:ext cx="1984500" cy="0"/>
          </a:xfrm>
          <a:prstGeom prst="straightConnector1">
            <a:avLst/>
          </a:prstGeom>
          <a:noFill/>
          <a:ln cap="flat" cmpd="sng" w="9525">
            <a:solidFill>
              <a:srgbClr val="CCCCCC"/>
            </a:solidFill>
            <a:prstDash val="solid"/>
            <a:round/>
            <a:headEnd len="med" w="med" type="none"/>
            <a:tailEnd len="med" w="med" type="none"/>
          </a:ln>
        </p:spPr>
      </p:cxnSp>
      <p:sp>
        <p:nvSpPr>
          <p:cNvPr id="16" name="Google Shape;16;p3"/>
          <p:cNvSpPr/>
          <p:nvPr/>
        </p:nvSpPr>
        <p:spPr>
          <a:xfrm>
            <a:off x="1117950" y="228825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ctrTitle"/>
          </p:nvPr>
        </p:nvSpPr>
        <p:spPr>
          <a:xfrm>
            <a:off x="2022225" y="1693523"/>
            <a:ext cx="37878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cxnSp>
        <p:nvCxnSpPr>
          <p:cNvPr id="18" name="Google Shape;18;p3"/>
          <p:cNvCxnSpPr/>
          <p:nvPr/>
        </p:nvCxnSpPr>
        <p:spPr>
          <a:xfrm>
            <a:off x="5898975" y="2571750"/>
            <a:ext cx="3251100" cy="0"/>
          </a:xfrm>
          <a:prstGeom prst="straightConnector1">
            <a:avLst/>
          </a:prstGeom>
          <a:noFill/>
          <a:ln cap="flat" cmpd="sng" w="9525">
            <a:solidFill>
              <a:srgbClr val="CCCCCC"/>
            </a:solidFill>
            <a:prstDash val="solid"/>
            <a:round/>
            <a:headEnd len="med" w="med" type="none"/>
            <a:tailEnd len="med" w="med" type="none"/>
          </a:ln>
        </p:spPr>
      </p:cxnSp>
      <p:sp>
        <p:nvSpPr>
          <p:cNvPr id="19" name="Google Shape;19;p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0" name="Shape 20"/>
        <p:cNvGrpSpPr/>
        <p:nvPr/>
      </p:nvGrpSpPr>
      <p:grpSpPr>
        <a:xfrm>
          <a:off x="0" y="0"/>
          <a:ext cx="0" cy="0"/>
          <a:chOff x="0" y="0"/>
          <a:chExt cx="0" cy="0"/>
        </a:xfrm>
      </p:grpSpPr>
      <p:sp>
        <p:nvSpPr>
          <p:cNvPr id="21" name="Google Shape;21;p4"/>
          <p:cNvSpPr txBox="1"/>
          <p:nvPr>
            <p:ph idx="1" type="body"/>
          </p:nvPr>
        </p:nvSpPr>
        <p:spPr>
          <a:xfrm>
            <a:off x="2105050" y="2238000"/>
            <a:ext cx="4933800" cy="819900"/>
          </a:xfrm>
          <a:prstGeom prst="rect">
            <a:avLst/>
          </a:prstGeom>
        </p:spPr>
        <p:txBody>
          <a:bodyPr anchorCtr="0" anchor="b" bIns="91425" lIns="91425" spcFirstLastPara="1" rIns="91425" wrap="square" tIns="91425">
            <a:noAutofit/>
          </a:bodyPr>
          <a:lstStyle>
            <a:lvl1pPr indent="-381000" lvl="0" marL="457200" rtl="0" algn="ctr">
              <a:spcBef>
                <a:spcPts val="600"/>
              </a:spcBef>
              <a:spcAft>
                <a:spcPts val="0"/>
              </a:spcAft>
              <a:buSzPts val="2400"/>
              <a:buFont typeface="Lora"/>
              <a:buChar char="◉"/>
              <a:defRPr i="1" sz="2400">
                <a:latin typeface="Lora"/>
                <a:ea typeface="Lora"/>
                <a:cs typeface="Lora"/>
                <a:sym typeface="Lora"/>
              </a:defRPr>
            </a:lvl1pPr>
            <a:lvl2pPr indent="-355600" lvl="1" marL="914400" rtl="0" algn="ctr">
              <a:spcBef>
                <a:spcPts val="0"/>
              </a:spcBef>
              <a:spcAft>
                <a:spcPts val="0"/>
              </a:spcAft>
              <a:buSzPts val="2000"/>
              <a:buFont typeface="Lora"/>
              <a:buChar char="○"/>
              <a:defRPr i="1">
                <a:latin typeface="Lora"/>
                <a:ea typeface="Lora"/>
                <a:cs typeface="Lora"/>
                <a:sym typeface="Lora"/>
              </a:defRPr>
            </a:lvl2pPr>
            <a:lvl3pPr indent="-355600" lvl="2" marL="1371600" rtl="0" algn="ctr">
              <a:spcBef>
                <a:spcPts val="0"/>
              </a:spcBef>
              <a:spcAft>
                <a:spcPts val="0"/>
              </a:spcAft>
              <a:buSzPts val="2000"/>
              <a:buFont typeface="Lora"/>
              <a:buChar char="■"/>
              <a:defRPr i="1">
                <a:latin typeface="Lora"/>
                <a:ea typeface="Lora"/>
                <a:cs typeface="Lora"/>
                <a:sym typeface="Lora"/>
              </a:defRPr>
            </a:lvl3pPr>
            <a:lvl4pPr indent="-381000" lvl="3" marL="1828800" rtl="0" algn="ctr">
              <a:spcBef>
                <a:spcPts val="0"/>
              </a:spcBef>
              <a:spcAft>
                <a:spcPts val="0"/>
              </a:spcAft>
              <a:buSzPts val="2400"/>
              <a:buFont typeface="Lora"/>
              <a:buChar char="●"/>
              <a:defRPr i="1" sz="2400">
                <a:latin typeface="Lora"/>
                <a:ea typeface="Lora"/>
                <a:cs typeface="Lora"/>
                <a:sym typeface="Lora"/>
              </a:defRPr>
            </a:lvl4pPr>
            <a:lvl5pPr indent="-381000" lvl="4" marL="2286000" rtl="0" algn="ctr">
              <a:spcBef>
                <a:spcPts val="0"/>
              </a:spcBef>
              <a:spcAft>
                <a:spcPts val="0"/>
              </a:spcAft>
              <a:buSzPts val="2400"/>
              <a:buFont typeface="Lora"/>
              <a:buChar char="○"/>
              <a:defRPr i="1" sz="2400">
                <a:latin typeface="Lora"/>
                <a:ea typeface="Lora"/>
                <a:cs typeface="Lora"/>
                <a:sym typeface="Lora"/>
              </a:defRPr>
            </a:lvl5pPr>
            <a:lvl6pPr indent="-381000" lvl="5" marL="2743200" rtl="0" algn="ctr">
              <a:spcBef>
                <a:spcPts val="0"/>
              </a:spcBef>
              <a:spcAft>
                <a:spcPts val="0"/>
              </a:spcAft>
              <a:buSzPts val="2400"/>
              <a:buFont typeface="Lora"/>
              <a:buChar char="■"/>
              <a:defRPr i="1" sz="2400">
                <a:latin typeface="Lora"/>
                <a:ea typeface="Lora"/>
                <a:cs typeface="Lora"/>
                <a:sym typeface="Lora"/>
              </a:defRPr>
            </a:lvl6pPr>
            <a:lvl7pPr indent="-381000" lvl="6" marL="3200400" rtl="0" algn="ctr">
              <a:spcBef>
                <a:spcPts val="0"/>
              </a:spcBef>
              <a:spcAft>
                <a:spcPts val="0"/>
              </a:spcAft>
              <a:buSzPts val="2400"/>
              <a:buFont typeface="Lora"/>
              <a:buChar char="●"/>
              <a:defRPr i="1" sz="2400">
                <a:latin typeface="Lora"/>
                <a:ea typeface="Lora"/>
                <a:cs typeface="Lora"/>
                <a:sym typeface="Lora"/>
              </a:defRPr>
            </a:lvl7pPr>
            <a:lvl8pPr indent="-381000" lvl="7" marL="3657600" rtl="0" algn="ctr">
              <a:spcBef>
                <a:spcPts val="0"/>
              </a:spcBef>
              <a:spcAft>
                <a:spcPts val="0"/>
              </a:spcAft>
              <a:buSzPts val="2400"/>
              <a:buFont typeface="Lora"/>
              <a:buChar char="○"/>
              <a:defRPr i="1" sz="2400">
                <a:latin typeface="Lora"/>
                <a:ea typeface="Lora"/>
                <a:cs typeface="Lora"/>
                <a:sym typeface="Lora"/>
              </a:defRPr>
            </a:lvl8pPr>
            <a:lvl9pPr indent="-381000" lvl="8" marL="4114800" algn="ctr">
              <a:spcBef>
                <a:spcPts val="0"/>
              </a:spcBef>
              <a:spcAft>
                <a:spcPts val="0"/>
              </a:spcAft>
              <a:buSzPts val="2400"/>
              <a:buFont typeface="Lora"/>
              <a:buChar char="■"/>
              <a:defRPr i="1" sz="2400">
                <a:latin typeface="Lora"/>
                <a:ea typeface="Lora"/>
                <a:cs typeface="Lora"/>
                <a:sym typeface="Lora"/>
              </a:defRPr>
            </a:lvl9pPr>
          </a:lstStyle>
          <a:p/>
        </p:txBody>
      </p:sp>
      <p:cxnSp>
        <p:nvCxnSpPr>
          <p:cNvPr id="22" name="Google Shape;22;p4"/>
          <p:cNvCxnSpPr/>
          <p:nvPr/>
        </p:nvCxnSpPr>
        <p:spPr>
          <a:xfrm>
            <a:off x="4584075" y="3676500"/>
            <a:ext cx="0" cy="1480500"/>
          </a:xfrm>
          <a:prstGeom prst="straightConnector1">
            <a:avLst/>
          </a:prstGeom>
          <a:noFill/>
          <a:ln cap="flat" cmpd="sng" w="9525">
            <a:solidFill>
              <a:srgbClr val="CCCCCC"/>
            </a:solidFill>
            <a:prstDash val="solid"/>
            <a:round/>
            <a:headEnd len="med" w="med" type="none"/>
            <a:tailEnd len="med" w="med" type="none"/>
          </a:ln>
        </p:spPr>
      </p:cxnSp>
      <p:sp>
        <p:nvSpPr>
          <p:cNvPr id="23" name="Google Shape;23;p4"/>
          <p:cNvSpPr/>
          <p:nvPr/>
        </p:nvSpPr>
        <p:spPr>
          <a:xfrm>
            <a:off x="4288500" y="339300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nvSpPr>
        <p:spPr>
          <a:xfrm>
            <a:off x="3593400" y="3412652"/>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Lora"/>
                <a:ea typeface="Lora"/>
                <a:cs typeface="Lora"/>
                <a:sym typeface="Lora"/>
              </a:rPr>
              <a:t>“</a:t>
            </a:r>
            <a:endParaRPr b="1" sz="3600">
              <a:latin typeface="Lora"/>
              <a:ea typeface="Lora"/>
              <a:cs typeface="Lora"/>
              <a:sym typeface="Lora"/>
            </a:endParaRPr>
          </a:p>
        </p:txBody>
      </p:sp>
      <p:sp>
        <p:nvSpPr>
          <p:cNvPr id="25" name="Google Shape;25;p4"/>
          <p:cNvSpPr txBox="1"/>
          <p:nvPr>
            <p:ph idx="12" type="sldNum"/>
          </p:nvPr>
        </p:nvSpPr>
        <p:spPr>
          <a:xfrm>
            <a:off x="4297650" y="1"/>
            <a:ext cx="548700" cy="393600"/>
          </a:xfrm>
          <a:prstGeom prst="rect">
            <a:avLst/>
          </a:prstGeom>
        </p:spPr>
        <p:txBody>
          <a:bodyPr anchorCtr="0" anchor="t"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6"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28" name="Google Shape;28;p5"/>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Lora"/>
              <a:buNone/>
              <a:defRPr b="1" sz="2000">
                <a:latin typeface="Lora"/>
                <a:ea typeface="Lora"/>
                <a:cs typeface="Lora"/>
                <a:sym typeface="Lora"/>
              </a:defRPr>
            </a:lvl1pPr>
            <a:lvl2pPr lvl="1" rtl="0">
              <a:spcBef>
                <a:spcPts val="0"/>
              </a:spcBef>
              <a:spcAft>
                <a:spcPts val="0"/>
              </a:spcAft>
              <a:buSzPts val="2000"/>
              <a:buFont typeface="Lora"/>
              <a:buNone/>
              <a:defRPr b="1" sz="2000">
                <a:highlight>
                  <a:srgbClr val="FFFFFF"/>
                </a:highlight>
                <a:latin typeface="Lora"/>
                <a:ea typeface="Lora"/>
                <a:cs typeface="Lora"/>
                <a:sym typeface="Lora"/>
              </a:defRPr>
            </a:lvl2pPr>
            <a:lvl3pPr lvl="2" rtl="0">
              <a:spcBef>
                <a:spcPts val="0"/>
              </a:spcBef>
              <a:spcAft>
                <a:spcPts val="0"/>
              </a:spcAft>
              <a:buSzPts val="2000"/>
              <a:buFont typeface="Lora"/>
              <a:buNone/>
              <a:defRPr b="1" sz="2000">
                <a:highlight>
                  <a:srgbClr val="FFFFFF"/>
                </a:highlight>
                <a:latin typeface="Lora"/>
                <a:ea typeface="Lora"/>
                <a:cs typeface="Lora"/>
                <a:sym typeface="Lora"/>
              </a:defRPr>
            </a:lvl3pPr>
            <a:lvl4pPr lvl="3" rtl="0">
              <a:spcBef>
                <a:spcPts val="0"/>
              </a:spcBef>
              <a:spcAft>
                <a:spcPts val="0"/>
              </a:spcAft>
              <a:buSzPts val="2000"/>
              <a:buFont typeface="Lora"/>
              <a:buNone/>
              <a:defRPr b="1" sz="2000">
                <a:highlight>
                  <a:srgbClr val="FFFFFF"/>
                </a:highlight>
                <a:latin typeface="Lora"/>
                <a:ea typeface="Lora"/>
                <a:cs typeface="Lora"/>
                <a:sym typeface="Lora"/>
              </a:defRPr>
            </a:lvl4pPr>
            <a:lvl5pPr lvl="4" rtl="0">
              <a:spcBef>
                <a:spcPts val="0"/>
              </a:spcBef>
              <a:spcAft>
                <a:spcPts val="0"/>
              </a:spcAft>
              <a:buSzPts val="2000"/>
              <a:buFont typeface="Lora"/>
              <a:buNone/>
              <a:defRPr b="1" sz="2000">
                <a:highlight>
                  <a:srgbClr val="FFFFFF"/>
                </a:highlight>
                <a:latin typeface="Lora"/>
                <a:ea typeface="Lora"/>
                <a:cs typeface="Lora"/>
                <a:sym typeface="Lora"/>
              </a:defRPr>
            </a:lvl5pPr>
            <a:lvl6pPr lvl="5" rtl="0">
              <a:spcBef>
                <a:spcPts val="0"/>
              </a:spcBef>
              <a:spcAft>
                <a:spcPts val="0"/>
              </a:spcAft>
              <a:buSzPts val="2000"/>
              <a:buFont typeface="Lora"/>
              <a:buNone/>
              <a:defRPr b="1" sz="2000">
                <a:highlight>
                  <a:srgbClr val="FFFFFF"/>
                </a:highlight>
                <a:latin typeface="Lora"/>
                <a:ea typeface="Lora"/>
                <a:cs typeface="Lora"/>
                <a:sym typeface="Lora"/>
              </a:defRPr>
            </a:lvl6pPr>
            <a:lvl7pPr lvl="6" rtl="0">
              <a:spcBef>
                <a:spcPts val="0"/>
              </a:spcBef>
              <a:spcAft>
                <a:spcPts val="0"/>
              </a:spcAft>
              <a:buSzPts val="2000"/>
              <a:buFont typeface="Lora"/>
              <a:buNone/>
              <a:defRPr b="1" sz="2000">
                <a:highlight>
                  <a:srgbClr val="FFFFFF"/>
                </a:highlight>
                <a:latin typeface="Lora"/>
                <a:ea typeface="Lora"/>
                <a:cs typeface="Lora"/>
                <a:sym typeface="Lora"/>
              </a:defRPr>
            </a:lvl7pPr>
            <a:lvl8pPr lvl="7" rtl="0">
              <a:spcBef>
                <a:spcPts val="0"/>
              </a:spcBef>
              <a:spcAft>
                <a:spcPts val="0"/>
              </a:spcAft>
              <a:buSzPts val="2000"/>
              <a:buFont typeface="Lora"/>
              <a:buNone/>
              <a:defRPr b="1" sz="2000">
                <a:highlight>
                  <a:srgbClr val="FFFFFF"/>
                </a:highlight>
                <a:latin typeface="Lora"/>
                <a:ea typeface="Lora"/>
                <a:cs typeface="Lora"/>
                <a:sym typeface="Lora"/>
              </a:defRPr>
            </a:lvl8pPr>
            <a:lvl9pPr lvl="8" rtl="0">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30" name="Google Shape;30;p5"/>
          <p:cNvSpPr txBox="1"/>
          <p:nvPr>
            <p:ph idx="1" type="body"/>
          </p:nvPr>
        </p:nvSpPr>
        <p:spPr>
          <a:xfrm>
            <a:off x="1381250" y="1616470"/>
            <a:ext cx="6809700" cy="31122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indent="-355600" lvl="1" marL="9144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indent="-355600" lvl="2" marL="1371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indent="-342900" lvl="3" marL="1828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indent="-342900" lvl="4" marL="22860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indent="-342900" lvl="5" marL="27432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indent="-342900" lvl="6" marL="32004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31" name="Google Shape;31;p5"/>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32" name="Google Shape;32;p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3" name="Shape 33"/>
        <p:cNvGrpSpPr/>
        <p:nvPr/>
      </p:nvGrpSpPr>
      <p:grpSpPr>
        <a:xfrm>
          <a:off x="0" y="0"/>
          <a:ext cx="0" cy="0"/>
          <a:chOff x="0" y="0"/>
          <a:chExt cx="0" cy="0"/>
        </a:xfrm>
      </p:grpSpPr>
      <p:sp>
        <p:nvSpPr>
          <p:cNvPr id="34" name="Google Shape;34;p6"/>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5" name="Google Shape;35;p6"/>
          <p:cNvSpPr txBox="1"/>
          <p:nvPr>
            <p:ph idx="1" type="body"/>
          </p:nvPr>
        </p:nvSpPr>
        <p:spPr>
          <a:xfrm>
            <a:off x="1381250" y="1618700"/>
            <a:ext cx="3425400" cy="32310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6" name="Google Shape;36;p6"/>
          <p:cNvSpPr txBox="1"/>
          <p:nvPr>
            <p:ph idx="2" type="body"/>
          </p:nvPr>
        </p:nvSpPr>
        <p:spPr>
          <a:xfrm>
            <a:off x="5012916" y="1618700"/>
            <a:ext cx="3425400" cy="32310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cxnSp>
        <p:nvCxnSpPr>
          <p:cNvPr id="37" name="Google Shape;37;p6"/>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38" name="Google Shape;38;p6"/>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6"/>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40" name="Google Shape;40;p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1" name="Shape 41"/>
        <p:cNvGrpSpPr/>
        <p:nvPr/>
      </p:nvGrpSpPr>
      <p:grpSpPr>
        <a:xfrm>
          <a:off x="0" y="0"/>
          <a:ext cx="0" cy="0"/>
          <a:chOff x="0" y="0"/>
          <a:chExt cx="0" cy="0"/>
        </a:xfrm>
      </p:grpSpPr>
      <p:sp>
        <p:nvSpPr>
          <p:cNvPr id="42" name="Google Shape;42;p7"/>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43" name="Google Shape;43;p7"/>
          <p:cNvSpPr txBox="1"/>
          <p:nvPr>
            <p:ph idx="1" type="body"/>
          </p:nvPr>
        </p:nvSpPr>
        <p:spPr>
          <a:xfrm>
            <a:off x="1381250"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44" name="Google Shape;44;p7"/>
          <p:cNvSpPr txBox="1"/>
          <p:nvPr>
            <p:ph idx="2" type="body"/>
          </p:nvPr>
        </p:nvSpPr>
        <p:spPr>
          <a:xfrm>
            <a:off x="3834912"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45" name="Google Shape;45;p7"/>
          <p:cNvSpPr txBox="1"/>
          <p:nvPr>
            <p:ph idx="3" type="body"/>
          </p:nvPr>
        </p:nvSpPr>
        <p:spPr>
          <a:xfrm>
            <a:off x="6288573"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cxnSp>
        <p:nvCxnSpPr>
          <p:cNvPr id="46" name="Google Shape;46;p7"/>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47" name="Google Shape;47;p7"/>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7"/>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49" name="Google Shape;49;p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8"/>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cxnSp>
        <p:nvCxnSpPr>
          <p:cNvPr id="52" name="Google Shape;52;p8"/>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53" name="Google Shape;53;p8"/>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8"/>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55" name="Google Shape;55;p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9"/>
          <p:cNvSpPr txBox="1"/>
          <p:nvPr>
            <p:ph idx="1" type="body"/>
          </p:nvPr>
        </p:nvSpPr>
        <p:spPr>
          <a:xfrm>
            <a:off x="1990450" y="4037375"/>
            <a:ext cx="5163000" cy="519600"/>
          </a:xfrm>
          <a:prstGeom prst="rect">
            <a:avLst/>
          </a:prstGeom>
        </p:spPr>
        <p:txBody>
          <a:bodyPr anchorCtr="0" anchor="b" bIns="91425" lIns="91425" spcFirstLastPara="1" rIns="91425" wrap="square" tIns="91425">
            <a:noAutofit/>
          </a:bodyPr>
          <a:lstStyle>
            <a:lvl1pPr indent="-228600" lvl="0" marL="457200" algn="ctr">
              <a:spcBef>
                <a:spcPts val="360"/>
              </a:spcBef>
              <a:spcAft>
                <a:spcPts val="0"/>
              </a:spcAft>
              <a:buSzPts val="1400"/>
              <a:buFont typeface="Lora"/>
              <a:buNone/>
              <a:defRPr i="1" sz="1400">
                <a:latin typeface="Lora"/>
                <a:ea typeface="Lora"/>
                <a:cs typeface="Lora"/>
                <a:sym typeface="Lora"/>
              </a:defRPr>
            </a:lvl1pPr>
          </a:lstStyle>
          <a:p/>
        </p:txBody>
      </p:sp>
      <p:cxnSp>
        <p:nvCxnSpPr>
          <p:cNvPr id="58" name="Google Shape;58;p9"/>
          <p:cNvCxnSpPr/>
          <p:nvPr/>
        </p:nvCxnSpPr>
        <p:spPr>
          <a:xfrm>
            <a:off x="-6025" y="4666129"/>
            <a:ext cx="9162000" cy="0"/>
          </a:xfrm>
          <a:prstGeom prst="straightConnector1">
            <a:avLst/>
          </a:prstGeom>
          <a:noFill/>
          <a:ln cap="flat" cmpd="sng" w="9525">
            <a:solidFill>
              <a:srgbClr val="CCCCCC"/>
            </a:solidFill>
            <a:prstDash val="solid"/>
            <a:round/>
            <a:headEnd len="med" w="med" type="none"/>
            <a:tailEnd len="med" w="med" type="none"/>
          </a:ln>
        </p:spPr>
      </p:cxnSp>
      <p:sp>
        <p:nvSpPr>
          <p:cNvPr id="59" name="Google Shape;59;p9"/>
          <p:cNvSpPr/>
          <p:nvPr/>
        </p:nvSpPr>
        <p:spPr>
          <a:xfrm>
            <a:off x="4457400" y="4551496"/>
            <a:ext cx="229200" cy="229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9"/>
          <p:cNvSpPr txBox="1"/>
          <p:nvPr>
            <p:ph idx="12" type="sldNum"/>
          </p:nvPr>
        </p:nvSpPr>
        <p:spPr>
          <a:xfrm>
            <a:off x="4297650" y="4780700"/>
            <a:ext cx="548700" cy="362700"/>
          </a:xfrm>
          <a:prstGeom prst="rect">
            <a:avLst/>
          </a:prstGeom>
        </p:spPr>
        <p:txBody>
          <a:bodyPr anchorCtr="0" anchor="ctr"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cxnSp>
        <p:nvCxnSpPr>
          <p:cNvPr id="62" name="Google Shape;62;p10"/>
          <p:cNvCxnSpPr/>
          <p:nvPr/>
        </p:nvCxnSpPr>
        <p:spPr>
          <a:xfrm>
            <a:off x="-6025" y="4513729"/>
            <a:ext cx="9162000" cy="0"/>
          </a:xfrm>
          <a:prstGeom prst="straightConnector1">
            <a:avLst/>
          </a:prstGeom>
          <a:noFill/>
          <a:ln cap="flat" cmpd="sng" w="9525">
            <a:solidFill>
              <a:srgbClr val="CCCCCC"/>
            </a:solidFill>
            <a:prstDash val="solid"/>
            <a:round/>
            <a:headEnd len="med" w="med" type="none"/>
            <a:tailEnd len="med" w="med" type="none"/>
          </a:ln>
        </p:spPr>
      </p:cxnSp>
      <p:sp>
        <p:nvSpPr>
          <p:cNvPr id="63" name="Google Shape;63;p10"/>
          <p:cNvSpPr/>
          <p:nvPr/>
        </p:nvSpPr>
        <p:spPr>
          <a:xfrm>
            <a:off x="4293700" y="4235405"/>
            <a:ext cx="556500" cy="556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0"/>
          <p:cNvSpPr txBox="1"/>
          <p:nvPr>
            <p:ph idx="12" type="sldNum"/>
          </p:nvPr>
        </p:nvSpPr>
        <p:spPr>
          <a:xfrm>
            <a:off x="4297650" y="4791900"/>
            <a:ext cx="548700" cy="351600"/>
          </a:xfrm>
          <a:prstGeom prst="rect">
            <a:avLst/>
          </a:prstGeom>
        </p:spPr>
        <p:txBody>
          <a:bodyPr anchorCtr="0" anchor="ctr"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indent="-355600" lvl="1" marL="9144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indent="-355600" lvl="2" marL="1371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indent="-342900" lvl="3" marL="18288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indent="-342900" lvl="4" marL="22860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indent="-342900" lvl="5" marL="27432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indent="-342900" lvl="6" marL="32004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indent="-342900" lvl="7" marL="36576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indent="-342900" lvl="8" marL="41148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p:txBody>
      </p:sp>
      <p:sp>
        <p:nvSpPr>
          <p:cNvPr id="7" name="Google Shape;7;p1"/>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2000"/>
              <a:buFont typeface="Lora"/>
              <a:buNone/>
              <a:defRPr b="1" sz="2000">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b="1" sz="2000">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b="1" sz="2000">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b="1" sz="2000">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b="1" sz="2000">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b="1" sz="2000">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b="1" sz="2000">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b="1" sz="2000">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b="1" sz="2000">
                <a:solidFill>
                  <a:schemeClr val="dk1"/>
                </a:solidFill>
                <a:latin typeface="Lora"/>
                <a:ea typeface="Lora"/>
                <a:cs typeface="Lora"/>
                <a:sym typeface="Lora"/>
              </a:defRPr>
            </a:lvl9pPr>
          </a:lstStyle>
          <a:p/>
        </p:txBody>
      </p:sp>
      <p:sp>
        <p:nvSpPr>
          <p:cNvPr id="8" name="Google Shape;8;p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mc:AlternateContent>
    <mc:Choice Requires="p14">
      <p:transition spd="slow" p14:dur="900">
        <p14:prism dir="l"/>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hyperlink" Target="https://doi.org/10.1109/ICEST55168.2022.9828576"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2"/>
          <p:cNvSpPr txBox="1"/>
          <p:nvPr>
            <p:ph type="ctrTitle"/>
          </p:nvPr>
        </p:nvSpPr>
        <p:spPr>
          <a:xfrm>
            <a:off x="1450123" y="1700350"/>
            <a:ext cx="61497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highlight>
                  <a:srgbClr val="FFCD00"/>
                </a:highlight>
              </a:rPr>
              <a:t>Diabetic</a:t>
            </a:r>
            <a:r>
              <a:rPr lang="en"/>
              <a:t> Retinopathy Detection</a:t>
            </a:r>
            <a:endParaRPr/>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2"/>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2"/>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2"/>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2"/>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2"/>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2"/>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2"/>
            <p:cNvSpPr/>
            <p:nvPr/>
          </p:nvSpPr>
          <p:spPr>
            <a:xfrm>
              <a:off x="6795900" y="2628550"/>
              <a:ext cx="102300" cy="25"/>
            </a:xfrm>
            <a:custGeom>
              <a:rect b="b" l="l" r="r" t="t"/>
              <a:pathLst>
                <a:path extrusionOk="0" fill="none" h="1" w="4092">
                  <a:moveTo>
                    <a:pt x="0" y="1"/>
                  </a:moveTo>
                  <a:lnTo>
                    <a:pt x="4092"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2"/>
          <p:cNvSpPr txBox="1"/>
          <p:nvPr/>
        </p:nvSpPr>
        <p:spPr>
          <a:xfrm>
            <a:off x="7024150" y="75250"/>
            <a:ext cx="205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Quattrocento Sans"/>
                <a:ea typeface="Quattrocento Sans"/>
                <a:cs typeface="Quattrocento Sans"/>
                <a:sym typeface="Quattrocento Sans"/>
              </a:rPr>
              <a:t>COVENTRY </a:t>
            </a:r>
            <a:r>
              <a:rPr lang="en">
                <a:latin typeface="Quattrocento Sans"/>
                <a:ea typeface="Quattrocento Sans"/>
                <a:cs typeface="Quattrocento Sans"/>
                <a:sym typeface="Quattrocento Sans"/>
              </a:rPr>
              <a:t>UNIVERSITY</a:t>
            </a:r>
            <a:endParaRPr>
              <a:latin typeface="Quattrocento Sans"/>
              <a:ea typeface="Quattrocento Sans"/>
              <a:cs typeface="Quattrocento Sans"/>
              <a:sym typeface="Quattrocento Sans"/>
            </a:endParaRPr>
          </a:p>
        </p:txBody>
      </p:sp>
      <p:sp>
        <p:nvSpPr>
          <p:cNvPr id="82" name="Google Shape;82;p12"/>
          <p:cNvSpPr txBox="1"/>
          <p:nvPr/>
        </p:nvSpPr>
        <p:spPr>
          <a:xfrm>
            <a:off x="2498625" y="3742450"/>
            <a:ext cx="40527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Quattrocento Sans"/>
                <a:ea typeface="Quattrocento Sans"/>
                <a:cs typeface="Quattrocento Sans"/>
                <a:sym typeface="Quattrocento Sans"/>
              </a:rPr>
              <a:t>Presented By:  </a:t>
            </a:r>
            <a:r>
              <a:rPr b="1" lang="en">
                <a:latin typeface="Quattrocento Sans"/>
                <a:ea typeface="Quattrocento Sans"/>
                <a:cs typeface="Quattrocento Sans"/>
                <a:sym typeface="Quattrocento Sans"/>
              </a:rPr>
              <a:t>Aleena Alby</a:t>
            </a:r>
            <a:br>
              <a:rPr lang="en">
                <a:latin typeface="Quattrocento Sans"/>
                <a:ea typeface="Quattrocento Sans"/>
                <a:cs typeface="Quattrocento Sans"/>
                <a:sym typeface="Quattrocento Sans"/>
              </a:rPr>
            </a:br>
            <a:r>
              <a:rPr lang="en">
                <a:latin typeface="Quattrocento Sans"/>
                <a:ea typeface="Quattrocento Sans"/>
                <a:cs typeface="Quattrocento Sans"/>
                <a:sym typeface="Quattrocento Sans"/>
              </a:rPr>
              <a:t>1st </a:t>
            </a:r>
            <a:r>
              <a:rPr lang="en">
                <a:latin typeface="Quattrocento Sans"/>
                <a:ea typeface="Quattrocento Sans"/>
                <a:cs typeface="Quattrocento Sans"/>
                <a:sym typeface="Quattrocento Sans"/>
              </a:rPr>
              <a:t>Supervisor</a:t>
            </a:r>
            <a:r>
              <a:rPr lang="en">
                <a:latin typeface="Quattrocento Sans"/>
                <a:ea typeface="Quattrocento Sans"/>
                <a:cs typeface="Quattrocento Sans"/>
                <a:sym typeface="Quattrocento Sans"/>
              </a:rPr>
              <a:t> : </a:t>
            </a:r>
            <a:r>
              <a:rPr b="1" lang="en">
                <a:latin typeface="Quattrocento Sans"/>
                <a:ea typeface="Quattrocento Sans"/>
                <a:cs typeface="Quattrocento Sans"/>
                <a:sym typeface="Quattrocento Sans"/>
              </a:rPr>
              <a:t>Prof. James Brusey</a:t>
            </a:r>
            <a:endParaRPr b="1">
              <a:latin typeface="Quattrocento Sans"/>
              <a:ea typeface="Quattrocento Sans"/>
              <a:cs typeface="Quattrocento Sans"/>
              <a:sym typeface="Quattrocento Sans"/>
            </a:endParaRPr>
          </a:p>
          <a:p>
            <a:pPr indent="0" lvl="0" marL="0" rtl="0" algn="ctr">
              <a:spcBef>
                <a:spcPts val="0"/>
              </a:spcBef>
              <a:spcAft>
                <a:spcPts val="0"/>
              </a:spcAft>
              <a:buNone/>
            </a:pPr>
            <a:r>
              <a:rPr lang="en">
                <a:latin typeface="Quattrocento Sans"/>
                <a:ea typeface="Quattrocento Sans"/>
                <a:cs typeface="Quattrocento Sans"/>
                <a:sym typeface="Quattrocento Sans"/>
              </a:rPr>
              <a:t>2nd Supervisor : </a:t>
            </a:r>
            <a:r>
              <a:rPr b="1" lang="en">
                <a:latin typeface="Quattrocento Sans"/>
                <a:ea typeface="Quattrocento Sans"/>
                <a:cs typeface="Quattrocento Sans"/>
                <a:sym typeface="Quattrocento Sans"/>
              </a:rPr>
              <a:t>Dr. Fei He</a:t>
            </a:r>
            <a:endParaRPr b="1">
              <a:latin typeface="Quattrocento Sans"/>
              <a:ea typeface="Quattrocento Sans"/>
              <a:cs typeface="Quattrocento Sans"/>
              <a:sym typeface="Quattrocento Sans"/>
            </a:endParaRPr>
          </a:p>
          <a:p>
            <a:pPr indent="0" lvl="0" marL="0" rtl="0" algn="ctr">
              <a:spcBef>
                <a:spcPts val="0"/>
              </a:spcBef>
              <a:spcAft>
                <a:spcPts val="0"/>
              </a:spcAft>
              <a:buNone/>
            </a:pPr>
            <a:r>
              <a:rPr lang="en">
                <a:latin typeface="Quattrocento Sans"/>
                <a:ea typeface="Quattrocento Sans"/>
                <a:cs typeface="Quattrocento Sans"/>
                <a:sym typeface="Quattrocento Sans"/>
              </a:rPr>
              <a:t>Date : </a:t>
            </a:r>
            <a:r>
              <a:rPr b="1" lang="en">
                <a:latin typeface="Quattrocento Sans"/>
                <a:ea typeface="Quattrocento Sans"/>
                <a:cs typeface="Quattrocento Sans"/>
                <a:sym typeface="Quattrocento Sans"/>
              </a:rPr>
              <a:t>6 Dec 2022</a:t>
            </a:r>
            <a:endParaRPr b="1">
              <a:latin typeface="Quattrocento Sans"/>
              <a:ea typeface="Quattrocento Sans"/>
              <a:cs typeface="Quattrocento Sans"/>
              <a:sym typeface="Quattrocento Sans"/>
            </a:endParaRPr>
          </a:p>
          <a:p>
            <a:pPr indent="0" lvl="0" marL="0" rtl="0" algn="l">
              <a:spcBef>
                <a:spcPts val="0"/>
              </a:spcBef>
              <a:spcAft>
                <a:spcPts val="0"/>
              </a:spcAft>
              <a:buNone/>
            </a:pPr>
            <a:r>
              <a:t/>
            </a:r>
            <a:endParaRPr>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cxnSp>
        <p:nvCxnSpPr>
          <p:cNvPr id="226" name="Google Shape;226;p21"/>
          <p:cNvCxnSpPr/>
          <p:nvPr/>
        </p:nvCxnSpPr>
        <p:spPr>
          <a:xfrm>
            <a:off x="37625" y="901925"/>
            <a:ext cx="808800" cy="900"/>
          </a:xfrm>
          <a:prstGeom prst="straightConnector1">
            <a:avLst/>
          </a:prstGeom>
          <a:noFill/>
          <a:ln cap="flat" cmpd="sng" w="9525">
            <a:solidFill>
              <a:srgbClr val="CCCCCC"/>
            </a:solidFill>
            <a:prstDash val="solid"/>
            <a:round/>
            <a:headEnd len="med" w="med" type="none"/>
            <a:tailEnd len="med" w="med" type="none"/>
          </a:ln>
        </p:spPr>
      </p:cxnSp>
      <p:cxnSp>
        <p:nvCxnSpPr>
          <p:cNvPr id="227" name="Google Shape;227;p21"/>
          <p:cNvCxnSpPr/>
          <p:nvPr/>
        </p:nvCxnSpPr>
        <p:spPr>
          <a:xfrm flipH="1" rot="10800000">
            <a:off x="5143500" y="901075"/>
            <a:ext cx="4000500" cy="6600"/>
          </a:xfrm>
          <a:prstGeom prst="straightConnector1">
            <a:avLst/>
          </a:prstGeom>
          <a:noFill/>
          <a:ln cap="flat" cmpd="sng" w="9525">
            <a:solidFill>
              <a:srgbClr val="CCCCCC"/>
            </a:solidFill>
            <a:prstDash val="solid"/>
            <a:round/>
            <a:headEnd len="med" w="med" type="none"/>
            <a:tailEnd len="med" w="med" type="none"/>
          </a:ln>
        </p:spPr>
      </p:cxnSp>
      <p:sp>
        <p:nvSpPr>
          <p:cNvPr id="228" name="Google Shape;228;p2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9" name="Google Shape;229;p21"/>
          <p:cNvSpPr txBox="1"/>
          <p:nvPr/>
        </p:nvSpPr>
        <p:spPr>
          <a:xfrm>
            <a:off x="1405575" y="639575"/>
            <a:ext cx="3995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latin typeface="Quattrocento Sans"/>
                <a:ea typeface="Quattrocento Sans"/>
                <a:cs typeface="Quattrocento Sans"/>
                <a:sym typeface="Quattrocento Sans"/>
              </a:rPr>
              <a:t>Limitation</a:t>
            </a:r>
            <a:r>
              <a:rPr lang="en" sz="2200">
                <a:latin typeface="Quattrocento Sans"/>
                <a:ea typeface="Quattrocento Sans"/>
                <a:cs typeface="Quattrocento Sans"/>
                <a:sym typeface="Quattrocento Sans"/>
              </a:rPr>
              <a:t> and </a:t>
            </a:r>
            <a:r>
              <a:rPr lang="en" sz="2200">
                <a:highlight>
                  <a:srgbClr val="FFCD00"/>
                </a:highlight>
                <a:latin typeface="Quattrocento Sans"/>
                <a:ea typeface="Quattrocento Sans"/>
                <a:cs typeface="Quattrocento Sans"/>
                <a:sym typeface="Quattrocento Sans"/>
              </a:rPr>
              <a:t>future scope</a:t>
            </a:r>
            <a:endParaRPr b="1" sz="2200" u="sng">
              <a:highlight>
                <a:srgbClr val="FFCD00"/>
              </a:highlight>
              <a:latin typeface="Quattrocento Sans"/>
              <a:ea typeface="Quattrocento Sans"/>
              <a:cs typeface="Quattrocento Sans"/>
              <a:sym typeface="Quattrocento Sans"/>
            </a:endParaRPr>
          </a:p>
        </p:txBody>
      </p:sp>
      <p:sp>
        <p:nvSpPr>
          <p:cNvPr id="230" name="Google Shape;230;p21"/>
          <p:cNvSpPr txBox="1"/>
          <p:nvPr/>
        </p:nvSpPr>
        <p:spPr>
          <a:xfrm>
            <a:off x="6848400" y="75225"/>
            <a:ext cx="229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Quattrocento Sans"/>
                <a:ea typeface="Quattrocento Sans"/>
                <a:cs typeface="Quattrocento Sans"/>
                <a:sym typeface="Quattrocento Sans"/>
              </a:rPr>
              <a:t>COVENTRY </a:t>
            </a:r>
            <a:r>
              <a:rPr lang="en">
                <a:solidFill>
                  <a:schemeClr val="dk1"/>
                </a:solidFill>
                <a:latin typeface="Quattrocento Sans"/>
                <a:ea typeface="Quattrocento Sans"/>
                <a:cs typeface="Quattrocento Sans"/>
                <a:sym typeface="Quattrocento Sans"/>
              </a:rPr>
              <a:t>UNIVERSITY</a:t>
            </a:r>
            <a:endParaRPr/>
          </a:p>
        </p:txBody>
      </p:sp>
      <p:sp>
        <p:nvSpPr>
          <p:cNvPr id="231" name="Google Shape;231;p21"/>
          <p:cNvSpPr/>
          <p:nvPr/>
        </p:nvSpPr>
        <p:spPr>
          <a:xfrm>
            <a:off x="959175" y="662675"/>
            <a:ext cx="446400" cy="477000"/>
          </a:xfrm>
          <a:prstGeom prst="ellipse">
            <a:avLst/>
          </a:prstGeom>
          <a:solidFill>
            <a:schemeClr val="accent1"/>
          </a:solidFill>
          <a:ln cap="flat" cmpd="sng" w="9525">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Quattrocento Sans"/>
                <a:ea typeface="Quattrocento Sans"/>
                <a:cs typeface="Quattrocento Sans"/>
                <a:sym typeface="Quattrocento Sans"/>
              </a:rPr>
              <a:t>8</a:t>
            </a:r>
            <a:endParaRPr sz="2600">
              <a:solidFill>
                <a:schemeClr val="dk1"/>
              </a:solidFill>
              <a:latin typeface="Quattrocento Sans"/>
              <a:ea typeface="Quattrocento Sans"/>
              <a:cs typeface="Quattrocento Sans"/>
              <a:sym typeface="Quattrocento Sans"/>
            </a:endParaRPr>
          </a:p>
        </p:txBody>
      </p:sp>
      <p:sp>
        <p:nvSpPr>
          <p:cNvPr id="232" name="Google Shape;232;p21"/>
          <p:cNvSpPr txBox="1"/>
          <p:nvPr/>
        </p:nvSpPr>
        <p:spPr>
          <a:xfrm>
            <a:off x="1064575" y="1546400"/>
            <a:ext cx="6465900" cy="25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Quattrocento Sans"/>
                <a:ea typeface="Quattrocento Sans"/>
                <a:cs typeface="Quattrocento Sans"/>
                <a:sym typeface="Quattrocento Sans"/>
              </a:rPr>
              <a:t>Limitation</a:t>
            </a:r>
            <a:endParaRPr b="1" sz="1800">
              <a:latin typeface="Quattrocento Sans"/>
              <a:ea typeface="Quattrocento Sans"/>
              <a:cs typeface="Quattrocento Sans"/>
              <a:sym typeface="Quattrocento Sans"/>
            </a:endParaRPr>
          </a:p>
          <a:p>
            <a:pPr indent="-317500" lvl="0" marL="457200" rtl="0" algn="l">
              <a:spcBef>
                <a:spcPts val="0"/>
              </a:spcBef>
              <a:spcAft>
                <a:spcPts val="0"/>
              </a:spcAft>
              <a:buSzPts val="1400"/>
              <a:buFont typeface="Quattrocento Sans"/>
              <a:buChar char="❏"/>
            </a:pPr>
            <a:r>
              <a:rPr lang="en">
                <a:latin typeface="Quattrocento Sans"/>
                <a:ea typeface="Quattrocento Sans"/>
                <a:cs typeface="Quattrocento Sans"/>
                <a:sym typeface="Quattrocento Sans"/>
              </a:rPr>
              <a:t>Limitation of this work is that the dataset was an imbalanced dataset.</a:t>
            </a:r>
            <a:endParaRPr>
              <a:latin typeface="Quattrocento Sans"/>
              <a:ea typeface="Quattrocento Sans"/>
              <a:cs typeface="Quattrocento Sans"/>
              <a:sym typeface="Quattrocento Sans"/>
            </a:endParaRPr>
          </a:p>
          <a:p>
            <a:pPr indent="0" lvl="0" marL="0" rtl="0" algn="l">
              <a:spcBef>
                <a:spcPts val="0"/>
              </a:spcBef>
              <a:spcAft>
                <a:spcPts val="0"/>
              </a:spcAft>
              <a:buNone/>
            </a:pPr>
            <a:r>
              <a:t/>
            </a:r>
            <a:endParaRPr b="1" sz="1800">
              <a:latin typeface="Quattrocento Sans"/>
              <a:ea typeface="Quattrocento Sans"/>
              <a:cs typeface="Quattrocento Sans"/>
              <a:sym typeface="Quattrocento Sans"/>
            </a:endParaRPr>
          </a:p>
          <a:p>
            <a:pPr indent="0" lvl="0" marL="0" rtl="0" algn="l">
              <a:spcBef>
                <a:spcPts val="0"/>
              </a:spcBef>
              <a:spcAft>
                <a:spcPts val="0"/>
              </a:spcAft>
              <a:buNone/>
            </a:pPr>
            <a:r>
              <a:rPr b="1" lang="en" sz="1800">
                <a:latin typeface="Quattrocento Sans"/>
                <a:ea typeface="Quattrocento Sans"/>
                <a:cs typeface="Quattrocento Sans"/>
                <a:sym typeface="Quattrocento Sans"/>
              </a:rPr>
              <a:t>Future Scope</a:t>
            </a:r>
            <a:endParaRPr b="1" sz="1800">
              <a:latin typeface="Quattrocento Sans"/>
              <a:ea typeface="Quattrocento Sans"/>
              <a:cs typeface="Quattrocento Sans"/>
              <a:sym typeface="Quattrocento Sans"/>
            </a:endParaRPr>
          </a:p>
          <a:p>
            <a:pPr indent="0" lvl="0" marL="0" rtl="0" algn="l">
              <a:spcBef>
                <a:spcPts val="0"/>
              </a:spcBef>
              <a:spcAft>
                <a:spcPts val="0"/>
              </a:spcAft>
              <a:buNone/>
            </a:pPr>
            <a:r>
              <a:t/>
            </a:r>
            <a:endParaRPr b="1" sz="1800">
              <a:latin typeface="Quattrocento Sans"/>
              <a:ea typeface="Quattrocento Sans"/>
              <a:cs typeface="Quattrocento Sans"/>
              <a:sym typeface="Quattrocento Sans"/>
            </a:endParaRPr>
          </a:p>
          <a:p>
            <a:pPr indent="-311150" lvl="0" marL="457200" rtl="0" algn="l">
              <a:spcBef>
                <a:spcPts val="0"/>
              </a:spcBef>
              <a:spcAft>
                <a:spcPts val="0"/>
              </a:spcAft>
              <a:buSzPts val="1300"/>
              <a:buFont typeface="Quattrocento Sans"/>
              <a:buChar char="❏"/>
            </a:pPr>
            <a:r>
              <a:rPr lang="en" sz="1300">
                <a:latin typeface="Quattrocento Sans"/>
                <a:ea typeface="Quattrocento Sans"/>
                <a:cs typeface="Quattrocento Sans"/>
                <a:sym typeface="Quattrocento Sans"/>
              </a:rPr>
              <a:t>This study has effectively shown that boosting image quality increases accuracy. It is recommended that more study be done to look into alternative image enhancement features.</a:t>
            </a:r>
            <a:endParaRPr sz="1300">
              <a:latin typeface="Quattrocento Sans"/>
              <a:ea typeface="Quattrocento Sans"/>
              <a:cs typeface="Quattrocento Sans"/>
              <a:sym typeface="Quattrocento Sans"/>
            </a:endParaRPr>
          </a:p>
          <a:p>
            <a:pPr indent="-311150" lvl="0" marL="457200" rtl="0" algn="l">
              <a:lnSpc>
                <a:spcPct val="115000"/>
              </a:lnSpc>
              <a:spcBef>
                <a:spcPts val="0"/>
              </a:spcBef>
              <a:spcAft>
                <a:spcPts val="0"/>
              </a:spcAft>
              <a:buSzPts val="1300"/>
              <a:buFont typeface="Quattrocento Sans"/>
              <a:buChar char="❏"/>
            </a:pPr>
            <a:r>
              <a:rPr lang="en" sz="1300">
                <a:solidFill>
                  <a:schemeClr val="dk1"/>
                </a:solidFill>
                <a:latin typeface="Quattrocento Sans"/>
                <a:ea typeface="Quattrocento Sans"/>
                <a:cs typeface="Quattrocento Sans"/>
                <a:sym typeface="Quattrocento Sans"/>
              </a:rPr>
              <a:t>More data preprocessing steps could be implemented.</a:t>
            </a:r>
            <a:endParaRPr sz="1300">
              <a:solidFill>
                <a:schemeClr val="dk1"/>
              </a:solidFill>
              <a:latin typeface="Quattrocento Sans"/>
              <a:ea typeface="Quattrocento Sans"/>
              <a:cs typeface="Quattrocento Sans"/>
              <a:sym typeface="Quattrocento Sans"/>
            </a:endParaRPr>
          </a:p>
          <a:p>
            <a:pPr indent="-311150" lvl="0" marL="457200" rtl="0" algn="l">
              <a:lnSpc>
                <a:spcPct val="115000"/>
              </a:lnSpc>
              <a:spcBef>
                <a:spcPts val="0"/>
              </a:spcBef>
              <a:spcAft>
                <a:spcPts val="0"/>
              </a:spcAft>
              <a:buClr>
                <a:schemeClr val="dk1"/>
              </a:buClr>
              <a:buSzPts val="1300"/>
              <a:buFont typeface="Quattrocento Sans"/>
              <a:buChar char="❏"/>
            </a:pPr>
            <a:r>
              <a:rPr lang="en" sz="1300">
                <a:solidFill>
                  <a:schemeClr val="dk1"/>
                </a:solidFill>
                <a:latin typeface="Quattrocento Sans"/>
                <a:ea typeface="Quattrocento Sans"/>
                <a:cs typeface="Quattrocento Sans"/>
                <a:sym typeface="Quattrocento Sans"/>
              </a:rPr>
              <a:t>Other model could also be explored.</a:t>
            </a:r>
            <a:endParaRPr sz="13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cxnSp>
        <p:nvCxnSpPr>
          <p:cNvPr id="237" name="Google Shape;237;p22"/>
          <p:cNvCxnSpPr/>
          <p:nvPr/>
        </p:nvCxnSpPr>
        <p:spPr>
          <a:xfrm>
            <a:off x="37625" y="901925"/>
            <a:ext cx="808800" cy="900"/>
          </a:xfrm>
          <a:prstGeom prst="straightConnector1">
            <a:avLst/>
          </a:prstGeom>
          <a:noFill/>
          <a:ln cap="flat" cmpd="sng" w="9525">
            <a:solidFill>
              <a:srgbClr val="CCCCCC"/>
            </a:solidFill>
            <a:prstDash val="solid"/>
            <a:round/>
            <a:headEnd len="med" w="med" type="none"/>
            <a:tailEnd len="med" w="med" type="none"/>
          </a:ln>
        </p:spPr>
      </p:cxnSp>
      <p:cxnSp>
        <p:nvCxnSpPr>
          <p:cNvPr id="238" name="Google Shape;238;p22"/>
          <p:cNvCxnSpPr/>
          <p:nvPr/>
        </p:nvCxnSpPr>
        <p:spPr>
          <a:xfrm>
            <a:off x="3048000" y="896475"/>
            <a:ext cx="6096000" cy="4500"/>
          </a:xfrm>
          <a:prstGeom prst="straightConnector1">
            <a:avLst/>
          </a:prstGeom>
          <a:noFill/>
          <a:ln cap="flat" cmpd="sng" w="9525">
            <a:solidFill>
              <a:srgbClr val="CCCCCC"/>
            </a:solidFill>
            <a:prstDash val="solid"/>
            <a:round/>
            <a:headEnd len="med" w="med" type="none"/>
            <a:tailEnd len="med" w="med" type="none"/>
          </a:ln>
        </p:spPr>
      </p:cxnSp>
      <p:sp>
        <p:nvSpPr>
          <p:cNvPr id="239" name="Google Shape;239;p2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0" name="Google Shape;240;p22"/>
          <p:cNvSpPr txBox="1"/>
          <p:nvPr/>
        </p:nvSpPr>
        <p:spPr>
          <a:xfrm>
            <a:off x="1405575" y="639575"/>
            <a:ext cx="3995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latin typeface="Quattrocento Sans"/>
                <a:ea typeface="Quattrocento Sans"/>
                <a:cs typeface="Quattrocento Sans"/>
                <a:sym typeface="Quattrocento Sans"/>
              </a:rPr>
              <a:t>Conclusion</a:t>
            </a:r>
            <a:endParaRPr b="1" sz="2200" u="sng">
              <a:highlight>
                <a:srgbClr val="FFCD00"/>
              </a:highlight>
              <a:latin typeface="Quattrocento Sans"/>
              <a:ea typeface="Quattrocento Sans"/>
              <a:cs typeface="Quattrocento Sans"/>
              <a:sym typeface="Quattrocento Sans"/>
            </a:endParaRPr>
          </a:p>
        </p:txBody>
      </p:sp>
      <p:sp>
        <p:nvSpPr>
          <p:cNvPr id="241" name="Google Shape;241;p22"/>
          <p:cNvSpPr txBox="1"/>
          <p:nvPr/>
        </p:nvSpPr>
        <p:spPr>
          <a:xfrm>
            <a:off x="6848400" y="75225"/>
            <a:ext cx="229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Quattrocento Sans"/>
                <a:ea typeface="Quattrocento Sans"/>
                <a:cs typeface="Quattrocento Sans"/>
                <a:sym typeface="Quattrocento Sans"/>
              </a:rPr>
              <a:t>COVENTRY </a:t>
            </a:r>
            <a:r>
              <a:rPr lang="en">
                <a:solidFill>
                  <a:schemeClr val="dk1"/>
                </a:solidFill>
                <a:latin typeface="Quattrocento Sans"/>
                <a:ea typeface="Quattrocento Sans"/>
                <a:cs typeface="Quattrocento Sans"/>
                <a:sym typeface="Quattrocento Sans"/>
              </a:rPr>
              <a:t>UNIVERSITY</a:t>
            </a:r>
            <a:endParaRPr/>
          </a:p>
        </p:txBody>
      </p:sp>
      <p:sp>
        <p:nvSpPr>
          <p:cNvPr id="242" name="Google Shape;242;p22"/>
          <p:cNvSpPr/>
          <p:nvPr/>
        </p:nvSpPr>
        <p:spPr>
          <a:xfrm>
            <a:off x="959175" y="662675"/>
            <a:ext cx="446400" cy="477000"/>
          </a:xfrm>
          <a:prstGeom prst="ellipse">
            <a:avLst/>
          </a:prstGeom>
          <a:solidFill>
            <a:schemeClr val="accent1"/>
          </a:solidFill>
          <a:ln cap="flat" cmpd="sng" w="9525">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Quattrocento Sans"/>
                <a:ea typeface="Quattrocento Sans"/>
                <a:cs typeface="Quattrocento Sans"/>
                <a:sym typeface="Quattrocento Sans"/>
              </a:rPr>
              <a:t>9</a:t>
            </a:r>
            <a:endParaRPr sz="2600">
              <a:solidFill>
                <a:schemeClr val="dk1"/>
              </a:solidFill>
              <a:latin typeface="Quattrocento Sans"/>
              <a:ea typeface="Quattrocento Sans"/>
              <a:cs typeface="Quattrocento Sans"/>
              <a:sym typeface="Quattrocento Sans"/>
            </a:endParaRPr>
          </a:p>
        </p:txBody>
      </p:sp>
      <p:sp>
        <p:nvSpPr>
          <p:cNvPr id="243" name="Google Shape;243;p22"/>
          <p:cNvSpPr txBox="1"/>
          <p:nvPr/>
        </p:nvSpPr>
        <p:spPr>
          <a:xfrm>
            <a:off x="1064575" y="1546400"/>
            <a:ext cx="64659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latin typeface="Quattrocento Sans"/>
              <a:ea typeface="Quattrocento Sans"/>
              <a:cs typeface="Quattrocento Sans"/>
              <a:sym typeface="Quattrocento Sans"/>
            </a:endParaRPr>
          </a:p>
          <a:p>
            <a:pPr indent="0" lvl="0" marL="0" rtl="0" algn="l">
              <a:spcBef>
                <a:spcPts val="0"/>
              </a:spcBef>
              <a:spcAft>
                <a:spcPts val="0"/>
              </a:spcAft>
              <a:buNone/>
            </a:pPr>
            <a:r>
              <a:t/>
            </a:r>
            <a:endParaRPr b="1" sz="1800">
              <a:latin typeface="Quattrocento Sans"/>
              <a:ea typeface="Quattrocento Sans"/>
              <a:cs typeface="Quattrocento Sans"/>
              <a:sym typeface="Quattrocento Sans"/>
            </a:endParaRPr>
          </a:p>
          <a:p>
            <a:pPr indent="0" lvl="0" marL="0" rtl="0" algn="l">
              <a:spcBef>
                <a:spcPts val="0"/>
              </a:spcBef>
              <a:spcAft>
                <a:spcPts val="0"/>
              </a:spcAft>
              <a:buNone/>
            </a:pPr>
            <a:r>
              <a:t/>
            </a:r>
            <a:endParaRPr b="1" sz="1800">
              <a:latin typeface="Quattrocento Sans"/>
              <a:ea typeface="Quattrocento Sans"/>
              <a:cs typeface="Quattrocento Sans"/>
              <a:sym typeface="Quattrocento Sans"/>
            </a:endParaRPr>
          </a:p>
          <a:p>
            <a:pPr indent="0" lvl="0" marL="0" rtl="0" algn="l">
              <a:spcBef>
                <a:spcPts val="0"/>
              </a:spcBef>
              <a:spcAft>
                <a:spcPts val="0"/>
              </a:spcAft>
              <a:buNone/>
            </a:pPr>
            <a:r>
              <a:t/>
            </a:r>
            <a:endParaRPr b="1" sz="1800">
              <a:latin typeface="Quattrocento Sans"/>
              <a:ea typeface="Quattrocento Sans"/>
              <a:cs typeface="Quattrocento Sans"/>
              <a:sym typeface="Quattrocento Sans"/>
            </a:endParaRPr>
          </a:p>
          <a:p>
            <a:pPr indent="0" lvl="0" marL="0" rtl="0" algn="l">
              <a:spcBef>
                <a:spcPts val="0"/>
              </a:spcBef>
              <a:spcAft>
                <a:spcPts val="0"/>
              </a:spcAft>
              <a:buNone/>
            </a:pPr>
            <a:r>
              <a:t/>
            </a:r>
            <a:endParaRPr b="1" sz="1800">
              <a:latin typeface="Quattrocento Sans"/>
              <a:ea typeface="Quattrocento Sans"/>
              <a:cs typeface="Quattrocento Sans"/>
              <a:sym typeface="Quattrocento Sans"/>
            </a:endParaRPr>
          </a:p>
        </p:txBody>
      </p:sp>
      <p:sp>
        <p:nvSpPr>
          <p:cNvPr id="244" name="Google Shape;244;p22"/>
          <p:cNvSpPr txBox="1"/>
          <p:nvPr/>
        </p:nvSpPr>
        <p:spPr>
          <a:xfrm>
            <a:off x="828350" y="1435175"/>
            <a:ext cx="7753800" cy="877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Quattrocento Sans"/>
              <a:buChar char="❏"/>
            </a:pPr>
            <a:r>
              <a:rPr lang="en">
                <a:latin typeface="Quattrocento Sans"/>
                <a:ea typeface="Quattrocento Sans"/>
                <a:cs typeface="Quattrocento Sans"/>
                <a:sym typeface="Quattrocento Sans"/>
              </a:rPr>
              <a:t>Experimental findings demonstrate that the model trained well. Due to the lack of more images in DR category, validation produced average result.</a:t>
            </a:r>
            <a:endParaRPr>
              <a:latin typeface="Quattrocento Sans"/>
              <a:ea typeface="Quattrocento Sans"/>
              <a:cs typeface="Quattrocento Sans"/>
              <a:sym typeface="Quattrocento Sans"/>
            </a:endParaRPr>
          </a:p>
          <a:p>
            <a:pPr indent="-336550" lvl="0" marL="457200" rtl="0" algn="l">
              <a:lnSpc>
                <a:spcPct val="115000"/>
              </a:lnSpc>
              <a:spcBef>
                <a:spcPts val="0"/>
              </a:spcBef>
              <a:spcAft>
                <a:spcPts val="0"/>
              </a:spcAft>
              <a:buClr>
                <a:schemeClr val="dk1"/>
              </a:buClr>
              <a:buSzPts val="1700"/>
              <a:buFont typeface="Quattrocento Sans"/>
              <a:buChar char="❏"/>
            </a:pPr>
            <a:r>
              <a:rPr lang="en">
                <a:solidFill>
                  <a:schemeClr val="dk1"/>
                </a:solidFill>
                <a:latin typeface="Quattrocento Sans"/>
                <a:ea typeface="Quattrocento Sans"/>
                <a:cs typeface="Quattrocento Sans"/>
                <a:sym typeface="Quattrocento Sans"/>
              </a:rPr>
              <a:t>With a recall score of 0.62, the EfficientNet V2L model was the better one.</a:t>
            </a:r>
            <a:endParaRPr sz="17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cxnSp>
        <p:nvCxnSpPr>
          <p:cNvPr id="249" name="Google Shape;249;p23"/>
          <p:cNvCxnSpPr/>
          <p:nvPr/>
        </p:nvCxnSpPr>
        <p:spPr>
          <a:xfrm>
            <a:off x="37625" y="901925"/>
            <a:ext cx="808800" cy="900"/>
          </a:xfrm>
          <a:prstGeom prst="straightConnector1">
            <a:avLst/>
          </a:prstGeom>
          <a:noFill/>
          <a:ln cap="flat" cmpd="sng" w="9525">
            <a:solidFill>
              <a:srgbClr val="CCCCCC"/>
            </a:solidFill>
            <a:prstDash val="solid"/>
            <a:round/>
            <a:headEnd len="med" w="med" type="none"/>
            <a:tailEnd len="med" w="med" type="none"/>
          </a:ln>
        </p:spPr>
      </p:cxnSp>
      <p:cxnSp>
        <p:nvCxnSpPr>
          <p:cNvPr id="250" name="Google Shape;250;p23"/>
          <p:cNvCxnSpPr/>
          <p:nvPr/>
        </p:nvCxnSpPr>
        <p:spPr>
          <a:xfrm>
            <a:off x="3048000" y="896475"/>
            <a:ext cx="6096000" cy="4500"/>
          </a:xfrm>
          <a:prstGeom prst="straightConnector1">
            <a:avLst/>
          </a:prstGeom>
          <a:noFill/>
          <a:ln cap="flat" cmpd="sng" w="9525">
            <a:solidFill>
              <a:srgbClr val="CCCCCC"/>
            </a:solidFill>
            <a:prstDash val="solid"/>
            <a:round/>
            <a:headEnd len="med" w="med" type="none"/>
            <a:tailEnd len="med" w="med" type="none"/>
          </a:ln>
        </p:spPr>
      </p:cxnSp>
      <p:sp>
        <p:nvSpPr>
          <p:cNvPr id="251" name="Google Shape;251;p2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2" name="Google Shape;252;p23"/>
          <p:cNvSpPr txBox="1"/>
          <p:nvPr/>
        </p:nvSpPr>
        <p:spPr>
          <a:xfrm>
            <a:off x="1405575" y="639575"/>
            <a:ext cx="3995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latin typeface="Quattrocento Sans"/>
                <a:ea typeface="Quattrocento Sans"/>
                <a:cs typeface="Quattrocento Sans"/>
                <a:sym typeface="Quattrocento Sans"/>
              </a:rPr>
              <a:t>References</a:t>
            </a:r>
            <a:endParaRPr b="1" sz="2200" u="sng">
              <a:highlight>
                <a:srgbClr val="FFCD00"/>
              </a:highlight>
              <a:latin typeface="Quattrocento Sans"/>
              <a:ea typeface="Quattrocento Sans"/>
              <a:cs typeface="Quattrocento Sans"/>
              <a:sym typeface="Quattrocento Sans"/>
            </a:endParaRPr>
          </a:p>
        </p:txBody>
      </p:sp>
      <p:sp>
        <p:nvSpPr>
          <p:cNvPr id="253" name="Google Shape;253;p23"/>
          <p:cNvSpPr txBox="1"/>
          <p:nvPr/>
        </p:nvSpPr>
        <p:spPr>
          <a:xfrm>
            <a:off x="6848400" y="75225"/>
            <a:ext cx="229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Quattrocento Sans"/>
                <a:ea typeface="Quattrocento Sans"/>
                <a:cs typeface="Quattrocento Sans"/>
                <a:sym typeface="Quattrocento Sans"/>
              </a:rPr>
              <a:t>COVENTRY </a:t>
            </a:r>
            <a:r>
              <a:rPr lang="en">
                <a:solidFill>
                  <a:schemeClr val="dk1"/>
                </a:solidFill>
                <a:latin typeface="Quattrocento Sans"/>
                <a:ea typeface="Quattrocento Sans"/>
                <a:cs typeface="Quattrocento Sans"/>
                <a:sym typeface="Quattrocento Sans"/>
              </a:rPr>
              <a:t>UNIVERSITY</a:t>
            </a:r>
            <a:endParaRPr/>
          </a:p>
        </p:txBody>
      </p:sp>
      <p:sp>
        <p:nvSpPr>
          <p:cNvPr id="254" name="Google Shape;254;p23"/>
          <p:cNvSpPr/>
          <p:nvPr/>
        </p:nvSpPr>
        <p:spPr>
          <a:xfrm>
            <a:off x="959175" y="662675"/>
            <a:ext cx="446400" cy="477000"/>
          </a:xfrm>
          <a:prstGeom prst="ellipse">
            <a:avLst/>
          </a:prstGeom>
          <a:solidFill>
            <a:schemeClr val="accent1"/>
          </a:solidFill>
          <a:ln cap="flat" cmpd="sng" w="9525">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Quattrocento Sans"/>
                <a:ea typeface="Quattrocento Sans"/>
                <a:cs typeface="Quattrocento Sans"/>
                <a:sym typeface="Quattrocento Sans"/>
              </a:rPr>
              <a:t>10</a:t>
            </a:r>
            <a:endParaRPr b="1" sz="1000">
              <a:solidFill>
                <a:schemeClr val="dk1"/>
              </a:solidFill>
              <a:latin typeface="Quattrocento Sans"/>
              <a:ea typeface="Quattrocento Sans"/>
              <a:cs typeface="Quattrocento Sans"/>
              <a:sym typeface="Quattrocento Sans"/>
            </a:endParaRPr>
          </a:p>
        </p:txBody>
      </p:sp>
      <p:sp>
        <p:nvSpPr>
          <p:cNvPr id="255" name="Google Shape;255;p23"/>
          <p:cNvSpPr txBox="1"/>
          <p:nvPr/>
        </p:nvSpPr>
        <p:spPr>
          <a:xfrm>
            <a:off x="1064575" y="1546400"/>
            <a:ext cx="7159800" cy="2347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100">
                <a:solidFill>
                  <a:schemeClr val="dk1"/>
                </a:solidFill>
                <a:highlight>
                  <a:srgbClr val="FFFFFF"/>
                </a:highlight>
                <a:latin typeface="Quattrocento Sans"/>
                <a:ea typeface="Quattrocento Sans"/>
                <a:cs typeface="Quattrocento Sans"/>
                <a:sym typeface="Quattrocento Sans"/>
              </a:rPr>
              <a:t>[1] Kaya, Esra, and Ismail Saritas. 2022. “Performances of CNN Architectures on Diabetic Retinopathy Detection Using Transfer Learning.” In 2022 57th International Scientific Conference on Information, Communication and Energy Systems and Technologies (ICEST), 1–4. </a:t>
            </a:r>
            <a:r>
              <a:rPr lang="en" sz="1100" u="sng">
                <a:solidFill>
                  <a:schemeClr val="hlink"/>
                </a:solidFill>
                <a:highlight>
                  <a:srgbClr val="FFFFFF"/>
                </a:highlight>
                <a:latin typeface="Quattrocento Sans"/>
                <a:ea typeface="Quattrocento Sans"/>
                <a:cs typeface="Quattrocento Sans"/>
                <a:sym typeface="Quattrocento Sans"/>
                <a:hlinkClick r:id="rId3"/>
              </a:rPr>
              <a:t>https://doi.org/10.1109/ICEST55168.2022.9828576</a:t>
            </a:r>
            <a:r>
              <a:rPr lang="en" sz="1100">
                <a:solidFill>
                  <a:schemeClr val="dk1"/>
                </a:solidFill>
                <a:highlight>
                  <a:srgbClr val="FFFFFF"/>
                </a:highlight>
                <a:latin typeface="Quattrocento Sans"/>
                <a:ea typeface="Quattrocento Sans"/>
                <a:cs typeface="Quattrocento Sans"/>
                <a:sym typeface="Quattrocento Sans"/>
              </a:rPr>
              <a:t>.</a:t>
            </a:r>
            <a:endParaRPr sz="1100">
              <a:solidFill>
                <a:schemeClr val="dk1"/>
              </a:solidFill>
              <a:highlight>
                <a:srgbClr val="FFFFFF"/>
              </a:highlight>
              <a:latin typeface="Quattrocento Sans"/>
              <a:ea typeface="Quattrocento Sans"/>
              <a:cs typeface="Quattrocento Sans"/>
              <a:sym typeface="Quattrocento Sans"/>
            </a:endParaRPr>
          </a:p>
          <a:p>
            <a:pPr indent="0" lvl="0" marL="0" rtl="0" algn="just">
              <a:lnSpc>
                <a:spcPct val="115000"/>
              </a:lnSpc>
              <a:spcBef>
                <a:spcPts val="0"/>
              </a:spcBef>
              <a:spcAft>
                <a:spcPts val="0"/>
              </a:spcAft>
              <a:buNone/>
            </a:pPr>
            <a:r>
              <a:t/>
            </a:r>
            <a:endParaRPr sz="1100">
              <a:solidFill>
                <a:schemeClr val="dk1"/>
              </a:solidFill>
              <a:highlight>
                <a:srgbClr val="FFFFFF"/>
              </a:highlight>
              <a:latin typeface="Quattrocento Sans"/>
              <a:ea typeface="Quattrocento Sans"/>
              <a:cs typeface="Quattrocento Sans"/>
              <a:sym typeface="Quattrocento Sans"/>
            </a:endParaRPr>
          </a:p>
          <a:p>
            <a:pPr indent="0" lvl="0" marL="0" rtl="0" algn="just">
              <a:lnSpc>
                <a:spcPct val="115000"/>
              </a:lnSpc>
              <a:spcBef>
                <a:spcPts val="0"/>
              </a:spcBef>
              <a:spcAft>
                <a:spcPts val="0"/>
              </a:spcAft>
              <a:buNone/>
            </a:pPr>
            <a:r>
              <a:rPr lang="en" sz="1100">
                <a:solidFill>
                  <a:schemeClr val="dk1"/>
                </a:solidFill>
                <a:highlight>
                  <a:srgbClr val="FFFFFF"/>
                </a:highlight>
                <a:latin typeface="Quattrocento Sans"/>
                <a:ea typeface="Quattrocento Sans"/>
                <a:cs typeface="Quattrocento Sans"/>
                <a:sym typeface="Quattrocento Sans"/>
              </a:rPr>
              <a:t>[2] Pathak, Ketki C., Riddhi B. Shah, Reshma R. Tharakan, Bhavya N. Patel, and Dhruvi C. Jariwala. 2021.</a:t>
            </a:r>
            <a:endParaRPr sz="1100">
              <a:solidFill>
                <a:schemeClr val="dk1"/>
              </a:solidFill>
              <a:highlight>
                <a:srgbClr val="FFFFFF"/>
              </a:highlight>
              <a:latin typeface="Quattrocento Sans"/>
              <a:ea typeface="Quattrocento Sans"/>
              <a:cs typeface="Quattrocento Sans"/>
              <a:sym typeface="Quattrocento Sans"/>
            </a:endParaRPr>
          </a:p>
          <a:p>
            <a:pPr indent="0" lvl="0" marL="0" rtl="0" algn="just">
              <a:lnSpc>
                <a:spcPct val="115000"/>
              </a:lnSpc>
              <a:spcBef>
                <a:spcPts val="0"/>
              </a:spcBef>
              <a:spcAft>
                <a:spcPts val="0"/>
              </a:spcAft>
              <a:buNone/>
            </a:pPr>
            <a:r>
              <a:rPr lang="en" sz="1100">
                <a:solidFill>
                  <a:schemeClr val="dk1"/>
                </a:solidFill>
                <a:highlight>
                  <a:srgbClr val="FFFFFF"/>
                </a:highlight>
                <a:latin typeface="Quattrocento Sans"/>
                <a:ea typeface="Quattrocento Sans"/>
                <a:cs typeface="Quattrocento Sans"/>
                <a:sym typeface="Quattrocento Sans"/>
              </a:rPr>
              <a:t>“Diabetic Retinopathy Diagnosis and Categorization Using Deep Learning - a Review.”  In 2021 5th International Conference on Intelligent Computing and Control Systems (ICICCS), 1063–69.  Https://doi.org/10.1109/ICICCS51141.2021.9432312.</a:t>
            </a:r>
            <a:endParaRPr sz="1100">
              <a:solidFill>
                <a:schemeClr val="dk1"/>
              </a:solidFill>
              <a:highlight>
                <a:srgbClr val="FFFFFF"/>
              </a:highlight>
              <a:latin typeface="Quattrocento Sans"/>
              <a:ea typeface="Quattrocento Sans"/>
              <a:cs typeface="Quattrocento Sans"/>
              <a:sym typeface="Quattrocento Sans"/>
            </a:endParaRPr>
          </a:p>
          <a:p>
            <a:pPr indent="0" lvl="0" marL="0" rtl="0" algn="just">
              <a:lnSpc>
                <a:spcPct val="115000"/>
              </a:lnSpc>
              <a:spcBef>
                <a:spcPts val="0"/>
              </a:spcBef>
              <a:spcAft>
                <a:spcPts val="0"/>
              </a:spcAft>
              <a:buNone/>
            </a:pPr>
            <a:r>
              <a:t/>
            </a:r>
            <a:endParaRPr sz="1100">
              <a:solidFill>
                <a:schemeClr val="dk1"/>
              </a:solidFill>
              <a:highlight>
                <a:srgbClr val="FFFFFF"/>
              </a:highlight>
              <a:latin typeface="Quattrocento Sans"/>
              <a:ea typeface="Quattrocento Sans"/>
              <a:cs typeface="Quattrocento Sans"/>
              <a:sym typeface="Quattrocento Sans"/>
            </a:endParaRPr>
          </a:p>
          <a:p>
            <a:pPr indent="0" lvl="0" marL="0" rtl="0" algn="just">
              <a:lnSpc>
                <a:spcPct val="115000"/>
              </a:lnSpc>
              <a:spcBef>
                <a:spcPts val="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spcBef>
                <a:spcPts val="0"/>
              </a:spcBef>
              <a:spcAft>
                <a:spcPts val="0"/>
              </a:spcAft>
              <a:buNone/>
            </a:pPr>
            <a:r>
              <a:t/>
            </a:r>
            <a:endParaRPr>
              <a:latin typeface="Quattrocento Sans"/>
              <a:ea typeface="Quattrocento Sans"/>
              <a:cs typeface="Quattrocento Sans"/>
              <a:sym typeface="Quattrocento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cxnSp>
        <p:nvCxnSpPr>
          <p:cNvPr id="260" name="Google Shape;260;p24"/>
          <p:cNvCxnSpPr/>
          <p:nvPr/>
        </p:nvCxnSpPr>
        <p:spPr>
          <a:xfrm>
            <a:off x="0" y="1530200"/>
            <a:ext cx="2397300" cy="0"/>
          </a:xfrm>
          <a:prstGeom prst="straightConnector1">
            <a:avLst/>
          </a:prstGeom>
          <a:noFill/>
          <a:ln cap="flat" cmpd="sng" w="9525">
            <a:solidFill>
              <a:srgbClr val="CCCCCC"/>
            </a:solidFill>
            <a:prstDash val="solid"/>
            <a:round/>
            <a:headEnd len="med" w="med" type="none"/>
            <a:tailEnd len="med" w="med" type="none"/>
          </a:ln>
        </p:spPr>
      </p:cxnSp>
      <p:sp>
        <p:nvSpPr>
          <p:cNvPr id="261" name="Google Shape;261;p24"/>
          <p:cNvSpPr txBox="1"/>
          <p:nvPr>
            <p:ph idx="4294967295" type="ctrTitle"/>
          </p:nvPr>
        </p:nvSpPr>
        <p:spPr>
          <a:xfrm>
            <a:off x="2403750" y="1530200"/>
            <a:ext cx="3807600" cy="84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t>Thanks!</a:t>
            </a:r>
            <a:endParaRPr sz="6000"/>
          </a:p>
        </p:txBody>
      </p:sp>
      <p:cxnSp>
        <p:nvCxnSpPr>
          <p:cNvPr id="262" name="Google Shape;262;p24"/>
          <p:cNvCxnSpPr/>
          <p:nvPr/>
        </p:nvCxnSpPr>
        <p:spPr>
          <a:xfrm>
            <a:off x="5589900" y="2159825"/>
            <a:ext cx="3554100" cy="0"/>
          </a:xfrm>
          <a:prstGeom prst="straightConnector1">
            <a:avLst/>
          </a:prstGeom>
          <a:noFill/>
          <a:ln cap="flat" cmpd="sng" w="9525">
            <a:solidFill>
              <a:srgbClr val="CCCCCC"/>
            </a:solidFill>
            <a:prstDash val="solid"/>
            <a:round/>
            <a:headEnd len="med" w="med" type="none"/>
            <a:tailEnd len="med" w="med" type="none"/>
          </a:ln>
        </p:spPr>
      </p:cxnSp>
      <p:sp>
        <p:nvSpPr>
          <p:cNvPr id="263" name="Google Shape;263;p24"/>
          <p:cNvSpPr/>
          <p:nvPr/>
        </p:nvSpPr>
        <p:spPr>
          <a:xfrm>
            <a:off x="831925" y="859175"/>
            <a:ext cx="1139100" cy="11391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4" name="Google Shape;264;p24"/>
          <p:cNvGrpSpPr/>
          <p:nvPr/>
        </p:nvGrpSpPr>
        <p:grpSpPr>
          <a:xfrm>
            <a:off x="1148888" y="1190759"/>
            <a:ext cx="505722" cy="475767"/>
            <a:chOff x="5972700" y="2330200"/>
            <a:chExt cx="411625" cy="387275"/>
          </a:xfrm>
        </p:grpSpPr>
        <p:sp>
          <p:nvSpPr>
            <p:cNvPr id="265" name="Google Shape;265;p24"/>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4"/>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 name="Google Shape;267;p2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cxnSp>
        <p:nvCxnSpPr>
          <p:cNvPr id="87" name="Google Shape;87;p13"/>
          <p:cNvCxnSpPr/>
          <p:nvPr/>
        </p:nvCxnSpPr>
        <p:spPr>
          <a:xfrm>
            <a:off x="37625" y="901925"/>
            <a:ext cx="808800" cy="900"/>
          </a:xfrm>
          <a:prstGeom prst="straightConnector1">
            <a:avLst/>
          </a:prstGeom>
          <a:noFill/>
          <a:ln cap="flat" cmpd="sng" w="9525">
            <a:solidFill>
              <a:srgbClr val="CCCCCC"/>
            </a:solidFill>
            <a:prstDash val="solid"/>
            <a:round/>
            <a:headEnd len="med" w="med" type="none"/>
            <a:tailEnd len="med" w="med" type="none"/>
          </a:ln>
        </p:spPr>
      </p:cxnSp>
      <p:cxnSp>
        <p:nvCxnSpPr>
          <p:cNvPr id="88" name="Google Shape;88;p13"/>
          <p:cNvCxnSpPr/>
          <p:nvPr/>
        </p:nvCxnSpPr>
        <p:spPr>
          <a:xfrm flipH="1" rot="10800000">
            <a:off x="4024525" y="901100"/>
            <a:ext cx="5119500" cy="20400"/>
          </a:xfrm>
          <a:prstGeom prst="straightConnector1">
            <a:avLst/>
          </a:prstGeom>
          <a:noFill/>
          <a:ln cap="flat" cmpd="sng" w="9525">
            <a:solidFill>
              <a:srgbClr val="CCCCCC"/>
            </a:solidFill>
            <a:prstDash val="solid"/>
            <a:round/>
            <a:headEnd len="med" w="med" type="none"/>
            <a:tailEnd len="med" w="med" type="none"/>
          </a:ln>
        </p:spPr>
      </p:cxnSp>
      <p:sp>
        <p:nvSpPr>
          <p:cNvPr id="89" name="Google Shape;89;p1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0" name="Google Shape;90;p13"/>
          <p:cNvSpPr txBox="1"/>
          <p:nvPr/>
        </p:nvSpPr>
        <p:spPr>
          <a:xfrm>
            <a:off x="1405563" y="639575"/>
            <a:ext cx="2397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highlight>
                  <a:srgbClr val="FFFFFF"/>
                </a:highlight>
                <a:latin typeface="Quattrocento Sans"/>
                <a:ea typeface="Quattrocento Sans"/>
                <a:cs typeface="Quattrocento Sans"/>
                <a:sym typeface="Quattrocento Sans"/>
              </a:rPr>
              <a:t>Project</a:t>
            </a:r>
            <a:r>
              <a:rPr b="1" lang="en" sz="2200">
                <a:latin typeface="Quattrocento Sans"/>
                <a:ea typeface="Quattrocento Sans"/>
                <a:cs typeface="Quattrocento Sans"/>
                <a:sym typeface="Quattrocento Sans"/>
              </a:rPr>
              <a:t> </a:t>
            </a:r>
            <a:r>
              <a:rPr lang="en" sz="2200">
                <a:highlight>
                  <a:srgbClr val="FFCD00"/>
                </a:highlight>
                <a:latin typeface="Quattrocento Sans"/>
                <a:ea typeface="Quattrocento Sans"/>
                <a:cs typeface="Quattrocento Sans"/>
                <a:sym typeface="Quattrocento Sans"/>
              </a:rPr>
              <a:t>Overview</a:t>
            </a:r>
            <a:endParaRPr sz="2200">
              <a:highlight>
                <a:srgbClr val="FFCD00"/>
              </a:highlight>
              <a:latin typeface="Quattrocento Sans"/>
              <a:ea typeface="Quattrocento Sans"/>
              <a:cs typeface="Quattrocento Sans"/>
              <a:sym typeface="Quattrocento Sans"/>
            </a:endParaRPr>
          </a:p>
        </p:txBody>
      </p:sp>
      <p:sp>
        <p:nvSpPr>
          <p:cNvPr id="91" name="Google Shape;91;p13"/>
          <p:cNvSpPr txBox="1"/>
          <p:nvPr/>
        </p:nvSpPr>
        <p:spPr>
          <a:xfrm>
            <a:off x="6848400" y="75225"/>
            <a:ext cx="229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Quattrocento Sans"/>
                <a:ea typeface="Quattrocento Sans"/>
                <a:cs typeface="Quattrocento Sans"/>
                <a:sym typeface="Quattrocento Sans"/>
              </a:rPr>
              <a:t>COVENTRY </a:t>
            </a:r>
            <a:r>
              <a:rPr lang="en">
                <a:solidFill>
                  <a:schemeClr val="dk1"/>
                </a:solidFill>
                <a:latin typeface="Quattrocento Sans"/>
                <a:ea typeface="Quattrocento Sans"/>
                <a:cs typeface="Quattrocento Sans"/>
                <a:sym typeface="Quattrocento Sans"/>
              </a:rPr>
              <a:t>UNIVERSITY</a:t>
            </a:r>
            <a:endParaRPr/>
          </a:p>
        </p:txBody>
      </p:sp>
      <p:sp>
        <p:nvSpPr>
          <p:cNvPr id="92" name="Google Shape;92;p13"/>
          <p:cNvSpPr/>
          <p:nvPr/>
        </p:nvSpPr>
        <p:spPr>
          <a:xfrm>
            <a:off x="959175" y="662675"/>
            <a:ext cx="446400" cy="477000"/>
          </a:xfrm>
          <a:prstGeom prst="ellipse">
            <a:avLst/>
          </a:prstGeom>
          <a:solidFill>
            <a:schemeClr val="accent1"/>
          </a:solidFill>
          <a:ln cap="flat" cmpd="sng" w="9525">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Quattrocento Sans"/>
                <a:ea typeface="Quattrocento Sans"/>
                <a:cs typeface="Quattrocento Sans"/>
                <a:sym typeface="Quattrocento Sans"/>
              </a:rPr>
              <a:t>1</a:t>
            </a:r>
            <a:endParaRPr sz="2600">
              <a:solidFill>
                <a:schemeClr val="dk1"/>
              </a:solidFill>
              <a:latin typeface="Quattrocento Sans"/>
              <a:ea typeface="Quattrocento Sans"/>
              <a:cs typeface="Quattrocento Sans"/>
              <a:sym typeface="Quattrocento Sans"/>
            </a:endParaRPr>
          </a:p>
        </p:txBody>
      </p:sp>
      <p:sp>
        <p:nvSpPr>
          <p:cNvPr id="93" name="Google Shape;93;p13"/>
          <p:cNvSpPr/>
          <p:nvPr/>
        </p:nvSpPr>
        <p:spPr>
          <a:xfrm>
            <a:off x="0" y="2562103"/>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13"/>
          <p:cNvSpPr/>
          <p:nvPr/>
        </p:nvSpPr>
        <p:spPr>
          <a:xfrm>
            <a:off x="0" y="2562103"/>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lt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nvGrpSpPr>
          <p:cNvPr id="95" name="Google Shape;95;p13"/>
          <p:cNvGrpSpPr/>
          <p:nvPr/>
        </p:nvGrpSpPr>
        <p:grpSpPr>
          <a:xfrm>
            <a:off x="1786339" y="1894476"/>
            <a:ext cx="473400" cy="473400"/>
            <a:chOff x="1786339" y="1703401"/>
            <a:chExt cx="473400" cy="473400"/>
          </a:xfrm>
        </p:grpSpPr>
        <p:sp>
          <p:nvSpPr>
            <p:cNvPr id="96" name="Google Shape;96;p13"/>
            <p:cNvSpPr/>
            <p:nvPr/>
          </p:nvSpPr>
          <p:spPr>
            <a:xfrm rot="8100000">
              <a:off x="1855667" y="17727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ttrocento Sans"/>
                <a:ea typeface="Quattrocento Sans"/>
                <a:cs typeface="Quattrocento Sans"/>
                <a:sym typeface="Quattrocento Sans"/>
              </a:endParaRPr>
            </a:p>
          </p:txBody>
        </p:sp>
        <p:sp>
          <p:nvSpPr>
            <p:cNvPr id="97" name="Google Shape;97;p13"/>
            <p:cNvSpPr/>
            <p:nvPr/>
          </p:nvSpPr>
          <p:spPr>
            <a:xfrm>
              <a:off x="195598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1"/>
                  </a:solidFill>
                  <a:latin typeface="Quattrocento Sans"/>
                  <a:ea typeface="Quattrocento Sans"/>
                  <a:cs typeface="Quattrocento Sans"/>
                  <a:sym typeface="Quattrocento Sans"/>
                </a:rPr>
                <a:t>1</a:t>
              </a:r>
              <a:endParaRPr sz="600">
                <a:solidFill>
                  <a:schemeClr val="dk1"/>
                </a:solidFill>
                <a:latin typeface="Quattrocento Sans"/>
                <a:ea typeface="Quattrocento Sans"/>
                <a:cs typeface="Quattrocento Sans"/>
                <a:sym typeface="Quattrocento Sans"/>
              </a:endParaRPr>
            </a:p>
          </p:txBody>
        </p:sp>
      </p:grpSp>
      <p:grpSp>
        <p:nvGrpSpPr>
          <p:cNvPr id="98" name="Google Shape;98;p13"/>
          <p:cNvGrpSpPr/>
          <p:nvPr/>
        </p:nvGrpSpPr>
        <p:grpSpPr>
          <a:xfrm>
            <a:off x="3814414" y="1894476"/>
            <a:ext cx="473400" cy="473400"/>
            <a:chOff x="3814414" y="1703401"/>
            <a:chExt cx="473400" cy="473400"/>
          </a:xfrm>
        </p:grpSpPr>
        <p:sp>
          <p:nvSpPr>
            <p:cNvPr id="99" name="Google Shape;99;p13"/>
            <p:cNvSpPr/>
            <p:nvPr/>
          </p:nvSpPr>
          <p:spPr>
            <a:xfrm rot="8100000">
              <a:off x="3883742" y="1772729"/>
              <a:ext cx="334744" cy="334744"/>
            </a:xfrm>
            <a:prstGeom prst="teardrop">
              <a:avLst>
                <a:gd fmla="val 10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ttrocento Sans"/>
                <a:ea typeface="Quattrocento Sans"/>
                <a:cs typeface="Quattrocento Sans"/>
                <a:sym typeface="Quattrocento Sans"/>
              </a:endParaRPr>
            </a:p>
          </p:txBody>
        </p:sp>
        <p:sp>
          <p:nvSpPr>
            <p:cNvPr id="100" name="Google Shape;100;p13"/>
            <p:cNvSpPr/>
            <p:nvPr/>
          </p:nvSpPr>
          <p:spPr>
            <a:xfrm>
              <a:off x="3984064"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1"/>
                  </a:solidFill>
                  <a:latin typeface="Quattrocento Sans"/>
                  <a:ea typeface="Quattrocento Sans"/>
                  <a:cs typeface="Quattrocento Sans"/>
                  <a:sym typeface="Quattrocento Sans"/>
                </a:rPr>
                <a:t>3</a:t>
              </a:r>
              <a:endParaRPr sz="600">
                <a:solidFill>
                  <a:schemeClr val="dk1"/>
                </a:solidFill>
                <a:latin typeface="Quattrocento Sans"/>
                <a:ea typeface="Quattrocento Sans"/>
                <a:cs typeface="Quattrocento Sans"/>
                <a:sym typeface="Quattrocento Sans"/>
              </a:endParaRPr>
            </a:p>
          </p:txBody>
        </p:sp>
      </p:grpSp>
      <p:grpSp>
        <p:nvGrpSpPr>
          <p:cNvPr id="101" name="Google Shape;101;p13"/>
          <p:cNvGrpSpPr/>
          <p:nvPr/>
        </p:nvGrpSpPr>
        <p:grpSpPr>
          <a:xfrm>
            <a:off x="5842489" y="1894476"/>
            <a:ext cx="473400" cy="473400"/>
            <a:chOff x="5842489" y="1703401"/>
            <a:chExt cx="473400" cy="473400"/>
          </a:xfrm>
        </p:grpSpPr>
        <p:sp>
          <p:nvSpPr>
            <p:cNvPr id="102" name="Google Shape;102;p13"/>
            <p:cNvSpPr/>
            <p:nvPr/>
          </p:nvSpPr>
          <p:spPr>
            <a:xfrm rot="8100000">
              <a:off x="5911817" y="1772729"/>
              <a:ext cx="334744" cy="334744"/>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ttrocento Sans"/>
                <a:ea typeface="Quattrocento Sans"/>
                <a:cs typeface="Quattrocento Sans"/>
                <a:sym typeface="Quattrocento Sans"/>
              </a:endParaRPr>
            </a:p>
          </p:txBody>
        </p:sp>
        <p:sp>
          <p:nvSpPr>
            <p:cNvPr id="103" name="Google Shape;103;p13"/>
            <p:cNvSpPr/>
            <p:nvPr/>
          </p:nvSpPr>
          <p:spPr>
            <a:xfrm>
              <a:off x="601213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1"/>
                  </a:solidFill>
                  <a:latin typeface="Quattrocento Sans"/>
                  <a:ea typeface="Quattrocento Sans"/>
                  <a:cs typeface="Quattrocento Sans"/>
                  <a:sym typeface="Quattrocento Sans"/>
                </a:rPr>
                <a:t>5</a:t>
              </a:r>
              <a:endParaRPr sz="600">
                <a:solidFill>
                  <a:schemeClr val="dk1"/>
                </a:solidFill>
                <a:latin typeface="Quattrocento Sans"/>
                <a:ea typeface="Quattrocento Sans"/>
                <a:cs typeface="Quattrocento Sans"/>
                <a:sym typeface="Quattrocento Sans"/>
              </a:endParaRPr>
            </a:p>
          </p:txBody>
        </p:sp>
      </p:grpSp>
      <p:grpSp>
        <p:nvGrpSpPr>
          <p:cNvPr id="104" name="Google Shape;104;p13"/>
          <p:cNvGrpSpPr/>
          <p:nvPr/>
        </p:nvGrpSpPr>
        <p:grpSpPr>
          <a:xfrm>
            <a:off x="6880814" y="3767375"/>
            <a:ext cx="473400" cy="473400"/>
            <a:chOff x="6880814" y="3576300"/>
            <a:chExt cx="473400" cy="473400"/>
          </a:xfrm>
        </p:grpSpPr>
        <p:sp>
          <p:nvSpPr>
            <p:cNvPr id="105" name="Google Shape;105;p13"/>
            <p:cNvSpPr/>
            <p:nvPr/>
          </p:nvSpPr>
          <p:spPr>
            <a:xfrm rot="-2700000">
              <a:off x="6950142" y="3645628"/>
              <a:ext cx="334744" cy="334744"/>
            </a:xfrm>
            <a:prstGeom prst="teardrop">
              <a:avLst>
                <a:gd fmla="val 10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ttrocento Sans"/>
                <a:ea typeface="Quattrocento Sans"/>
                <a:cs typeface="Quattrocento Sans"/>
                <a:sym typeface="Quattrocento Sans"/>
              </a:endParaRPr>
            </a:p>
          </p:txBody>
        </p:sp>
        <p:sp>
          <p:nvSpPr>
            <p:cNvPr id="106" name="Google Shape;106;p13"/>
            <p:cNvSpPr/>
            <p:nvPr/>
          </p:nvSpPr>
          <p:spPr>
            <a:xfrm flipH="1">
              <a:off x="705046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1"/>
                  </a:solidFill>
                  <a:latin typeface="Quattrocento Sans"/>
                  <a:ea typeface="Quattrocento Sans"/>
                  <a:cs typeface="Quattrocento Sans"/>
                  <a:sym typeface="Quattrocento Sans"/>
                </a:rPr>
                <a:t>6</a:t>
              </a:r>
              <a:endParaRPr sz="600">
                <a:solidFill>
                  <a:schemeClr val="dk1"/>
                </a:solidFill>
                <a:latin typeface="Quattrocento Sans"/>
                <a:ea typeface="Quattrocento Sans"/>
                <a:cs typeface="Quattrocento Sans"/>
                <a:sym typeface="Quattrocento Sans"/>
              </a:endParaRPr>
            </a:p>
          </p:txBody>
        </p:sp>
      </p:grpSp>
      <p:grpSp>
        <p:nvGrpSpPr>
          <p:cNvPr id="107" name="Google Shape;107;p13"/>
          <p:cNvGrpSpPr/>
          <p:nvPr/>
        </p:nvGrpSpPr>
        <p:grpSpPr>
          <a:xfrm>
            <a:off x="4852739" y="3767375"/>
            <a:ext cx="473400" cy="473400"/>
            <a:chOff x="4852739" y="3576300"/>
            <a:chExt cx="473400" cy="473400"/>
          </a:xfrm>
        </p:grpSpPr>
        <p:sp>
          <p:nvSpPr>
            <p:cNvPr id="108" name="Google Shape;108;p13"/>
            <p:cNvSpPr/>
            <p:nvPr/>
          </p:nvSpPr>
          <p:spPr>
            <a:xfrm rot="-2700000">
              <a:off x="4922067" y="3645628"/>
              <a:ext cx="334744" cy="334744"/>
            </a:xfrm>
            <a:prstGeom prst="teardrop">
              <a:avLst>
                <a:gd fmla="val 10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ttrocento Sans"/>
                <a:ea typeface="Quattrocento Sans"/>
                <a:cs typeface="Quattrocento Sans"/>
                <a:sym typeface="Quattrocento Sans"/>
              </a:endParaRPr>
            </a:p>
          </p:txBody>
        </p:sp>
        <p:sp>
          <p:nvSpPr>
            <p:cNvPr id="109" name="Google Shape;109;p13"/>
            <p:cNvSpPr/>
            <p:nvPr/>
          </p:nvSpPr>
          <p:spPr>
            <a:xfrm flipH="1">
              <a:off x="5022389"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1"/>
                  </a:solidFill>
                  <a:latin typeface="Quattrocento Sans"/>
                  <a:ea typeface="Quattrocento Sans"/>
                  <a:cs typeface="Quattrocento Sans"/>
                  <a:sym typeface="Quattrocento Sans"/>
                </a:rPr>
                <a:t>4</a:t>
              </a:r>
              <a:endParaRPr sz="600">
                <a:solidFill>
                  <a:schemeClr val="dk1"/>
                </a:solidFill>
                <a:latin typeface="Quattrocento Sans"/>
                <a:ea typeface="Quattrocento Sans"/>
                <a:cs typeface="Quattrocento Sans"/>
                <a:sym typeface="Quattrocento Sans"/>
              </a:endParaRPr>
            </a:p>
          </p:txBody>
        </p:sp>
      </p:grpSp>
      <p:grpSp>
        <p:nvGrpSpPr>
          <p:cNvPr id="110" name="Google Shape;110;p13"/>
          <p:cNvGrpSpPr/>
          <p:nvPr/>
        </p:nvGrpSpPr>
        <p:grpSpPr>
          <a:xfrm>
            <a:off x="2824664" y="3767375"/>
            <a:ext cx="473400" cy="473400"/>
            <a:chOff x="2824664" y="3576300"/>
            <a:chExt cx="473400" cy="473400"/>
          </a:xfrm>
        </p:grpSpPr>
        <p:sp>
          <p:nvSpPr>
            <p:cNvPr id="111" name="Google Shape;111;p13"/>
            <p:cNvSpPr/>
            <p:nvPr/>
          </p:nvSpPr>
          <p:spPr>
            <a:xfrm rot="-2700000">
              <a:off x="2893992" y="3645628"/>
              <a:ext cx="334744" cy="334744"/>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ttrocento Sans"/>
                <a:ea typeface="Quattrocento Sans"/>
                <a:cs typeface="Quattrocento Sans"/>
                <a:sym typeface="Quattrocento Sans"/>
              </a:endParaRPr>
            </a:p>
          </p:txBody>
        </p:sp>
        <p:sp>
          <p:nvSpPr>
            <p:cNvPr id="112" name="Google Shape;112;p13"/>
            <p:cNvSpPr/>
            <p:nvPr/>
          </p:nvSpPr>
          <p:spPr>
            <a:xfrm flipH="1">
              <a:off x="299431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1"/>
                  </a:solidFill>
                  <a:latin typeface="Quattrocento Sans"/>
                  <a:ea typeface="Quattrocento Sans"/>
                  <a:cs typeface="Quattrocento Sans"/>
                  <a:sym typeface="Quattrocento Sans"/>
                </a:rPr>
                <a:t>2</a:t>
              </a:r>
              <a:endParaRPr sz="600">
                <a:solidFill>
                  <a:schemeClr val="dk1"/>
                </a:solidFill>
                <a:latin typeface="Quattrocento Sans"/>
                <a:ea typeface="Quattrocento Sans"/>
                <a:cs typeface="Quattrocento Sans"/>
                <a:sym typeface="Quattrocento Sans"/>
              </a:endParaRPr>
            </a:p>
          </p:txBody>
        </p:sp>
      </p:grpSp>
      <p:sp>
        <p:nvSpPr>
          <p:cNvPr id="113" name="Google Shape;113;p13"/>
          <p:cNvSpPr txBox="1"/>
          <p:nvPr/>
        </p:nvSpPr>
        <p:spPr>
          <a:xfrm>
            <a:off x="1405575" y="1682575"/>
            <a:ext cx="1286400" cy="1980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
                <a:solidFill>
                  <a:schemeClr val="dk1"/>
                </a:solidFill>
                <a:latin typeface="Quattrocento Sans"/>
                <a:ea typeface="Quattrocento Sans"/>
                <a:cs typeface="Quattrocento Sans"/>
                <a:sym typeface="Quattrocento Sans"/>
              </a:rPr>
              <a:t>Data Collection</a:t>
            </a:r>
            <a:endParaRPr b="1">
              <a:solidFill>
                <a:schemeClr val="dk1"/>
              </a:solidFill>
              <a:latin typeface="Quattrocento Sans"/>
              <a:ea typeface="Quattrocento Sans"/>
              <a:cs typeface="Quattrocento Sans"/>
              <a:sym typeface="Quattrocento Sans"/>
            </a:endParaRPr>
          </a:p>
        </p:txBody>
      </p:sp>
      <p:sp>
        <p:nvSpPr>
          <p:cNvPr id="114" name="Google Shape;114;p13"/>
          <p:cNvSpPr txBox="1"/>
          <p:nvPr/>
        </p:nvSpPr>
        <p:spPr>
          <a:xfrm>
            <a:off x="3058148" y="1347175"/>
            <a:ext cx="1794600" cy="533400"/>
          </a:xfrm>
          <a:prstGeom prst="rect">
            <a:avLst/>
          </a:prstGeom>
          <a:noFill/>
          <a:ln>
            <a:noFill/>
          </a:ln>
        </p:spPr>
        <p:txBody>
          <a:bodyPr anchorCtr="0" anchor="b" bIns="0" lIns="0" spcFirstLastPara="1" rIns="0" wrap="square" tIns="0">
            <a:noAutofit/>
          </a:bodyPr>
          <a:lstStyle/>
          <a:p>
            <a:pPr indent="0" lvl="0" marL="0" rtl="0" algn="ctr">
              <a:spcBef>
                <a:spcPts val="0"/>
              </a:spcBef>
              <a:spcAft>
                <a:spcPts val="0"/>
              </a:spcAft>
              <a:buNone/>
            </a:pPr>
            <a:r>
              <a:rPr b="1" lang="en">
                <a:solidFill>
                  <a:schemeClr val="dk1"/>
                </a:solidFill>
                <a:latin typeface="Quattrocento Sans"/>
                <a:ea typeface="Quattrocento Sans"/>
                <a:cs typeface="Quattrocento Sans"/>
                <a:sym typeface="Quattrocento Sans"/>
              </a:rPr>
              <a:t>Build cnn and transfer learning models</a:t>
            </a:r>
            <a:endParaRPr b="1" sz="900">
              <a:solidFill>
                <a:schemeClr val="dk1"/>
              </a:solidFill>
              <a:latin typeface="Quattrocento Sans"/>
              <a:ea typeface="Quattrocento Sans"/>
              <a:cs typeface="Quattrocento Sans"/>
              <a:sym typeface="Quattrocento Sans"/>
            </a:endParaRPr>
          </a:p>
        </p:txBody>
      </p:sp>
      <p:sp>
        <p:nvSpPr>
          <p:cNvPr id="115" name="Google Shape;115;p13"/>
          <p:cNvSpPr txBox="1"/>
          <p:nvPr/>
        </p:nvSpPr>
        <p:spPr>
          <a:xfrm>
            <a:off x="5436010" y="1347175"/>
            <a:ext cx="1286400" cy="533400"/>
          </a:xfrm>
          <a:prstGeom prst="rect">
            <a:avLst/>
          </a:prstGeom>
          <a:noFill/>
          <a:ln>
            <a:noFill/>
          </a:ln>
        </p:spPr>
        <p:txBody>
          <a:bodyPr anchorCtr="0" anchor="b" bIns="0" lIns="0" spcFirstLastPara="1" rIns="0" wrap="square" tIns="0">
            <a:noAutofit/>
          </a:bodyPr>
          <a:lstStyle/>
          <a:p>
            <a:pPr indent="0" lvl="0" marL="0" rtl="0" algn="ctr">
              <a:spcBef>
                <a:spcPts val="0"/>
              </a:spcBef>
              <a:spcAft>
                <a:spcPts val="0"/>
              </a:spcAft>
              <a:buNone/>
            </a:pPr>
            <a:r>
              <a:rPr b="1" lang="en">
                <a:solidFill>
                  <a:schemeClr val="dk1"/>
                </a:solidFill>
                <a:latin typeface="Quattrocento Sans"/>
                <a:ea typeface="Quattrocento Sans"/>
                <a:cs typeface="Quattrocento Sans"/>
                <a:sym typeface="Quattrocento Sans"/>
              </a:rPr>
              <a:t>Model comparison</a:t>
            </a:r>
            <a:endParaRPr b="1" sz="900">
              <a:solidFill>
                <a:schemeClr val="dk1"/>
              </a:solidFill>
              <a:latin typeface="Quattrocento Sans"/>
              <a:ea typeface="Quattrocento Sans"/>
              <a:cs typeface="Quattrocento Sans"/>
              <a:sym typeface="Quattrocento Sans"/>
            </a:endParaRPr>
          </a:p>
        </p:txBody>
      </p:sp>
      <p:sp>
        <p:nvSpPr>
          <p:cNvPr id="116" name="Google Shape;116;p13"/>
          <p:cNvSpPr txBox="1"/>
          <p:nvPr/>
        </p:nvSpPr>
        <p:spPr>
          <a:xfrm>
            <a:off x="2259750" y="4254675"/>
            <a:ext cx="1709700" cy="261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a:solidFill>
                  <a:schemeClr val="dk1"/>
                </a:solidFill>
                <a:latin typeface="Quattrocento Sans"/>
                <a:ea typeface="Quattrocento Sans"/>
                <a:cs typeface="Quattrocento Sans"/>
                <a:sym typeface="Quattrocento Sans"/>
              </a:rPr>
              <a:t>Data pre-processing</a:t>
            </a:r>
            <a:endParaRPr b="1" sz="900">
              <a:solidFill>
                <a:schemeClr val="dk1"/>
              </a:solidFill>
              <a:latin typeface="Quattrocento Sans"/>
              <a:ea typeface="Quattrocento Sans"/>
              <a:cs typeface="Quattrocento Sans"/>
              <a:sym typeface="Quattrocento Sans"/>
            </a:endParaRPr>
          </a:p>
        </p:txBody>
      </p:sp>
      <p:sp>
        <p:nvSpPr>
          <p:cNvPr id="117" name="Google Shape;117;p13"/>
          <p:cNvSpPr txBox="1"/>
          <p:nvPr/>
        </p:nvSpPr>
        <p:spPr>
          <a:xfrm>
            <a:off x="4146775" y="4254675"/>
            <a:ext cx="2009100" cy="5334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a:solidFill>
                  <a:schemeClr val="dk1"/>
                </a:solidFill>
                <a:latin typeface="Quattrocento Sans"/>
                <a:ea typeface="Quattrocento Sans"/>
                <a:cs typeface="Quattrocento Sans"/>
                <a:sym typeface="Quattrocento Sans"/>
              </a:rPr>
              <a:t>Fine tune model</a:t>
            </a:r>
            <a:endParaRPr b="1" sz="900">
              <a:solidFill>
                <a:schemeClr val="dk1"/>
              </a:solidFill>
              <a:latin typeface="Quattrocento Sans"/>
              <a:ea typeface="Quattrocento Sans"/>
              <a:cs typeface="Quattrocento Sans"/>
              <a:sym typeface="Quattrocento Sans"/>
            </a:endParaRPr>
          </a:p>
        </p:txBody>
      </p:sp>
      <p:sp>
        <p:nvSpPr>
          <p:cNvPr id="118" name="Google Shape;118;p13"/>
          <p:cNvSpPr txBox="1"/>
          <p:nvPr/>
        </p:nvSpPr>
        <p:spPr>
          <a:xfrm>
            <a:off x="6474335" y="4254675"/>
            <a:ext cx="1286400" cy="5334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a:solidFill>
                  <a:schemeClr val="dk1"/>
                </a:solidFill>
                <a:latin typeface="Quattrocento Sans"/>
                <a:ea typeface="Quattrocento Sans"/>
                <a:cs typeface="Quattrocento Sans"/>
                <a:sym typeface="Quattrocento Sans"/>
              </a:rPr>
              <a:t>Result evaluation</a:t>
            </a:r>
            <a:endParaRPr b="1" sz="9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cxnSp>
        <p:nvCxnSpPr>
          <p:cNvPr id="123" name="Google Shape;123;p14"/>
          <p:cNvCxnSpPr/>
          <p:nvPr/>
        </p:nvCxnSpPr>
        <p:spPr>
          <a:xfrm>
            <a:off x="37625" y="901925"/>
            <a:ext cx="808800" cy="900"/>
          </a:xfrm>
          <a:prstGeom prst="straightConnector1">
            <a:avLst/>
          </a:prstGeom>
          <a:noFill/>
          <a:ln cap="flat" cmpd="sng" w="9525">
            <a:solidFill>
              <a:srgbClr val="CCCCCC"/>
            </a:solidFill>
            <a:prstDash val="solid"/>
            <a:round/>
            <a:headEnd len="med" w="med" type="none"/>
            <a:tailEnd len="med" w="med" type="none"/>
          </a:ln>
        </p:spPr>
      </p:cxnSp>
      <p:cxnSp>
        <p:nvCxnSpPr>
          <p:cNvPr id="124" name="Google Shape;124;p14"/>
          <p:cNvCxnSpPr/>
          <p:nvPr/>
        </p:nvCxnSpPr>
        <p:spPr>
          <a:xfrm flipH="1" rot="10800000">
            <a:off x="5011850" y="901100"/>
            <a:ext cx="4132200" cy="20400"/>
          </a:xfrm>
          <a:prstGeom prst="straightConnector1">
            <a:avLst/>
          </a:prstGeom>
          <a:noFill/>
          <a:ln cap="flat" cmpd="sng" w="9525">
            <a:solidFill>
              <a:srgbClr val="CCCCCC"/>
            </a:solidFill>
            <a:prstDash val="solid"/>
            <a:round/>
            <a:headEnd len="med" w="med" type="none"/>
            <a:tailEnd len="med" w="med" type="none"/>
          </a:ln>
        </p:spPr>
      </p:cxnSp>
      <p:sp>
        <p:nvSpPr>
          <p:cNvPr id="125" name="Google Shape;125;p1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6" name="Google Shape;126;p14"/>
          <p:cNvSpPr txBox="1"/>
          <p:nvPr/>
        </p:nvSpPr>
        <p:spPr>
          <a:xfrm>
            <a:off x="1405582" y="639575"/>
            <a:ext cx="3831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latin typeface="Quattrocento Sans"/>
                <a:ea typeface="Quattrocento Sans"/>
                <a:cs typeface="Quattrocento Sans"/>
                <a:sym typeface="Quattrocento Sans"/>
              </a:rPr>
              <a:t>Major</a:t>
            </a:r>
            <a:r>
              <a:rPr lang="en" sz="2200">
                <a:latin typeface="Quattrocento Sans"/>
                <a:ea typeface="Quattrocento Sans"/>
                <a:cs typeface="Quattrocento Sans"/>
                <a:sym typeface="Quattrocento Sans"/>
              </a:rPr>
              <a:t> </a:t>
            </a:r>
            <a:r>
              <a:rPr lang="en" sz="2200">
                <a:highlight>
                  <a:srgbClr val="FFCD00"/>
                </a:highlight>
                <a:latin typeface="Quattrocento Sans"/>
                <a:ea typeface="Quattrocento Sans"/>
                <a:cs typeface="Quattrocento Sans"/>
                <a:sym typeface="Quattrocento Sans"/>
              </a:rPr>
              <a:t>Platforms &amp; Libraries</a:t>
            </a:r>
            <a:endParaRPr b="1" sz="2200" u="sng">
              <a:highlight>
                <a:srgbClr val="FFCD00"/>
              </a:highlight>
              <a:latin typeface="Quattrocento Sans"/>
              <a:ea typeface="Quattrocento Sans"/>
              <a:cs typeface="Quattrocento Sans"/>
              <a:sym typeface="Quattrocento Sans"/>
            </a:endParaRPr>
          </a:p>
        </p:txBody>
      </p:sp>
      <p:sp>
        <p:nvSpPr>
          <p:cNvPr id="127" name="Google Shape;127;p14"/>
          <p:cNvSpPr txBox="1"/>
          <p:nvPr/>
        </p:nvSpPr>
        <p:spPr>
          <a:xfrm>
            <a:off x="6848400" y="75225"/>
            <a:ext cx="229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Quattrocento Sans"/>
                <a:ea typeface="Quattrocento Sans"/>
                <a:cs typeface="Quattrocento Sans"/>
                <a:sym typeface="Quattrocento Sans"/>
              </a:rPr>
              <a:t>COVENTRY </a:t>
            </a:r>
            <a:r>
              <a:rPr lang="en">
                <a:solidFill>
                  <a:schemeClr val="dk1"/>
                </a:solidFill>
                <a:latin typeface="Quattrocento Sans"/>
                <a:ea typeface="Quattrocento Sans"/>
                <a:cs typeface="Quattrocento Sans"/>
                <a:sym typeface="Quattrocento Sans"/>
              </a:rPr>
              <a:t>UNIVERSITY</a:t>
            </a:r>
            <a:endParaRPr/>
          </a:p>
        </p:txBody>
      </p:sp>
      <p:sp>
        <p:nvSpPr>
          <p:cNvPr id="128" name="Google Shape;128;p14"/>
          <p:cNvSpPr/>
          <p:nvPr/>
        </p:nvSpPr>
        <p:spPr>
          <a:xfrm>
            <a:off x="959175" y="662675"/>
            <a:ext cx="446400" cy="477000"/>
          </a:xfrm>
          <a:prstGeom prst="ellipse">
            <a:avLst/>
          </a:prstGeom>
          <a:solidFill>
            <a:schemeClr val="accent1"/>
          </a:solidFill>
          <a:ln cap="flat" cmpd="sng" w="9525">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Quattrocento Sans"/>
                <a:ea typeface="Quattrocento Sans"/>
                <a:cs typeface="Quattrocento Sans"/>
                <a:sym typeface="Quattrocento Sans"/>
              </a:rPr>
              <a:t>2</a:t>
            </a:r>
            <a:endParaRPr sz="2600">
              <a:solidFill>
                <a:schemeClr val="dk1"/>
              </a:solidFill>
              <a:latin typeface="Quattrocento Sans"/>
              <a:ea typeface="Quattrocento Sans"/>
              <a:cs typeface="Quattrocento Sans"/>
              <a:sym typeface="Quattrocento Sans"/>
            </a:endParaRPr>
          </a:p>
        </p:txBody>
      </p:sp>
      <p:sp>
        <p:nvSpPr>
          <p:cNvPr id="129" name="Google Shape;129;p14"/>
          <p:cNvSpPr/>
          <p:nvPr/>
        </p:nvSpPr>
        <p:spPr>
          <a:xfrm>
            <a:off x="136775" y="2040450"/>
            <a:ext cx="1142400" cy="1062600"/>
          </a:xfrm>
          <a:prstGeom prst="ellipse">
            <a:avLst/>
          </a:prstGeom>
          <a:solidFill>
            <a:schemeClr val="accent1"/>
          </a:solidFill>
          <a:ln cap="flat" cmpd="sng" w="9525">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FFFFF"/>
                </a:solidFill>
                <a:latin typeface="Quattrocento Sans"/>
                <a:ea typeface="Quattrocento Sans"/>
                <a:cs typeface="Quattrocento Sans"/>
                <a:sym typeface="Quattrocento Sans"/>
              </a:rPr>
              <a:t>Jupyter notebook</a:t>
            </a:r>
            <a:endParaRPr b="1" sz="1100">
              <a:solidFill>
                <a:srgbClr val="FFFFFF"/>
              </a:solidFill>
              <a:latin typeface="Quattrocento Sans"/>
              <a:ea typeface="Quattrocento Sans"/>
              <a:cs typeface="Quattrocento Sans"/>
              <a:sym typeface="Quattrocento Sans"/>
            </a:endParaRPr>
          </a:p>
        </p:txBody>
      </p:sp>
      <p:sp>
        <p:nvSpPr>
          <p:cNvPr id="130" name="Google Shape;130;p14"/>
          <p:cNvSpPr/>
          <p:nvPr/>
        </p:nvSpPr>
        <p:spPr>
          <a:xfrm>
            <a:off x="1411950" y="2626075"/>
            <a:ext cx="1142400" cy="1062600"/>
          </a:xfrm>
          <a:prstGeom prst="ellipse">
            <a:avLst/>
          </a:prstGeom>
          <a:solidFill>
            <a:schemeClr val="lt1"/>
          </a:solidFill>
          <a:ln cap="flat" cmpd="sng" w="38100">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Quattrocento Sans"/>
                <a:ea typeface="Quattrocento Sans"/>
                <a:cs typeface="Quattrocento Sans"/>
                <a:sym typeface="Quattrocento Sans"/>
              </a:rPr>
              <a:t>Google Colab pro</a:t>
            </a:r>
            <a:endParaRPr b="1" sz="1100">
              <a:latin typeface="Quattrocento Sans"/>
              <a:ea typeface="Quattrocento Sans"/>
              <a:cs typeface="Quattrocento Sans"/>
              <a:sym typeface="Quattrocento Sans"/>
            </a:endParaRPr>
          </a:p>
        </p:txBody>
      </p:sp>
      <p:sp>
        <p:nvSpPr>
          <p:cNvPr id="131" name="Google Shape;131;p14"/>
          <p:cNvSpPr/>
          <p:nvPr/>
        </p:nvSpPr>
        <p:spPr>
          <a:xfrm>
            <a:off x="2687125" y="2040450"/>
            <a:ext cx="1142400" cy="1062600"/>
          </a:xfrm>
          <a:prstGeom prst="ellipse">
            <a:avLst/>
          </a:prstGeom>
          <a:solidFill>
            <a:schemeClr val="accent1"/>
          </a:solidFill>
          <a:ln cap="flat" cmpd="sng" w="9525">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FFFFF"/>
                </a:solidFill>
                <a:latin typeface="Quattrocento Sans"/>
                <a:ea typeface="Quattrocento Sans"/>
                <a:cs typeface="Quattrocento Sans"/>
                <a:sym typeface="Quattrocento Sans"/>
              </a:rPr>
              <a:t>Python</a:t>
            </a:r>
            <a:endParaRPr b="1" sz="1100">
              <a:solidFill>
                <a:srgbClr val="FFFFFF"/>
              </a:solidFill>
              <a:latin typeface="Quattrocento Sans"/>
              <a:ea typeface="Quattrocento Sans"/>
              <a:cs typeface="Quattrocento Sans"/>
              <a:sym typeface="Quattrocento Sans"/>
            </a:endParaRPr>
          </a:p>
        </p:txBody>
      </p:sp>
      <p:sp>
        <p:nvSpPr>
          <p:cNvPr id="132" name="Google Shape;132;p14"/>
          <p:cNvSpPr/>
          <p:nvPr/>
        </p:nvSpPr>
        <p:spPr>
          <a:xfrm>
            <a:off x="3962300" y="2626075"/>
            <a:ext cx="1142400" cy="1062600"/>
          </a:xfrm>
          <a:prstGeom prst="ellipse">
            <a:avLst/>
          </a:prstGeom>
          <a:solidFill>
            <a:schemeClr val="lt1"/>
          </a:solidFill>
          <a:ln cap="flat" cmpd="sng" w="38100">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Quattrocento Sans"/>
                <a:ea typeface="Quattrocento Sans"/>
                <a:cs typeface="Quattrocento Sans"/>
                <a:sym typeface="Quattrocento Sans"/>
              </a:rPr>
              <a:t>Keras</a:t>
            </a:r>
            <a:endParaRPr b="1" sz="1100">
              <a:latin typeface="Quattrocento Sans"/>
              <a:ea typeface="Quattrocento Sans"/>
              <a:cs typeface="Quattrocento Sans"/>
              <a:sym typeface="Quattrocento Sans"/>
            </a:endParaRPr>
          </a:p>
        </p:txBody>
      </p:sp>
      <p:sp>
        <p:nvSpPr>
          <p:cNvPr id="133" name="Google Shape;133;p14"/>
          <p:cNvSpPr/>
          <p:nvPr/>
        </p:nvSpPr>
        <p:spPr>
          <a:xfrm>
            <a:off x="5272863" y="2040450"/>
            <a:ext cx="1142400" cy="1062600"/>
          </a:xfrm>
          <a:prstGeom prst="ellipse">
            <a:avLst/>
          </a:prstGeom>
          <a:solidFill>
            <a:schemeClr val="accent1"/>
          </a:solidFill>
          <a:ln cap="flat" cmpd="sng" w="9525">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Quattrocento Sans"/>
                <a:ea typeface="Quattrocento Sans"/>
                <a:cs typeface="Quattrocento Sans"/>
                <a:sym typeface="Quattrocento Sans"/>
              </a:rPr>
              <a:t>Tensorflow</a:t>
            </a:r>
            <a:endParaRPr b="1" sz="800">
              <a:solidFill>
                <a:srgbClr val="FFFFFF"/>
              </a:solidFill>
              <a:latin typeface="Quattrocento Sans"/>
              <a:ea typeface="Quattrocento Sans"/>
              <a:cs typeface="Quattrocento Sans"/>
              <a:sym typeface="Quattrocento Sans"/>
            </a:endParaRPr>
          </a:p>
        </p:txBody>
      </p:sp>
      <p:sp>
        <p:nvSpPr>
          <p:cNvPr id="134" name="Google Shape;134;p14"/>
          <p:cNvSpPr/>
          <p:nvPr/>
        </p:nvSpPr>
        <p:spPr>
          <a:xfrm>
            <a:off x="6583425" y="2565150"/>
            <a:ext cx="1142400" cy="1062600"/>
          </a:xfrm>
          <a:prstGeom prst="ellipse">
            <a:avLst/>
          </a:prstGeom>
          <a:solidFill>
            <a:schemeClr val="lt1"/>
          </a:solidFill>
          <a:ln cap="flat" cmpd="sng" w="38100">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000">
                <a:solidFill>
                  <a:schemeClr val="dk1"/>
                </a:solidFill>
                <a:latin typeface="Quattrocento Sans"/>
                <a:ea typeface="Quattrocento Sans"/>
                <a:cs typeface="Quattrocento Sans"/>
                <a:sym typeface="Quattrocento Sans"/>
              </a:rPr>
              <a:t>Matplotlib</a:t>
            </a:r>
            <a:endParaRPr b="1" sz="800">
              <a:solidFill>
                <a:schemeClr val="dk1"/>
              </a:solidFill>
              <a:latin typeface="Quattrocento Sans"/>
              <a:ea typeface="Quattrocento Sans"/>
              <a:cs typeface="Quattrocento Sans"/>
              <a:sym typeface="Quattrocento Sans"/>
            </a:endParaRPr>
          </a:p>
        </p:txBody>
      </p:sp>
      <p:sp>
        <p:nvSpPr>
          <p:cNvPr id="135" name="Google Shape;135;p14"/>
          <p:cNvSpPr/>
          <p:nvPr/>
        </p:nvSpPr>
        <p:spPr>
          <a:xfrm>
            <a:off x="7725825" y="2040450"/>
            <a:ext cx="1142400" cy="1062600"/>
          </a:xfrm>
          <a:prstGeom prst="ellipse">
            <a:avLst/>
          </a:prstGeom>
          <a:solidFill>
            <a:schemeClr val="accent1"/>
          </a:solidFill>
          <a:ln cap="flat" cmpd="sng" w="9525">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Quattrocento Sans"/>
                <a:ea typeface="Quattrocento Sans"/>
                <a:cs typeface="Quattrocento Sans"/>
                <a:sym typeface="Quattrocento Sans"/>
              </a:rPr>
              <a:t>scikit-learn</a:t>
            </a:r>
            <a:endParaRPr b="1" sz="1000">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cxnSp>
        <p:nvCxnSpPr>
          <p:cNvPr id="140" name="Google Shape;140;p15"/>
          <p:cNvCxnSpPr/>
          <p:nvPr/>
        </p:nvCxnSpPr>
        <p:spPr>
          <a:xfrm>
            <a:off x="37625" y="901925"/>
            <a:ext cx="808800" cy="900"/>
          </a:xfrm>
          <a:prstGeom prst="straightConnector1">
            <a:avLst/>
          </a:prstGeom>
          <a:noFill/>
          <a:ln cap="flat" cmpd="sng" w="9525">
            <a:solidFill>
              <a:srgbClr val="CCCCCC"/>
            </a:solidFill>
            <a:prstDash val="solid"/>
            <a:round/>
            <a:headEnd len="med" w="med" type="none"/>
            <a:tailEnd len="med" w="med" type="none"/>
          </a:ln>
        </p:spPr>
      </p:cxnSp>
      <p:cxnSp>
        <p:nvCxnSpPr>
          <p:cNvPr id="141" name="Google Shape;141;p15"/>
          <p:cNvCxnSpPr/>
          <p:nvPr/>
        </p:nvCxnSpPr>
        <p:spPr>
          <a:xfrm flipH="1" rot="10800000">
            <a:off x="4024525" y="901100"/>
            <a:ext cx="5119500" cy="20400"/>
          </a:xfrm>
          <a:prstGeom prst="straightConnector1">
            <a:avLst/>
          </a:prstGeom>
          <a:noFill/>
          <a:ln cap="flat" cmpd="sng" w="9525">
            <a:solidFill>
              <a:srgbClr val="CCCCCC"/>
            </a:solidFill>
            <a:prstDash val="solid"/>
            <a:round/>
            <a:headEnd len="med" w="med" type="none"/>
            <a:tailEnd len="med" w="med" type="none"/>
          </a:ln>
        </p:spPr>
      </p:cxnSp>
      <p:sp>
        <p:nvSpPr>
          <p:cNvPr id="142" name="Google Shape;142;p1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3" name="Google Shape;143;p15"/>
          <p:cNvSpPr txBox="1"/>
          <p:nvPr/>
        </p:nvSpPr>
        <p:spPr>
          <a:xfrm>
            <a:off x="1405577" y="639575"/>
            <a:ext cx="2835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Quattrocento Sans"/>
                <a:ea typeface="Quattrocento Sans"/>
                <a:cs typeface="Quattrocento Sans"/>
                <a:sym typeface="Quattrocento Sans"/>
              </a:rPr>
              <a:t>Objective and scope</a:t>
            </a:r>
            <a:endParaRPr b="1" sz="2200" u="sng">
              <a:latin typeface="Quattrocento Sans"/>
              <a:ea typeface="Quattrocento Sans"/>
              <a:cs typeface="Quattrocento Sans"/>
              <a:sym typeface="Quattrocento Sans"/>
            </a:endParaRPr>
          </a:p>
        </p:txBody>
      </p:sp>
      <p:sp>
        <p:nvSpPr>
          <p:cNvPr id="144" name="Google Shape;144;p15"/>
          <p:cNvSpPr txBox="1"/>
          <p:nvPr/>
        </p:nvSpPr>
        <p:spPr>
          <a:xfrm>
            <a:off x="6848400" y="75225"/>
            <a:ext cx="229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Quattrocento Sans"/>
                <a:ea typeface="Quattrocento Sans"/>
                <a:cs typeface="Quattrocento Sans"/>
                <a:sym typeface="Quattrocento Sans"/>
              </a:rPr>
              <a:t>COVENTRY </a:t>
            </a:r>
            <a:r>
              <a:rPr lang="en">
                <a:solidFill>
                  <a:schemeClr val="dk1"/>
                </a:solidFill>
                <a:latin typeface="Quattrocento Sans"/>
                <a:ea typeface="Quattrocento Sans"/>
                <a:cs typeface="Quattrocento Sans"/>
                <a:sym typeface="Quattrocento Sans"/>
              </a:rPr>
              <a:t>UNIVERSITY</a:t>
            </a:r>
            <a:endParaRPr/>
          </a:p>
        </p:txBody>
      </p:sp>
      <p:sp>
        <p:nvSpPr>
          <p:cNvPr id="145" name="Google Shape;145;p15"/>
          <p:cNvSpPr/>
          <p:nvPr/>
        </p:nvSpPr>
        <p:spPr>
          <a:xfrm>
            <a:off x="959175" y="662675"/>
            <a:ext cx="446400" cy="477000"/>
          </a:xfrm>
          <a:prstGeom prst="ellipse">
            <a:avLst/>
          </a:prstGeom>
          <a:solidFill>
            <a:schemeClr val="accent1"/>
          </a:solidFill>
          <a:ln cap="flat" cmpd="sng" w="9525">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Quattrocento Sans"/>
                <a:ea typeface="Quattrocento Sans"/>
                <a:cs typeface="Quattrocento Sans"/>
                <a:sym typeface="Quattrocento Sans"/>
              </a:rPr>
              <a:t>4</a:t>
            </a:r>
            <a:endParaRPr sz="2600">
              <a:solidFill>
                <a:schemeClr val="dk1"/>
              </a:solidFill>
              <a:latin typeface="Quattrocento Sans"/>
              <a:ea typeface="Quattrocento Sans"/>
              <a:cs typeface="Quattrocento Sans"/>
              <a:sym typeface="Quattrocento Sans"/>
            </a:endParaRPr>
          </a:p>
        </p:txBody>
      </p:sp>
      <p:sp>
        <p:nvSpPr>
          <p:cNvPr id="146" name="Google Shape;146;p15"/>
          <p:cNvSpPr txBox="1"/>
          <p:nvPr/>
        </p:nvSpPr>
        <p:spPr>
          <a:xfrm>
            <a:off x="1154200" y="1479175"/>
            <a:ext cx="6723600" cy="28938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SzPts val="1600"/>
              <a:buFont typeface="Quattrocento Sans"/>
              <a:buChar char="❏"/>
            </a:pPr>
            <a:r>
              <a:rPr lang="en" sz="1600">
                <a:latin typeface="Quattrocento Sans"/>
                <a:ea typeface="Quattrocento Sans"/>
                <a:cs typeface="Quattrocento Sans"/>
                <a:sym typeface="Quattrocento Sans"/>
              </a:rPr>
              <a:t>To develop various deep learning models for the detection of diabetic retinopathy.</a:t>
            </a:r>
            <a:endParaRPr sz="1600">
              <a:latin typeface="Quattrocento Sans"/>
              <a:ea typeface="Quattrocento Sans"/>
              <a:cs typeface="Quattrocento Sans"/>
              <a:sym typeface="Quattrocento Sans"/>
            </a:endParaRPr>
          </a:p>
          <a:p>
            <a:pPr indent="0" lvl="0" marL="457200" rtl="0" algn="just">
              <a:spcBef>
                <a:spcPts val="0"/>
              </a:spcBef>
              <a:spcAft>
                <a:spcPts val="0"/>
              </a:spcAft>
              <a:buNone/>
            </a:pPr>
            <a:r>
              <a:t/>
            </a:r>
            <a:endParaRPr sz="1600">
              <a:latin typeface="Quattrocento Sans"/>
              <a:ea typeface="Quattrocento Sans"/>
              <a:cs typeface="Quattrocento Sans"/>
              <a:sym typeface="Quattrocento Sans"/>
            </a:endParaRPr>
          </a:p>
          <a:p>
            <a:pPr indent="-330200" lvl="0" marL="457200" rtl="0" algn="just">
              <a:spcBef>
                <a:spcPts val="0"/>
              </a:spcBef>
              <a:spcAft>
                <a:spcPts val="0"/>
              </a:spcAft>
              <a:buSzPts val="1600"/>
              <a:buFont typeface="Quattrocento Sans"/>
              <a:buChar char="❏"/>
            </a:pPr>
            <a:r>
              <a:rPr lang="en" sz="1600">
                <a:latin typeface="Quattrocento Sans"/>
                <a:ea typeface="Quattrocento Sans"/>
                <a:cs typeface="Quattrocento Sans"/>
                <a:sym typeface="Quattrocento Sans"/>
              </a:rPr>
              <a:t>Construct models for CNN and transfer learning, and then evaluate them using evaluation metrics such as accuracy, recall, f1-score, and precision.</a:t>
            </a:r>
            <a:endParaRPr sz="1600">
              <a:latin typeface="Quattrocento Sans"/>
              <a:ea typeface="Quattrocento Sans"/>
              <a:cs typeface="Quattrocento Sans"/>
              <a:sym typeface="Quattrocento Sans"/>
            </a:endParaRPr>
          </a:p>
          <a:p>
            <a:pPr indent="0" lvl="0" marL="0" rtl="0" algn="just">
              <a:spcBef>
                <a:spcPts val="0"/>
              </a:spcBef>
              <a:spcAft>
                <a:spcPts val="0"/>
              </a:spcAft>
              <a:buNone/>
            </a:pPr>
            <a:r>
              <a:t/>
            </a:r>
            <a:endParaRPr sz="1600">
              <a:latin typeface="Quattrocento Sans"/>
              <a:ea typeface="Quattrocento Sans"/>
              <a:cs typeface="Quattrocento Sans"/>
              <a:sym typeface="Quattrocento Sans"/>
            </a:endParaRPr>
          </a:p>
          <a:p>
            <a:pPr indent="0" lvl="0" marL="0" rtl="0" algn="just">
              <a:spcBef>
                <a:spcPts val="0"/>
              </a:spcBef>
              <a:spcAft>
                <a:spcPts val="0"/>
              </a:spcAft>
              <a:buNone/>
            </a:pPr>
            <a:r>
              <a:t/>
            </a:r>
            <a:endParaRPr sz="1600">
              <a:latin typeface="Quattrocento Sans"/>
              <a:ea typeface="Quattrocento Sans"/>
              <a:cs typeface="Quattrocento Sans"/>
              <a:sym typeface="Quattrocento Sans"/>
            </a:endParaRPr>
          </a:p>
          <a:p>
            <a:pPr indent="0" lvl="0" marL="0" rtl="0" algn="just">
              <a:spcBef>
                <a:spcPts val="0"/>
              </a:spcBef>
              <a:spcAft>
                <a:spcPts val="0"/>
              </a:spcAft>
              <a:buNone/>
            </a:pPr>
            <a:r>
              <a:t/>
            </a:r>
            <a:endParaRPr sz="1600">
              <a:latin typeface="Quattrocento Sans"/>
              <a:ea typeface="Quattrocento Sans"/>
              <a:cs typeface="Quattrocento Sans"/>
              <a:sym typeface="Quattrocento Sans"/>
            </a:endParaRPr>
          </a:p>
          <a:p>
            <a:pPr indent="0" lvl="0" marL="0" rtl="0" algn="just">
              <a:spcBef>
                <a:spcPts val="0"/>
              </a:spcBef>
              <a:spcAft>
                <a:spcPts val="0"/>
              </a:spcAft>
              <a:buNone/>
            </a:pPr>
            <a:r>
              <a:rPr b="1" lang="en" sz="1600">
                <a:latin typeface="Quattrocento Sans"/>
                <a:ea typeface="Quattrocento Sans"/>
                <a:cs typeface="Quattrocento Sans"/>
                <a:sym typeface="Quattrocento Sans"/>
              </a:rPr>
              <a:t>Deliverables:</a:t>
            </a:r>
            <a:r>
              <a:rPr lang="en" sz="1600">
                <a:latin typeface="Quattrocento Sans"/>
                <a:ea typeface="Quattrocento Sans"/>
                <a:cs typeface="Quattrocento Sans"/>
                <a:sym typeface="Quattrocento Sans"/>
              </a:rPr>
              <a:t> An effective model for identifying diabetic retinopathy disease</a:t>
            </a:r>
            <a:endParaRPr sz="1600">
              <a:latin typeface="Quattrocento Sans"/>
              <a:ea typeface="Quattrocento Sans"/>
              <a:cs typeface="Quattrocento Sans"/>
              <a:sym typeface="Quattrocen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cxnSp>
        <p:nvCxnSpPr>
          <p:cNvPr id="151" name="Google Shape;151;p16"/>
          <p:cNvCxnSpPr/>
          <p:nvPr/>
        </p:nvCxnSpPr>
        <p:spPr>
          <a:xfrm>
            <a:off x="37625" y="901925"/>
            <a:ext cx="808800" cy="900"/>
          </a:xfrm>
          <a:prstGeom prst="straightConnector1">
            <a:avLst/>
          </a:prstGeom>
          <a:noFill/>
          <a:ln cap="flat" cmpd="sng" w="9525">
            <a:solidFill>
              <a:srgbClr val="CCCCCC"/>
            </a:solidFill>
            <a:prstDash val="solid"/>
            <a:round/>
            <a:headEnd len="med" w="med" type="none"/>
            <a:tailEnd len="med" w="med" type="none"/>
          </a:ln>
        </p:spPr>
      </p:cxnSp>
      <p:cxnSp>
        <p:nvCxnSpPr>
          <p:cNvPr id="152" name="Google Shape;152;p16"/>
          <p:cNvCxnSpPr/>
          <p:nvPr/>
        </p:nvCxnSpPr>
        <p:spPr>
          <a:xfrm flipH="1" rot="10800000">
            <a:off x="4024525" y="901100"/>
            <a:ext cx="5119500" cy="20400"/>
          </a:xfrm>
          <a:prstGeom prst="straightConnector1">
            <a:avLst/>
          </a:prstGeom>
          <a:noFill/>
          <a:ln cap="flat" cmpd="sng" w="9525">
            <a:solidFill>
              <a:srgbClr val="CCCCCC"/>
            </a:solidFill>
            <a:prstDash val="solid"/>
            <a:round/>
            <a:headEnd len="med" w="med" type="none"/>
            <a:tailEnd len="med" w="med" type="none"/>
          </a:ln>
        </p:spPr>
      </p:cxnSp>
      <p:sp>
        <p:nvSpPr>
          <p:cNvPr id="153" name="Google Shape;153;p1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4" name="Google Shape;154;p16"/>
          <p:cNvSpPr txBox="1"/>
          <p:nvPr/>
        </p:nvSpPr>
        <p:spPr>
          <a:xfrm>
            <a:off x="1405563" y="639575"/>
            <a:ext cx="2397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latin typeface="Quattrocento Sans"/>
                <a:ea typeface="Quattrocento Sans"/>
                <a:cs typeface="Quattrocento Sans"/>
                <a:sym typeface="Quattrocento Sans"/>
              </a:rPr>
              <a:t>Related </a:t>
            </a:r>
            <a:r>
              <a:rPr lang="en" sz="2200">
                <a:highlight>
                  <a:srgbClr val="FFCD00"/>
                </a:highlight>
                <a:latin typeface="Quattrocento Sans"/>
                <a:ea typeface="Quattrocento Sans"/>
                <a:cs typeface="Quattrocento Sans"/>
                <a:sym typeface="Quattrocento Sans"/>
              </a:rPr>
              <a:t>work</a:t>
            </a:r>
            <a:endParaRPr b="1" sz="2200" u="sng">
              <a:highlight>
                <a:srgbClr val="FFCD00"/>
              </a:highlight>
              <a:latin typeface="Quattrocento Sans"/>
              <a:ea typeface="Quattrocento Sans"/>
              <a:cs typeface="Quattrocento Sans"/>
              <a:sym typeface="Quattrocento Sans"/>
            </a:endParaRPr>
          </a:p>
        </p:txBody>
      </p:sp>
      <p:sp>
        <p:nvSpPr>
          <p:cNvPr id="155" name="Google Shape;155;p16"/>
          <p:cNvSpPr txBox="1"/>
          <p:nvPr/>
        </p:nvSpPr>
        <p:spPr>
          <a:xfrm>
            <a:off x="6848400" y="75225"/>
            <a:ext cx="229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Quattrocento Sans"/>
                <a:ea typeface="Quattrocento Sans"/>
                <a:cs typeface="Quattrocento Sans"/>
                <a:sym typeface="Quattrocento Sans"/>
              </a:rPr>
              <a:t>COVENTRY </a:t>
            </a:r>
            <a:r>
              <a:rPr lang="en">
                <a:solidFill>
                  <a:schemeClr val="dk1"/>
                </a:solidFill>
                <a:latin typeface="Quattrocento Sans"/>
                <a:ea typeface="Quattrocento Sans"/>
                <a:cs typeface="Quattrocento Sans"/>
                <a:sym typeface="Quattrocento Sans"/>
              </a:rPr>
              <a:t>UNIVERSITY</a:t>
            </a:r>
            <a:endParaRPr/>
          </a:p>
        </p:txBody>
      </p:sp>
      <p:sp>
        <p:nvSpPr>
          <p:cNvPr id="156" name="Google Shape;156;p16"/>
          <p:cNvSpPr/>
          <p:nvPr/>
        </p:nvSpPr>
        <p:spPr>
          <a:xfrm>
            <a:off x="959175" y="662675"/>
            <a:ext cx="446400" cy="477000"/>
          </a:xfrm>
          <a:prstGeom prst="ellipse">
            <a:avLst/>
          </a:prstGeom>
          <a:solidFill>
            <a:schemeClr val="accent1"/>
          </a:solidFill>
          <a:ln cap="flat" cmpd="sng" w="9525">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Quattrocento Sans"/>
                <a:ea typeface="Quattrocento Sans"/>
                <a:cs typeface="Quattrocento Sans"/>
                <a:sym typeface="Quattrocento Sans"/>
              </a:rPr>
              <a:t>3</a:t>
            </a:r>
            <a:endParaRPr sz="2600">
              <a:solidFill>
                <a:schemeClr val="dk1"/>
              </a:solidFill>
              <a:latin typeface="Quattrocento Sans"/>
              <a:ea typeface="Quattrocento Sans"/>
              <a:cs typeface="Quattrocento Sans"/>
              <a:sym typeface="Quattrocento Sans"/>
            </a:endParaRPr>
          </a:p>
        </p:txBody>
      </p:sp>
      <p:sp>
        <p:nvSpPr>
          <p:cNvPr id="157" name="Google Shape;157;p16"/>
          <p:cNvSpPr/>
          <p:nvPr/>
        </p:nvSpPr>
        <p:spPr>
          <a:xfrm>
            <a:off x="648800" y="1498625"/>
            <a:ext cx="3761400" cy="2548200"/>
          </a:xfrm>
          <a:prstGeom prst="snip1Rect">
            <a:avLst>
              <a:gd fmla="val 16667" name="adj"/>
            </a:avLst>
          </a:prstGeom>
          <a:noFill/>
          <a:ln cap="flat" cmpd="sng" w="38100">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p:nvPr/>
        </p:nvSpPr>
        <p:spPr>
          <a:xfrm>
            <a:off x="4902050" y="1498625"/>
            <a:ext cx="3761400" cy="2548200"/>
          </a:xfrm>
          <a:prstGeom prst="snip1Rect">
            <a:avLst>
              <a:gd fmla="val 16667" name="adj"/>
            </a:avLst>
          </a:prstGeom>
          <a:noFill/>
          <a:ln cap="flat" cmpd="sng" w="38100">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9" name="Google Shape;159;p16"/>
          <p:cNvCxnSpPr/>
          <p:nvPr/>
        </p:nvCxnSpPr>
        <p:spPr>
          <a:xfrm>
            <a:off x="655100" y="1958175"/>
            <a:ext cx="3748800" cy="8700"/>
          </a:xfrm>
          <a:prstGeom prst="straightConnector1">
            <a:avLst/>
          </a:prstGeom>
          <a:noFill/>
          <a:ln cap="flat" cmpd="sng" w="38100">
            <a:solidFill>
              <a:srgbClr val="FFCD00"/>
            </a:solidFill>
            <a:prstDash val="solid"/>
            <a:round/>
            <a:headEnd len="med" w="med" type="none"/>
            <a:tailEnd len="med" w="med" type="none"/>
          </a:ln>
        </p:spPr>
      </p:cxnSp>
      <p:sp>
        <p:nvSpPr>
          <p:cNvPr id="160" name="Google Shape;160;p16"/>
          <p:cNvSpPr txBox="1"/>
          <p:nvPr/>
        </p:nvSpPr>
        <p:spPr>
          <a:xfrm>
            <a:off x="713650" y="1535775"/>
            <a:ext cx="3185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1600">
                <a:solidFill>
                  <a:schemeClr val="dk1"/>
                </a:solidFill>
                <a:latin typeface="IBM Plex Sans"/>
                <a:ea typeface="IBM Plex Sans"/>
                <a:cs typeface="IBM Plex Sans"/>
                <a:sym typeface="IBM Plex Sans"/>
              </a:rPr>
              <a:t>2022</a:t>
            </a:r>
            <a:endParaRPr b="1" sz="1600">
              <a:latin typeface="IBM Plex Sans"/>
              <a:ea typeface="IBM Plex Sans"/>
              <a:cs typeface="IBM Plex Sans"/>
              <a:sym typeface="IBM Plex Sans"/>
            </a:endParaRPr>
          </a:p>
        </p:txBody>
      </p:sp>
      <p:cxnSp>
        <p:nvCxnSpPr>
          <p:cNvPr id="161" name="Google Shape;161;p16"/>
          <p:cNvCxnSpPr/>
          <p:nvPr/>
        </p:nvCxnSpPr>
        <p:spPr>
          <a:xfrm>
            <a:off x="4908350" y="1958175"/>
            <a:ext cx="3748800" cy="8700"/>
          </a:xfrm>
          <a:prstGeom prst="straightConnector1">
            <a:avLst/>
          </a:prstGeom>
          <a:noFill/>
          <a:ln cap="flat" cmpd="sng" w="38100">
            <a:solidFill>
              <a:srgbClr val="FFCD00"/>
            </a:solidFill>
            <a:prstDash val="solid"/>
            <a:round/>
            <a:headEnd len="med" w="med" type="none"/>
            <a:tailEnd len="med" w="med" type="none"/>
          </a:ln>
        </p:spPr>
      </p:cxnSp>
      <p:sp>
        <p:nvSpPr>
          <p:cNvPr id="162" name="Google Shape;162;p16"/>
          <p:cNvSpPr txBox="1"/>
          <p:nvPr/>
        </p:nvSpPr>
        <p:spPr>
          <a:xfrm>
            <a:off x="765875" y="2071325"/>
            <a:ext cx="3455100" cy="18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Quattrocento Sans"/>
                <a:ea typeface="Quattrocento Sans"/>
                <a:cs typeface="Quattrocento Sans"/>
                <a:sym typeface="Quattrocento Sans"/>
              </a:rPr>
              <a:t>Performances of CNN Architectures on Diabetic Retinopathy Detection Using Transfer Learning </a:t>
            </a:r>
            <a:r>
              <a:rPr lang="en" sz="1100">
                <a:solidFill>
                  <a:schemeClr val="dk1"/>
                </a:solidFill>
                <a:highlight>
                  <a:srgbClr val="FFFFFF"/>
                </a:highlight>
                <a:latin typeface="Quattrocento Sans"/>
                <a:ea typeface="Quattrocento Sans"/>
                <a:cs typeface="Quattrocento Sans"/>
                <a:sym typeface="Quattrocento Sans"/>
              </a:rPr>
              <a:t>( [1] Kaya and Saritas)</a:t>
            </a:r>
            <a:endParaRPr b="1">
              <a:latin typeface="Quattrocento Sans"/>
              <a:ea typeface="Quattrocento Sans"/>
              <a:cs typeface="Quattrocento Sans"/>
              <a:sym typeface="Quattrocento Sans"/>
            </a:endParaRPr>
          </a:p>
          <a:p>
            <a:pPr indent="0" lvl="0" marL="0" rtl="0" algn="l">
              <a:spcBef>
                <a:spcPts val="0"/>
              </a:spcBef>
              <a:spcAft>
                <a:spcPts val="0"/>
              </a:spcAft>
              <a:buNone/>
            </a:pPr>
            <a:r>
              <a:t/>
            </a:r>
            <a:endParaRPr b="1">
              <a:latin typeface="Quattrocento Sans"/>
              <a:ea typeface="Quattrocento Sans"/>
              <a:cs typeface="Quattrocento Sans"/>
              <a:sym typeface="Quattrocento Sans"/>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highlight>
                  <a:srgbClr val="FFFFFF"/>
                </a:highlight>
              </a:rPr>
              <a:t>Assessed</a:t>
            </a:r>
            <a:r>
              <a:rPr lang="en" sz="1100">
                <a:solidFill>
                  <a:schemeClr val="dk1"/>
                </a:solidFill>
                <a:highlight>
                  <a:srgbClr val="FFFFFF"/>
                </a:highlight>
              </a:rPr>
              <a:t> the ResNet18, GoogleNet, and SqueezeNet CNN architectures.</a:t>
            </a:r>
            <a:endParaRPr sz="1100">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highlight>
                  <a:srgbClr val="FFFFFF"/>
                </a:highlight>
              </a:rPr>
              <a:t>Dataset : DRIVE dataset (400 Images)</a:t>
            </a:r>
            <a:endParaRPr sz="1100">
              <a:solidFill>
                <a:schemeClr val="dk1"/>
              </a:solidFill>
              <a:highlight>
                <a:srgbClr val="FFFFFF"/>
              </a:highlight>
            </a:endParaRPr>
          </a:p>
          <a:p>
            <a:pPr indent="0" lvl="0" marL="0" rtl="0" algn="l">
              <a:spcBef>
                <a:spcPts val="0"/>
              </a:spcBef>
              <a:spcAft>
                <a:spcPts val="0"/>
              </a:spcAft>
              <a:buNone/>
            </a:pPr>
            <a:r>
              <a:t/>
            </a:r>
            <a:endParaRPr b="1">
              <a:latin typeface="Quattrocento Sans"/>
              <a:ea typeface="Quattrocento Sans"/>
              <a:cs typeface="Quattrocento Sans"/>
              <a:sym typeface="Quattrocento Sans"/>
            </a:endParaRPr>
          </a:p>
        </p:txBody>
      </p:sp>
      <p:sp>
        <p:nvSpPr>
          <p:cNvPr id="163" name="Google Shape;163;p16"/>
          <p:cNvSpPr txBox="1"/>
          <p:nvPr/>
        </p:nvSpPr>
        <p:spPr>
          <a:xfrm>
            <a:off x="4959350" y="2071325"/>
            <a:ext cx="3646800" cy="270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highlight>
                  <a:srgbClr val="FFFFFF"/>
                </a:highlight>
                <a:latin typeface="Quattrocento Sans"/>
                <a:ea typeface="Quattrocento Sans"/>
                <a:cs typeface="Quattrocento Sans"/>
                <a:sym typeface="Quattrocento Sans"/>
              </a:rPr>
              <a:t>Diabetic Retinopathy Diagnosis and Categorization Using Deep Learning - a Review </a:t>
            </a:r>
            <a:r>
              <a:rPr lang="en" sz="1100">
                <a:solidFill>
                  <a:schemeClr val="dk1"/>
                </a:solidFill>
                <a:highlight>
                  <a:srgbClr val="FFFFFF"/>
                </a:highlight>
                <a:latin typeface="Quattrocento Sans"/>
                <a:ea typeface="Quattrocento Sans"/>
                <a:cs typeface="Quattrocento Sans"/>
                <a:sym typeface="Quattrocento Sans"/>
              </a:rPr>
              <a:t>( [2] Pathak et al.)</a:t>
            </a:r>
            <a:endParaRPr sz="1100">
              <a:solidFill>
                <a:schemeClr val="dk1"/>
              </a:solidFill>
              <a:highlight>
                <a:srgbClr val="FFFFFF"/>
              </a:highlight>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1100">
              <a:solidFill>
                <a:schemeClr val="dk1"/>
              </a:solidFill>
              <a:highlight>
                <a:srgbClr val="FFFFFF"/>
              </a:highlight>
              <a:latin typeface="Quattrocento Sans"/>
              <a:ea typeface="Quattrocento Sans"/>
              <a:cs typeface="Quattrocento Sans"/>
              <a:sym typeface="Quattrocento Sans"/>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highlight>
                  <a:srgbClr val="FFFFFF"/>
                </a:highlight>
              </a:rPr>
              <a:t>Using a SVM method, CNN classifiers, and ANN classifiers</a:t>
            </a:r>
            <a:endParaRPr sz="1100">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highlight>
                  <a:srgbClr val="FFFFFF"/>
                </a:highlight>
              </a:rPr>
              <a:t>Dataset: IDRiD, High-Resolution Fundus (HRF) Image Database and Kaggle dataset</a:t>
            </a:r>
            <a:endParaRPr sz="1100">
              <a:solidFill>
                <a:schemeClr val="dk1"/>
              </a:solidFill>
              <a:highlight>
                <a:srgbClr val="FFFFFF"/>
              </a:highlight>
            </a:endParaRPr>
          </a:p>
          <a:p>
            <a:pPr indent="0" lvl="0" marL="0" rtl="0" algn="l">
              <a:lnSpc>
                <a:spcPct val="115000"/>
              </a:lnSpc>
              <a:spcBef>
                <a:spcPts val="0"/>
              </a:spcBef>
              <a:spcAft>
                <a:spcPts val="0"/>
              </a:spcAft>
              <a:buNone/>
            </a:pPr>
            <a:r>
              <a:t/>
            </a:r>
            <a:endParaRPr sz="1100">
              <a:solidFill>
                <a:schemeClr val="dk1"/>
              </a:solidFill>
              <a:highlight>
                <a:srgbClr val="FFFFFF"/>
              </a:highlight>
            </a:endParaRPr>
          </a:p>
          <a:p>
            <a:pPr indent="0" lvl="0" marL="0" rtl="0" algn="l">
              <a:lnSpc>
                <a:spcPct val="115000"/>
              </a:lnSpc>
              <a:spcBef>
                <a:spcPts val="0"/>
              </a:spcBef>
              <a:spcAft>
                <a:spcPts val="0"/>
              </a:spcAft>
              <a:buNone/>
            </a:pPr>
            <a:r>
              <a:t/>
            </a:r>
            <a:endParaRPr sz="11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11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a:latin typeface="Quattrocento Sans"/>
              <a:ea typeface="Quattrocento Sans"/>
              <a:cs typeface="Quattrocento Sans"/>
              <a:sym typeface="Quattrocento Sans"/>
            </a:endParaRPr>
          </a:p>
        </p:txBody>
      </p:sp>
      <p:sp>
        <p:nvSpPr>
          <p:cNvPr id="164" name="Google Shape;164;p16"/>
          <p:cNvSpPr txBox="1"/>
          <p:nvPr/>
        </p:nvSpPr>
        <p:spPr>
          <a:xfrm>
            <a:off x="5282750" y="1575275"/>
            <a:ext cx="3000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1"/>
                </a:solidFill>
                <a:latin typeface="IBM Plex Sans"/>
                <a:ea typeface="IBM Plex Sans"/>
                <a:cs typeface="IBM Plex Sans"/>
                <a:sym typeface="IBM Plex Sans"/>
              </a:rPr>
              <a:t>2021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cxnSp>
        <p:nvCxnSpPr>
          <p:cNvPr id="169" name="Google Shape;169;p17"/>
          <p:cNvCxnSpPr/>
          <p:nvPr/>
        </p:nvCxnSpPr>
        <p:spPr>
          <a:xfrm>
            <a:off x="37625" y="901925"/>
            <a:ext cx="808800" cy="900"/>
          </a:xfrm>
          <a:prstGeom prst="straightConnector1">
            <a:avLst/>
          </a:prstGeom>
          <a:noFill/>
          <a:ln cap="flat" cmpd="sng" w="9525">
            <a:solidFill>
              <a:srgbClr val="CCCCCC"/>
            </a:solidFill>
            <a:prstDash val="solid"/>
            <a:round/>
            <a:headEnd len="med" w="med" type="none"/>
            <a:tailEnd len="med" w="med" type="none"/>
          </a:ln>
        </p:spPr>
      </p:cxnSp>
      <p:cxnSp>
        <p:nvCxnSpPr>
          <p:cNvPr id="170" name="Google Shape;170;p17"/>
          <p:cNvCxnSpPr/>
          <p:nvPr/>
        </p:nvCxnSpPr>
        <p:spPr>
          <a:xfrm flipH="1" rot="10800000">
            <a:off x="3137650" y="901175"/>
            <a:ext cx="6006300" cy="17700"/>
          </a:xfrm>
          <a:prstGeom prst="straightConnector1">
            <a:avLst/>
          </a:prstGeom>
          <a:noFill/>
          <a:ln cap="flat" cmpd="sng" w="9525">
            <a:solidFill>
              <a:srgbClr val="CCCCCC"/>
            </a:solidFill>
            <a:prstDash val="solid"/>
            <a:round/>
            <a:headEnd len="med" w="med" type="none"/>
            <a:tailEnd len="med" w="med" type="none"/>
          </a:ln>
        </p:spPr>
      </p:cxnSp>
      <p:sp>
        <p:nvSpPr>
          <p:cNvPr id="171" name="Google Shape;171;p1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2" name="Google Shape;172;p17"/>
          <p:cNvSpPr txBox="1"/>
          <p:nvPr/>
        </p:nvSpPr>
        <p:spPr>
          <a:xfrm>
            <a:off x="1405577" y="639575"/>
            <a:ext cx="2835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latin typeface="Quattrocento Sans"/>
                <a:ea typeface="Quattrocento Sans"/>
                <a:cs typeface="Quattrocento Sans"/>
                <a:sym typeface="Quattrocento Sans"/>
              </a:rPr>
              <a:t>About </a:t>
            </a:r>
            <a:r>
              <a:rPr lang="en" sz="2200">
                <a:highlight>
                  <a:srgbClr val="FFCD00"/>
                </a:highlight>
                <a:latin typeface="Quattrocento Sans"/>
                <a:ea typeface="Quattrocento Sans"/>
                <a:cs typeface="Quattrocento Sans"/>
                <a:sym typeface="Quattrocento Sans"/>
              </a:rPr>
              <a:t>Data</a:t>
            </a:r>
            <a:endParaRPr b="1" sz="2200" u="sng">
              <a:highlight>
                <a:srgbClr val="FFCD00"/>
              </a:highlight>
              <a:latin typeface="Quattrocento Sans"/>
              <a:ea typeface="Quattrocento Sans"/>
              <a:cs typeface="Quattrocento Sans"/>
              <a:sym typeface="Quattrocento Sans"/>
            </a:endParaRPr>
          </a:p>
        </p:txBody>
      </p:sp>
      <p:sp>
        <p:nvSpPr>
          <p:cNvPr id="173" name="Google Shape;173;p17"/>
          <p:cNvSpPr txBox="1"/>
          <p:nvPr/>
        </p:nvSpPr>
        <p:spPr>
          <a:xfrm>
            <a:off x="6848400" y="75225"/>
            <a:ext cx="229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Quattrocento Sans"/>
                <a:ea typeface="Quattrocento Sans"/>
                <a:cs typeface="Quattrocento Sans"/>
                <a:sym typeface="Quattrocento Sans"/>
              </a:rPr>
              <a:t>COVENTRY </a:t>
            </a:r>
            <a:r>
              <a:rPr lang="en">
                <a:solidFill>
                  <a:schemeClr val="dk1"/>
                </a:solidFill>
                <a:latin typeface="Quattrocento Sans"/>
                <a:ea typeface="Quattrocento Sans"/>
                <a:cs typeface="Quattrocento Sans"/>
                <a:sym typeface="Quattrocento Sans"/>
              </a:rPr>
              <a:t>UNIVERSITY</a:t>
            </a:r>
            <a:endParaRPr/>
          </a:p>
        </p:txBody>
      </p:sp>
      <p:sp>
        <p:nvSpPr>
          <p:cNvPr id="174" name="Google Shape;174;p17"/>
          <p:cNvSpPr/>
          <p:nvPr/>
        </p:nvSpPr>
        <p:spPr>
          <a:xfrm>
            <a:off x="959175" y="662675"/>
            <a:ext cx="446400" cy="477000"/>
          </a:xfrm>
          <a:prstGeom prst="ellipse">
            <a:avLst/>
          </a:prstGeom>
          <a:solidFill>
            <a:schemeClr val="accent1"/>
          </a:solidFill>
          <a:ln cap="flat" cmpd="sng" w="9525">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Quattrocento Sans"/>
                <a:ea typeface="Quattrocento Sans"/>
                <a:cs typeface="Quattrocento Sans"/>
                <a:sym typeface="Quattrocento Sans"/>
              </a:rPr>
              <a:t>5</a:t>
            </a:r>
            <a:endParaRPr sz="2600">
              <a:solidFill>
                <a:schemeClr val="dk1"/>
              </a:solidFill>
              <a:latin typeface="Quattrocento Sans"/>
              <a:ea typeface="Quattrocento Sans"/>
              <a:cs typeface="Quattrocento Sans"/>
              <a:sym typeface="Quattrocento Sans"/>
            </a:endParaRPr>
          </a:p>
        </p:txBody>
      </p:sp>
      <p:sp>
        <p:nvSpPr>
          <p:cNvPr id="175" name="Google Shape;175;p17"/>
          <p:cNvSpPr txBox="1"/>
          <p:nvPr/>
        </p:nvSpPr>
        <p:spPr>
          <a:xfrm>
            <a:off x="846425" y="1344625"/>
            <a:ext cx="7821600" cy="1551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Quattrocento Sans"/>
              <a:buChar char="❏"/>
            </a:pPr>
            <a:r>
              <a:rPr b="1" lang="en" sz="1600">
                <a:latin typeface="Quattrocento Sans"/>
                <a:ea typeface="Quattrocento Sans"/>
                <a:cs typeface="Quattrocento Sans"/>
                <a:sym typeface="Quattrocento Sans"/>
              </a:rPr>
              <a:t>Dataset:</a:t>
            </a:r>
            <a:r>
              <a:rPr lang="en" sz="1600">
                <a:latin typeface="Quattrocento Sans"/>
                <a:ea typeface="Quattrocento Sans"/>
                <a:cs typeface="Quattrocento Sans"/>
                <a:sym typeface="Quattrocento Sans"/>
              </a:rPr>
              <a:t> Retinal images provided by EyePACS downloaded from Kaggle.</a:t>
            </a:r>
            <a:endParaRPr sz="1600">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SzPts val="1600"/>
              <a:buFont typeface="Quattrocento Sans"/>
              <a:buChar char="❏"/>
            </a:pPr>
            <a:r>
              <a:rPr lang="en" sz="1600">
                <a:latin typeface="Quattrocento Sans"/>
                <a:ea typeface="Quattrocento Sans"/>
                <a:cs typeface="Quattrocento Sans"/>
                <a:sym typeface="Quattrocento Sans"/>
              </a:rPr>
              <a:t>For each image, a left and right field is provided.</a:t>
            </a:r>
            <a:endParaRPr sz="1600">
              <a:latin typeface="Quattrocento Sans"/>
              <a:ea typeface="Quattrocento Sans"/>
              <a:cs typeface="Quattrocento Sans"/>
              <a:sym typeface="Quattrocento Sans"/>
            </a:endParaRPr>
          </a:p>
          <a:p>
            <a:pPr indent="0" lvl="0" marL="457200" rtl="0" algn="l">
              <a:lnSpc>
                <a:spcPct val="115000"/>
              </a:lnSpc>
              <a:spcBef>
                <a:spcPts val="1200"/>
              </a:spcBef>
              <a:spcAft>
                <a:spcPts val="0"/>
              </a:spcAft>
              <a:buNone/>
            </a:pPr>
            <a:r>
              <a:t/>
            </a:r>
            <a:endParaRPr sz="1600">
              <a:latin typeface="Quattrocento Sans"/>
              <a:ea typeface="Quattrocento Sans"/>
              <a:cs typeface="Quattrocento Sans"/>
              <a:sym typeface="Quattrocento Sans"/>
            </a:endParaRPr>
          </a:p>
          <a:p>
            <a:pPr indent="0" lvl="0" marL="457200" rtl="0" algn="l">
              <a:spcBef>
                <a:spcPts val="1200"/>
              </a:spcBef>
              <a:spcAft>
                <a:spcPts val="0"/>
              </a:spcAft>
              <a:buNone/>
            </a:pPr>
            <a:r>
              <a:t/>
            </a:r>
            <a:endParaRPr sz="1600">
              <a:latin typeface="Quattrocento Sans"/>
              <a:ea typeface="Quattrocento Sans"/>
              <a:cs typeface="Quattrocento Sans"/>
              <a:sym typeface="Quattrocento Sans"/>
            </a:endParaRPr>
          </a:p>
        </p:txBody>
      </p:sp>
      <p:graphicFrame>
        <p:nvGraphicFramePr>
          <p:cNvPr id="176" name="Google Shape;176;p17"/>
          <p:cNvGraphicFramePr/>
          <p:nvPr/>
        </p:nvGraphicFramePr>
        <p:xfrm>
          <a:off x="1175350" y="2237425"/>
          <a:ext cx="3000000" cy="3000000"/>
        </p:xfrm>
        <a:graphic>
          <a:graphicData uri="http://schemas.openxmlformats.org/drawingml/2006/table">
            <a:tbl>
              <a:tblPr>
                <a:noFill/>
                <a:tableStyleId>{89931EA6-30D3-49D5-8D44-BDD08F080505}</a:tableStyleId>
              </a:tblPr>
              <a:tblGrid>
                <a:gridCol w="1154475"/>
                <a:gridCol w="721675"/>
              </a:tblGrid>
              <a:tr h="315400">
                <a:tc>
                  <a:txBody>
                    <a:bodyPr/>
                    <a:lstStyle/>
                    <a:p>
                      <a:pPr indent="0" lvl="0" marL="0" rtl="0" algn="l">
                        <a:spcBef>
                          <a:spcPts val="0"/>
                        </a:spcBef>
                        <a:spcAft>
                          <a:spcPts val="0"/>
                        </a:spcAft>
                        <a:buNone/>
                      </a:pPr>
                      <a:r>
                        <a:rPr b="1" lang="en">
                          <a:latin typeface="Quattrocento Sans"/>
                          <a:ea typeface="Quattrocento Sans"/>
                          <a:cs typeface="Quattrocento Sans"/>
                          <a:sym typeface="Quattrocento Sans"/>
                        </a:rPr>
                        <a:t>IMAGE CLASSES</a:t>
                      </a:r>
                      <a:endParaRPr b="1">
                        <a:latin typeface="Quattrocento Sans"/>
                        <a:ea typeface="Quattrocento Sans"/>
                        <a:cs typeface="Quattrocento Sans"/>
                        <a:sym typeface="Quattrocento San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Quattrocento Sans"/>
                          <a:ea typeface="Quattrocento Sans"/>
                          <a:cs typeface="Quattrocento Sans"/>
                          <a:sym typeface="Quattrocento Sans"/>
                        </a:rPr>
                        <a:t>LEVEL</a:t>
                      </a:r>
                      <a:endParaRPr b="1">
                        <a:latin typeface="Quattrocento Sans"/>
                        <a:ea typeface="Quattrocento Sans"/>
                        <a:cs typeface="Quattrocento Sans"/>
                        <a:sym typeface="Quattrocento San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15400">
                <a:tc>
                  <a:txBody>
                    <a:bodyPr/>
                    <a:lstStyle/>
                    <a:p>
                      <a:pPr indent="0" lvl="0" marL="0" rtl="0" algn="l">
                        <a:spcBef>
                          <a:spcPts val="0"/>
                        </a:spcBef>
                        <a:spcAft>
                          <a:spcPts val="0"/>
                        </a:spcAft>
                        <a:buNone/>
                      </a:pPr>
                      <a:r>
                        <a:rPr lang="en">
                          <a:latin typeface="Quattrocento Sans"/>
                          <a:ea typeface="Quattrocento Sans"/>
                          <a:cs typeface="Quattrocento Sans"/>
                          <a:sym typeface="Quattrocento Sans"/>
                        </a:rPr>
                        <a:t>No DR</a:t>
                      </a:r>
                      <a:endParaRPr>
                        <a:latin typeface="Quattrocento Sans"/>
                        <a:ea typeface="Quattrocento Sans"/>
                        <a:cs typeface="Quattrocento Sans"/>
                        <a:sym typeface="Quattrocento San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15400">
                <a:tc>
                  <a:txBody>
                    <a:bodyPr/>
                    <a:lstStyle/>
                    <a:p>
                      <a:pPr indent="0" lvl="0" marL="0" rtl="0" algn="l">
                        <a:lnSpc>
                          <a:spcPct val="115000"/>
                        </a:lnSpc>
                        <a:spcBef>
                          <a:spcPts val="1200"/>
                        </a:spcBef>
                        <a:spcAft>
                          <a:spcPts val="1200"/>
                        </a:spcAft>
                        <a:buNone/>
                      </a:pPr>
                      <a:r>
                        <a:rPr lang="en">
                          <a:latin typeface="Quattrocento Sans"/>
                          <a:ea typeface="Quattrocento Sans"/>
                          <a:cs typeface="Quattrocento Sans"/>
                          <a:sym typeface="Quattrocento Sans"/>
                        </a:rPr>
                        <a:t>Mild</a:t>
                      </a:r>
                      <a:endParaRPr>
                        <a:latin typeface="Quattrocento Sans"/>
                        <a:ea typeface="Quattrocento Sans"/>
                        <a:cs typeface="Quattrocento Sans"/>
                        <a:sym typeface="Quattrocento San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Quattrocento Sans"/>
                          <a:ea typeface="Quattrocento Sans"/>
                          <a:cs typeface="Quattrocento Sans"/>
                          <a:sym typeface="Quattrocento Sans"/>
                        </a:rPr>
                        <a:t>1</a:t>
                      </a:r>
                      <a:endParaRPr>
                        <a:latin typeface="Quattrocento Sans"/>
                        <a:ea typeface="Quattrocento Sans"/>
                        <a:cs typeface="Quattrocento Sans"/>
                        <a:sym typeface="Quattrocento San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15400">
                <a:tc>
                  <a:txBody>
                    <a:bodyPr/>
                    <a:lstStyle/>
                    <a:p>
                      <a:pPr indent="0" lvl="0" marL="0" rtl="0" algn="l">
                        <a:lnSpc>
                          <a:spcPct val="115000"/>
                        </a:lnSpc>
                        <a:spcBef>
                          <a:spcPts val="1200"/>
                        </a:spcBef>
                        <a:spcAft>
                          <a:spcPts val="1200"/>
                        </a:spcAft>
                        <a:buNone/>
                      </a:pPr>
                      <a:r>
                        <a:rPr lang="en">
                          <a:latin typeface="Quattrocento Sans"/>
                          <a:ea typeface="Quattrocento Sans"/>
                          <a:cs typeface="Quattrocento Sans"/>
                          <a:sym typeface="Quattrocento Sans"/>
                        </a:rPr>
                        <a:t>Moderate</a:t>
                      </a:r>
                      <a:endParaRPr>
                        <a:latin typeface="Quattrocento Sans"/>
                        <a:ea typeface="Quattrocento Sans"/>
                        <a:cs typeface="Quattrocento Sans"/>
                        <a:sym typeface="Quattrocento San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Quattrocento Sans"/>
                          <a:ea typeface="Quattrocento Sans"/>
                          <a:cs typeface="Quattrocento Sans"/>
                          <a:sym typeface="Quattrocento Sans"/>
                        </a:rPr>
                        <a:t>2</a:t>
                      </a:r>
                      <a:endParaRPr>
                        <a:latin typeface="Quattrocento Sans"/>
                        <a:ea typeface="Quattrocento Sans"/>
                        <a:cs typeface="Quattrocento Sans"/>
                        <a:sym typeface="Quattrocento San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15400">
                <a:tc>
                  <a:txBody>
                    <a:bodyPr/>
                    <a:lstStyle/>
                    <a:p>
                      <a:pPr indent="0" lvl="0" marL="0" rtl="0" algn="l">
                        <a:lnSpc>
                          <a:spcPct val="115000"/>
                        </a:lnSpc>
                        <a:spcBef>
                          <a:spcPts val="1200"/>
                        </a:spcBef>
                        <a:spcAft>
                          <a:spcPts val="1200"/>
                        </a:spcAft>
                        <a:buNone/>
                      </a:pPr>
                      <a:r>
                        <a:rPr lang="en">
                          <a:latin typeface="Quattrocento Sans"/>
                          <a:ea typeface="Quattrocento Sans"/>
                          <a:cs typeface="Quattrocento Sans"/>
                          <a:sym typeface="Quattrocento Sans"/>
                        </a:rPr>
                        <a:t>Severe</a:t>
                      </a:r>
                      <a:endParaRPr>
                        <a:latin typeface="Quattrocento Sans"/>
                        <a:ea typeface="Quattrocento Sans"/>
                        <a:cs typeface="Quattrocento Sans"/>
                        <a:sym typeface="Quattrocento San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Quattrocento Sans"/>
                          <a:ea typeface="Quattrocento Sans"/>
                          <a:cs typeface="Quattrocento Sans"/>
                          <a:sym typeface="Quattrocento Sans"/>
                        </a:rPr>
                        <a:t>3</a:t>
                      </a:r>
                      <a:endParaRPr>
                        <a:latin typeface="Quattrocento Sans"/>
                        <a:ea typeface="Quattrocento Sans"/>
                        <a:cs typeface="Quattrocento Sans"/>
                        <a:sym typeface="Quattrocento San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42125">
                <a:tc>
                  <a:txBody>
                    <a:bodyPr/>
                    <a:lstStyle/>
                    <a:p>
                      <a:pPr indent="0" lvl="0" marL="0" rtl="0" algn="l">
                        <a:lnSpc>
                          <a:spcPct val="115000"/>
                        </a:lnSpc>
                        <a:spcBef>
                          <a:spcPts val="1200"/>
                        </a:spcBef>
                        <a:spcAft>
                          <a:spcPts val="1200"/>
                        </a:spcAft>
                        <a:buNone/>
                      </a:pPr>
                      <a:r>
                        <a:rPr lang="en">
                          <a:latin typeface="Quattrocento Sans"/>
                          <a:ea typeface="Quattrocento Sans"/>
                          <a:cs typeface="Quattrocento Sans"/>
                          <a:sym typeface="Quattrocento Sans"/>
                        </a:rPr>
                        <a:t>Proliferative</a:t>
                      </a:r>
                      <a:endParaRPr>
                        <a:latin typeface="Quattrocento Sans"/>
                        <a:ea typeface="Quattrocento Sans"/>
                        <a:cs typeface="Quattrocento Sans"/>
                        <a:sym typeface="Quattrocento San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Quattrocento Sans"/>
                          <a:ea typeface="Quattrocento Sans"/>
                          <a:cs typeface="Quattrocento Sans"/>
                          <a:sym typeface="Quattrocento Sans"/>
                        </a:rPr>
                        <a:t>4</a:t>
                      </a:r>
                      <a:endParaRPr>
                        <a:latin typeface="Quattrocento Sans"/>
                        <a:ea typeface="Quattrocento Sans"/>
                        <a:cs typeface="Quattrocento Sans"/>
                        <a:sym typeface="Quattrocento San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pic>
        <p:nvPicPr>
          <p:cNvPr id="177" name="Google Shape;177;p17"/>
          <p:cNvPicPr preferRelativeResize="0"/>
          <p:nvPr/>
        </p:nvPicPr>
        <p:blipFill>
          <a:blip r:embed="rId3">
            <a:alphaModFix/>
          </a:blip>
          <a:stretch>
            <a:fillRect/>
          </a:stretch>
        </p:blipFill>
        <p:spPr>
          <a:xfrm>
            <a:off x="3999875" y="2737950"/>
            <a:ext cx="4543348" cy="1097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cxnSp>
        <p:nvCxnSpPr>
          <p:cNvPr id="182" name="Google Shape;182;p18"/>
          <p:cNvCxnSpPr/>
          <p:nvPr/>
        </p:nvCxnSpPr>
        <p:spPr>
          <a:xfrm>
            <a:off x="0" y="799475"/>
            <a:ext cx="808800" cy="900"/>
          </a:xfrm>
          <a:prstGeom prst="straightConnector1">
            <a:avLst/>
          </a:prstGeom>
          <a:noFill/>
          <a:ln cap="flat" cmpd="sng" w="9525">
            <a:solidFill>
              <a:srgbClr val="CCCCCC"/>
            </a:solidFill>
            <a:prstDash val="solid"/>
            <a:round/>
            <a:headEnd len="med" w="med" type="none"/>
            <a:tailEnd len="med" w="med" type="none"/>
          </a:ln>
        </p:spPr>
      </p:cxnSp>
      <p:cxnSp>
        <p:nvCxnSpPr>
          <p:cNvPr id="183" name="Google Shape;183;p18"/>
          <p:cNvCxnSpPr/>
          <p:nvPr/>
        </p:nvCxnSpPr>
        <p:spPr>
          <a:xfrm flipH="1" rot="10800000">
            <a:off x="3315850" y="796775"/>
            <a:ext cx="5828100" cy="3900"/>
          </a:xfrm>
          <a:prstGeom prst="straightConnector1">
            <a:avLst/>
          </a:prstGeom>
          <a:noFill/>
          <a:ln cap="flat" cmpd="sng" w="9525">
            <a:solidFill>
              <a:srgbClr val="CCCCCC"/>
            </a:solidFill>
            <a:prstDash val="solid"/>
            <a:round/>
            <a:headEnd len="med" w="med" type="none"/>
            <a:tailEnd len="med" w="med" type="none"/>
          </a:ln>
        </p:spPr>
      </p:cxnSp>
      <p:sp>
        <p:nvSpPr>
          <p:cNvPr id="184" name="Google Shape;184;p1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5" name="Google Shape;185;p18"/>
          <p:cNvSpPr txBox="1"/>
          <p:nvPr/>
        </p:nvSpPr>
        <p:spPr>
          <a:xfrm>
            <a:off x="1405600" y="515225"/>
            <a:ext cx="3200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Quattrocento Sans"/>
                <a:ea typeface="Quattrocento Sans"/>
                <a:cs typeface="Quattrocento Sans"/>
                <a:sym typeface="Quattrocento Sans"/>
              </a:rPr>
              <a:t>Methodology </a:t>
            </a:r>
            <a:endParaRPr b="1" i="1" sz="1600" u="sng">
              <a:latin typeface="Quattrocento Sans"/>
              <a:ea typeface="Quattrocento Sans"/>
              <a:cs typeface="Quattrocento Sans"/>
              <a:sym typeface="Quattrocento Sans"/>
            </a:endParaRPr>
          </a:p>
        </p:txBody>
      </p:sp>
      <p:sp>
        <p:nvSpPr>
          <p:cNvPr id="186" name="Google Shape;186;p18"/>
          <p:cNvSpPr txBox="1"/>
          <p:nvPr/>
        </p:nvSpPr>
        <p:spPr>
          <a:xfrm>
            <a:off x="6848400" y="75225"/>
            <a:ext cx="229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Quattrocento Sans"/>
                <a:ea typeface="Quattrocento Sans"/>
                <a:cs typeface="Quattrocento Sans"/>
                <a:sym typeface="Quattrocento Sans"/>
              </a:rPr>
              <a:t>COVENTRY </a:t>
            </a:r>
            <a:r>
              <a:rPr lang="en">
                <a:solidFill>
                  <a:schemeClr val="dk1"/>
                </a:solidFill>
                <a:latin typeface="Quattrocento Sans"/>
                <a:ea typeface="Quattrocento Sans"/>
                <a:cs typeface="Quattrocento Sans"/>
                <a:sym typeface="Quattrocento Sans"/>
              </a:rPr>
              <a:t>UNIVERSITY</a:t>
            </a:r>
            <a:endParaRPr/>
          </a:p>
        </p:txBody>
      </p:sp>
      <p:sp>
        <p:nvSpPr>
          <p:cNvPr id="187" name="Google Shape;187;p18"/>
          <p:cNvSpPr/>
          <p:nvPr/>
        </p:nvSpPr>
        <p:spPr>
          <a:xfrm>
            <a:off x="883988" y="538325"/>
            <a:ext cx="446400" cy="477000"/>
          </a:xfrm>
          <a:prstGeom prst="ellipse">
            <a:avLst/>
          </a:prstGeom>
          <a:solidFill>
            <a:schemeClr val="accent1"/>
          </a:solidFill>
          <a:ln cap="flat" cmpd="sng" w="9525">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Quattrocento Sans"/>
                <a:ea typeface="Quattrocento Sans"/>
                <a:cs typeface="Quattrocento Sans"/>
                <a:sym typeface="Quattrocento Sans"/>
              </a:rPr>
              <a:t>6</a:t>
            </a:r>
            <a:endParaRPr sz="2600">
              <a:solidFill>
                <a:schemeClr val="dk1"/>
              </a:solidFill>
              <a:latin typeface="Quattrocento Sans"/>
              <a:ea typeface="Quattrocento Sans"/>
              <a:cs typeface="Quattrocento Sans"/>
              <a:sym typeface="Quattrocento Sans"/>
            </a:endParaRPr>
          </a:p>
        </p:txBody>
      </p:sp>
      <p:sp>
        <p:nvSpPr>
          <p:cNvPr id="188" name="Google Shape;188;p18"/>
          <p:cNvSpPr/>
          <p:nvPr/>
        </p:nvSpPr>
        <p:spPr>
          <a:xfrm>
            <a:off x="731100" y="1223825"/>
            <a:ext cx="7826100" cy="605100"/>
          </a:xfrm>
          <a:prstGeom prst="rect">
            <a:avLst/>
          </a:prstGeom>
          <a:solidFill>
            <a:schemeClr val="accent1"/>
          </a:solidFill>
          <a:ln cap="flat" cmpd="sng" w="9525">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311150" lvl="0" marL="457200" rtl="0" algn="l">
              <a:spcBef>
                <a:spcPts val="0"/>
              </a:spcBef>
              <a:spcAft>
                <a:spcPts val="0"/>
              </a:spcAft>
              <a:buClr>
                <a:srgbClr val="FFFFFF"/>
              </a:buClr>
              <a:buSzPts val="1300"/>
              <a:buFont typeface="Quattrocento Sans"/>
              <a:buAutoNum type="arabicPeriod"/>
            </a:pPr>
            <a:r>
              <a:rPr b="1" lang="en" sz="1300">
                <a:solidFill>
                  <a:srgbClr val="FFFFFF"/>
                </a:solidFill>
                <a:latin typeface="Quattrocento Sans"/>
                <a:ea typeface="Quattrocento Sans"/>
                <a:cs typeface="Quattrocento Sans"/>
                <a:sym typeface="Quattrocento Sans"/>
              </a:rPr>
              <a:t>DATA COLLECTION : Dataset contain 35,126 set of images with 5 classes.</a:t>
            </a:r>
            <a:endParaRPr b="1" sz="1300">
              <a:solidFill>
                <a:srgbClr val="FFFFFF"/>
              </a:solidFill>
              <a:latin typeface="Quattrocento Sans"/>
              <a:ea typeface="Quattrocento Sans"/>
              <a:cs typeface="Quattrocento Sans"/>
              <a:sym typeface="Quattrocento Sans"/>
            </a:endParaRPr>
          </a:p>
        </p:txBody>
      </p:sp>
      <p:sp>
        <p:nvSpPr>
          <p:cNvPr id="189" name="Google Shape;189;p18"/>
          <p:cNvSpPr/>
          <p:nvPr/>
        </p:nvSpPr>
        <p:spPr>
          <a:xfrm>
            <a:off x="731275" y="2372925"/>
            <a:ext cx="7797900" cy="924000"/>
          </a:xfrm>
          <a:prstGeom prst="rect">
            <a:avLst/>
          </a:prstGeom>
          <a:solidFill>
            <a:schemeClr val="lt1"/>
          </a:solidFill>
          <a:ln cap="flat" cmpd="sng" w="38100">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latin typeface="Quattrocento Sans"/>
                <a:ea typeface="Quattrocento Sans"/>
                <a:cs typeface="Quattrocento Sans"/>
                <a:sym typeface="Quattrocento Sans"/>
              </a:rPr>
              <a:t> </a:t>
            </a:r>
            <a:endParaRPr b="1" sz="1300">
              <a:latin typeface="Quattrocento Sans"/>
              <a:ea typeface="Quattrocento Sans"/>
              <a:cs typeface="Quattrocento Sans"/>
              <a:sym typeface="Quattrocento Sans"/>
            </a:endParaRPr>
          </a:p>
          <a:p>
            <a:pPr indent="0" lvl="0" marL="0" rtl="0" algn="l">
              <a:spcBef>
                <a:spcPts val="0"/>
              </a:spcBef>
              <a:spcAft>
                <a:spcPts val="0"/>
              </a:spcAft>
              <a:buNone/>
            </a:pPr>
            <a:r>
              <a:t/>
            </a:r>
            <a:endParaRPr b="1" sz="1300">
              <a:latin typeface="Quattrocento Sans"/>
              <a:ea typeface="Quattrocento Sans"/>
              <a:cs typeface="Quattrocento Sans"/>
              <a:sym typeface="Quattrocento Sans"/>
            </a:endParaRPr>
          </a:p>
          <a:p>
            <a:pPr indent="0" lvl="0" marL="0" rtl="0" algn="l">
              <a:spcBef>
                <a:spcPts val="0"/>
              </a:spcBef>
              <a:spcAft>
                <a:spcPts val="0"/>
              </a:spcAft>
              <a:buNone/>
            </a:pPr>
            <a:r>
              <a:rPr b="1" lang="en" sz="1300">
                <a:latin typeface="Quattrocento Sans"/>
                <a:ea typeface="Quattrocento Sans"/>
                <a:cs typeface="Quattrocento Sans"/>
                <a:sym typeface="Quattrocento Sans"/>
              </a:rPr>
              <a:t>2.    IMAGE PRE-PROCESSING:  Images resized to 256 * 256  pixels.</a:t>
            </a:r>
            <a:endParaRPr b="1" sz="1300">
              <a:latin typeface="Quattrocento Sans"/>
              <a:ea typeface="Quattrocento Sans"/>
              <a:cs typeface="Quattrocento Sans"/>
              <a:sym typeface="Quattrocento Sans"/>
            </a:endParaRPr>
          </a:p>
          <a:p>
            <a:pPr indent="0" lvl="0" marL="0" rtl="0" algn="l">
              <a:spcBef>
                <a:spcPts val="0"/>
              </a:spcBef>
              <a:spcAft>
                <a:spcPts val="0"/>
              </a:spcAft>
              <a:buNone/>
            </a:pPr>
            <a:r>
              <a:rPr b="1" lang="en" sz="1300">
                <a:latin typeface="Quattrocento Sans"/>
                <a:ea typeface="Quattrocento Sans"/>
                <a:cs typeface="Quattrocento Sans"/>
                <a:sym typeface="Quattrocento Sans"/>
              </a:rPr>
              <a:t>				           Images with 40% black and white pixels removed.</a:t>
            </a:r>
            <a:endParaRPr b="1" sz="1300">
              <a:latin typeface="Quattrocento Sans"/>
              <a:ea typeface="Quattrocento Sans"/>
              <a:cs typeface="Quattrocento Sans"/>
              <a:sym typeface="Quattrocento Sans"/>
            </a:endParaRPr>
          </a:p>
          <a:p>
            <a:pPr indent="0" lvl="0" marL="0" rtl="0" algn="l">
              <a:spcBef>
                <a:spcPts val="0"/>
              </a:spcBef>
              <a:spcAft>
                <a:spcPts val="0"/>
              </a:spcAft>
              <a:buNone/>
            </a:pPr>
            <a:r>
              <a:rPr b="1" lang="en" sz="1300">
                <a:latin typeface="Quattrocento Sans"/>
                <a:ea typeface="Quattrocento Sans"/>
                <a:cs typeface="Quattrocento Sans"/>
                <a:sym typeface="Quattrocento Sans"/>
              </a:rPr>
              <a:t>				          To improve the contrast of the image CLAHE method is used.</a:t>
            </a:r>
            <a:endParaRPr b="1" sz="1300">
              <a:latin typeface="Quattrocento Sans"/>
              <a:ea typeface="Quattrocento Sans"/>
              <a:cs typeface="Quattrocento Sans"/>
              <a:sym typeface="Quattrocento Sans"/>
            </a:endParaRPr>
          </a:p>
          <a:p>
            <a:pPr indent="457200" lvl="0" marL="457200" rtl="0" algn="l">
              <a:spcBef>
                <a:spcPts val="0"/>
              </a:spcBef>
              <a:spcAft>
                <a:spcPts val="0"/>
              </a:spcAft>
              <a:buNone/>
            </a:pPr>
            <a:r>
              <a:rPr b="1" lang="en" sz="1300">
                <a:latin typeface="Quattrocento Sans"/>
                <a:ea typeface="Quattrocento Sans"/>
                <a:cs typeface="Quattrocento Sans"/>
                <a:sym typeface="Quattrocento Sans"/>
              </a:rPr>
              <a:t>		          </a:t>
            </a:r>
            <a:r>
              <a:rPr b="1" lang="en" sz="1300">
                <a:latin typeface="Quattrocento Sans"/>
                <a:ea typeface="Quattrocento Sans"/>
                <a:cs typeface="Quattrocento Sans"/>
                <a:sym typeface="Quattrocento Sans"/>
              </a:rPr>
              <a:t>The dataset was imbalanced, so a under-sampling strategy is implemented.</a:t>
            </a:r>
            <a:endParaRPr b="1" sz="1300">
              <a:latin typeface="Quattrocento Sans"/>
              <a:ea typeface="Quattrocento Sans"/>
              <a:cs typeface="Quattrocento Sans"/>
              <a:sym typeface="Quattrocento Sans"/>
            </a:endParaRPr>
          </a:p>
          <a:p>
            <a:pPr indent="0" lvl="0" marL="0" rtl="0" algn="l">
              <a:spcBef>
                <a:spcPts val="0"/>
              </a:spcBef>
              <a:spcAft>
                <a:spcPts val="0"/>
              </a:spcAft>
              <a:buNone/>
            </a:pPr>
            <a:r>
              <a:rPr lang="en" sz="1300"/>
              <a:t>					       </a:t>
            </a:r>
            <a:endParaRPr sz="1300"/>
          </a:p>
          <a:p>
            <a:pPr indent="0" lvl="0" marL="0" rtl="0" algn="l">
              <a:spcBef>
                <a:spcPts val="0"/>
              </a:spcBef>
              <a:spcAft>
                <a:spcPts val="0"/>
              </a:spcAft>
              <a:buNone/>
            </a:pPr>
            <a:r>
              <a:rPr lang="en" sz="1300"/>
              <a:t>					</a:t>
            </a:r>
            <a:endParaRPr sz="1300"/>
          </a:p>
        </p:txBody>
      </p:sp>
      <p:sp>
        <p:nvSpPr>
          <p:cNvPr id="190" name="Google Shape;190;p18"/>
          <p:cNvSpPr/>
          <p:nvPr/>
        </p:nvSpPr>
        <p:spPr>
          <a:xfrm>
            <a:off x="4274325" y="1939075"/>
            <a:ext cx="246600" cy="323700"/>
          </a:xfrm>
          <a:prstGeom prst="downArrow">
            <a:avLst>
              <a:gd fmla="val 50000" name="adj1"/>
              <a:gd fmla="val 50000" name="adj2"/>
            </a:avLst>
          </a:prstGeom>
          <a:solidFill>
            <a:schemeClr val="lt2"/>
          </a:solidFill>
          <a:ln cap="flat" cmpd="sng" w="19050">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p:nvPr/>
        </p:nvSpPr>
        <p:spPr>
          <a:xfrm>
            <a:off x="4274325" y="3474200"/>
            <a:ext cx="246600" cy="323700"/>
          </a:xfrm>
          <a:prstGeom prst="downArrow">
            <a:avLst>
              <a:gd fmla="val 50000" name="adj1"/>
              <a:gd fmla="val 50000" name="adj2"/>
            </a:avLst>
          </a:prstGeom>
          <a:solidFill>
            <a:schemeClr val="lt2"/>
          </a:solidFill>
          <a:ln cap="flat" cmpd="sng" w="19050">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2" name="Google Shape;192;p18"/>
          <p:cNvPicPr preferRelativeResize="0"/>
          <p:nvPr/>
        </p:nvPicPr>
        <p:blipFill rotWithShape="1">
          <a:blip r:embed="rId3">
            <a:alphaModFix/>
          </a:blip>
          <a:srcRect b="50930" l="6706" r="57865" t="34686"/>
          <a:stretch/>
        </p:blipFill>
        <p:spPr>
          <a:xfrm>
            <a:off x="5343725" y="3840925"/>
            <a:ext cx="2915523" cy="739750"/>
          </a:xfrm>
          <a:prstGeom prst="rect">
            <a:avLst/>
          </a:prstGeom>
          <a:noFill/>
          <a:ln>
            <a:noFill/>
          </a:ln>
        </p:spPr>
      </p:pic>
      <p:pic>
        <p:nvPicPr>
          <p:cNvPr id="193" name="Google Shape;193;p18"/>
          <p:cNvPicPr preferRelativeResize="0"/>
          <p:nvPr/>
        </p:nvPicPr>
        <p:blipFill rotWithShape="1">
          <a:blip r:embed="rId4">
            <a:alphaModFix/>
          </a:blip>
          <a:srcRect b="33332" l="16014" r="37875" t="52285"/>
          <a:stretch/>
        </p:blipFill>
        <p:spPr>
          <a:xfrm>
            <a:off x="731100" y="3916375"/>
            <a:ext cx="3200102" cy="761930"/>
          </a:xfrm>
          <a:prstGeom prst="rect">
            <a:avLst/>
          </a:prstGeom>
          <a:noFill/>
          <a:ln>
            <a:noFill/>
          </a:ln>
        </p:spPr>
      </p:pic>
      <p:sp>
        <p:nvSpPr>
          <p:cNvPr id="194" name="Google Shape;194;p18"/>
          <p:cNvSpPr txBox="1"/>
          <p:nvPr/>
        </p:nvSpPr>
        <p:spPr>
          <a:xfrm>
            <a:off x="884000" y="4654525"/>
            <a:ext cx="279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 </a:t>
            </a:r>
            <a:r>
              <a:rPr lang="en">
                <a:solidFill>
                  <a:schemeClr val="dk1"/>
                </a:solidFill>
                <a:latin typeface="Quattrocento Sans"/>
                <a:ea typeface="Quattrocento Sans"/>
                <a:cs typeface="Quattrocento Sans"/>
                <a:sym typeface="Quattrocento Sans"/>
              </a:rPr>
              <a:t>B</a:t>
            </a:r>
            <a:r>
              <a:rPr lang="en" sz="1100">
                <a:solidFill>
                  <a:schemeClr val="dk1"/>
                </a:solidFill>
                <a:latin typeface="Quattrocento Sans"/>
                <a:ea typeface="Quattrocento Sans"/>
                <a:cs typeface="Quattrocento Sans"/>
                <a:sym typeface="Quattrocento Sans"/>
              </a:rPr>
              <a:t>efore CLAHE</a:t>
            </a:r>
            <a:endParaRPr sz="1100">
              <a:latin typeface="Quattrocento Sans"/>
              <a:ea typeface="Quattrocento Sans"/>
              <a:cs typeface="Quattrocento Sans"/>
              <a:sym typeface="Quattrocento Sans"/>
            </a:endParaRPr>
          </a:p>
        </p:txBody>
      </p:sp>
      <p:sp>
        <p:nvSpPr>
          <p:cNvPr id="195" name="Google Shape;195;p18"/>
          <p:cNvSpPr txBox="1"/>
          <p:nvPr/>
        </p:nvSpPr>
        <p:spPr>
          <a:xfrm>
            <a:off x="5435175" y="46545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Quattrocento Sans"/>
                <a:ea typeface="Quattrocento Sans"/>
                <a:cs typeface="Quattrocento Sans"/>
                <a:sym typeface="Quattrocento Sans"/>
              </a:rPr>
              <a:t>A</a:t>
            </a:r>
            <a:r>
              <a:rPr lang="en" sz="1100">
                <a:solidFill>
                  <a:schemeClr val="dk1"/>
                </a:solidFill>
                <a:latin typeface="Quattrocento Sans"/>
                <a:ea typeface="Quattrocento Sans"/>
                <a:cs typeface="Quattrocento Sans"/>
                <a:sym typeface="Quattrocento Sans"/>
              </a:rPr>
              <a:t>fter</a:t>
            </a:r>
            <a:r>
              <a:rPr lang="en" sz="1100">
                <a:solidFill>
                  <a:schemeClr val="dk1"/>
                </a:solidFill>
                <a:latin typeface="Quattrocento Sans"/>
                <a:ea typeface="Quattrocento Sans"/>
                <a:cs typeface="Quattrocento Sans"/>
                <a:sym typeface="Quattrocento Sans"/>
              </a:rPr>
              <a:t> CLAHE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cxnSp>
        <p:nvCxnSpPr>
          <p:cNvPr id="200" name="Google Shape;200;p19"/>
          <p:cNvCxnSpPr/>
          <p:nvPr/>
        </p:nvCxnSpPr>
        <p:spPr>
          <a:xfrm>
            <a:off x="25" y="682550"/>
            <a:ext cx="808800" cy="900"/>
          </a:xfrm>
          <a:prstGeom prst="straightConnector1">
            <a:avLst/>
          </a:prstGeom>
          <a:noFill/>
          <a:ln cap="flat" cmpd="sng" w="9525">
            <a:solidFill>
              <a:srgbClr val="CCCCCC"/>
            </a:solidFill>
            <a:prstDash val="solid"/>
            <a:round/>
            <a:headEnd len="med" w="med" type="none"/>
            <a:tailEnd len="med" w="med" type="none"/>
          </a:ln>
        </p:spPr>
      </p:cxnSp>
      <p:cxnSp>
        <p:nvCxnSpPr>
          <p:cNvPr id="201" name="Google Shape;201;p19"/>
          <p:cNvCxnSpPr/>
          <p:nvPr/>
        </p:nvCxnSpPr>
        <p:spPr>
          <a:xfrm>
            <a:off x="4662075" y="683000"/>
            <a:ext cx="4482000" cy="0"/>
          </a:xfrm>
          <a:prstGeom prst="straightConnector1">
            <a:avLst/>
          </a:prstGeom>
          <a:noFill/>
          <a:ln cap="flat" cmpd="sng" w="9525">
            <a:solidFill>
              <a:srgbClr val="CCCCCC"/>
            </a:solidFill>
            <a:prstDash val="solid"/>
            <a:round/>
            <a:headEnd len="med" w="med" type="none"/>
            <a:tailEnd len="med" w="med" type="none"/>
          </a:ln>
        </p:spPr>
      </p:cxnSp>
      <p:sp>
        <p:nvSpPr>
          <p:cNvPr id="202" name="Google Shape;202;p1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3" name="Google Shape;203;p19"/>
          <p:cNvSpPr txBox="1"/>
          <p:nvPr/>
        </p:nvSpPr>
        <p:spPr>
          <a:xfrm>
            <a:off x="1405575" y="398300"/>
            <a:ext cx="3256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Quattrocento Sans"/>
                <a:ea typeface="Quattrocento Sans"/>
                <a:cs typeface="Quattrocento Sans"/>
                <a:sym typeface="Quattrocento Sans"/>
              </a:rPr>
              <a:t>Methodology </a:t>
            </a:r>
            <a:r>
              <a:rPr lang="en" sz="2200">
                <a:solidFill>
                  <a:schemeClr val="dk1"/>
                </a:solidFill>
                <a:latin typeface="Quattrocento Sans"/>
                <a:ea typeface="Quattrocento Sans"/>
                <a:cs typeface="Quattrocento Sans"/>
                <a:sym typeface="Quattrocento Sans"/>
              </a:rPr>
              <a:t>- </a:t>
            </a:r>
            <a:r>
              <a:rPr i="1" lang="en" sz="1600">
                <a:solidFill>
                  <a:schemeClr val="dk1"/>
                </a:solidFill>
                <a:latin typeface="Quattrocento Sans"/>
                <a:ea typeface="Quattrocento Sans"/>
                <a:cs typeface="Quattrocento Sans"/>
                <a:sym typeface="Quattrocento Sans"/>
              </a:rPr>
              <a:t>continue..</a:t>
            </a:r>
            <a:endParaRPr b="1" sz="2200" u="sng">
              <a:latin typeface="Quattrocento Sans"/>
              <a:ea typeface="Quattrocento Sans"/>
              <a:cs typeface="Quattrocento Sans"/>
              <a:sym typeface="Quattrocento Sans"/>
            </a:endParaRPr>
          </a:p>
        </p:txBody>
      </p:sp>
      <p:sp>
        <p:nvSpPr>
          <p:cNvPr id="204" name="Google Shape;204;p19"/>
          <p:cNvSpPr txBox="1"/>
          <p:nvPr/>
        </p:nvSpPr>
        <p:spPr>
          <a:xfrm>
            <a:off x="6848400" y="75225"/>
            <a:ext cx="229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Quattrocento Sans"/>
                <a:ea typeface="Quattrocento Sans"/>
                <a:cs typeface="Quattrocento Sans"/>
                <a:sym typeface="Quattrocento Sans"/>
              </a:rPr>
              <a:t>COVENTRY </a:t>
            </a:r>
            <a:r>
              <a:rPr lang="en">
                <a:solidFill>
                  <a:schemeClr val="dk1"/>
                </a:solidFill>
                <a:latin typeface="Quattrocento Sans"/>
                <a:ea typeface="Quattrocento Sans"/>
                <a:cs typeface="Quattrocento Sans"/>
                <a:sym typeface="Quattrocento Sans"/>
              </a:rPr>
              <a:t>UNIVERSITY</a:t>
            </a:r>
            <a:endParaRPr/>
          </a:p>
        </p:txBody>
      </p:sp>
      <p:sp>
        <p:nvSpPr>
          <p:cNvPr id="205" name="Google Shape;205;p19"/>
          <p:cNvSpPr/>
          <p:nvPr/>
        </p:nvSpPr>
        <p:spPr>
          <a:xfrm>
            <a:off x="883988" y="444500"/>
            <a:ext cx="446400" cy="477000"/>
          </a:xfrm>
          <a:prstGeom prst="ellipse">
            <a:avLst/>
          </a:prstGeom>
          <a:solidFill>
            <a:schemeClr val="accent1"/>
          </a:solidFill>
          <a:ln cap="flat" cmpd="sng" w="9525">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Quattrocento Sans"/>
                <a:ea typeface="Quattrocento Sans"/>
                <a:cs typeface="Quattrocento Sans"/>
                <a:sym typeface="Quattrocento Sans"/>
              </a:rPr>
              <a:t>6</a:t>
            </a:r>
            <a:endParaRPr sz="2600">
              <a:solidFill>
                <a:schemeClr val="dk1"/>
              </a:solidFill>
              <a:latin typeface="Quattrocento Sans"/>
              <a:ea typeface="Quattrocento Sans"/>
              <a:cs typeface="Quattrocento Sans"/>
              <a:sym typeface="Quattrocento Sans"/>
            </a:endParaRPr>
          </a:p>
        </p:txBody>
      </p:sp>
      <p:sp>
        <p:nvSpPr>
          <p:cNvPr id="206" name="Google Shape;206;p19"/>
          <p:cNvSpPr/>
          <p:nvPr/>
        </p:nvSpPr>
        <p:spPr>
          <a:xfrm>
            <a:off x="745200" y="1061350"/>
            <a:ext cx="7653600" cy="605100"/>
          </a:xfrm>
          <a:prstGeom prst="rect">
            <a:avLst/>
          </a:prstGeom>
          <a:solidFill>
            <a:schemeClr val="accen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3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rPr b="1" lang="en" sz="1300">
                <a:solidFill>
                  <a:srgbClr val="FFFFFF"/>
                </a:solidFill>
                <a:latin typeface="Quattrocento Sans"/>
                <a:ea typeface="Quattrocento Sans"/>
                <a:cs typeface="Quattrocento Sans"/>
                <a:sym typeface="Quattrocento Sans"/>
              </a:rPr>
              <a:t>3.   BUILD DL MODELS:  Models used are CNN, DenseNet50, </a:t>
            </a:r>
            <a:r>
              <a:rPr b="1" lang="en" sz="1300">
                <a:solidFill>
                  <a:srgbClr val="FFFFFF"/>
                </a:solidFill>
                <a:latin typeface="Quattrocento Sans"/>
                <a:ea typeface="Quattrocento Sans"/>
                <a:cs typeface="Quattrocento Sans"/>
                <a:sym typeface="Quattrocento Sans"/>
              </a:rPr>
              <a:t>EfficientNetV2L, ResNet50</a:t>
            </a:r>
            <a:endParaRPr b="1" sz="13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b="1" sz="1300">
              <a:solidFill>
                <a:srgbClr val="FFFFFF"/>
              </a:solidFill>
              <a:latin typeface="Quattrocento Sans"/>
              <a:ea typeface="Quattrocento Sans"/>
              <a:cs typeface="Quattrocento Sans"/>
              <a:sym typeface="Quattrocento Sans"/>
            </a:endParaRPr>
          </a:p>
        </p:txBody>
      </p:sp>
      <p:sp>
        <p:nvSpPr>
          <p:cNvPr id="207" name="Google Shape;207;p19"/>
          <p:cNvSpPr/>
          <p:nvPr/>
        </p:nvSpPr>
        <p:spPr>
          <a:xfrm>
            <a:off x="745200" y="2387200"/>
            <a:ext cx="7653600" cy="605100"/>
          </a:xfrm>
          <a:prstGeom prst="rect">
            <a:avLst/>
          </a:prstGeom>
          <a:solidFill>
            <a:schemeClr val="lt1"/>
          </a:solidFill>
          <a:ln cap="flat" cmpd="sng" w="38100">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b="1" lang="en" sz="1300">
                <a:latin typeface="Quattrocento Sans"/>
                <a:ea typeface="Quattrocento Sans"/>
                <a:cs typeface="Quattrocento Sans"/>
                <a:sym typeface="Quattrocento Sans"/>
              </a:rPr>
              <a:t>4.  DEPLOY MODEL</a:t>
            </a:r>
            <a:endParaRPr b="1" sz="1300">
              <a:latin typeface="Quattrocento Sans"/>
              <a:ea typeface="Quattrocento Sans"/>
              <a:cs typeface="Quattrocento Sans"/>
              <a:sym typeface="Quattrocento Sans"/>
            </a:endParaRPr>
          </a:p>
        </p:txBody>
      </p:sp>
      <p:sp>
        <p:nvSpPr>
          <p:cNvPr id="208" name="Google Shape;208;p19"/>
          <p:cNvSpPr/>
          <p:nvPr/>
        </p:nvSpPr>
        <p:spPr>
          <a:xfrm>
            <a:off x="4213400" y="1912825"/>
            <a:ext cx="246600" cy="323700"/>
          </a:xfrm>
          <a:prstGeom prst="downArrow">
            <a:avLst>
              <a:gd fmla="val 50000" name="adj1"/>
              <a:gd fmla="val 50000" name="adj2"/>
            </a:avLst>
          </a:prstGeom>
          <a:solidFill>
            <a:schemeClr val="lt2"/>
          </a:solidFill>
          <a:ln cap="flat" cmpd="sng" w="19050">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9"/>
          <p:cNvSpPr/>
          <p:nvPr/>
        </p:nvSpPr>
        <p:spPr>
          <a:xfrm>
            <a:off x="745200" y="3905600"/>
            <a:ext cx="7653600" cy="605100"/>
          </a:xfrm>
          <a:prstGeom prst="rect">
            <a:avLst/>
          </a:prstGeom>
          <a:solidFill>
            <a:schemeClr val="accent1"/>
          </a:solidFill>
          <a:ln cap="flat" cmpd="sng" w="9525">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dk1"/>
                </a:solidFill>
                <a:latin typeface="Quattrocento Sans"/>
                <a:ea typeface="Quattrocento Sans"/>
                <a:cs typeface="Quattrocento Sans"/>
                <a:sym typeface="Quattrocento Sans"/>
              </a:rPr>
              <a:t>5</a:t>
            </a:r>
            <a:r>
              <a:rPr b="1" lang="en" sz="1300">
                <a:solidFill>
                  <a:schemeClr val="dk1"/>
                </a:solidFill>
                <a:latin typeface="Quattrocento Sans"/>
                <a:ea typeface="Quattrocento Sans"/>
                <a:cs typeface="Quattrocento Sans"/>
                <a:sym typeface="Quattrocento Sans"/>
              </a:rPr>
              <a:t>.     MODELS EVALUATION: Analyze models performances using evaluation metrics</a:t>
            </a:r>
            <a:endParaRPr/>
          </a:p>
        </p:txBody>
      </p:sp>
      <p:sp>
        <p:nvSpPr>
          <p:cNvPr id="210" name="Google Shape;210;p19"/>
          <p:cNvSpPr/>
          <p:nvPr/>
        </p:nvSpPr>
        <p:spPr>
          <a:xfrm>
            <a:off x="4213400" y="3448100"/>
            <a:ext cx="246600" cy="323700"/>
          </a:xfrm>
          <a:prstGeom prst="downArrow">
            <a:avLst>
              <a:gd fmla="val 50000" name="adj1"/>
              <a:gd fmla="val 50000" name="adj2"/>
            </a:avLst>
          </a:prstGeom>
          <a:solidFill>
            <a:schemeClr val="lt2"/>
          </a:solidFill>
          <a:ln cap="flat" cmpd="sng" w="19050">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cxnSp>
        <p:nvCxnSpPr>
          <p:cNvPr id="215" name="Google Shape;215;p20"/>
          <p:cNvCxnSpPr/>
          <p:nvPr/>
        </p:nvCxnSpPr>
        <p:spPr>
          <a:xfrm>
            <a:off x="37625" y="901925"/>
            <a:ext cx="808800" cy="900"/>
          </a:xfrm>
          <a:prstGeom prst="straightConnector1">
            <a:avLst/>
          </a:prstGeom>
          <a:noFill/>
          <a:ln cap="flat" cmpd="sng" w="9525">
            <a:solidFill>
              <a:srgbClr val="CCCCCC"/>
            </a:solidFill>
            <a:prstDash val="solid"/>
            <a:round/>
            <a:headEnd len="med" w="med" type="none"/>
            <a:tailEnd len="med" w="med" type="none"/>
          </a:ln>
        </p:spPr>
      </p:cxnSp>
      <p:cxnSp>
        <p:nvCxnSpPr>
          <p:cNvPr id="216" name="Google Shape;216;p20"/>
          <p:cNvCxnSpPr/>
          <p:nvPr/>
        </p:nvCxnSpPr>
        <p:spPr>
          <a:xfrm flipH="1" rot="10800000">
            <a:off x="3951175" y="901225"/>
            <a:ext cx="5192700" cy="3900"/>
          </a:xfrm>
          <a:prstGeom prst="straightConnector1">
            <a:avLst/>
          </a:prstGeom>
          <a:noFill/>
          <a:ln cap="flat" cmpd="sng" w="9525">
            <a:solidFill>
              <a:srgbClr val="CCCCCC"/>
            </a:solidFill>
            <a:prstDash val="solid"/>
            <a:round/>
            <a:headEnd len="med" w="med" type="none"/>
            <a:tailEnd len="med" w="med" type="none"/>
          </a:ln>
        </p:spPr>
      </p:cxnSp>
      <p:sp>
        <p:nvSpPr>
          <p:cNvPr id="217" name="Google Shape;217;p2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8" name="Google Shape;218;p20"/>
          <p:cNvSpPr txBox="1"/>
          <p:nvPr/>
        </p:nvSpPr>
        <p:spPr>
          <a:xfrm>
            <a:off x="1405575" y="639575"/>
            <a:ext cx="3995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latin typeface="Quattrocento Sans"/>
                <a:ea typeface="Quattrocento Sans"/>
                <a:cs typeface="Quattrocento Sans"/>
                <a:sym typeface="Quattrocento Sans"/>
              </a:rPr>
              <a:t>Models </a:t>
            </a:r>
            <a:r>
              <a:rPr b="1" lang="en" sz="2200">
                <a:highlight>
                  <a:schemeClr val="accent1"/>
                </a:highlight>
                <a:latin typeface="Quattrocento Sans"/>
                <a:ea typeface="Quattrocento Sans"/>
                <a:cs typeface="Quattrocento Sans"/>
                <a:sym typeface="Quattrocento Sans"/>
              </a:rPr>
              <a:t>Evaluation</a:t>
            </a:r>
            <a:endParaRPr b="1" sz="2200" u="sng">
              <a:highlight>
                <a:schemeClr val="accent1"/>
              </a:highlight>
              <a:latin typeface="Quattrocento Sans"/>
              <a:ea typeface="Quattrocento Sans"/>
              <a:cs typeface="Quattrocento Sans"/>
              <a:sym typeface="Quattrocento Sans"/>
            </a:endParaRPr>
          </a:p>
        </p:txBody>
      </p:sp>
      <p:sp>
        <p:nvSpPr>
          <p:cNvPr id="219" name="Google Shape;219;p20"/>
          <p:cNvSpPr txBox="1"/>
          <p:nvPr/>
        </p:nvSpPr>
        <p:spPr>
          <a:xfrm>
            <a:off x="6848400" y="75225"/>
            <a:ext cx="229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Quattrocento Sans"/>
                <a:ea typeface="Quattrocento Sans"/>
                <a:cs typeface="Quattrocento Sans"/>
                <a:sym typeface="Quattrocento Sans"/>
              </a:rPr>
              <a:t>COVENTRY </a:t>
            </a:r>
            <a:r>
              <a:rPr lang="en">
                <a:solidFill>
                  <a:schemeClr val="dk1"/>
                </a:solidFill>
                <a:latin typeface="Quattrocento Sans"/>
                <a:ea typeface="Quattrocento Sans"/>
                <a:cs typeface="Quattrocento Sans"/>
                <a:sym typeface="Quattrocento Sans"/>
              </a:rPr>
              <a:t>UNIVERSITY</a:t>
            </a:r>
            <a:endParaRPr/>
          </a:p>
        </p:txBody>
      </p:sp>
      <p:sp>
        <p:nvSpPr>
          <p:cNvPr id="220" name="Google Shape;220;p20"/>
          <p:cNvSpPr/>
          <p:nvPr/>
        </p:nvSpPr>
        <p:spPr>
          <a:xfrm>
            <a:off x="959175" y="662675"/>
            <a:ext cx="446400" cy="477000"/>
          </a:xfrm>
          <a:prstGeom prst="ellipse">
            <a:avLst/>
          </a:prstGeom>
          <a:solidFill>
            <a:schemeClr val="accent1"/>
          </a:solidFill>
          <a:ln cap="flat" cmpd="sng" w="9525">
            <a:solidFill>
              <a:srgbClr val="FFCD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Quattrocento Sans"/>
                <a:ea typeface="Quattrocento Sans"/>
                <a:cs typeface="Quattrocento Sans"/>
                <a:sym typeface="Quattrocento Sans"/>
              </a:rPr>
              <a:t>7</a:t>
            </a:r>
            <a:endParaRPr sz="2600">
              <a:solidFill>
                <a:schemeClr val="dk1"/>
              </a:solidFill>
              <a:latin typeface="Quattrocento Sans"/>
              <a:ea typeface="Quattrocento Sans"/>
              <a:cs typeface="Quattrocento Sans"/>
              <a:sym typeface="Quattrocento Sans"/>
            </a:endParaRPr>
          </a:p>
        </p:txBody>
      </p:sp>
      <p:graphicFrame>
        <p:nvGraphicFramePr>
          <p:cNvPr id="221" name="Google Shape;221;p20"/>
          <p:cNvGraphicFramePr/>
          <p:nvPr/>
        </p:nvGraphicFramePr>
        <p:xfrm>
          <a:off x="952500" y="1809750"/>
          <a:ext cx="3000000" cy="3000000"/>
        </p:xfrm>
        <a:graphic>
          <a:graphicData uri="http://schemas.openxmlformats.org/drawingml/2006/table">
            <a:tbl>
              <a:tblPr>
                <a:noFill/>
                <a:tableStyleId>{89931EA6-30D3-49D5-8D44-BDD08F080505}</a:tableStyleId>
              </a:tblPr>
              <a:tblGrid>
                <a:gridCol w="1809750"/>
                <a:gridCol w="1809750"/>
                <a:gridCol w="1809750"/>
                <a:gridCol w="1809750"/>
              </a:tblGrid>
              <a:tr h="381000">
                <a:tc>
                  <a:txBody>
                    <a:bodyPr/>
                    <a:lstStyle/>
                    <a:p>
                      <a:pPr indent="0" lvl="0" marL="0" rtl="0" algn="l">
                        <a:spcBef>
                          <a:spcPts val="0"/>
                        </a:spcBef>
                        <a:spcAft>
                          <a:spcPts val="0"/>
                        </a:spcAft>
                        <a:buNone/>
                      </a:pPr>
                      <a:r>
                        <a:rPr b="1" lang="en" sz="1200">
                          <a:latin typeface="Quattrocento Sans"/>
                          <a:ea typeface="Quattrocento Sans"/>
                          <a:cs typeface="Quattrocento Sans"/>
                          <a:sym typeface="Quattrocento Sans"/>
                        </a:rPr>
                        <a:t>Models</a:t>
                      </a:r>
                      <a:endParaRPr b="1" sz="12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b="1" lang="en" sz="1200">
                          <a:latin typeface="Quattrocento Sans"/>
                          <a:ea typeface="Quattrocento Sans"/>
                          <a:cs typeface="Quattrocento Sans"/>
                          <a:sym typeface="Quattrocento Sans"/>
                        </a:rPr>
                        <a:t>Accuracy %</a:t>
                      </a:r>
                      <a:endParaRPr b="1" sz="12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b="1" lang="en" sz="1200">
                          <a:latin typeface="Quattrocento Sans"/>
                          <a:ea typeface="Quattrocento Sans"/>
                          <a:cs typeface="Quattrocento Sans"/>
                          <a:sym typeface="Quattrocento Sans"/>
                        </a:rPr>
                        <a:t>Recall %</a:t>
                      </a:r>
                      <a:endParaRPr b="1" sz="12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b="1" lang="en" sz="1200">
                          <a:latin typeface="Quattrocento Sans"/>
                          <a:ea typeface="Quattrocento Sans"/>
                          <a:cs typeface="Quattrocento Sans"/>
                          <a:sym typeface="Quattrocento Sans"/>
                        </a:rPr>
                        <a:t>F1 score %</a:t>
                      </a:r>
                      <a:endParaRPr b="1" sz="1200">
                        <a:latin typeface="Quattrocento Sans"/>
                        <a:ea typeface="Quattrocento Sans"/>
                        <a:cs typeface="Quattrocento Sans"/>
                        <a:sym typeface="Quattrocento Sans"/>
                      </a:endParaRPr>
                    </a:p>
                  </a:txBody>
                  <a:tcPr marT="91425" marB="91425" marR="91425" marL="91425"/>
                </a:tc>
              </a:tr>
              <a:tr h="381000">
                <a:tc>
                  <a:txBody>
                    <a:bodyPr/>
                    <a:lstStyle/>
                    <a:p>
                      <a:pPr indent="0" lvl="0" marL="0" rtl="0" algn="l">
                        <a:lnSpc>
                          <a:spcPct val="135714"/>
                        </a:lnSpc>
                        <a:spcBef>
                          <a:spcPts val="0"/>
                        </a:spcBef>
                        <a:spcAft>
                          <a:spcPts val="0"/>
                        </a:spcAft>
                        <a:buNone/>
                      </a:pPr>
                      <a:r>
                        <a:rPr lang="en" sz="1200">
                          <a:latin typeface="Quattrocento Sans"/>
                          <a:ea typeface="Quattrocento Sans"/>
                          <a:cs typeface="Quattrocento Sans"/>
                          <a:sym typeface="Quattrocento Sans"/>
                        </a:rPr>
                        <a:t>EfficientNet V2L</a:t>
                      </a:r>
                      <a:endParaRPr sz="12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en" sz="1200">
                          <a:latin typeface="Quattrocento Sans"/>
                          <a:ea typeface="Quattrocento Sans"/>
                          <a:cs typeface="Quattrocento Sans"/>
                          <a:sym typeface="Quattrocento Sans"/>
                        </a:rPr>
                        <a:t>71</a:t>
                      </a:r>
                      <a:endParaRPr sz="12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en" sz="1200">
                          <a:latin typeface="Quattrocento Sans"/>
                          <a:ea typeface="Quattrocento Sans"/>
                          <a:cs typeface="Quattrocento Sans"/>
                          <a:sym typeface="Quattrocento Sans"/>
                        </a:rPr>
                        <a:t>62</a:t>
                      </a:r>
                      <a:endParaRPr sz="12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en" sz="1200">
                          <a:latin typeface="Quattrocento Sans"/>
                          <a:ea typeface="Quattrocento Sans"/>
                          <a:cs typeface="Quattrocento Sans"/>
                          <a:sym typeface="Quattrocento Sans"/>
                        </a:rPr>
                        <a:t>62</a:t>
                      </a:r>
                      <a:endParaRPr sz="1200">
                        <a:latin typeface="Quattrocento Sans"/>
                        <a:ea typeface="Quattrocento Sans"/>
                        <a:cs typeface="Quattrocento Sans"/>
                        <a:sym typeface="Quattrocento Sans"/>
                      </a:endParaRPr>
                    </a:p>
                  </a:txBody>
                  <a:tcPr marT="91425" marB="91425" marR="91425" marL="91425"/>
                </a:tc>
              </a:tr>
              <a:tr h="381000">
                <a:tc>
                  <a:txBody>
                    <a:bodyPr/>
                    <a:lstStyle/>
                    <a:p>
                      <a:pPr indent="0" lvl="0" marL="0" rtl="0" algn="l">
                        <a:lnSpc>
                          <a:spcPct val="135714"/>
                        </a:lnSpc>
                        <a:spcBef>
                          <a:spcPts val="0"/>
                        </a:spcBef>
                        <a:spcAft>
                          <a:spcPts val="0"/>
                        </a:spcAft>
                        <a:buNone/>
                      </a:pPr>
                      <a:r>
                        <a:rPr lang="en" sz="1200">
                          <a:latin typeface="Quattrocento Sans"/>
                          <a:ea typeface="Quattrocento Sans"/>
                          <a:cs typeface="Quattrocento Sans"/>
                          <a:sym typeface="Quattrocento Sans"/>
                        </a:rPr>
                        <a:t>DenseNet201</a:t>
                      </a:r>
                      <a:endParaRPr sz="12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en" sz="1200">
                          <a:latin typeface="Quattrocento Sans"/>
                          <a:ea typeface="Quattrocento Sans"/>
                          <a:cs typeface="Quattrocento Sans"/>
                          <a:sym typeface="Quattrocento Sans"/>
                        </a:rPr>
                        <a:t>67</a:t>
                      </a:r>
                      <a:endParaRPr sz="12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en" sz="1200">
                          <a:latin typeface="Quattrocento Sans"/>
                          <a:ea typeface="Quattrocento Sans"/>
                          <a:cs typeface="Quattrocento Sans"/>
                          <a:sym typeface="Quattrocento Sans"/>
                        </a:rPr>
                        <a:t>53</a:t>
                      </a:r>
                      <a:endParaRPr sz="12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en" sz="1200">
                          <a:latin typeface="Quattrocento Sans"/>
                          <a:ea typeface="Quattrocento Sans"/>
                          <a:cs typeface="Quattrocento Sans"/>
                          <a:sym typeface="Quattrocento Sans"/>
                        </a:rPr>
                        <a:t>48</a:t>
                      </a:r>
                      <a:endParaRPr sz="1200">
                        <a:latin typeface="Quattrocento Sans"/>
                        <a:ea typeface="Quattrocento Sans"/>
                        <a:cs typeface="Quattrocento Sans"/>
                        <a:sym typeface="Quattrocento Sans"/>
                      </a:endParaRPr>
                    </a:p>
                  </a:txBody>
                  <a:tcPr marT="91425" marB="91425" marR="91425" marL="91425"/>
                </a:tc>
              </a:tr>
              <a:tr h="381000">
                <a:tc>
                  <a:txBody>
                    <a:bodyPr/>
                    <a:lstStyle/>
                    <a:p>
                      <a:pPr indent="0" lvl="0" marL="0" rtl="0" algn="l">
                        <a:spcBef>
                          <a:spcPts val="0"/>
                        </a:spcBef>
                        <a:spcAft>
                          <a:spcPts val="0"/>
                        </a:spcAft>
                        <a:buNone/>
                      </a:pPr>
                      <a:r>
                        <a:rPr lang="en" sz="1200">
                          <a:latin typeface="Quattrocento Sans"/>
                          <a:ea typeface="Quattrocento Sans"/>
                          <a:cs typeface="Quattrocento Sans"/>
                          <a:sym typeface="Quattrocento Sans"/>
                        </a:rPr>
                        <a:t>ResNet50 </a:t>
                      </a:r>
                      <a:endParaRPr sz="1200">
                        <a:latin typeface="Quattrocento Sans"/>
                        <a:ea typeface="Quattrocento Sans"/>
                        <a:cs typeface="Quattrocento Sans"/>
                        <a:sym typeface="Quattrocento Sans"/>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200">
                          <a:latin typeface="Quattrocento Sans"/>
                          <a:ea typeface="Quattrocento Sans"/>
                          <a:cs typeface="Quattrocento Sans"/>
                          <a:sym typeface="Quattrocento Sans"/>
                        </a:rPr>
                        <a:t>67</a:t>
                      </a:r>
                      <a:endParaRPr sz="1200">
                        <a:latin typeface="Quattrocento Sans"/>
                        <a:ea typeface="Quattrocento Sans"/>
                        <a:cs typeface="Quattrocento Sans"/>
                        <a:sym typeface="Quattrocento Sans"/>
                      </a:endParaRPr>
                    </a:p>
                    <a:p>
                      <a:pPr indent="0" lvl="0" marL="0" rtl="0" algn="l">
                        <a:spcBef>
                          <a:spcPts val="0"/>
                        </a:spcBef>
                        <a:spcAft>
                          <a:spcPts val="0"/>
                        </a:spcAft>
                        <a:buNone/>
                      </a:pPr>
                      <a:r>
                        <a:t/>
                      </a:r>
                      <a:endParaRPr sz="12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en" sz="1200">
                          <a:latin typeface="Quattrocento Sans"/>
                          <a:ea typeface="Quattrocento Sans"/>
                          <a:cs typeface="Quattrocento Sans"/>
                          <a:sym typeface="Quattrocento Sans"/>
                        </a:rPr>
                        <a:t>54</a:t>
                      </a:r>
                      <a:endParaRPr sz="12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en" sz="1200">
                          <a:latin typeface="Quattrocento Sans"/>
                          <a:ea typeface="Quattrocento Sans"/>
                          <a:cs typeface="Quattrocento Sans"/>
                          <a:sym typeface="Quattrocento Sans"/>
                        </a:rPr>
                        <a:t>49</a:t>
                      </a:r>
                      <a:endParaRPr sz="1200">
                        <a:latin typeface="Quattrocento Sans"/>
                        <a:ea typeface="Quattrocento Sans"/>
                        <a:cs typeface="Quattrocento Sans"/>
                        <a:sym typeface="Quattrocento Sans"/>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