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1CE6F58-3506-44C5-853F-46021AA683D6}" type="datetimeFigureOut">
              <a:rPr lang="en-IN" smtClean="0"/>
              <a:t>01-03-2021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76E3A6-1282-47CE-98D5-48135227F23B}" type="slidenum">
              <a:rPr lang="en-IN" smtClean="0"/>
              <a:t>‹#›</a:t>
            </a:fld>
            <a:endParaRPr lang="en-IN"/>
          </a:p>
        </p:txBody>
      </p:sp>
    </p:spTree>
    <p:extLst>
      <p:ext uri="{BB962C8B-B14F-4D97-AF65-F5344CB8AC3E}">
        <p14:creationId xmlns:p14="http://schemas.microsoft.com/office/powerpoint/2010/main" val="2245321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1CE6F58-3506-44C5-853F-46021AA683D6}" type="datetimeFigureOut">
              <a:rPr lang="en-IN" smtClean="0"/>
              <a:t>01-03-2021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76E3A6-1282-47CE-98D5-48135227F23B}" type="slidenum">
              <a:rPr lang="en-IN" smtClean="0"/>
              <a:t>‹#›</a:t>
            </a:fld>
            <a:endParaRPr lang="en-IN"/>
          </a:p>
        </p:txBody>
      </p:sp>
    </p:spTree>
    <p:extLst>
      <p:ext uri="{BB962C8B-B14F-4D97-AF65-F5344CB8AC3E}">
        <p14:creationId xmlns:p14="http://schemas.microsoft.com/office/powerpoint/2010/main" val="3186092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1CE6F58-3506-44C5-853F-46021AA683D6}" type="datetimeFigureOut">
              <a:rPr lang="en-IN" smtClean="0"/>
              <a:t>01-03-2021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76E3A6-1282-47CE-98D5-48135227F23B}" type="slidenum">
              <a:rPr lang="en-IN" smtClean="0"/>
              <a:t>‹#›</a:t>
            </a:fld>
            <a:endParaRPr lang="en-IN"/>
          </a:p>
        </p:txBody>
      </p:sp>
    </p:spTree>
    <p:extLst>
      <p:ext uri="{BB962C8B-B14F-4D97-AF65-F5344CB8AC3E}">
        <p14:creationId xmlns:p14="http://schemas.microsoft.com/office/powerpoint/2010/main" val="1629332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1CE6F58-3506-44C5-853F-46021AA683D6}" type="datetimeFigureOut">
              <a:rPr lang="en-IN" smtClean="0"/>
              <a:t>01-03-2021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76E3A6-1282-47CE-98D5-48135227F23B}" type="slidenum">
              <a:rPr lang="en-IN" smtClean="0"/>
              <a:t>‹#›</a:t>
            </a:fld>
            <a:endParaRPr lang="en-IN"/>
          </a:p>
        </p:txBody>
      </p:sp>
    </p:spTree>
    <p:extLst>
      <p:ext uri="{BB962C8B-B14F-4D97-AF65-F5344CB8AC3E}">
        <p14:creationId xmlns:p14="http://schemas.microsoft.com/office/powerpoint/2010/main" val="706372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1CE6F58-3506-44C5-853F-46021AA683D6}" type="datetimeFigureOut">
              <a:rPr lang="en-IN" smtClean="0"/>
              <a:t>01-03-2021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76E3A6-1282-47CE-98D5-48135227F23B}" type="slidenum">
              <a:rPr lang="en-IN" smtClean="0"/>
              <a:t>‹#›</a:t>
            </a:fld>
            <a:endParaRPr lang="en-IN"/>
          </a:p>
        </p:txBody>
      </p:sp>
    </p:spTree>
    <p:extLst>
      <p:ext uri="{BB962C8B-B14F-4D97-AF65-F5344CB8AC3E}">
        <p14:creationId xmlns:p14="http://schemas.microsoft.com/office/powerpoint/2010/main" val="1508975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1CE6F58-3506-44C5-853F-46021AA683D6}" type="datetimeFigureOut">
              <a:rPr lang="en-IN" smtClean="0"/>
              <a:t>01-03-2021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76E3A6-1282-47CE-98D5-48135227F23B}" type="slidenum">
              <a:rPr lang="en-IN" smtClean="0"/>
              <a:t>‹#›</a:t>
            </a:fld>
            <a:endParaRPr lang="en-IN"/>
          </a:p>
        </p:txBody>
      </p:sp>
    </p:spTree>
    <p:extLst>
      <p:ext uri="{BB962C8B-B14F-4D97-AF65-F5344CB8AC3E}">
        <p14:creationId xmlns:p14="http://schemas.microsoft.com/office/powerpoint/2010/main" val="1933145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1CE6F58-3506-44C5-853F-46021AA683D6}" type="datetimeFigureOut">
              <a:rPr lang="en-IN" smtClean="0"/>
              <a:t>01-03-2021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76E3A6-1282-47CE-98D5-48135227F23B}" type="slidenum">
              <a:rPr lang="en-IN" smtClean="0"/>
              <a:t>‹#›</a:t>
            </a:fld>
            <a:endParaRPr lang="en-IN"/>
          </a:p>
        </p:txBody>
      </p:sp>
    </p:spTree>
    <p:extLst>
      <p:ext uri="{BB962C8B-B14F-4D97-AF65-F5344CB8AC3E}">
        <p14:creationId xmlns:p14="http://schemas.microsoft.com/office/powerpoint/2010/main" val="242283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1CE6F58-3506-44C5-853F-46021AA683D6}" type="datetimeFigureOut">
              <a:rPr lang="en-IN" smtClean="0"/>
              <a:t>01-03-2021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76E3A6-1282-47CE-98D5-48135227F23B}" type="slidenum">
              <a:rPr lang="en-IN" smtClean="0"/>
              <a:t>‹#›</a:t>
            </a:fld>
            <a:endParaRPr lang="en-IN"/>
          </a:p>
        </p:txBody>
      </p:sp>
    </p:spTree>
    <p:extLst>
      <p:ext uri="{BB962C8B-B14F-4D97-AF65-F5344CB8AC3E}">
        <p14:creationId xmlns:p14="http://schemas.microsoft.com/office/powerpoint/2010/main" val="151632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E6F58-3506-44C5-853F-46021AA683D6}" type="datetimeFigureOut">
              <a:rPr lang="en-IN" smtClean="0"/>
              <a:t>01-03-2021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76E3A6-1282-47CE-98D5-48135227F23B}" type="slidenum">
              <a:rPr lang="en-IN" smtClean="0"/>
              <a:t>‹#›</a:t>
            </a:fld>
            <a:endParaRPr lang="en-IN"/>
          </a:p>
        </p:txBody>
      </p:sp>
    </p:spTree>
    <p:extLst>
      <p:ext uri="{BB962C8B-B14F-4D97-AF65-F5344CB8AC3E}">
        <p14:creationId xmlns:p14="http://schemas.microsoft.com/office/powerpoint/2010/main" val="2018338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1CE6F58-3506-44C5-853F-46021AA683D6}" type="datetimeFigureOut">
              <a:rPr lang="en-IN" smtClean="0"/>
              <a:t>01-03-2021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76E3A6-1282-47CE-98D5-48135227F23B}" type="slidenum">
              <a:rPr lang="en-IN" smtClean="0"/>
              <a:t>‹#›</a:t>
            </a:fld>
            <a:endParaRPr lang="en-IN"/>
          </a:p>
        </p:txBody>
      </p:sp>
    </p:spTree>
    <p:extLst>
      <p:ext uri="{BB962C8B-B14F-4D97-AF65-F5344CB8AC3E}">
        <p14:creationId xmlns:p14="http://schemas.microsoft.com/office/powerpoint/2010/main" val="1292741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1CE6F58-3506-44C5-853F-46021AA683D6}" type="datetimeFigureOut">
              <a:rPr lang="en-IN" smtClean="0"/>
              <a:t>01-03-2021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76E3A6-1282-47CE-98D5-48135227F23B}" type="slidenum">
              <a:rPr lang="en-IN" smtClean="0"/>
              <a:t>‹#›</a:t>
            </a:fld>
            <a:endParaRPr lang="en-IN"/>
          </a:p>
        </p:txBody>
      </p:sp>
    </p:spTree>
    <p:extLst>
      <p:ext uri="{BB962C8B-B14F-4D97-AF65-F5344CB8AC3E}">
        <p14:creationId xmlns:p14="http://schemas.microsoft.com/office/powerpoint/2010/main" val="2077253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CE6F58-3506-44C5-853F-46021AA683D6}" type="datetimeFigureOut">
              <a:rPr lang="en-IN" smtClean="0"/>
              <a:t>01-03-2021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76E3A6-1282-47CE-98D5-48135227F23B}" type="slidenum">
              <a:rPr lang="en-IN" smtClean="0"/>
              <a:t>‹#›</a:t>
            </a:fld>
            <a:endParaRPr lang="en-IN"/>
          </a:p>
        </p:txBody>
      </p:sp>
    </p:spTree>
    <p:extLst>
      <p:ext uri="{BB962C8B-B14F-4D97-AF65-F5344CB8AC3E}">
        <p14:creationId xmlns:p14="http://schemas.microsoft.com/office/powerpoint/2010/main" val="3106446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GIT COMMANDS</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5705423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994954" y="783771"/>
            <a:ext cx="10515600" cy="5697992"/>
          </a:xfrm>
        </p:spPr>
        <p:txBody>
          <a:bodyPr>
            <a:normAutofit/>
          </a:bodyPr>
          <a:lstStyle/>
          <a:p>
            <a:pPr lvl="0" algn="just"/>
            <a:r>
              <a:rPr lang="en-US" sz="1900" dirty="0" err="1">
                <a:latin typeface="Times New Roman" panose="02020603050405020304" pitchFamily="18" charset="0"/>
                <a:cs typeface="Times New Roman" panose="02020603050405020304" pitchFamily="18" charset="0"/>
              </a:rPr>
              <a:t>git</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init</a:t>
            </a:r>
            <a:r>
              <a:rPr lang="en-US" sz="1900" dirty="0">
                <a:latin typeface="Times New Roman" panose="02020603050405020304" pitchFamily="18" charset="0"/>
                <a:cs typeface="Times New Roman" panose="02020603050405020304" pitchFamily="18" charset="0"/>
              </a:rPr>
              <a:t> – Initializes </a:t>
            </a:r>
            <a:r>
              <a:rPr lang="en-US" sz="1900" dirty="0" err="1">
                <a:latin typeface="Times New Roman" panose="02020603050405020304" pitchFamily="18" charset="0"/>
                <a:cs typeface="Times New Roman" panose="02020603050405020304" pitchFamily="18" charset="0"/>
              </a:rPr>
              <a:t>git</a:t>
            </a:r>
            <a:endParaRPr lang="en-IN" sz="1900" dirty="0">
              <a:latin typeface="Times New Roman" panose="02020603050405020304" pitchFamily="18" charset="0"/>
              <a:cs typeface="Times New Roman" panose="02020603050405020304" pitchFamily="18" charset="0"/>
            </a:endParaRPr>
          </a:p>
          <a:p>
            <a:pPr lvl="0" algn="just"/>
            <a:r>
              <a:rPr lang="en-US" sz="1900" dirty="0" err="1">
                <a:latin typeface="Times New Roman" panose="02020603050405020304" pitchFamily="18" charset="0"/>
                <a:cs typeface="Times New Roman" panose="02020603050405020304" pitchFamily="18" charset="0"/>
              </a:rPr>
              <a:t>git</a:t>
            </a:r>
            <a:r>
              <a:rPr lang="en-US" sz="1900" dirty="0">
                <a:latin typeface="Times New Roman" panose="02020603050405020304" pitchFamily="18" charset="0"/>
                <a:cs typeface="Times New Roman" panose="02020603050405020304" pitchFamily="18" charset="0"/>
              </a:rPr>
              <a:t> add . – This will add all the files present in the directory to the </a:t>
            </a:r>
            <a:r>
              <a:rPr lang="en-US" sz="1900" dirty="0" smtClean="0">
                <a:latin typeface="Times New Roman" panose="02020603050405020304" pitchFamily="18" charset="0"/>
                <a:cs typeface="Times New Roman" panose="02020603050405020304" pitchFamily="18" charset="0"/>
              </a:rPr>
              <a:t> local repository</a:t>
            </a:r>
          </a:p>
          <a:p>
            <a:pPr lvl="0" algn="just"/>
            <a:r>
              <a:rPr lang="en-US" sz="1900" dirty="0" err="1" smtClean="0">
                <a:latin typeface="Times New Roman" panose="02020603050405020304" pitchFamily="18" charset="0"/>
                <a:cs typeface="Times New Roman" panose="02020603050405020304" pitchFamily="18" charset="0"/>
              </a:rPr>
              <a:t>git</a:t>
            </a:r>
            <a:r>
              <a:rPr lang="en-US" sz="1900" dirty="0" smtClean="0">
                <a:latin typeface="Times New Roman" panose="02020603050405020304" pitchFamily="18" charset="0"/>
                <a:cs typeface="Times New Roman" panose="02020603050405020304" pitchFamily="18" charset="0"/>
              </a:rPr>
              <a:t> commit –a –m “Commit line” – Add and commit files in a single line</a:t>
            </a:r>
            <a:endParaRPr lang="en-IN" sz="1900" dirty="0">
              <a:latin typeface="Times New Roman" panose="02020603050405020304" pitchFamily="18" charset="0"/>
              <a:cs typeface="Times New Roman" panose="02020603050405020304" pitchFamily="18" charset="0"/>
            </a:endParaRPr>
          </a:p>
          <a:p>
            <a:pPr lvl="0" algn="just"/>
            <a:r>
              <a:rPr lang="en-US" sz="1900" dirty="0" err="1">
                <a:latin typeface="Times New Roman" panose="02020603050405020304" pitchFamily="18" charset="0"/>
                <a:cs typeface="Times New Roman" panose="02020603050405020304" pitchFamily="18" charset="0"/>
              </a:rPr>
              <a:t>git</a:t>
            </a:r>
            <a:r>
              <a:rPr lang="en-US" sz="1900" dirty="0">
                <a:latin typeface="Times New Roman" panose="02020603050405020304" pitchFamily="18" charset="0"/>
                <a:cs typeface="Times New Roman" panose="02020603050405020304" pitchFamily="18" charset="0"/>
              </a:rPr>
              <a:t> commit </a:t>
            </a:r>
            <a:r>
              <a:rPr lang="en-US" sz="1900" dirty="0" smtClean="0">
                <a:latin typeface="Times New Roman" panose="02020603050405020304" pitchFamily="18" charset="0"/>
                <a:cs typeface="Times New Roman" panose="02020603050405020304" pitchFamily="18" charset="0"/>
              </a:rPr>
              <a:t>“Commit line” </a:t>
            </a:r>
            <a:r>
              <a:rPr lang="en-US" sz="1900" dirty="0">
                <a:latin typeface="Times New Roman" panose="02020603050405020304" pitchFamily="18" charset="0"/>
                <a:cs typeface="Times New Roman" panose="02020603050405020304" pitchFamily="18" charset="0"/>
              </a:rPr>
              <a:t>- This will save changes to the file in the repository </a:t>
            </a:r>
            <a:endParaRPr lang="en-IN" sz="1900" dirty="0">
              <a:latin typeface="Times New Roman" panose="02020603050405020304" pitchFamily="18" charset="0"/>
              <a:cs typeface="Times New Roman" panose="02020603050405020304" pitchFamily="18" charset="0"/>
            </a:endParaRPr>
          </a:p>
          <a:p>
            <a:pPr lvl="0" algn="just"/>
            <a:r>
              <a:rPr lang="en-US" sz="1900" dirty="0" err="1">
                <a:latin typeface="Times New Roman" panose="02020603050405020304" pitchFamily="18" charset="0"/>
                <a:cs typeface="Times New Roman" panose="02020603050405020304" pitchFamily="18" charset="0"/>
              </a:rPr>
              <a:t>git</a:t>
            </a:r>
            <a:r>
              <a:rPr lang="en-US" sz="1900" dirty="0">
                <a:latin typeface="Times New Roman" panose="02020603050405020304" pitchFamily="18" charset="0"/>
                <a:cs typeface="Times New Roman" panose="02020603050405020304" pitchFamily="18" charset="0"/>
              </a:rPr>
              <a:t> status – This shows the status of the files in the repository. Generates an error if not </a:t>
            </a:r>
            <a:r>
              <a:rPr lang="en-US" sz="1900" dirty="0" err="1">
                <a:latin typeface="Times New Roman" panose="02020603050405020304" pitchFamily="18" charset="0"/>
                <a:cs typeface="Times New Roman" panose="02020603050405020304" pitchFamily="18" charset="0"/>
              </a:rPr>
              <a:t>commited</a:t>
            </a:r>
            <a:r>
              <a:rPr lang="en-US" sz="1900" dirty="0">
                <a:latin typeface="Times New Roman" panose="02020603050405020304" pitchFamily="18" charset="0"/>
                <a:cs typeface="Times New Roman" panose="02020603050405020304" pitchFamily="18" charset="0"/>
              </a:rPr>
              <a:t>.</a:t>
            </a:r>
            <a:endParaRPr lang="en-IN" sz="1900" dirty="0">
              <a:latin typeface="Times New Roman" panose="02020603050405020304" pitchFamily="18" charset="0"/>
              <a:cs typeface="Times New Roman" panose="02020603050405020304" pitchFamily="18" charset="0"/>
            </a:endParaRPr>
          </a:p>
          <a:p>
            <a:pPr lvl="0" algn="just"/>
            <a:r>
              <a:rPr lang="en-US" sz="1900" dirty="0" err="1">
                <a:latin typeface="Times New Roman" panose="02020603050405020304" pitchFamily="18" charset="0"/>
                <a:cs typeface="Times New Roman" panose="02020603050405020304" pitchFamily="18" charset="0"/>
              </a:rPr>
              <a:t>git</a:t>
            </a:r>
            <a:r>
              <a:rPr lang="en-US" sz="1900" dirty="0">
                <a:latin typeface="Times New Roman" panose="02020603050405020304" pitchFamily="18" charset="0"/>
                <a:cs typeface="Times New Roman" panose="02020603050405020304" pitchFamily="18" charset="0"/>
              </a:rPr>
              <a:t> log - </a:t>
            </a:r>
            <a:r>
              <a:rPr lang="en-IN" sz="1900" dirty="0">
                <a:latin typeface="Times New Roman" panose="02020603050405020304" pitchFamily="18" charset="0"/>
                <a:cs typeface="Times New Roman" panose="02020603050405020304" pitchFamily="18" charset="0"/>
              </a:rPr>
              <a:t>This tool allows to view information about previous commits that have occurred in a </a:t>
            </a:r>
            <a:r>
              <a:rPr lang="en-IN" sz="1900" dirty="0" smtClean="0">
                <a:latin typeface="Times New Roman" panose="02020603050405020304" pitchFamily="18" charset="0"/>
                <a:cs typeface="Times New Roman" panose="02020603050405020304" pitchFamily="18" charset="0"/>
              </a:rPr>
              <a:t>project.</a:t>
            </a:r>
          </a:p>
          <a:p>
            <a:pPr lvl="0" algn="just"/>
            <a:endParaRPr lang="en-IN" sz="1900" dirty="0" smtClean="0">
              <a:latin typeface="Times New Roman" panose="02020603050405020304" pitchFamily="18" charset="0"/>
              <a:cs typeface="Times New Roman" panose="02020603050405020304" pitchFamily="18" charset="0"/>
            </a:endParaRPr>
          </a:p>
          <a:p>
            <a:pPr marL="0" lvl="0" indent="0" algn="just">
              <a:buNone/>
            </a:pPr>
            <a:r>
              <a:rPr lang="en-US" sz="1900" dirty="0" smtClean="0">
                <a:latin typeface="Times New Roman" panose="02020603050405020304" pitchFamily="18" charset="0"/>
                <a:cs typeface="Times New Roman" panose="02020603050405020304" pitchFamily="18" charset="0"/>
              </a:rPr>
              <a:t>Modify </a:t>
            </a:r>
            <a:r>
              <a:rPr lang="en-US" sz="1900" dirty="0">
                <a:latin typeface="Times New Roman" panose="02020603050405020304" pitchFamily="18" charset="0"/>
                <a:cs typeface="Times New Roman" panose="02020603050405020304" pitchFamily="18" charset="0"/>
              </a:rPr>
              <a:t>the file and save changes</a:t>
            </a:r>
            <a:r>
              <a:rPr lang="en-US" sz="1900" dirty="0" smtClean="0">
                <a:latin typeface="Times New Roman" panose="02020603050405020304" pitchFamily="18" charset="0"/>
                <a:cs typeface="Times New Roman" panose="02020603050405020304" pitchFamily="18" charset="0"/>
              </a:rPr>
              <a:t>.</a:t>
            </a:r>
          </a:p>
          <a:p>
            <a:pPr marL="0" lvl="0" indent="0" algn="just">
              <a:buNone/>
            </a:pPr>
            <a:endParaRPr lang="en-IN" sz="1900" dirty="0">
              <a:latin typeface="Times New Roman" panose="02020603050405020304" pitchFamily="18" charset="0"/>
              <a:cs typeface="Times New Roman" panose="02020603050405020304" pitchFamily="18" charset="0"/>
            </a:endParaRPr>
          </a:p>
          <a:p>
            <a:pPr lvl="0" algn="just"/>
            <a:r>
              <a:rPr lang="en-US" sz="1900" dirty="0" err="1">
                <a:latin typeface="Times New Roman" panose="02020603050405020304" pitchFamily="18" charset="0"/>
                <a:cs typeface="Times New Roman" panose="02020603050405020304" pitchFamily="18" charset="0"/>
              </a:rPr>
              <a:t>git</a:t>
            </a:r>
            <a:r>
              <a:rPr lang="en-US" sz="1900" dirty="0">
                <a:latin typeface="Times New Roman" panose="02020603050405020304" pitchFamily="18" charset="0"/>
                <a:cs typeface="Times New Roman" panose="02020603050405020304" pitchFamily="18" charset="0"/>
              </a:rPr>
              <a:t> status – Shows an error because the last changes are not saved.</a:t>
            </a:r>
            <a:endParaRPr lang="en-IN" sz="1900" dirty="0">
              <a:latin typeface="Times New Roman" panose="02020603050405020304" pitchFamily="18" charset="0"/>
              <a:cs typeface="Times New Roman" panose="02020603050405020304" pitchFamily="18" charset="0"/>
            </a:endParaRPr>
          </a:p>
          <a:p>
            <a:pPr lvl="0" algn="just"/>
            <a:r>
              <a:rPr lang="en-US" sz="1900" dirty="0" err="1">
                <a:latin typeface="Times New Roman" panose="02020603050405020304" pitchFamily="18" charset="0"/>
                <a:cs typeface="Times New Roman" panose="02020603050405020304" pitchFamily="18" charset="0"/>
              </a:rPr>
              <a:t>git</a:t>
            </a:r>
            <a:r>
              <a:rPr lang="en-US" sz="1900" dirty="0">
                <a:latin typeface="Times New Roman" panose="02020603050405020304" pitchFamily="18" charset="0"/>
                <a:cs typeface="Times New Roman" panose="02020603050405020304" pitchFamily="18" charset="0"/>
              </a:rPr>
              <a:t> commit </a:t>
            </a:r>
            <a:r>
              <a:rPr lang="en-US" sz="1900" dirty="0" smtClean="0">
                <a:latin typeface="Times New Roman" panose="02020603050405020304" pitchFamily="18" charset="0"/>
                <a:cs typeface="Times New Roman" panose="02020603050405020304" pitchFamily="18" charset="0"/>
              </a:rPr>
              <a:t>and add</a:t>
            </a:r>
          </a:p>
          <a:p>
            <a:pPr lvl="0" algn="just"/>
            <a:r>
              <a:rPr lang="en-US" sz="1900" dirty="0" err="1" smtClean="0">
                <a:latin typeface="Times New Roman" panose="02020603050405020304" pitchFamily="18" charset="0"/>
                <a:cs typeface="Times New Roman" panose="02020603050405020304" pitchFamily="18" charset="0"/>
              </a:rPr>
              <a:t>git</a:t>
            </a:r>
            <a:r>
              <a:rPr lang="en-US" sz="1900" dirty="0" smtClean="0">
                <a:latin typeface="Times New Roman" panose="02020603050405020304" pitchFamily="18" charset="0"/>
                <a:cs typeface="Times New Roman" panose="02020603050405020304" pitchFamily="18" charset="0"/>
              </a:rPr>
              <a:t> diff &lt;version1&gt; &lt;version2&gt; - It </a:t>
            </a:r>
            <a:r>
              <a:rPr lang="en-US" sz="1900" dirty="0">
                <a:latin typeface="Times New Roman" panose="02020603050405020304" pitchFamily="18" charset="0"/>
                <a:cs typeface="Times New Roman" panose="02020603050405020304" pitchFamily="18" charset="0"/>
              </a:rPr>
              <a:t>takes two inputs and reflects the differences between them</a:t>
            </a:r>
            <a:endParaRPr lang="en-IN" sz="19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106325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1239" y="487681"/>
            <a:ext cx="4873504" cy="5593489"/>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1772" y="487681"/>
            <a:ext cx="5329281" cy="5538651"/>
          </a:xfrm>
          <a:prstGeom prst="rect">
            <a:avLst/>
          </a:prstGeom>
        </p:spPr>
      </p:pic>
    </p:spTree>
    <p:extLst>
      <p:ext uri="{BB962C8B-B14F-4D97-AF65-F5344CB8AC3E}">
        <p14:creationId xmlns:p14="http://schemas.microsoft.com/office/powerpoint/2010/main" val="933729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203960" y="365125"/>
            <a:ext cx="10515600" cy="5956369"/>
          </a:xfrm>
        </p:spPr>
        <p:txBody>
          <a:bodyPr>
            <a:normAutofit/>
          </a:bodyPr>
          <a:lstStyle/>
          <a:p>
            <a:pPr algn="just"/>
            <a:r>
              <a:rPr lang="en-US" sz="1800" dirty="0" err="1" smtClean="0">
                <a:latin typeface="Times New Roman" panose="02020603050405020304" pitchFamily="18" charset="0"/>
                <a:cs typeface="Times New Roman" panose="02020603050405020304" pitchFamily="18" charset="0"/>
              </a:rPr>
              <a:t>git</a:t>
            </a:r>
            <a:r>
              <a:rPr lang="en-US" sz="1800" dirty="0" smtClean="0">
                <a:latin typeface="Times New Roman" panose="02020603050405020304" pitchFamily="18" charset="0"/>
                <a:cs typeface="Times New Roman" panose="02020603050405020304" pitchFamily="18" charset="0"/>
              </a:rPr>
              <a:t> checkout – It navigate </a:t>
            </a:r>
            <a:r>
              <a:rPr lang="en-US" sz="1800" dirty="0">
                <a:latin typeface="Times New Roman" panose="02020603050405020304" pitchFamily="18" charset="0"/>
                <a:cs typeface="Times New Roman" panose="02020603050405020304" pitchFamily="18" charset="0"/>
              </a:rPr>
              <a:t>between the branches created by </a:t>
            </a:r>
            <a:r>
              <a:rPr lang="en-US" sz="1800" dirty="0" err="1">
                <a:latin typeface="Times New Roman" panose="02020603050405020304" pitchFamily="18" charset="0"/>
                <a:cs typeface="Times New Roman" panose="02020603050405020304" pitchFamily="18" charset="0"/>
              </a:rPr>
              <a:t>git</a:t>
            </a:r>
            <a:r>
              <a:rPr lang="en-US" sz="1800" dirty="0">
                <a:latin typeface="Times New Roman" panose="02020603050405020304" pitchFamily="18" charset="0"/>
                <a:cs typeface="Times New Roman" panose="02020603050405020304" pitchFamily="18" charset="0"/>
              </a:rPr>
              <a:t> branch . Checking out a branch updates the files in the working directory to match the version stored in that branch, and it tells </a:t>
            </a:r>
            <a:r>
              <a:rPr lang="en-US" sz="1800" dirty="0" err="1">
                <a:latin typeface="Times New Roman" panose="02020603050405020304" pitchFamily="18" charset="0"/>
                <a:cs typeface="Times New Roman" panose="02020603050405020304" pitchFamily="18" charset="0"/>
              </a:rPr>
              <a:t>Git</a:t>
            </a:r>
            <a:r>
              <a:rPr lang="en-US" sz="1800" dirty="0">
                <a:latin typeface="Times New Roman" panose="02020603050405020304" pitchFamily="18" charset="0"/>
                <a:cs typeface="Times New Roman" panose="02020603050405020304" pitchFamily="18" charset="0"/>
              </a:rPr>
              <a:t> to record all new commits on that branch</a:t>
            </a:r>
            <a:r>
              <a:rPr lang="en-US" sz="1800" dirty="0" smtClean="0">
                <a:latin typeface="Times New Roman" panose="02020603050405020304" pitchFamily="18" charset="0"/>
                <a:cs typeface="Times New Roman" panose="02020603050405020304" pitchFamily="18" charset="0"/>
              </a:rPr>
              <a:t>.</a:t>
            </a:r>
          </a:p>
          <a:p>
            <a:pPr algn="just"/>
            <a:endParaRPr lang="en-US" sz="1800" dirty="0" smtClean="0">
              <a:latin typeface="Times New Roman" panose="02020603050405020304" pitchFamily="18" charset="0"/>
              <a:cs typeface="Times New Roman" panose="02020603050405020304" pitchFamily="18" charset="0"/>
            </a:endParaRPr>
          </a:p>
          <a:p>
            <a:pPr algn="just"/>
            <a:r>
              <a:rPr lang="en-US" sz="1800" dirty="0" err="1" smtClean="0">
                <a:latin typeface="Times New Roman" panose="02020603050405020304" pitchFamily="18" charset="0"/>
                <a:cs typeface="Times New Roman" panose="02020603050405020304" pitchFamily="18" charset="0"/>
              </a:rPr>
              <a:t>git</a:t>
            </a:r>
            <a:r>
              <a:rPr lang="en-US" sz="1800" dirty="0" smtClean="0">
                <a:latin typeface="Times New Roman" panose="02020603050405020304" pitchFamily="18" charset="0"/>
                <a:cs typeface="Times New Roman" panose="02020603050405020304" pitchFamily="18" charset="0"/>
              </a:rPr>
              <a:t> checkout –b &lt;</a:t>
            </a:r>
            <a:r>
              <a:rPr lang="en-US" sz="1800" dirty="0" err="1" smtClean="0">
                <a:latin typeface="Times New Roman" panose="02020603050405020304" pitchFamily="18" charset="0"/>
                <a:cs typeface="Times New Roman" panose="02020603050405020304" pitchFamily="18" charset="0"/>
              </a:rPr>
              <a:t>branchname</a:t>
            </a:r>
            <a:r>
              <a:rPr lang="en-US" sz="1800" dirty="0" smtClean="0">
                <a:latin typeface="Times New Roman" panose="02020603050405020304" pitchFamily="18" charset="0"/>
                <a:cs typeface="Times New Roman" panose="02020603050405020304" pitchFamily="18" charset="0"/>
              </a:rPr>
              <a:t>&gt; - Creates a new branch</a:t>
            </a: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eg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git</a:t>
            </a:r>
            <a:r>
              <a:rPr lang="en-US" sz="1800" dirty="0" smtClean="0">
                <a:latin typeface="Times New Roman" panose="02020603050405020304" pitchFamily="18" charset="0"/>
                <a:cs typeface="Times New Roman" panose="02020603050405020304" pitchFamily="18" charset="0"/>
              </a:rPr>
              <a:t> checkout –b target1</a:t>
            </a:r>
          </a:p>
          <a:p>
            <a:pPr marL="0" indent="0" algn="just">
              <a:buNone/>
            </a:pPr>
            <a:endParaRPr lang="en-US" sz="1800" dirty="0" smtClean="0">
              <a:latin typeface="Times New Roman" panose="02020603050405020304" pitchFamily="18" charset="0"/>
              <a:cs typeface="Times New Roman" panose="02020603050405020304" pitchFamily="18" charset="0"/>
            </a:endParaRPr>
          </a:p>
          <a:p>
            <a:pPr algn="just"/>
            <a:r>
              <a:rPr lang="en-US" sz="1800" dirty="0" err="1" smtClean="0">
                <a:latin typeface="Times New Roman" panose="02020603050405020304" pitchFamily="18" charset="0"/>
                <a:cs typeface="Times New Roman" panose="02020603050405020304" pitchFamily="18" charset="0"/>
              </a:rPr>
              <a:t>git</a:t>
            </a:r>
            <a:r>
              <a:rPr lang="en-US" sz="1800" dirty="0" smtClean="0">
                <a:latin typeface="Times New Roman" panose="02020603050405020304" pitchFamily="18" charset="0"/>
                <a:cs typeface="Times New Roman" panose="02020603050405020304" pitchFamily="18" charset="0"/>
              </a:rPr>
              <a:t> checkout master – It navigates to the master.</a:t>
            </a:r>
          </a:p>
          <a:p>
            <a:pPr algn="just"/>
            <a:endParaRPr lang="en-US" sz="1800" dirty="0" smtClean="0">
              <a:latin typeface="Times New Roman" panose="02020603050405020304" pitchFamily="18" charset="0"/>
              <a:cs typeface="Times New Roman" panose="02020603050405020304" pitchFamily="18" charset="0"/>
            </a:endParaRPr>
          </a:p>
          <a:p>
            <a:pPr algn="just"/>
            <a:r>
              <a:rPr lang="en-US" sz="1800" dirty="0" err="1" smtClean="0">
                <a:latin typeface="Times New Roman" panose="02020603050405020304" pitchFamily="18" charset="0"/>
                <a:cs typeface="Times New Roman" panose="02020603050405020304" pitchFamily="18" charset="0"/>
              </a:rPr>
              <a:t>git</a:t>
            </a:r>
            <a:r>
              <a:rPr lang="en-US" sz="1800" dirty="0" smtClean="0">
                <a:latin typeface="Times New Roman" panose="02020603050405020304" pitchFamily="18" charset="0"/>
                <a:cs typeface="Times New Roman" panose="02020603050405020304" pitchFamily="18" charset="0"/>
              </a:rPr>
              <a:t> branch – It shows the total number of branches currently in the local repository</a:t>
            </a:r>
          </a:p>
          <a:p>
            <a:pPr algn="just"/>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To rename a branch:</a:t>
            </a:r>
          </a:p>
          <a:p>
            <a:pPr marL="0" indent="0" algn="just">
              <a:buNone/>
            </a:pP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git</a:t>
            </a:r>
            <a:r>
              <a:rPr lang="en-US" sz="1800" dirty="0" smtClean="0">
                <a:latin typeface="Times New Roman" panose="02020603050405020304" pitchFamily="18" charset="0"/>
                <a:cs typeface="Times New Roman" panose="02020603050405020304" pitchFamily="18" charset="0"/>
              </a:rPr>
              <a:t> branch –m &lt;</a:t>
            </a:r>
            <a:r>
              <a:rPr lang="en-US" sz="1800" dirty="0" err="1" smtClean="0">
                <a:latin typeface="Times New Roman" panose="02020603050405020304" pitchFamily="18" charset="0"/>
                <a:cs typeface="Times New Roman" panose="02020603050405020304" pitchFamily="18" charset="0"/>
              </a:rPr>
              <a:t>oldbranchname</a:t>
            </a:r>
            <a:r>
              <a:rPr lang="en-US" sz="1800" dirty="0" smtClean="0">
                <a:latin typeface="Times New Roman" panose="02020603050405020304" pitchFamily="18" charset="0"/>
                <a:cs typeface="Times New Roman" panose="02020603050405020304" pitchFamily="18" charset="0"/>
              </a:rPr>
              <a:t>&gt; &lt;</a:t>
            </a:r>
            <a:r>
              <a:rPr lang="en-US" sz="1800" dirty="0" err="1" smtClean="0">
                <a:latin typeface="Times New Roman" panose="02020603050405020304" pitchFamily="18" charset="0"/>
                <a:cs typeface="Times New Roman" panose="02020603050405020304" pitchFamily="18" charset="0"/>
              </a:rPr>
              <a:t>newbranchname</a:t>
            </a:r>
            <a:r>
              <a:rPr lang="en-US" sz="1800" dirty="0" smtClean="0">
                <a:latin typeface="Times New Roman" panose="02020603050405020304" pitchFamily="18" charset="0"/>
                <a:cs typeface="Times New Roman" panose="02020603050405020304" pitchFamily="18" charset="0"/>
              </a:rPr>
              <a:t>&gt;</a:t>
            </a:r>
          </a:p>
          <a:p>
            <a:pPr marL="0" indent="0" algn="just">
              <a:buNone/>
            </a:pP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To delete a branch:</a:t>
            </a: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git</a:t>
            </a:r>
            <a:r>
              <a:rPr lang="en-US" sz="1800" dirty="0" smtClean="0">
                <a:latin typeface="Times New Roman" panose="02020603050405020304" pitchFamily="18" charset="0"/>
                <a:cs typeface="Times New Roman" panose="02020603050405020304" pitchFamily="18" charset="0"/>
              </a:rPr>
              <a:t> branch –d &lt;</a:t>
            </a:r>
            <a:r>
              <a:rPr lang="en-US" sz="1800" dirty="0" err="1" smtClean="0">
                <a:latin typeface="Times New Roman" panose="02020603050405020304" pitchFamily="18" charset="0"/>
                <a:cs typeface="Times New Roman" panose="02020603050405020304" pitchFamily="18" charset="0"/>
              </a:rPr>
              <a:t>branchname</a:t>
            </a:r>
            <a:r>
              <a:rPr lang="en-US" sz="1800" dirty="0" smtClean="0">
                <a:latin typeface="Times New Roman" panose="02020603050405020304" pitchFamily="18" charset="0"/>
                <a:cs typeface="Times New Roman" panose="02020603050405020304" pitchFamily="18" charset="0"/>
              </a:rPr>
              <a:t>&gt;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2020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0789" y="521879"/>
            <a:ext cx="9527177" cy="5811838"/>
          </a:xfrm>
        </p:spPr>
      </p:pic>
    </p:spTree>
    <p:extLst>
      <p:ext uri="{BB962C8B-B14F-4D97-AF65-F5344CB8AC3E}">
        <p14:creationId xmlns:p14="http://schemas.microsoft.com/office/powerpoint/2010/main" val="4054004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365125"/>
            <a:ext cx="10515600" cy="6331766"/>
          </a:xfrm>
        </p:spPr>
        <p:txBody>
          <a:bodyPr>
            <a:normAutofit/>
          </a:bodyPr>
          <a:lstStyle/>
          <a:p>
            <a:pPr algn="just"/>
            <a:r>
              <a:rPr lang="en-US" sz="1800" dirty="0" err="1" smtClean="0">
                <a:latin typeface="Times New Roman" panose="02020603050405020304" pitchFamily="18" charset="0"/>
                <a:cs typeface="Times New Roman" panose="02020603050405020304" pitchFamily="18" charset="0"/>
              </a:rPr>
              <a:t>git</a:t>
            </a:r>
            <a:r>
              <a:rPr lang="en-US" sz="1800" dirty="0" smtClean="0">
                <a:latin typeface="Times New Roman" panose="02020603050405020304" pitchFamily="18" charset="0"/>
                <a:cs typeface="Times New Roman" panose="02020603050405020304" pitchFamily="18" charset="0"/>
              </a:rPr>
              <a:t> merge – Usually used to merge two different branches</a:t>
            </a:r>
          </a:p>
          <a:p>
            <a:pPr marL="0" indent="0" algn="just">
              <a:buNone/>
            </a:pP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eg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git</a:t>
            </a:r>
            <a:r>
              <a:rPr lang="en-US" sz="1800" dirty="0" smtClean="0">
                <a:latin typeface="Times New Roman" panose="02020603050405020304" pitchFamily="18" charset="0"/>
                <a:cs typeface="Times New Roman" panose="02020603050405020304" pitchFamily="18" charset="0"/>
              </a:rPr>
              <a:t> merge &lt;</a:t>
            </a:r>
            <a:r>
              <a:rPr lang="en-US" sz="1800" dirty="0" err="1" smtClean="0">
                <a:latin typeface="Times New Roman" panose="02020603050405020304" pitchFamily="18" charset="0"/>
                <a:cs typeface="Times New Roman" panose="02020603050405020304" pitchFamily="18" charset="0"/>
              </a:rPr>
              <a:t>branchname</a:t>
            </a:r>
            <a:r>
              <a:rPr lang="en-US" sz="1800" dirty="0" smtClean="0">
                <a:latin typeface="Times New Roman" panose="02020603050405020304" pitchFamily="18" charset="0"/>
                <a:cs typeface="Times New Roman" panose="02020603050405020304" pitchFamily="18" charset="0"/>
              </a:rPr>
              <a:t>&gt; master</a:t>
            </a: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git</a:t>
            </a:r>
            <a:r>
              <a:rPr lang="en-US" sz="1800" dirty="0" smtClean="0">
                <a:latin typeface="Times New Roman" panose="02020603050405020304" pitchFamily="18" charset="0"/>
                <a:cs typeface="Times New Roman" panose="02020603050405020304" pitchFamily="18" charset="0"/>
              </a:rPr>
              <a:t> checkout &lt;target branch&gt;</a:t>
            </a: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git</a:t>
            </a:r>
            <a:r>
              <a:rPr lang="en-US" sz="1800" dirty="0" smtClean="0">
                <a:latin typeface="Times New Roman" panose="02020603050405020304" pitchFamily="18" charset="0"/>
                <a:cs typeface="Times New Roman" panose="02020603050405020304" pitchFamily="18" charset="0"/>
              </a:rPr>
              <a:t> merge &lt;branch&gt;</a:t>
            </a:r>
          </a:p>
          <a:p>
            <a:pPr marL="0" indent="0" algn="just">
              <a:buNone/>
            </a:pP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To compare between branches:</a:t>
            </a: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git</a:t>
            </a:r>
            <a:r>
              <a:rPr lang="en-US" sz="1800" dirty="0" smtClean="0">
                <a:latin typeface="Times New Roman" panose="02020603050405020304" pitchFamily="18" charset="0"/>
                <a:cs typeface="Times New Roman" panose="02020603050405020304" pitchFamily="18" charset="0"/>
              </a:rPr>
              <a:t> diff &lt;branch1&gt; &lt;branch2&gt;</a:t>
            </a:r>
          </a:p>
          <a:p>
            <a:pPr algn="just"/>
            <a:endParaRPr lang="en-US" sz="1800" dirty="0" smtClean="0">
              <a:latin typeface="Times New Roman" panose="02020603050405020304" pitchFamily="18" charset="0"/>
              <a:cs typeface="Times New Roman" panose="02020603050405020304" pitchFamily="18" charset="0"/>
            </a:endParaRPr>
          </a:p>
          <a:p>
            <a:pPr algn="just"/>
            <a:r>
              <a:rPr lang="en-US" sz="1800" dirty="0" err="1" smtClean="0">
                <a:latin typeface="Times New Roman" panose="02020603050405020304" pitchFamily="18" charset="0"/>
                <a:cs typeface="Times New Roman" panose="02020603050405020304" pitchFamily="18" charset="0"/>
              </a:rPr>
              <a:t>git</a:t>
            </a:r>
            <a:r>
              <a:rPr lang="en-US" sz="1800" dirty="0" smtClean="0">
                <a:latin typeface="Times New Roman" panose="02020603050405020304" pitchFamily="18" charset="0"/>
                <a:cs typeface="Times New Roman" panose="02020603050405020304" pitchFamily="18" charset="0"/>
              </a:rPr>
              <a:t> rebase - </a:t>
            </a:r>
            <a:r>
              <a:rPr lang="en-US" dirty="0"/>
              <a:t> </a:t>
            </a:r>
            <a:r>
              <a:rPr lang="en-US" sz="1800" dirty="0" smtClean="0">
                <a:latin typeface="Times New Roman" panose="02020603050405020304" pitchFamily="18" charset="0"/>
                <a:cs typeface="Times New Roman" panose="02020603050405020304" pitchFamily="18" charset="0"/>
              </a:rPr>
              <a:t>It integrates </a:t>
            </a:r>
            <a:r>
              <a:rPr lang="en-US" sz="1800" dirty="0">
                <a:latin typeface="Times New Roman" panose="02020603050405020304" pitchFamily="18" charset="0"/>
                <a:cs typeface="Times New Roman" panose="02020603050405020304" pitchFamily="18" charset="0"/>
              </a:rPr>
              <a:t>changes from one branch onto </a:t>
            </a:r>
            <a:r>
              <a:rPr lang="en-US" sz="1800" dirty="0" smtClean="0">
                <a:latin typeface="Times New Roman" panose="02020603050405020304" pitchFamily="18" charset="0"/>
                <a:cs typeface="Times New Roman" panose="02020603050405020304" pitchFamily="18" charset="0"/>
              </a:rPr>
              <a:t>another and the history of commits will be rewritten. Rebasing </a:t>
            </a:r>
            <a:r>
              <a:rPr lang="en-US" sz="1800" dirty="0">
                <a:latin typeface="Times New Roman" panose="02020603050405020304" pitchFamily="18" charset="0"/>
                <a:cs typeface="Times New Roman" panose="02020603050405020304" pitchFamily="18" charset="0"/>
              </a:rPr>
              <a:t>can be used to change older and multiple commits, committed files, and multiple </a:t>
            </a:r>
            <a:r>
              <a:rPr lang="en-US" sz="1800" dirty="0" smtClean="0">
                <a:latin typeface="Times New Roman" panose="02020603050405020304" pitchFamily="18" charset="0"/>
                <a:cs typeface="Times New Roman" panose="02020603050405020304" pitchFamily="18" charset="0"/>
              </a:rPr>
              <a:t>messages.</a:t>
            </a:r>
          </a:p>
          <a:p>
            <a:pPr algn="just"/>
            <a:endParaRPr lang="en-US" sz="1800" dirty="0" smtClean="0">
              <a:latin typeface="Times New Roman" panose="02020603050405020304" pitchFamily="18" charset="0"/>
              <a:cs typeface="Times New Roman" panose="02020603050405020304" pitchFamily="18" charset="0"/>
            </a:endParaRPr>
          </a:p>
          <a:p>
            <a:pPr algn="just"/>
            <a:r>
              <a:rPr lang="en-US" sz="1800" dirty="0" err="1" smtClean="0">
                <a:latin typeface="Times New Roman" panose="02020603050405020304" pitchFamily="18" charset="0"/>
                <a:cs typeface="Times New Roman" panose="02020603050405020304" pitchFamily="18" charset="0"/>
              </a:rPr>
              <a:t>git</a:t>
            </a:r>
            <a:r>
              <a:rPr lang="en-US" sz="1800" dirty="0" smtClean="0">
                <a:latin typeface="Times New Roman" panose="02020603050405020304" pitchFamily="18" charset="0"/>
                <a:cs typeface="Times New Roman" panose="02020603050405020304" pitchFamily="18" charset="0"/>
              </a:rPr>
              <a:t> stash - To </a:t>
            </a:r>
            <a:r>
              <a:rPr lang="en-US" sz="1800" dirty="0">
                <a:latin typeface="Times New Roman" panose="02020603050405020304" pitchFamily="18" charset="0"/>
                <a:cs typeface="Times New Roman" panose="02020603050405020304" pitchFamily="18" charset="0"/>
              </a:rPr>
              <a:t>save your un-committed changes in a "stash</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a:t>
            </a:r>
            <a:r>
              <a:rPr lang="en-US" sz="1800" dirty="0" smtClean="0">
                <a:latin typeface="Times New Roman" panose="02020603050405020304" pitchFamily="18" charset="0"/>
                <a:cs typeface="Times New Roman" panose="02020603050405020304" pitchFamily="18" charset="0"/>
              </a:rPr>
              <a:t>his </a:t>
            </a:r>
            <a:r>
              <a:rPr lang="en-US" sz="1800" dirty="0">
                <a:latin typeface="Times New Roman" panose="02020603050405020304" pitchFamily="18" charset="0"/>
                <a:cs typeface="Times New Roman" panose="02020603050405020304" pitchFamily="18" charset="0"/>
              </a:rPr>
              <a:t>removes changes from working </a:t>
            </a:r>
            <a:r>
              <a:rPr lang="en-US" sz="1800" dirty="0" smtClean="0">
                <a:latin typeface="Times New Roman" panose="02020603050405020304" pitchFamily="18" charset="0"/>
                <a:cs typeface="Times New Roman" panose="02020603050405020304" pitchFamily="18" charset="0"/>
              </a:rPr>
              <a:t>tree.</a:t>
            </a:r>
          </a:p>
          <a:p>
            <a:pPr algn="just"/>
            <a:endParaRPr lang="en-US" sz="1800" dirty="0" smtClean="0">
              <a:latin typeface="Times New Roman" panose="02020603050405020304" pitchFamily="18" charset="0"/>
              <a:cs typeface="Times New Roman" panose="02020603050405020304" pitchFamily="18" charset="0"/>
            </a:endParaRPr>
          </a:p>
          <a:p>
            <a:pPr algn="just"/>
            <a:r>
              <a:rPr lang="en-US" sz="1800" dirty="0" err="1" smtClean="0">
                <a:latin typeface="Times New Roman" panose="02020603050405020304" pitchFamily="18" charset="0"/>
                <a:cs typeface="Times New Roman" panose="02020603050405020304" pitchFamily="18" charset="0"/>
              </a:rPr>
              <a:t>git</a:t>
            </a:r>
            <a:r>
              <a:rPr lang="en-US" sz="1800" dirty="0" smtClean="0">
                <a:latin typeface="Times New Roman" panose="02020603050405020304" pitchFamily="18" charset="0"/>
                <a:cs typeface="Times New Roman" panose="02020603050405020304" pitchFamily="18" charset="0"/>
              </a:rPr>
              <a:t> stash list – list stashes, we can see something like this:</a:t>
            </a:r>
          </a:p>
          <a:p>
            <a:pPr marL="0" indent="0" algn="just">
              <a:buNone/>
            </a:pPr>
            <a:r>
              <a:rPr lang="en-US" sz="1800" dirty="0" smtClean="0">
                <a:latin typeface="Times New Roman" panose="02020603050405020304" pitchFamily="18" charset="0"/>
                <a:cs typeface="Times New Roman" panose="02020603050405020304" pitchFamily="18" charset="0"/>
              </a:rPr>
              <a:t>                      stash</a:t>
            </a:r>
            <a:r>
              <a:rPr lang="en-US" sz="1800" dirty="0">
                <a:latin typeface="Times New Roman" panose="02020603050405020304" pitchFamily="18" charset="0"/>
                <a:cs typeface="Times New Roman" panose="02020603050405020304" pitchFamily="18" charset="0"/>
              </a:rPr>
              <a:t>@{0}: WIP on {</a:t>
            </a:r>
            <a:r>
              <a:rPr lang="en-US" sz="1800" dirty="0" err="1">
                <a:latin typeface="Times New Roman" panose="02020603050405020304" pitchFamily="18" charset="0"/>
                <a:cs typeface="Times New Roman" panose="02020603050405020304" pitchFamily="18" charset="0"/>
              </a:rPr>
              <a:t>branch_name</a:t>
            </a:r>
            <a:r>
              <a:rPr lang="en-US" sz="1800" dirty="0">
                <a:latin typeface="Times New Roman" panose="02020603050405020304" pitchFamily="18" charset="0"/>
                <a:cs typeface="Times New Roman" panose="02020603050405020304" pitchFamily="18" charset="0"/>
              </a:rPr>
              <a:t>}: {SHA-1 of last commit} {last commit of you branch}</a:t>
            </a: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stash</a:t>
            </a:r>
            <a:r>
              <a:rPr lang="en-US" sz="1800" dirty="0">
                <a:latin typeface="Times New Roman" panose="02020603050405020304" pitchFamily="18" charset="0"/>
                <a:cs typeface="Times New Roman" panose="02020603050405020304" pitchFamily="18" charset="0"/>
              </a:rPr>
              <a:t>@{0}: WIP on master: 085b095c6 modification for </a:t>
            </a:r>
            <a:r>
              <a:rPr lang="en-US" sz="1800" dirty="0" smtClean="0">
                <a:latin typeface="Times New Roman" panose="02020603050405020304" pitchFamily="18" charset="0"/>
                <a:cs typeface="Times New Roman" panose="02020603050405020304" pitchFamily="18" charset="0"/>
              </a:rPr>
              <a:t>test</a:t>
            </a:r>
          </a:p>
          <a:p>
            <a:pPr marL="0" indent="0" algn="just">
              <a:buNone/>
            </a:pPr>
            <a:endParaRPr lang="en-US" sz="1800" dirty="0" smtClean="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5550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365124"/>
            <a:ext cx="10515600" cy="6305641"/>
          </a:xfrm>
        </p:spPr>
        <p:txBody>
          <a:bodyPr>
            <a:normAutofit/>
          </a:bodyPr>
          <a:lstStyle/>
          <a:p>
            <a:r>
              <a:rPr lang="en-US" sz="1800" dirty="0" err="1" smtClean="0">
                <a:latin typeface="Times New Roman" panose="02020603050405020304" pitchFamily="18" charset="0"/>
                <a:cs typeface="Times New Roman" panose="02020603050405020304" pitchFamily="18" charset="0"/>
              </a:rPr>
              <a:t>git</a:t>
            </a:r>
            <a:r>
              <a:rPr lang="en-US" sz="1800" dirty="0" smtClean="0">
                <a:latin typeface="Times New Roman" panose="02020603050405020304" pitchFamily="18" charset="0"/>
                <a:cs typeface="Times New Roman" panose="02020603050405020304" pitchFamily="18" charset="0"/>
              </a:rPr>
              <a:t> stash apply – To apply stash to working tree in current branch.</a:t>
            </a:r>
          </a:p>
          <a:p>
            <a:r>
              <a:rPr lang="en-US" sz="1800" dirty="0" err="1" smtClean="0">
                <a:latin typeface="Times New Roman" panose="02020603050405020304" pitchFamily="18" charset="0"/>
                <a:cs typeface="Times New Roman" panose="02020603050405020304" pitchFamily="18" charset="0"/>
              </a:rPr>
              <a:t>git</a:t>
            </a:r>
            <a:r>
              <a:rPr lang="en-US" sz="1800" dirty="0" smtClean="0">
                <a:latin typeface="Times New Roman" panose="02020603050405020304" pitchFamily="18" charset="0"/>
                <a:cs typeface="Times New Roman" panose="02020603050405020304" pitchFamily="18" charset="0"/>
              </a:rPr>
              <a:t> stash drop stash@{12} – To remove from stash list</a:t>
            </a:r>
          </a:p>
          <a:p>
            <a:r>
              <a:rPr lang="en-US" sz="1800" dirty="0" err="1" smtClean="0">
                <a:latin typeface="Times New Roman" panose="02020603050405020304" pitchFamily="18" charset="0"/>
                <a:cs typeface="Times New Roman" panose="02020603050405020304" pitchFamily="18" charset="0"/>
              </a:rPr>
              <a:t>git</a:t>
            </a:r>
            <a:r>
              <a:rPr lang="en-US" sz="1800" dirty="0" smtClean="0">
                <a:latin typeface="Times New Roman" panose="02020603050405020304" pitchFamily="18" charset="0"/>
                <a:cs typeface="Times New Roman" panose="02020603050405020304" pitchFamily="18" charset="0"/>
              </a:rPr>
              <a:t> stash pop stash@{1} – To apply selected stash and drop it from stash list.</a:t>
            </a:r>
          </a:p>
          <a:p>
            <a:endParaRPr lang="en-US" sz="1800" dirty="0">
              <a:latin typeface="Times New Roman" panose="02020603050405020304" pitchFamily="18" charset="0"/>
              <a:cs typeface="Times New Roman" panose="02020603050405020304" pitchFamily="18" charset="0"/>
            </a:endParaRPr>
          </a:p>
          <a:p>
            <a:r>
              <a:rPr lang="en-US" sz="1800" dirty="0" err="1" smtClean="0">
                <a:latin typeface="Times New Roman" panose="02020603050405020304" pitchFamily="18" charset="0"/>
                <a:cs typeface="Times New Roman" panose="02020603050405020304" pitchFamily="18" charset="0"/>
              </a:rPr>
              <a:t>git</a:t>
            </a:r>
            <a:r>
              <a:rPr lang="en-US" sz="1800" dirty="0" smtClean="0">
                <a:latin typeface="Times New Roman" panose="02020603050405020304" pitchFamily="18" charset="0"/>
                <a:cs typeface="Times New Roman" panose="02020603050405020304" pitchFamily="18" charset="0"/>
              </a:rPr>
              <a:t> log –</a:t>
            </a:r>
            <a:r>
              <a:rPr lang="en-US" sz="1800" dirty="0" err="1" smtClean="0">
                <a:latin typeface="Times New Roman" panose="02020603050405020304" pitchFamily="18" charset="0"/>
                <a:cs typeface="Times New Roman" panose="02020603050405020304" pitchFamily="18" charset="0"/>
              </a:rPr>
              <a:t>oneline</a:t>
            </a:r>
            <a:r>
              <a:rPr lang="en-US" sz="1800" dirty="0" smtClean="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oneline</a:t>
            </a:r>
            <a:r>
              <a:rPr lang="en-US" sz="1800" dirty="0">
                <a:latin typeface="Times New Roman" panose="02020603050405020304" pitchFamily="18" charset="0"/>
                <a:cs typeface="Times New Roman" panose="02020603050405020304" pitchFamily="18" charset="0"/>
              </a:rPr>
              <a:t> option is used to display the output as one commit per line. It also shows the output in brief like the first seven characters of the commit SHA and the commit message.</a:t>
            </a:r>
          </a:p>
          <a:p>
            <a:r>
              <a:rPr lang="en-US" sz="1800" dirty="0" err="1" smtClean="0">
                <a:latin typeface="Times New Roman" panose="02020603050405020304" pitchFamily="18" charset="0"/>
                <a:cs typeface="Times New Roman" panose="02020603050405020304" pitchFamily="18" charset="0"/>
              </a:rPr>
              <a:t>git</a:t>
            </a:r>
            <a:r>
              <a:rPr lang="en-US" sz="1800" dirty="0" smtClean="0">
                <a:latin typeface="Times New Roman" panose="02020603050405020304" pitchFamily="18" charset="0"/>
                <a:cs typeface="Times New Roman" panose="02020603050405020304" pitchFamily="18" charset="0"/>
              </a:rPr>
              <a:t> pull - </a:t>
            </a: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git</a:t>
            </a:r>
            <a:r>
              <a:rPr lang="en-US" sz="1800" dirty="0">
                <a:latin typeface="Times New Roman" panose="02020603050405020304" pitchFamily="18" charset="0"/>
                <a:cs typeface="Times New Roman" panose="02020603050405020304" pitchFamily="18" charset="0"/>
              </a:rPr>
              <a:t> pull command is used to fetch and download content from a remote repository and immediately update the local repository to match that </a:t>
            </a:r>
            <a:r>
              <a:rPr lang="en-US" sz="1800" dirty="0" smtClean="0">
                <a:latin typeface="Times New Roman" panose="02020603050405020304" pitchFamily="18" charset="0"/>
                <a:cs typeface="Times New Roman" panose="02020603050405020304" pitchFamily="18" charset="0"/>
              </a:rPr>
              <a:t>content.</a:t>
            </a:r>
          </a:p>
          <a:p>
            <a:r>
              <a:rPr lang="en-US" sz="1800" dirty="0" err="1" smtClean="0">
                <a:latin typeface="Times New Roman" panose="02020603050405020304" pitchFamily="18" charset="0"/>
                <a:cs typeface="Times New Roman" panose="02020603050405020304" pitchFamily="18" charset="0"/>
              </a:rPr>
              <a:t>git</a:t>
            </a:r>
            <a:r>
              <a:rPr lang="en-US" sz="1800" dirty="0" smtClean="0">
                <a:latin typeface="Times New Roman" panose="02020603050405020304" pitchFamily="18" charset="0"/>
                <a:cs typeface="Times New Roman" panose="02020603050405020304" pitchFamily="18" charset="0"/>
              </a:rPr>
              <a:t> pull origin master – It will</a:t>
            </a:r>
            <a:r>
              <a:rPr lang="en-US" sz="1800" dirty="0">
                <a:latin typeface="Times New Roman" panose="02020603050405020304" pitchFamily="18" charset="0"/>
                <a:cs typeface="Times New Roman" panose="02020603050405020304" pitchFamily="18" charset="0"/>
              </a:rPr>
              <a:t> pull changes from the origin remote, master branch and merge them to the local checked-out </a:t>
            </a:r>
            <a:r>
              <a:rPr lang="en-US" sz="1800" dirty="0" smtClean="0">
                <a:latin typeface="Times New Roman" panose="02020603050405020304" pitchFamily="18" charset="0"/>
                <a:cs typeface="Times New Roman" panose="02020603050405020304" pitchFamily="18" charset="0"/>
              </a:rPr>
              <a:t>branch.</a:t>
            </a:r>
          </a:p>
          <a:p>
            <a:r>
              <a:rPr lang="en-US" sz="1800" dirty="0" err="1" smtClean="0">
                <a:latin typeface="Times New Roman" panose="02020603050405020304" pitchFamily="18" charset="0"/>
                <a:cs typeface="Times New Roman" panose="02020603050405020304" pitchFamily="18" charset="0"/>
              </a:rPr>
              <a:t>git</a:t>
            </a:r>
            <a:r>
              <a:rPr lang="en-US" sz="1800" dirty="0" smtClean="0">
                <a:latin typeface="Times New Roman" panose="02020603050405020304" pitchFamily="18" charset="0"/>
                <a:cs typeface="Times New Roman" panose="02020603050405020304" pitchFamily="18" charset="0"/>
              </a:rPr>
              <a:t> push - </a:t>
            </a:r>
            <a:r>
              <a:rPr lang="en-US" dirty="0"/>
              <a:t> </a:t>
            </a:r>
            <a:r>
              <a:rPr lang="en-US" sz="1800" dirty="0" smtClean="0">
                <a:latin typeface="Times New Roman" panose="02020603050405020304" pitchFamily="18" charset="0"/>
                <a:cs typeface="Times New Roman" panose="02020603050405020304" pitchFamily="18" charset="0"/>
              </a:rPr>
              <a:t>It is </a:t>
            </a:r>
            <a:r>
              <a:rPr lang="en-US" sz="1800" dirty="0">
                <a:latin typeface="Times New Roman" panose="02020603050405020304" pitchFamily="18" charset="0"/>
                <a:cs typeface="Times New Roman" panose="02020603050405020304" pitchFamily="18" charset="0"/>
              </a:rPr>
              <a:t>used to upload local repository content to a remote repository</a:t>
            </a:r>
            <a:r>
              <a:rPr lang="en-US" sz="1800" dirty="0" smtClean="0">
                <a:latin typeface="Times New Roman" panose="02020603050405020304" pitchFamily="18" charset="0"/>
                <a:cs typeface="Times New Roman" panose="02020603050405020304" pitchFamily="18" charset="0"/>
              </a:rPr>
              <a:t>.</a:t>
            </a:r>
          </a:p>
          <a:p>
            <a:r>
              <a:rPr lang="en-US" sz="1800" dirty="0" err="1" smtClean="0">
                <a:latin typeface="Times New Roman" panose="02020603050405020304" pitchFamily="18" charset="0"/>
                <a:cs typeface="Times New Roman" panose="02020603050405020304" pitchFamily="18" charset="0"/>
              </a:rPr>
              <a:t>git</a:t>
            </a:r>
            <a:r>
              <a:rPr lang="en-US" sz="1800" dirty="0" smtClean="0">
                <a:latin typeface="Times New Roman" panose="02020603050405020304" pitchFamily="18" charset="0"/>
                <a:cs typeface="Times New Roman" panose="02020603050405020304" pitchFamily="18" charset="0"/>
              </a:rPr>
              <a:t> push –u origin master – It is </a:t>
            </a:r>
            <a:r>
              <a:rPr lang="en-US" sz="1800" dirty="0">
                <a:latin typeface="Times New Roman" panose="02020603050405020304" pitchFamily="18" charset="0"/>
                <a:cs typeface="Times New Roman" panose="02020603050405020304" pitchFamily="18" charset="0"/>
              </a:rPr>
              <a:t>used for pushing local content to </a:t>
            </a:r>
            <a:r>
              <a:rPr lang="en-US" sz="1800" dirty="0" smtClean="0">
                <a:latin typeface="Times New Roman" panose="02020603050405020304" pitchFamily="18" charset="0"/>
                <a:cs typeface="Times New Roman" panose="02020603050405020304" pitchFamily="18" charset="0"/>
              </a:rPr>
              <a:t>GitHub.</a:t>
            </a:r>
          </a:p>
          <a:p>
            <a:r>
              <a:rPr lang="en-US" sz="1800" dirty="0" err="1" smtClean="0">
                <a:latin typeface="Times New Roman" panose="02020603050405020304" pitchFamily="18" charset="0"/>
                <a:cs typeface="Times New Roman" panose="02020603050405020304" pitchFamily="18" charset="0"/>
              </a:rPr>
              <a:t>git</a:t>
            </a:r>
            <a:r>
              <a:rPr lang="en-US" sz="1800" dirty="0" smtClean="0">
                <a:latin typeface="Times New Roman" panose="02020603050405020304" pitchFamily="18" charset="0"/>
                <a:cs typeface="Times New Roman" panose="02020603050405020304" pitchFamily="18" charset="0"/>
              </a:rPr>
              <a:t> push –u origin &lt;</a:t>
            </a:r>
            <a:r>
              <a:rPr lang="en-US" sz="1800" dirty="0" err="1" smtClean="0">
                <a:latin typeface="Times New Roman" panose="02020603050405020304" pitchFamily="18" charset="0"/>
                <a:cs typeface="Times New Roman" panose="02020603050405020304" pitchFamily="18" charset="0"/>
              </a:rPr>
              <a:t>branchname</a:t>
            </a:r>
            <a:r>
              <a:rPr lang="en-US" sz="1800" dirty="0" smtClean="0">
                <a:latin typeface="Times New Roman" panose="02020603050405020304" pitchFamily="18" charset="0"/>
                <a:cs typeface="Times New Roman" panose="02020603050405020304" pitchFamily="18" charset="0"/>
              </a:rPr>
              <a:t>&gt; - Pushes the branch to the </a:t>
            </a:r>
            <a:r>
              <a:rPr lang="en-US" sz="1800" dirty="0" err="1" smtClean="0">
                <a:latin typeface="Times New Roman" panose="02020603050405020304" pitchFamily="18" charset="0"/>
                <a:cs typeface="Times New Roman" panose="02020603050405020304" pitchFamily="18" charset="0"/>
              </a:rPr>
              <a:t>Github</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lgn="just"/>
            <a:r>
              <a:rPr lang="en-US" sz="1800" dirty="0" err="1" smtClean="0">
                <a:latin typeface="Times New Roman" panose="02020603050405020304" pitchFamily="18" charset="0"/>
                <a:cs typeface="Times New Roman" panose="02020603050405020304" pitchFamily="18" charset="0"/>
              </a:rPr>
              <a:t>git</a:t>
            </a:r>
            <a:r>
              <a:rPr lang="en-US" sz="1800" dirty="0" smtClean="0">
                <a:latin typeface="Times New Roman" panose="02020603050405020304" pitchFamily="18" charset="0"/>
                <a:cs typeface="Times New Roman" panose="02020603050405020304" pitchFamily="18" charset="0"/>
              </a:rPr>
              <a:t> clone &lt;remote </a:t>
            </a:r>
            <a:r>
              <a:rPr lang="en-US" sz="1800" dirty="0" err="1" smtClean="0">
                <a:latin typeface="Times New Roman" panose="02020603050405020304" pitchFamily="18" charset="0"/>
                <a:cs typeface="Times New Roman" panose="02020603050405020304" pitchFamily="18" charset="0"/>
              </a:rPr>
              <a:t>url</a:t>
            </a:r>
            <a:r>
              <a:rPr lang="en-US" sz="1800" dirty="0" smtClean="0">
                <a:latin typeface="Times New Roman" panose="02020603050405020304" pitchFamily="18" charset="0"/>
                <a:cs typeface="Times New Roman" panose="02020603050405020304" pitchFamily="18" charset="0"/>
              </a:rPr>
              <a:t>&gt; - Used </a:t>
            </a:r>
            <a:r>
              <a:rPr lang="en-US" sz="1800" dirty="0">
                <a:latin typeface="Times New Roman" panose="02020603050405020304" pitchFamily="18" charset="0"/>
                <a:cs typeface="Times New Roman" panose="02020603050405020304" pitchFamily="18" charset="0"/>
              </a:rPr>
              <a:t>to point to an existing repo and make a clone or copy of that repo at in a new directory, at another location. The original repository can be located on the local </a:t>
            </a:r>
            <a:r>
              <a:rPr lang="en-US" sz="1800" dirty="0" err="1">
                <a:latin typeface="Times New Roman" panose="02020603050405020304" pitchFamily="18" charset="0"/>
                <a:cs typeface="Times New Roman" panose="02020603050405020304" pitchFamily="18" charset="0"/>
              </a:rPr>
              <a:t>filesystem</a:t>
            </a:r>
            <a:r>
              <a:rPr lang="en-US" sz="1800" dirty="0">
                <a:latin typeface="Times New Roman" panose="02020603050405020304" pitchFamily="18" charset="0"/>
                <a:cs typeface="Times New Roman" panose="02020603050405020304" pitchFamily="18" charset="0"/>
              </a:rPr>
              <a:t> or on remote machine accessible supported protocols. The </a:t>
            </a:r>
            <a:r>
              <a:rPr lang="en-US" sz="1800" dirty="0" err="1">
                <a:latin typeface="Times New Roman" panose="02020603050405020304" pitchFamily="18" charset="0"/>
                <a:cs typeface="Times New Roman" panose="02020603050405020304" pitchFamily="18" charset="0"/>
              </a:rPr>
              <a:t>git</a:t>
            </a:r>
            <a:r>
              <a:rPr lang="en-US" sz="1800" dirty="0">
                <a:latin typeface="Times New Roman" panose="02020603050405020304" pitchFamily="18" charset="0"/>
                <a:cs typeface="Times New Roman" panose="02020603050405020304" pitchFamily="18" charset="0"/>
              </a:rPr>
              <a:t> clone command copies an existing </a:t>
            </a:r>
            <a:r>
              <a:rPr lang="en-US" sz="1800" dirty="0" err="1">
                <a:latin typeface="Times New Roman" panose="02020603050405020304" pitchFamily="18" charset="0"/>
                <a:cs typeface="Times New Roman" panose="02020603050405020304" pitchFamily="18" charset="0"/>
              </a:rPr>
              <a:t>Git</a:t>
            </a:r>
            <a:r>
              <a:rPr lang="en-US" sz="1800" dirty="0">
                <a:latin typeface="Times New Roman" panose="02020603050405020304" pitchFamily="18" charset="0"/>
                <a:cs typeface="Times New Roman" panose="02020603050405020304" pitchFamily="18" charset="0"/>
              </a:rPr>
              <a:t> repository</a:t>
            </a:r>
            <a:r>
              <a:rPr lang="en-US" sz="1800" dirty="0" smtClean="0">
                <a:latin typeface="Times New Roman" panose="02020603050405020304" pitchFamily="18" charset="0"/>
                <a:cs typeface="Times New Roman" panose="02020603050405020304" pitchFamily="18" charset="0"/>
              </a:rPr>
              <a:t>.</a:t>
            </a:r>
            <a:r>
              <a:rPr lang="en-US" dirty="0"/>
              <a:t/>
            </a:r>
            <a:br>
              <a:rPr lang="en-US" dirty="0"/>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91894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256</Words>
  <Application>Microsoft Office PowerPoint</Application>
  <PresentationFormat>Widescreen</PresentationFormat>
  <Paragraphs>54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GIT COMMANDS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COMMANDS</dc:title>
  <dc:creator>DELL</dc:creator>
  <cp:lastModifiedBy>DELL</cp:lastModifiedBy>
  <cp:revision>9</cp:revision>
  <dcterms:created xsi:type="dcterms:W3CDTF">2021-03-01T17:10:58Z</dcterms:created>
  <dcterms:modified xsi:type="dcterms:W3CDTF">2021-03-01T18:26:20Z</dcterms:modified>
</cp:coreProperties>
</file>