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0" r:id="rId6"/>
    <p:sldId id="271" r:id="rId7"/>
    <p:sldId id="272" r:id="rId8"/>
    <p:sldId id="273" r:id="rId9"/>
    <p:sldId id="274" r:id="rId10"/>
    <p:sldId id="275" r:id="rId11"/>
    <p:sldId id="276" r:id="rId12"/>
    <p:sldId id="260" r:id="rId13"/>
    <p:sldId id="263" r:id="rId14"/>
    <p:sldId id="264" r:id="rId15"/>
    <p:sldId id="265" r:id="rId16"/>
    <p:sldId id="267" r:id="rId17"/>
    <p:sldId id="268" r:id="rId18"/>
    <p:sldId id="261" r:id="rId19"/>
    <p:sldId id="277" r:id="rId20"/>
    <p:sldId id="262" r:id="rId21"/>
    <p:sldId id="281"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10/27/2023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10/27/2023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10/27/2023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7E38-21A8-3200-7AF7-3881A7297816}"/>
              </a:ext>
            </a:extLst>
          </p:cNvPr>
          <p:cNvSpPr>
            <a:spLocks noGrp="1"/>
          </p:cNvSpPr>
          <p:nvPr>
            <p:ph type="ctrTitle"/>
          </p:nvPr>
        </p:nvSpPr>
        <p:spPr>
          <a:xfrm>
            <a:off x="1782606" y="1440089"/>
            <a:ext cx="8361229" cy="2289313"/>
          </a:xfrm>
        </p:spPr>
        <p:txBody>
          <a:bodyPr/>
          <a:lstStyle/>
          <a:p>
            <a:r>
              <a:rPr lang="en-US" sz="5400" dirty="0">
                <a:latin typeface="Times New Roman" panose="02020603050405020304" pitchFamily="18" charset="0"/>
                <a:cs typeface="Times New Roman" panose="02020603050405020304" pitchFamily="18" charset="0"/>
              </a:rPr>
              <a:t>Crop yield prediction using decision Tree</a:t>
            </a:r>
            <a:endParaRPr lang="en-IN"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C65EE2-8CD5-3A2C-D041-42214B9DB5E5}"/>
              </a:ext>
            </a:extLst>
          </p:cNvPr>
          <p:cNvSpPr>
            <a:spLocks noGrp="1"/>
          </p:cNvSpPr>
          <p:nvPr>
            <p:ph type="subTitle" idx="1"/>
          </p:nvPr>
        </p:nvSpPr>
        <p:spPr>
          <a:xfrm>
            <a:off x="1603514" y="3962463"/>
            <a:ext cx="4545495" cy="1520323"/>
          </a:xfrm>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Aleena Joseph</a:t>
            </a:r>
          </a:p>
          <a:p>
            <a:r>
              <a:rPr lang="en-US" sz="2000" dirty="0">
                <a:latin typeface="Times New Roman" panose="02020603050405020304" pitchFamily="18" charset="0"/>
                <a:cs typeface="Times New Roman" panose="02020603050405020304" pitchFamily="18" charset="0"/>
              </a:rPr>
              <a:t>AJC19MCA-I007</a:t>
            </a:r>
          </a:p>
          <a:p>
            <a:r>
              <a:rPr lang="en-US" sz="2000" dirty="0">
                <a:latin typeface="Times New Roman" panose="02020603050405020304" pitchFamily="18" charset="0"/>
                <a:cs typeface="Times New Roman" panose="02020603050405020304" pitchFamily="18" charset="0"/>
              </a:rPr>
              <a:t>INTMCA</a:t>
            </a:r>
          </a:p>
          <a:p>
            <a:r>
              <a:rPr lang="en-US" sz="2000" dirty="0">
                <a:latin typeface="Times New Roman" panose="02020603050405020304" pitchFamily="18" charset="0"/>
                <a:cs typeface="Times New Roman" panose="02020603050405020304" pitchFamily="18" charset="0"/>
              </a:rPr>
              <a:t>Amal Jyothi College Of Engineering, Kanjirappally</a:t>
            </a:r>
          </a:p>
          <a:p>
            <a:endParaRPr lang="en-IN" sz="20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01B7B8D3-53C6-993F-67C0-9C03861FD0FA}"/>
              </a:ext>
            </a:extLst>
          </p:cNvPr>
          <p:cNvSpPr txBox="1">
            <a:spLocks/>
          </p:cNvSpPr>
          <p:nvPr/>
        </p:nvSpPr>
        <p:spPr>
          <a:xfrm>
            <a:off x="6440557" y="3897587"/>
            <a:ext cx="4545495" cy="1520323"/>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Mr. Ajith G S</a:t>
            </a:r>
          </a:p>
          <a:p>
            <a:r>
              <a:rPr lang="en-US" sz="2400" dirty="0">
                <a:latin typeface="Times New Roman" panose="02020603050405020304" pitchFamily="18" charset="0"/>
                <a:cs typeface="Times New Roman" panose="02020603050405020304" pitchFamily="18" charset="0"/>
              </a:rPr>
              <a:t>Assistant Professor </a:t>
            </a:r>
          </a:p>
          <a:p>
            <a:r>
              <a:rPr lang="en-US" sz="2400" dirty="0">
                <a:latin typeface="Times New Roman" panose="02020603050405020304" pitchFamily="18" charset="0"/>
                <a:cs typeface="Times New Roman" panose="02020603050405020304" pitchFamily="18" charset="0"/>
              </a:rPr>
              <a:t>Department Of Computer Applications</a:t>
            </a:r>
          </a:p>
          <a:p>
            <a:r>
              <a:rPr lang="en-US" sz="2400" dirty="0">
                <a:latin typeface="Times New Roman" panose="02020603050405020304" pitchFamily="18" charset="0"/>
                <a:cs typeface="Times New Roman" panose="02020603050405020304" pitchFamily="18" charset="0"/>
              </a:rPr>
              <a:t>Amal Jyothi College Of Engineering, Kanjirappally</a:t>
            </a:r>
          </a:p>
        </p:txBody>
      </p:sp>
    </p:spTree>
    <p:extLst>
      <p:ext uri="{BB962C8B-B14F-4D97-AF65-F5344CB8AC3E}">
        <p14:creationId xmlns:p14="http://schemas.microsoft.com/office/powerpoint/2010/main" val="1414917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F68D54-1D64-466A-C241-551BF8CBA924}"/>
              </a:ext>
            </a:extLst>
          </p:cNvPr>
          <p:cNvSpPr>
            <a:spLocks noGrp="1"/>
          </p:cNvSpPr>
          <p:nvPr>
            <p:ph idx="1"/>
          </p:nvPr>
        </p:nvSpPr>
        <p:spPr>
          <a:xfrm>
            <a:off x="1295400" y="1398104"/>
            <a:ext cx="9601200" cy="3581400"/>
          </a:xfrm>
        </p:spPr>
        <p:txBody>
          <a:bodyPr>
            <a:normAutofit/>
          </a:bodyPr>
          <a:lstStyle/>
          <a:p>
            <a:r>
              <a:rPr lang="en-US" sz="2800" b="1" i="1" kern="0" dirty="0">
                <a:effectLst/>
                <a:latin typeface="Times New Roman" panose="02020603050405020304" pitchFamily="18" charset="0"/>
                <a:ea typeface="Times New Roman" panose="02020603050405020304" pitchFamily="18" charset="0"/>
              </a:rPr>
              <a:t>Crop Yield Prediction Using Machine Learning</a:t>
            </a:r>
          </a:p>
          <a:p>
            <a:pPr marL="0" indent="0">
              <a:buNone/>
            </a:pPr>
            <a:endParaRPr lang="en-US" sz="2800" b="1" i="1" kern="0" dirty="0">
              <a:effectLst/>
              <a:latin typeface="Times New Roman" panose="02020603050405020304" pitchFamily="18" charset="0"/>
              <a:ea typeface="Times New Roman" panose="02020603050405020304" pitchFamily="18" charset="0"/>
            </a:endParaRPr>
          </a:p>
          <a:p>
            <a:pPr marL="530352" lvl="1" indent="0">
              <a:buNone/>
            </a:pPr>
            <a:r>
              <a:rPr lang="en-US" sz="2800" b="0" i="0" dirty="0">
                <a:solidFill>
                  <a:srgbClr val="000000"/>
                </a:solidFill>
                <a:effectLst/>
                <a:latin typeface="Times New Roman" panose="02020603050405020304" pitchFamily="18" charset="0"/>
                <a:cs typeface="Times New Roman" panose="02020603050405020304" pitchFamily="18" charset="0"/>
              </a:rPr>
              <a:t>This project will help the farmers to know the yield of their crop before cultivating onto the agricultural field and thus help them to make the appropriate decisions.</a:t>
            </a:r>
          </a:p>
          <a:p>
            <a:pPr marL="0" indent="0">
              <a:buNone/>
            </a:pPr>
            <a:endParaRPr lang="en-IN" sz="3200" b="1" i="1" dirty="0"/>
          </a:p>
        </p:txBody>
      </p:sp>
      <p:sp>
        <p:nvSpPr>
          <p:cNvPr id="4" name="Title 1">
            <a:extLst>
              <a:ext uri="{FF2B5EF4-FFF2-40B4-BE49-F238E27FC236}">
                <a16:creationId xmlns:a16="http://schemas.microsoft.com/office/drawing/2014/main" id="{BE217D03-D6E6-B6B2-55D2-FD0300690D11}"/>
              </a:ext>
            </a:extLst>
          </p:cNvPr>
          <p:cNvSpPr>
            <a:spLocks noGrp="1"/>
          </p:cNvSpPr>
          <p:nvPr>
            <p:ph type="title"/>
          </p:nvPr>
        </p:nvSpPr>
        <p:spPr>
          <a:xfrm>
            <a:off x="907774" y="420757"/>
            <a:ext cx="9601200" cy="785191"/>
          </a:xfrm>
        </p:spPr>
        <p:txBody>
          <a:bodyPr/>
          <a:lstStyle/>
          <a:p>
            <a:r>
              <a:rPr lang="en-US" b="1" i="1" u="sng" dirty="0">
                <a:latin typeface="Times New Roman" panose="02020603050405020304" pitchFamily="18" charset="0"/>
                <a:cs typeface="Times New Roman" panose="02020603050405020304" pitchFamily="18" charset="0"/>
              </a:rPr>
              <a:t>Literature</a:t>
            </a:r>
            <a:r>
              <a:rPr lang="en-US" u="sng" dirty="0">
                <a:latin typeface="Times New Roman" panose="02020603050405020304" pitchFamily="18" charset="0"/>
                <a:cs typeface="Times New Roman" panose="02020603050405020304" pitchFamily="18" charset="0"/>
              </a:rPr>
              <a:t> </a:t>
            </a:r>
            <a:r>
              <a:rPr lang="en-US" b="1" i="1" u="sng" dirty="0">
                <a:latin typeface="Times New Roman" panose="02020603050405020304" pitchFamily="18" charset="0"/>
                <a:cs typeface="Times New Roman" panose="02020603050405020304" pitchFamily="18" charset="0"/>
              </a:rPr>
              <a:t>Survey</a:t>
            </a:r>
            <a:endParaRPr lang="en-IN" dirty="0"/>
          </a:p>
        </p:txBody>
      </p:sp>
    </p:spTree>
    <p:extLst>
      <p:ext uri="{BB962C8B-B14F-4D97-AF65-F5344CB8AC3E}">
        <p14:creationId xmlns:p14="http://schemas.microsoft.com/office/powerpoint/2010/main" val="133393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31D1C-22D1-2807-EFCA-CCE65A7F400B}"/>
              </a:ext>
            </a:extLst>
          </p:cNvPr>
          <p:cNvSpPr>
            <a:spLocks noGrp="1"/>
          </p:cNvSpPr>
          <p:nvPr>
            <p:ph idx="1"/>
          </p:nvPr>
        </p:nvSpPr>
        <p:spPr>
          <a:xfrm>
            <a:off x="1295399" y="1638299"/>
            <a:ext cx="9889435" cy="3808344"/>
          </a:xfrm>
        </p:spPr>
        <p:txBody>
          <a:bodyPr>
            <a:normAutofit fontScale="92500" lnSpcReduction="20000"/>
          </a:bodyPr>
          <a:lstStyle/>
          <a:p>
            <a:r>
              <a:rPr lang="en-US" sz="3000" b="1" i="1" kern="0" dirty="0">
                <a:effectLst/>
                <a:latin typeface="Times New Roman" panose="02020603050405020304" pitchFamily="18" charset="0"/>
                <a:ea typeface="Times New Roman" panose="02020603050405020304" pitchFamily="18" charset="0"/>
              </a:rPr>
              <a:t>Crop prediction using machine learning</a:t>
            </a:r>
          </a:p>
          <a:p>
            <a:pPr lvl="1">
              <a:buFont typeface="Arial" panose="020B0604020202020204" pitchFamily="34" charset="0"/>
              <a:buChar char="•"/>
            </a:pPr>
            <a:r>
              <a:rPr lang="en-US" sz="3000" i="0" kern="0" dirty="0">
                <a:solidFill>
                  <a:srgbClr val="0D0D0D"/>
                </a:solidFill>
                <a:latin typeface="Times New Roman" panose="02020603050405020304" pitchFamily="18" charset="0"/>
                <a:ea typeface="Times New Roman" panose="02020603050405020304" pitchFamily="18" charset="0"/>
              </a:rPr>
              <a:t>T</a:t>
            </a:r>
            <a:r>
              <a:rPr lang="en-US" sz="3000" i="0" kern="0" dirty="0">
                <a:solidFill>
                  <a:srgbClr val="0D0D0D"/>
                </a:solidFill>
                <a:effectLst/>
                <a:latin typeface="Times New Roman" panose="02020603050405020304" pitchFamily="18" charset="0"/>
                <a:ea typeface="Times New Roman" panose="02020603050405020304" pitchFamily="18" charset="0"/>
              </a:rPr>
              <a:t>he goal of the paper is to determine the best crop prediction model </a:t>
            </a:r>
            <a:endParaRPr lang="en-US" sz="3000" i="0" kern="0" dirty="0">
              <a:solidFill>
                <a:srgbClr val="0D0D0D"/>
              </a:solidFill>
              <a:latin typeface="Times New Roman" panose="02020603050405020304" pitchFamily="18" charset="0"/>
              <a:ea typeface="Times New Roman" panose="02020603050405020304" pitchFamily="18" charset="0"/>
            </a:endParaRPr>
          </a:p>
          <a:p>
            <a:pPr lvl="1">
              <a:buFont typeface="Arial" panose="020B0604020202020204" pitchFamily="34" charset="0"/>
              <a:buChar char="•"/>
            </a:pPr>
            <a:r>
              <a:rPr lang="en-US" sz="3000" i="0" kern="0" dirty="0">
                <a:solidFill>
                  <a:srgbClr val="0D0D0D"/>
                </a:solidFill>
                <a:effectLst/>
                <a:latin typeface="Times New Roman" panose="02020603050405020304" pitchFamily="18" charset="0"/>
                <a:ea typeface="Times New Roman" panose="02020603050405020304" pitchFamily="18" charset="0"/>
              </a:rPr>
              <a:t>The study uses two different criteria, entropy and </a:t>
            </a:r>
            <a:r>
              <a:rPr lang="en-US" sz="3000" i="0" kern="0" dirty="0" err="1">
                <a:solidFill>
                  <a:srgbClr val="0D0D0D"/>
                </a:solidFill>
                <a:effectLst/>
                <a:latin typeface="Times New Roman" panose="02020603050405020304" pitchFamily="18" charset="0"/>
                <a:ea typeface="Times New Roman" panose="02020603050405020304" pitchFamily="18" charset="0"/>
              </a:rPr>
              <a:t>gini</a:t>
            </a:r>
            <a:r>
              <a:rPr lang="en-US" sz="3000" i="0" kern="0" dirty="0">
                <a:solidFill>
                  <a:srgbClr val="0D0D0D"/>
                </a:solidFill>
                <a:effectLst/>
                <a:latin typeface="Times New Roman" panose="02020603050405020304" pitchFamily="18" charset="0"/>
                <a:ea typeface="Times New Roman" panose="02020603050405020304" pitchFamily="18" charset="0"/>
              </a:rPr>
              <a:t>, to evaluate a variety of algorithms for machine learning, including Random Forest Classifier, Decision Tree, and K-Nearest Neighbor (KNN). </a:t>
            </a:r>
          </a:p>
          <a:p>
            <a:pPr lvl="1">
              <a:buFont typeface="Arial" panose="020B0604020202020204" pitchFamily="34" charset="0"/>
              <a:buChar char="•"/>
            </a:pPr>
            <a:r>
              <a:rPr lang="en-US" sz="3000" i="0" kern="0" dirty="0">
                <a:solidFill>
                  <a:srgbClr val="0D0D0D"/>
                </a:solidFill>
                <a:effectLst/>
                <a:latin typeface="Times New Roman" panose="02020603050405020304" pitchFamily="18" charset="0"/>
                <a:ea typeface="Times New Roman" panose="02020603050405020304" pitchFamily="18" charset="0"/>
              </a:rPr>
              <a:t>The study's findings indicate that, of these algorithms, the Random Forest Classifier forecasts crop results with the highest degree of accuracy. </a:t>
            </a:r>
            <a:endParaRPr lang="en-IN" sz="4800" b="1" i="0" dirty="0"/>
          </a:p>
        </p:txBody>
      </p:sp>
      <p:sp>
        <p:nvSpPr>
          <p:cNvPr id="4" name="Title 1">
            <a:extLst>
              <a:ext uri="{FF2B5EF4-FFF2-40B4-BE49-F238E27FC236}">
                <a16:creationId xmlns:a16="http://schemas.microsoft.com/office/drawing/2014/main" id="{1DC6A28B-71C4-73D2-4576-BA67B4935CEE}"/>
              </a:ext>
            </a:extLst>
          </p:cNvPr>
          <p:cNvSpPr>
            <a:spLocks noGrp="1"/>
          </p:cNvSpPr>
          <p:nvPr>
            <p:ph type="title"/>
          </p:nvPr>
        </p:nvSpPr>
        <p:spPr>
          <a:xfrm>
            <a:off x="894522" y="591378"/>
            <a:ext cx="9601200" cy="798443"/>
          </a:xfrm>
        </p:spPr>
        <p:txBody>
          <a:bodyPr/>
          <a:lstStyle/>
          <a:p>
            <a:r>
              <a:rPr lang="en-US" b="1" i="1" u="sng" dirty="0">
                <a:latin typeface="Times New Roman" panose="02020603050405020304" pitchFamily="18" charset="0"/>
                <a:cs typeface="Times New Roman" panose="02020603050405020304" pitchFamily="18" charset="0"/>
              </a:rPr>
              <a:t>Literature</a:t>
            </a:r>
            <a:r>
              <a:rPr lang="en-US" u="sng" dirty="0">
                <a:latin typeface="Times New Roman" panose="02020603050405020304" pitchFamily="18" charset="0"/>
                <a:cs typeface="Times New Roman" panose="02020603050405020304" pitchFamily="18" charset="0"/>
              </a:rPr>
              <a:t> </a:t>
            </a:r>
            <a:r>
              <a:rPr lang="en-US" b="1" i="1" u="sng" dirty="0">
                <a:latin typeface="Times New Roman" panose="02020603050405020304" pitchFamily="18" charset="0"/>
                <a:cs typeface="Times New Roman" panose="02020603050405020304" pitchFamily="18" charset="0"/>
              </a:rPr>
              <a:t>Survey</a:t>
            </a:r>
            <a:endParaRPr lang="en-IN" dirty="0"/>
          </a:p>
        </p:txBody>
      </p:sp>
    </p:spTree>
    <p:extLst>
      <p:ext uri="{BB962C8B-B14F-4D97-AF65-F5344CB8AC3E}">
        <p14:creationId xmlns:p14="http://schemas.microsoft.com/office/powerpoint/2010/main" val="253171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C1A-6F01-EC12-E97F-21A27B475A93}"/>
              </a:ext>
            </a:extLst>
          </p:cNvPr>
          <p:cNvSpPr>
            <a:spLocks noGrp="1"/>
          </p:cNvSpPr>
          <p:nvPr>
            <p:ph type="title"/>
          </p:nvPr>
        </p:nvSpPr>
        <p:spPr>
          <a:xfrm>
            <a:off x="894521" y="132521"/>
            <a:ext cx="9601200" cy="702365"/>
          </a:xfrm>
        </p:spPr>
        <p:txBody>
          <a:bodyPr>
            <a:normAutofit/>
          </a:bodyPr>
          <a:lstStyle/>
          <a:p>
            <a:r>
              <a:rPr lang="en-US" b="1" i="1" u="sng" dirty="0">
                <a:latin typeface="Times New Roman" panose="02020603050405020304" pitchFamily="18" charset="0"/>
                <a:cs typeface="Times New Roman" panose="02020603050405020304" pitchFamily="18" charset="0"/>
              </a:rPr>
              <a:t>Methodology</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D9F815-E94D-6FC7-0770-3B92E4729E6E}"/>
              </a:ext>
            </a:extLst>
          </p:cNvPr>
          <p:cNvSpPr>
            <a:spLocks noGrp="1"/>
          </p:cNvSpPr>
          <p:nvPr>
            <p:ph idx="1"/>
          </p:nvPr>
        </p:nvSpPr>
        <p:spPr>
          <a:xfrm>
            <a:off x="1371599" y="1205948"/>
            <a:ext cx="9707217" cy="5340626"/>
          </a:xfrm>
        </p:spPr>
        <p:txBody>
          <a:bodyPr/>
          <a:lstStyle/>
          <a:p>
            <a:pPr marL="0" indent="0" algn="just">
              <a:buNone/>
            </a:pPr>
            <a:r>
              <a:rPr lang="en-US" sz="2800" b="1" i="1" dirty="0">
                <a:solidFill>
                  <a:srgbClr val="0D0D0D"/>
                </a:solidFill>
                <a:effectLst/>
                <a:latin typeface="Times New Roman" panose="02020603050405020304" pitchFamily="18" charset="0"/>
                <a:ea typeface="Times New Roman" panose="02020603050405020304" pitchFamily="18" charset="0"/>
              </a:rPr>
              <a:t>A. Data Collection: </a:t>
            </a:r>
            <a:r>
              <a:rPr lang="en-US" sz="2800" dirty="0">
                <a:solidFill>
                  <a:srgbClr val="0D0D0D"/>
                </a:solidFill>
                <a:effectLst/>
                <a:latin typeface="Times New Roman" panose="02020603050405020304" pitchFamily="18" charset="0"/>
                <a:ea typeface="Times New Roman" panose="02020603050405020304" pitchFamily="18" charset="0"/>
              </a:rPr>
              <a:t>This information include elements like the year, typical rainfall, use of pesticides, typical temperature, region (area), and the particular crop item. The dataset 'yield_df.csv' is loaded using Pandas.</a:t>
            </a:r>
          </a:p>
          <a:p>
            <a:pPr marL="0" indent="0" algn="jus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8674A4D9-50DE-A56E-C01A-C67F07F07670}"/>
              </a:ext>
            </a:extLst>
          </p:cNvPr>
          <p:cNvPicPr>
            <a:picLocks noChangeAspect="1"/>
          </p:cNvPicPr>
          <p:nvPr/>
        </p:nvPicPr>
        <p:blipFill>
          <a:blip r:embed="rId2"/>
          <a:stretch>
            <a:fillRect/>
          </a:stretch>
        </p:blipFill>
        <p:spPr>
          <a:xfrm>
            <a:off x="2353708" y="3162244"/>
            <a:ext cx="5756622" cy="1817236"/>
          </a:xfrm>
          <a:prstGeom prst="rect">
            <a:avLst/>
          </a:prstGeom>
        </p:spPr>
      </p:pic>
      <p:pic>
        <p:nvPicPr>
          <p:cNvPr id="5" name="Picture 4">
            <a:extLst>
              <a:ext uri="{FF2B5EF4-FFF2-40B4-BE49-F238E27FC236}">
                <a16:creationId xmlns:a16="http://schemas.microsoft.com/office/drawing/2014/main" id="{8BADCA9A-AF93-A224-DD4A-2552131B105D}"/>
              </a:ext>
            </a:extLst>
          </p:cNvPr>
          <p:cNvPicPr>
            <a:picLocks noChangeAspect="1"/>
          </p:cNvPicPr>
          <p:nvPr/>
        </p:nvPicPr>
        <p:blipFill>
          <a:blip r:embed="rId3"/>
          <a:stretch>
            <a:fillRect/>
          </a:stretch>
        </p:blipFill>
        <p:spPr>
          <a:xfrm>
            <a:off x="2353708" y="5193412"/>
            <a:ext cx="6657769" cy="917279"/>
          </a:xfrm>
          <a:prstGeom prst="rect">
            <a:avLst/>
          </a:prstGeom>
        </p:spPr>
      </p:pic>
    </p:spTree>
    <p:extLst>
      <p:ext uri="{BB962C8B-B14F-4D97-AF65-F5344CB8AC3E}">
        <p14:creationId xmlns:p14="http://schemas.microsoft.com/office/powerpoint/2010/main" val="110817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33081-F1EF-A0C0-2161-3073F71F5D67}"/>
              </a:ext>
            </a:extLst>
          </p:cNvPr>
          <p:cNvSpPr>
            <a:spLocks noGrp="1"/>
          </p:cNvSpPr>
          <p:nvPr>
            <p:ph type="title"/>
          </p:nvPr>
        </p:nvSpPr>
        <p:spPr>
          <a:xfrm>
            <a:off x="974035" y="137918"/>
            <a:ext cx="8739809" cy="745435"/>
          </a:xfrm>
        </p:spPr>
        <p:txBody>
          <a:bodyPr/>
          <a:lstStyle/>
          <a:p>
            <a:r>
              <a:rPr lang="en-US" b="1" i="1" u="sng" dirty="0">
                <a:latin typeface="Times New Roman" panose="02020603050405020304" pitchFamily="18" charset="0"/>
                <a:cs typeface="Times New Roman" panose="02020603050405020304" pitchFamily="18" charset="0"/>
              </a:rPr>
              <a:t>Methodology</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DFC162-58EE-D06D-8CFA-1AC52FE36C6F}"/>
              </a:ext>
            </a:extLst>
          </p:cNvPr>
          <p:cNvSpPr>
            <a:spLocks noGrp="1"/>
          </p:cNvSpPr>
          <p:nvPr>
            <p:ph idx="1"/>
          </p:nvPr>
        </p:nvSpPr>
        <p:spPr>
          <a:xfrm>
            <a:off x="1371599" y="887895"/>
            <a:ext cx="9866243" cy="5579165"/>
          </a:xfrm>
        </p:spPr>
        <p:txBody>
          <a:bodyPr/>
          <a:lstStyle/>
          <a:p>
            <a:pPr marL="0" indent="0">
              <a:buNone/>
            </a:pPr>
            <a:r>
              <a:rPr lang="en-US" sz="2800" b="1" i="1" dirty="0">
                <a:solidFill>
                  <a:srgbClr val="0D0D0D"/>
                </a:solidFill>
                <a:effectLst/>
                <a:latin typeface="Times New Roman" panose="02020603050405020304" pitchFamily="18" charset="0"/>
                <a:ea typeface="Times New Roman" panose="02020603050405020304" pitchFamily="18" charset="0"/>
              </a:rPr>
              <a:t>B. Data Preprocessing:</a:t>
            </a:r>
            <a:endParaRPr lang="en-IN" sz="2800" dirty="0">
              <a:effectLst/>
              <a:latin typeface="Times New Roman" panose="02020603050405020304" pitchFamily="18" charset="0"/>
              <a:ea typeface="Times New Roman" panose="02020603050405020304" pitchFamily="18" charset="0"/>
            </a:endParaRPr>
          </a:p>
          <a:p>
            <a:pPr marL="930402" lvl="1" indent="-400050">
              <a:buFont typeface="+mj-lt"/>
              <a:buAutoNum type="romanLcPeriod"/>
            </a:pPr>
            <a:r>
              <a:rPr lang="en-US" sz="2800" b="1" dirty="0">
                <a:solidFill>
                  <a:srgbClr val="0D0D0D"/>
                </a:solidFill>
                <a:effectLst/>
                <a:latin typeface="Times New Roman" panose="02020603050405020304" pitchFamily="18" charset="0"/>
                <a:ea typeface="Times New Roman" panose="02020603050405020304" pitchFamily="18" charset="0"/>
              </a:rPr>
              <a:t>Data Cleaning: </a:t>
            </a:r>
            <a:r>
              <a:rPr lang="en-US" sz="2800" i="0" dirty="0">
                <a:solidFill>
                  <a:srgbClr val="0D0D0D"/>
                </a:solidFill>
                <a:effectLst/>
                <a:latin typeface="Times New Roman" panose="02020603050405020304" pitchFamily="18" charset="0"/>
                <a:ea typeface="Times New Roman" panose="02020603050405020304" pitchFamily="18" charset="0"/>
              </a:rPr>
              <a:t>Unwanted columns are  dropped</a:t>
            </a:r>
            <a:endParaRPr lang="en-US" sz="2800" i="0" dirty="0">
              <a:solidFill>
                <a:srgbClr val="0D0D0D"/>
              </a:solidFill>
              <a:latin typeface="Times New Roman" panose="02020603050405020304" pitchFamily="18" charset="0"/>
              <a:ea typeface="Times New Roman" panose="02020603050405020304" pitchFamily="18" charset="0"/>
            </a:endParaRPr>
          </a:p>
          <a:p>
            <a:pPr marL="930402" lvl="1" indent="-400050">
              <a:buFont typeface="+mj-lt"/>
              <a:buAutoNum type="romanLcPeriod"/>
            </a:pPr>
            <a:endParaRPr lang="en-US" sz="2800" b="1" dirty="0">
              <a:solidFill>
                <a:srgbClr val="0D0D0D"/>
              </a:solidFill>
              <a:effectLst/>
              <a:latin typeface="Times New Roman" panose="02020603050405020304" pitchFamily="18" charset="0"/>
              <a:ea typeface="Times New Roman" panose="02020603050405020304" pitchFamily="18" charset="0"/>
            </a:endParaRPr>
          </a:p>
          <a:p>
            <a:pPr marL="930402" lvl="1" indent="-400050">
              <a:buFont typeface="+mj-lt"/>
              <a:buAutoNum type="romanLcPeriod"/>
            </a:pPr>
            <a:endParaRPr lang="en-US" sz="1800" b="1" dirty="0">
              <a:solidFill>
                <a:srgbClr val="0D0D0D"/>
              </a:solidFill>
              <a:latin typeface="Times New Roman" panose="02020603050405020304" pitchFamily="18" charset="0"/>
              <a:ea typeface="Times New Roman" panose="02020603050405020304" pitchFamily="18" charset="0"/>
            </a:endParaRPr>
          </a:p>
          <a:p>
            <a:pPr marL="930402" lvl="1" indent="-400050">
              <a:buFont typeface="+mj-lt"/>
              <a:buAutoNum type="romanLcPeriod"/>
            </a:pPr>
            <a:r>
              <a:rPr lang="en-US" sz="2800" b="1" dirty="0">
                <a:solidFill>
                  <a:srgbClr val="0D0D0D"/>
                </a:solidFill>
                <a:effectLst/>
                <a:latin typeface="Times New Roman" panose="02020603050405020304" pitchFamily="18" charset="0"/>
                <a:ea typeface="Times New Roman" panose="02020603050405020304" pitchFamily="18" charset="0"/>
              </a:rPr>
              <a:t>Handling Missing Values: </a:t>
            </a:r>
            <a:r>
              <a:rPr lang="en-US" sz="2800" i="0" dirty="0">
                <a:solidFill>
                  <a:srgbClr val="0D0D0D"/>
                </a:solidFill>
                <a:effectLst/>
                <a:latin typeface="Times New Roman" panose="02020603050405020304" pitchFamily="18" charset="0"/>
                <a:ea typeface="Times New Roman" panose="02020603050405020304" pitchFamily="18" charset="0"/>
              </a:rPr>
              <a:t>Checking and handling any missing values that may exist.</a:t>
            </a:r>
          </a:p>
          <a:p>
            <a:pPr marL="930402" lvl="1" indent="-400050">
              <a:buFont typeface="+mj-lt"/>
              <a:buAutoNum type="romanLcPeriod"/>
            </a:pPr>
            <a:endParaRPr lang="en-US" i="0" dirty="0">
              <a:solidFill>
                <a:srgbClr val="0D0D0D"/>
              </a:solidFill>
              <a:effectLst/>
              <a:latin typeface="Times New Roman" panose="02020603050405020304" pitchFamily="18" charset="0"/>
              <a:ea typeface="Times New Roman" panose="02020603050405020304" pitchFamily="18" charset="0"/>
            </a:endParaRPr>
          </a:p>
          <a:p>
            <a:pPr marL="930402" lvl="1" indent="-400050">
              <a:buFont typeface="+mj-lt"/>
              <a:buAutoNum type="romanLcPeriod"/>
            </a:pPr>
            <a:endParaRPr lang="en-US" b="1" dirty="0">
              <a:solidFill>
                <a:srgbClr val="0D0D0D"/>
              </a:solidFill>
              <a:effectLst/>
              <a:latin typeface="Times New Roman" panose="02020603050405020304" pitchFamily="18" charset="0"/>
              <a:ea typeface="Times New Roman" panose="02020603050405020304" pitchFamily="18" charset="0"/>
            </a:endParaRPr>
          </a:p>
          <a:p>
            <a:pPr marL="930402" lvl="1" indent="-400050">
              <a:buFont typeface="+mj-lt"/>
              <a:buAutoNum type="romanLcPeriod"/>
            </a:pPr>
            <a:r>
              <a:rPr lang="en-US" sz="2800" b="1" dirty="0">
                <a:solidFill>
                  <a:srgbClr val="0D0D0D"/>
                </a:solidFill>
                <a:effectLst/>
                <a:latin typeface="Times New Roman" panose="02020603050405020304" pitchFamily="18" charset="0"/>
                <a:ea typeface="Times New Roman" panose="02020603050405020304" pitchFamily="18" charset="0"/>
              </a:rPr>
              <a:t>Data Type Conversion:</a:t>
            </a:r>
            <a:r>
              <a:rPr lang="en-US" sz="2800" dirty="0">
                <a:solidFill>
                  <a:srgbClr val="0D0D0D"/>
                </a:solidFill>
                <a:effectLst/>
                <a:latin typeface="Times New Roman" panose="02020603050405020304" pitchFamily="18" charset="0"/>
                <a:ea typeface="Times New Roman" panose="02020603050405020304" pitchFamily="18" charset="0"/>
              </a:rPr>
              <a:t> Ensure that the 'average_rain_fall_mm_per_year' column has the appropriate data type (float64).</a:t>
            </a:r>
          </a:p>
          <a:p>
            <a:pPr marL="930402" lvl="1" indent="-400050">
              <a:buFont typeface="+mj-lt"/>
              <a:buAutoNum type="romanLcPeriod"/>
            </a:pPr>
            <a:endParaRPr lang="en-IN" dirty="0">
              <a:effectLst/>
              <a:latin typeface="Times New Roman" panose="02020603050405020304" pitchFamily="18" charset="0"/>
              <a:ea typeface="Times New Roman" panose="02020603050405020304" pitchFamily="18" charset="0"/>
            </a:endParaRPr>
          </a:p>
          <a:p>
            <a:pPr marL="530352" lvl="1" indent="0">
              <a:buNone/>
            </a:pPr>
            <a:endParaRPr lang="en-IN" sz="2400" i="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8" name="Picture 7">
            <a:extLst>
              <a:ext uri="{FF2B5EF4-FFF2-40B4-BE49-F238E27FC236}">
                <a16:creationId xmlns:a16="http://schemas.microsoft.com/office/drawing/2014/main" id="{09954D7B-AC6A-7409-3151-F430BD568C64}"/>
              </a:ext>
            </a:extLst>
          </p:cNvPr>
          <p:cNvPicPr>
            <a:picLocks noChangeAspect="1"/>
          </p:cNvPicPr>
          <p:nvPr/>
        </p:nvPicPr>
        <p:blipFill>
          <a:blip r:embed="rId2"/>
          <a:stretch>
            <a:fillRect/>
          </a:stretch>
        </p:blipFill>
        <p:spPr>
          <a:xfrm>
            <a:off x="2593697" y="2002694"/>
            <a:ext cx="6152738" cy="632791"/>
          </a:xfrm>
          <a:prstGeom prst="rect">
            <a:avLst/>
          </a:prstGeom>
        </p:spPr>
      </p:pic>
      <p:pic>
        <p:nvPicPr>
          <p:cNvPr id="9" name="Picture 8">
            <a:extLst>
              <a:ext uri="{FF2B5EF4-FFF2-40B4-BE49-F238E27FC236}">
                <a16:creationId xmlns:a16="http://schemas.microsoft.com/office/drawing/2014/main" id="{75B07C38-B03C-4129-2309-EF67D6F48DC7}"/>
              </a:ext>
            </a:extLst>
          </p:cNvPr>
          <p:cNvPicPr>
            <a:picLocks noChangeAspect="1"/>
          </p:cNvPicPr>
          <p:nvPr/>
        </p:nvPicPr>
        <p:blipFill>
          <a:blip r:embed="rId3"/>
          <a:stretch>
            <a:fillRect/>
          </a:stretch>
        </p:blipFill>
        <p:spPr>
          <a:xfrm>
            <a:off x="2593697" y="3616175"/>
            <a:ext cx="4482964" cy="619566"/>
          </a:xfrm>
          <a:prstGeom prst="rect">
            <a:avLst/>
          </a:prstGeom>
        </p:spPr>
      </p:pic>
      <p:pic>
        <p:nvPicPr>
          <p:cNvPr id="5" name="Picture 4">
            <a:extLst>
              <a:ext uri="{FF2B5EF4-FFF2-40B4-BE49-F238E27FC236}">
                <a16:creationId xmlns:a16="http://schemas.microsoft.com/office/drawing/2014/main" id="{1E382336-FD39-D23E-4C73-47FA3BBD6E7C}"/>
              </a:ext>
            </a:extLst>
          </p:cNvPr>
          <p:cNvPicPr>
            <a:picLocks noChangeAspect="1"/>
          </p:cNvPicPr>
          <p:nvPr/>
        </p:nvPicPr>
        <p:blipFill>
          <a:blip r:embed="rId4"/>
          <a:stretch>
            <a:fillRect/>
          </a:stretch>
        </p:blipFill>
        <p:spPr>
          <a:xfrm>
            <a:off x="2593697" y="5608104"/>
            <a:ext cx="8226704" cy="619566"/>
          </a:xfrm>
          <a:prstGeom prst="rect">
            <a:avLst/>
          </a:prstGeom>
        </p:spPr>
      </p:pic>
    </p:spTree>
    <p:extLst>
      <p:ext uri="{BB962C8B-B14F-4D97-AF65-F5344CB8AC3E}">
        <p14:creationId xmlns:p14="http://schemas.microsoft.com/office/powerpoint/2010/main" val="426305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C198-DC21-E741-9AAF-CDA0EE561378}"/>
              </a:ext>
            </a:extLst>
          </p:cNvPr>
          <p:cNvSpPr>
            <a:spLocks noGrp="1"/>
          </p:cNvSpPr>
          <p:nvPr>
            <p:ph type="title"/>
          </p:nvPr>
        </p:nvSpPr>
        <p:spPr>
          <a:xfrm>
            <a:off x="987287" y="247650"/>
            <a:ext cx="9601200" cy="728456"/>
          </a:xfrm>
        </p:spPr>
        <p:txBody>
          <a:bodyPr/>
          <a:lstStyle/>
          <a:p>
            <a:r>
              <a:rPr lang="en-US" b="1" i="1" u="sng" dirty="0">
                <a:latin typeface="Times New Roman" panose="02020603050405020304" pitchFamily="18" charset="0"/>
                <a:cs typeface="Times New Roman" panose="02020603050405020304" pitchFamily="18" charset="0"/>
              </a:rPr>
              <a:t>Methodology</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EA563F-97AA-25B9-27F3-AD6FAA84E41D}"/>
              </a:ext>
            </a:extLst>
          </p:cNvPr>
          <p:cNvSpPr>
            <a:spLocks noGrp="1"/>
          </p:cNvSpPr>
          <p:nvPr>
            <p:ph idx="1"/>
          </p:nvPr>
        </p:nvSpPr>
        <p:spPr>
          <a:xfrm>
            <a:off x="1371600" y="1285461"/>
            <a:ext cx="9601200" cy="4996069"/>
          </a:xfrm>
        </p:spPr>
        <p:txBody>
          <a:bodyPr/>
          <a:lstStyle/>
          <a:p>
            <a:pPr marL="0" indent="0">
              <a:buNone/>
            </a:pPr>
            <a:r>
              <a:rPr lang="en-US" sz="2800" b="1" i="1" dirty="0">
                <a:solidFill>
                  <a:srgbClr val="0D0D0D"/>
                </a:solidFill>
                <a:effectLst/>
                <a:latin typeface="Times New Roman" panose="02020603050405020304" pitchFamily="18" charset="0"/>
                <a:ea typeface="Times New Roman" panose="02020603050405020304" pitchFamily="18" charset="0"/>
              </a:rPr>
              <a:t>C. Exploratory Data Analysis (EDA):</a:t>
            </a:r>
            <a:r>
              <a:rPr lang="en-US" sz="2800" dirty="0">
                <a:solidFill>
                  <a:srgbClr val="0D0D0D"/>
                </a:solidFill>
                <a:effectLst/>
                <a:latin typeface="Times New Roman" panose="02020603050405020304" pitchFamily="18" charset="0"/>
                <a:ea typeface="Times New Roman" panose="02020603050405020304" pitchFamily="18" charset="0"/>
              </a:rPr>
              <a:t> Visualizing data using Seaborn and Matplotlib to gain insights into the dataset.</a:t>
            </a: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DFD3C681-649D-0876-45AB-7BF17DBE44A9}"/>
              </a:ext>
            </a:extLst>
          </p:cNvPr>
          <p:cNvPicPr>
            <a:picLocks noChangeAspect="1"/>
          </p:cNvPicPr>
          <p:nvPr/>
        </p:nvPicPr>
        <p:blipFill>
          <a:blip r:embed="rId2"/>
          <a:stretch>
            <a:fillRect/>
          </a:stretch>
        </p:blipFill>
        <p:spPr>
          <a:xfrm>
            <a:off x="1700623" y="2585831"/>
            <a:ext cx="5106805" cy="798443"/>
          </a:xfrm>
          <a:prstGeom prst="rect">
            <a:avLst/>
          </a:prstGeom>
        </p:spPr>
      </p:pic>
      <p:pic>
        <p:nvPicPr>
          <p:cNvPr id="6" name="Picture 5">
            <a:extLst>
              <a:ext uri="{FF2B5EF4-FFF2-40B4-BE49-F238E27FC236}">
                <a16:creationId xmlns:a16="http://schemas.microsoft.com/office/drawing/2014/main" id="{6A165FE3-C175-8E01-53E4-887B47FF3973}"/>
              </a:ext>
            </a:extLst>
          </p:cNvPr>
          <p:cNvPicPr>
            <a:picLocks noChangeAspect="1"/>
          </p:cNvPicPr>
          <p:nvPr/>
        </p:nvPicPr>
        <p:blipFill>
          <a:blip r:embed="rId3"/>
          <a:stretch>
            <a:fillRect/>
          </a:stretch>
        </p:blipFill>
        <p:spPr>
          <a:xfrm>
            <a:off x="1700623" y="3390637"/>
            <a:ext cx="7867445" cy="1805002"/>
          </a:xfrm>
          <a:prstGeom prst="rect">
            <a:avLst/>
          </a:prstGeom>
        </p:spPr>
      </p:pic>
      <p:pic>
        <p:nvPicPr>
          <p:cNvPr id="7" name="Picture 6">
            <a:extLst>
              <a:ext uri="{FF2B5EF4-FFF2-40B4-BE49-F238E27FC236}">
                <a16:creationId xmlns:a16="http://schemas.microsoft.com/office/drawing/2014/main" id="{889DB8B0-00DB-8CD2-83ED-7F153B3E3912}"/>
              </a:ext>
            </a:extLst>
          </p:cNvPr>
          <p:cNvPicPr>
            <a:picLocks noChangeAspect="1"/>
          </p:cNvPicPr>
          <p:nvPr/>
        </p:nvPicPr>
        <p:blipFill>
          <a:blip r:embed="rId4"/>
          <a:stretch>
            <a:fillRect/>
          </a:stretch>
        </p:blipFill>
        <p:spPr>
          <a:xfrm>
            <a:off x="1700623" y="5195639"/>
            <a:ext cx="6184419" cy="776536"/>
          </a:xfrm>
          <a:prstGeom prst="rect">
            <a:avLst/>
          </a:prstGeom>
        </p:spPr>
      </p:pic>
    </p:spTree>
    <p:extLst>
      <p:ext uri="{BB962C8B-B14F-4D97-AF65-F5344CB8AC3E}">
        <p14:creationId xmlns:p14="http://schemas.microsoft.com/office/powerpoint/2010/main" val="2988896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03C7-CFED-BBEF-005B-B50E0BA65293}"/>
              </a:ext>
            </a:extLst>
          </p:cNvPr>
          <p:cNvSpPr>
            <a:spLocks noGrp="1"/>
          </p:cNvSpPr>
          <p:nvPr>
            <p:ph type="title"/>
          </p:nvPr>
        </p:nvSpPr>
        <p:spPr>
          <a:xfrm>
            <a:off x="1000539" y="205409"/>
            <a:ext cx="9601200" cy="785191"/>
          </a:xfrm>
        </p:spPr>
        <p:txBody>
          <a:bodyPr/>
          <a:lstStyle/>
          <a:p>
            <a:r>
              <a:rPr lang="en-US" b="1" i="1" u="sng" dirty="0">
                <a:latin typeface="Times New Roman" panose="02020603050405020304" pitchFamily="18" charset="0"/>
                <a:cs typeface="Times New Roman" panose="02020603050405020304" pitchFamily="18" charset="0"/>
              </a:rPr>
              <a:t>Methodology</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AE858A-8EE6-05D1-0FDC-9FD838EE7BE3}"/>
              </a:ext>
            </a:extLst>
          </p:cNvPr>
          <p:cNvSpPr>
            <a:spLocks noGrp="1"/>
          </p:cNvSpPr>
          <p:nvPr>
            <p:ph idx="1"/>
          </p:nvPr>
        </p:nvSpPr>
        <p:spPr>
          <a:xfrm>
            <a:off x="1000538" y="990600"/>
            <a:ext cx="9945757" cy="5277678"/>
          </a:xfrm>
        </p:spPr>
        <p:txBody>
          <a:bodyPr/>
          <a:lstStyle/>
          <a:p>
            <a:pPr marL="0" indent="0">
              <a:buNone/>
            </a:pPr>
            <a:r>
              <a:rPr lang="en-US" sz="2800" b="1" i="1" dirty="0">
                <a:solidFill>
                  <a:srgbClr val="0D0D0D"/>
                </a:solidFill>
                <a:effectLst/>
                <a:latin typeface="Times New Roman" panose="02020603050405020304" pitchFamily="18" charset="0"/>
                <a:ea typeface="Times New Roman" panose="02020603050405020304" pitchFamily="18" charset="0"/>
              </a:rPr>
              <a:t>D. Feature Selection:</a:t>
            </a:r>
            <a:r>
              <a:rPr lang="en-US" sz="2800" dirty="0">
                <a:solidFill>
                  <a:srgbClr val="0D0D0D"/>
                </a:solidFill>
                <a:effectLst/>
                <a:latin typeface="Times New Roman" panose="02020603050405020304" pitchFamily="18" charset="0"/>
                <a:ea typeface="Times New Roman" panose="02020603050405020304" pitchFamily="18" charset="0"/>
              </a:rPr>
              <a:t> Selecting relevant features and creating a new DataFrame 'df' with the chosen columns.</a:t>
            </a:r>
          </a:p>
          <a:p>
            <a:pPr marL="0" indent="0">
              <a:buNone/>
            </a:pPr>
            <a:endParaRPr lang="en-US" sz="1800" dirty="0">
              <a:solidFill>
                <a:srgbClr val="0D0D0D"/>
              </a:solidFill>
              <a:latin typeface="Times New Roman" panose="02020603050405020304" pitchFamily="18" charset="0"/>
              <a:ea typeface="Times New Roman" panose="02020603050405020304" pitchFamily="18" charset="0"/>
            </a:endParaRPr>
          </a:p>
          <a:p>
            <a:pPr marL="0" indent="0">
              <a:buNone/>
            </a:pPr>
            <a:endParaRPr lang="en-US" sz="1800" dirty="0">
              <a:solidFill>
                <a:srgbClr val="0D0D0D"/>
              </a:solidFill>
              <a:effectLst/>
              <a:latin typeface="Times New Roman" panose="02020603050405020304" pitchFamily="18" charset="0"/>
              <a:ea typeface="Times New Roman" panose="02020603050405020304" pitchFamily="18" charset="0"/>
            </a:endParaRPr>
          </a:p>
          <a:p>
            <a:pPr marL="0" indent="0">
              <a:buNone/>
            </a:pPr>
            <a:endParaRPr lang="en-US" sz="2800" b="1" i="1" dirty="0">
              <a:solidFill>
                <a:srgbClr val="0D0D0D"/>
              </a:solidFill>
              <a:effectLst/>
              <a:latin typeface="Times New Roman" panose="02020603050405020304" pitchFamily="18" charset="0"/>
              <a:ea typeface="Times New Roman" panose="02020603050405020304" pitchFamily="18" charset="0"/>
            </a:endParaRPr>
          </a:p>
          <a:p>
            <a:pPr marL="0" indent="0">
              <a:buNone/>
            </a:pPr>
            <a:r>
              <a:rPr lang="en-US" sz="2800" b="1" i="1" dirty="0">
                <a:solidFill>
                  <a:srgbClr val="0D0D0D"/>
                </a:solidFill>
                <a:effectLst/>
                <a:latin typeface="Times New Roman" panose="02020603050405020304" pitchFamily="18" charset="0"/>
                <a:ea typeface="Times New Roman" panose="02020603050405020304" pitchFamily="18" charset="0"/>
              </a:rPr>
              <a:t>E. Data splitting:</a:t>
            </a:r>
            <a:r>
              <a:rPr lang="en-US" sz="2800" dirty="0">
                <a:solidFill>
                  <a:srgbClr val="0D0D0D"/>
                </a:solidFill>
                <a:effectLst/>
                <a:latin typeface="Times New Roman" panose="02020603050405020304" pitchFamily="18" charset="0"/>
                <a:ea typeface="Times New Roman" panose="02020603050405020304" pitchFamily="18" charset="0"/>
              </a:rPr>
              <a:t> Splitting the dataset into training and testing sets.</a:t>
            </a:r>
            <a:endParaRPr lang="en-IN" sz="2800" dirty="0">
              <a:effectLst/>
              <a:latin typeface="Times New Roman" panose="02020603050405020304" pitchFamily="18" charset="0"/>
              <a:ea typeface="Times New Roman" panose="02020603050405020304" pitchFamily="18" charset="0"/>
            </a:endParaRPr>
          </a:p>
          <a:p>
            <a:pPr marL="0" indent="0">
              <a:buNone/>
            </a:pPr>
            <a:endParaRPr lang="en-IN" sz="2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474BF72E-CDCF-6047-3849-E08EAE7D81AE}"/>
              </a:ext>
            </a:extLst>
          </p:cNvPr>
          <p:cNvPicPr>
            <a:picLocks noChangeAspect="1"/>
          </p:cNvPicPr>
          <p:nvPr/>
        </p:nvPicPr>
        <p:blipFill rotWithShape="1">
          <a:blip r:embed="rId2"/>
          <a:srcRect b="40265"/>
          <a:stretch/>
        </p:blipFill>
        <p:spPr>
          <a:xfrm>
            <a:off x="1473503" y="4276786"/>
            <a:ext cx="4446905" cy="630232"/>
          </a:xfrm>
          <a:prstGeom prst="rect">
            <a:avLst/>
          </a:prstGeom>
        </p:spPr>
      </p:pic>
      <p:pic>
        <p:nvPicPr>
          <p:cNvPr id="6" name="Picture 5">
            <a:extLst>
              <a:ext uri="{FF2B5EF4-FFF2-40B4-BE49-F238E27FC236}">
                <a16:creationId xmlns:a16="http://schemas.microsoft.com/office/drawing/2014/main" id="{792D23E4-D1F3-DB48-BDFB-98CBBE6471AA}"/>
              </a:ext>
            </a:extLst>
          </p:cNvPr>
          <p:cNvPicPr>
            <a:picLocks noChangeAspect="1"/>
          </p:cNvPicPr>
          <p:nvPr/>
        </p:nvPicPr>
        <p:blipFill>
          <a:blip r:embed="rId3"/>
          <a:stretch>
            <a:fillRect/>
          </a:stretch>
        </p:blipFill>
        <p:spPr>
          <a:xfrm>
            <a:off x="1473503" y="4957158"/>
            <a:ext cx="5462908" cy="741266"/>
          </a:xfrm>
          <a:prstGeom prst="rect">
            <a:avLst/>
          </a:prstGeom>
        </p:spPr>
      </p:pic>
      <p:pic>
        <p:nvPicPr>
          <p:cNvPr id="7" name="Picture 6">
            <a:extLst>
              <a:ext uri="{FF2B5EF4-FFF2-40B4-BE49-F238E27FC236}">
                <a16:creationId xmlns:a16="http://schemas.microsoft.com/office/drawing/2014/main" id="{5491EFC7-B948-DBFD-5A75-40540BB85FE9}"/>
              </a:ext>
            </a:extLst>
          </p:cNvPr>
          <p:cNvPicPr>
            <a:picLocks noChangeAspect="1"/>
          </p:cNvPicPr>
          <p:nvPr/>
        </p:nvPicPr>
        <p:blipFill>
          <a:blip r:embed="rId4"/>
          <a:stretch>
            <a:fillRect/>
          </a:stretch>
        </p:blipFill>
        <p:spPr>
          <a:xfrm>
            <a:off x="1473503" y="1900843"/>
            <a:ext cx="9022219" cy="1345940"/>
          </a:xfrm>
          <a:prstGeom prst="rect">
            <a:avLst/>
          </a:prstGeom>
        </p:spPr>
      </p:pic>
    </p:spTree>
    <p:extLst>
      <p:ext uri="{BB962C8B-B14F-4D97-AF65-F5344CB8AC3E}">
        <p14:creationId xmlns:p14="http://schemas.microsoft.com/office/powerpoint/2010/main" val="1974715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8F389-28A4-673C-9F83-5A6FD495EA52}"/>
              </a:ext>
            </a:extLst>
          </p:cNvPr>
          <p:cNvSpPr>
            <a:spLocks noGrp="1"/>
          </p:cNvSpPr>
          <p:nvPr>
            <p:ph type="title"/>
          </p:nvPr>
        </p:nvSpPr>
        <p:spPr>
          <a:xfrm>
            <a:off x="1080052" y="243046"/>
            <a:ext cx="9601200" cy="622300"/>
          </a:xfrm>
        </p:spPr>
        <p:txBody>
          <a:bodyPr>
            <a:noAutofit/>
          </a:bodyPr>
          <a:lstStyle/>
          <a:p>
            <a:r>
              <a:rPr lang="en-US" b="1" i="1" u="sng" dirty="0">
                <a:latin typeface="Times New Roman" panose="02020603050405020304" pitchFamily="18" charset="0"/>
                <a:cs typeface="Times New Roman" panose="02020603050405020304" pitchFamily="18" charset="0"/>
              </a:rPr>
              <a:t>Methodology</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C974F9-02AC-820C-F7DE-DFAF2BFAD02C}"/>
              </a:ext>
            </a:extLst>
          </p:cNvPr>
          <p:cNvSpPr>
            <a:spLocks noGrp="1"/>
          </p:cNvSpPr>
          <p:nvPr>
            <p:ph idx="1"/>
          </p:nvPr>
        </p:nvSpPr>
        <p:spPr>
          <a:xfrm>
            <a:off x="1138242" y="1116229"/>
            <a:ext cx="9601200" cy="4767735"/>
          </a:xfrm>
        </p:spPr>
        <p:txBody>
          <a:bodyPr/>
          <a:lstStyle/>
          <a:p>
            <a:pPr marL="0" indent="0">
              <a:buNone/>
            </a:pPr>
            <a:r>
              <a:rPr lang="en-US" sz="2800" b="1" i="1" dirty="0">
                <a:solidFill>
                  <a:srgbClr val="0D0D0D"/>
                </a:solidFill>
                <a:effectLst/>
                <a:latin typeface="Times New Roman" panose="02020603050405020304" pitchFamily="18" charset="0"/>
                <a:ea typeface="Times New Roman" panose="02020603050405020304" pitchFamily="18" charset="0"/>
              </a:rPr>
              <a:t>F. Model Building:</a:t>
            </a:r>
            <a:r>
              <a:rPr lang="en-US" sz="2800" dirty="0">
                <a:solidFill>
                  <a:srgbClr val="0D0D0D"/>
                </a:solidFill>
                <a:effectLst/>
                <a:latin typeface="Times New Roman" panose="02020603050405020304" pitchFamily="18" charset="0"/>
                <a:ea typeface="Times New Roman" panose="02020603050405020304" pitchFamily="18" charset="0"/>
              </a:rPr>
              <a:t> Train a Decision Tree Regressor model.</a:t>
            </a:r>
            <a:endParaRPr lang="en-IN" sz="2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9DD7E7EF-C042-3D45-09ED-D36FD87DF66A}"/>
              </a:ext>
            </a:extLst>
          </p:cNvPr>
          <p:cNvPicPr>
            <a:picLocks noChangeAspect="1"/>
          </p:cNvPicPr>
          <p:nvPr/>
        </p:nvPicPr>
        <p:blipFill>
          <a:blip r:embed="rId2"/>
          <a:stretch>
            <a:fillRect/>
          </a:stretch>
        </p:blipFill>
        <p:spPr>
          <a:xfrm>
            <a:off x="1770062" y="1862856"/>
            <a:ext cx="5812564" cy="605114"/>
          </a:xfrm>
          <a:prstGeom prst="rect">
            <a:avLst/>
          </a:prstGeom>
        </p:spPr>
      </p:pic>
      <p:pic>
        <p:nvPicPr>
          <p:cNvPr id="6" name="Picture 5">
            <a:extLst>
              <a:ext uri="{FF2B5EF4-FFF2-40B4-BE49-F238E27FC236}">
                <a16:creationId xmlns:a16="http://schemas.microsoft.com/office/drawing/2014/main" id="{CEB18FA8-8A28-CF0C-9A1A-7B528359D79D}"/>
              </a:ext>
            </a:extLst>
          </p:cNvPr>
          <p:cNvPicPr>
            <a:picLocks noChangeAspect="1"/>
          </p:cNvPicPr>
          <p:nvPr/>
        </p:nvPicPr>
        <p:blipFill>
          <a:blip r:embed="rId3"/>
          <a:stretch>
            <a:fillRect/>
          </a:stretch>
        </p:blipFill>
        <p:spPr>
          <a:xfrm>
            <a:off x="1770061" y="2593412"/>
            <a:ext cx="5812564" cy="470276"/>
          </a:xfrm>
          <a:prstGeom prst="rect">
            <a:avLst/>
          </a:prstGeom>
        </p:spPr>
      </p:pic>
      <p:pic>
        <p:nvPicPr>
          <p:cNvPr id="7" name="Picture 6">
            <a:extLst>
              <a:ext uri="{FF2B5EF4-FFF2-40B4-BE49-F238E27FC236}">
                <a16:creationId xmlns:a16="http://schemas.microsoft.com/office/drawing/2014/main" id="{E99FDFE0-FBDA-624C-267C-B90742BF8DEB}"/>
              </a:ext>
            </a:extLst>
          </p:cNvPr>
          <p:cNvPicPr>
            <a:picLocks noChangeAspect="1"/>
          </p:cNvPicPr>
          <p:nvPr/>
        </p:nvPicPr>
        <p:blipFill>
          <a:blip r:embed="rId4"/>
          <a:stretch>
            <a:fillRect/>
          </a:stretch>
        </p:blipFill>
        <p:spPr>
          <a:xfrm>
            <a:off x="1770061" y="3189130"/>
            <a:ext cx="5812564" cy="1508500"/>
          </a:xfrm>
          <a:prstGeom prst="rect">
            <a:avLst/>
          </a:prstGeom>
        </p:spPr>
      </p:pic>
    </p:spTree>
    <p:extLst>
      <p:ext uri="{BB962C8B-B14F-4D97-AF65-F5344CB8AC3E}">
        <p14:creationId xmlns:p14="http://schemas.microsoft.com/office/powerpoint/2010/main" val="1274298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E168E-92F2-709A-06EB-D33A4CBB9DA0}"/>
              </a:ext>
            </a:extLst>
          </p:cNvPr>
          <p:cNvSpPr>
            <a:spLocks noGrp="1"/>
          </p:cNvSpPr>
          <p:nvPr>
            <p:ph idx="1"/>
          </p:nvPr>
        </p:nvSpPr>
        <p:spPr>
          <a:xfrm>
            <a:off x="1295400" y="1119808"/>
            <a:ext cx="10446026" cy="5572540"/>
          </a:xfrm>
        </p:spPr>
        <p:txBody>
          <a:bodyPr/>
          <a:lstStyle/>
          <a:p>
            <a:pPr marL="0" indent="0" algn="just">
              <a:buNone/>
            </a:pPr>
            <a:r>
              <a:rPr lang="en-US" sz="2800" b="1" i="1" dirty="0">
                <a:solidFill>
                  <a:srgbClr val="0D0D0D"/>
                </a:solidFill>
                <a:latin typeface="Times New Roman" panose="02020603050405020304" pitchFamily="18" charset="0"/>
                <a:ea typeface="Times New Roman" panose="02020603050405020304" pitchFamily="18" charset="0"/>
              </a:rPr>
              <a:t>G</a:t>
            </a:r>
            <a:r>
              <a:rPr lang="en-US" sz="2800" b="1" i="1" dirty="0">
                <a:solidFill>
                  <a:srgbClr val="0D0D0D"/>
                </a:solidFill>
                <a:effectLst/>
                <a:latin typeface="Times New Roman" panose="02020603050405020304" pitchFamily="18" charset="0"/>
                <a:ea typeface="Times New Roman" panose="02020603050405020304" pitchFamily="18" charset="0"/>
              </a:rPr>
              <a:t>. Prediction Function: </a:t>
            </a:r>
            <a:r>
              <a:rPr lang="en-US" sz="2800" dirty="0">
                <a:solidFill>
                  <a:srgbClr val="0D0D0D"/>
                </a:solidFill>
                <a:effectLst/>
                <a:latin typeface="Times New Roman" panose="02020603050405020304" pitchFamily="18" charset="0"/>
                <a:ea typeface="Times New Roman" panose="02020603050405020304" pitchFamily="18" charset="0"/>
              </a:rPr>
              <a:t>Create a function to make crop yield predictions.</a:t>
            </a:r>
            <a:endParaRPr lang="en-IN" sz="2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Title 1">
            <a:extLst>
              <a:ext uri="{FF2B5EF4-FFF2-40B4-BE49-F238E27FC236}">
                <a16:creationId xmlns:a16="http://schemas.microsoft.com/office/drawing/2014/main" id="{7EB990DE-E8B7-7167-07ED-BA5BC57C2FB2}"/>
              </a:ext>
            </a:extLst>
          </p:cNvPr>
          <p:cNvSpPr>
            <a:spLocks noGrp="1"/>
          </p:cNvSpPr>
          <p:nvPr>
            <p:ph type="title"/>
          </p:nvPr>
        </p:nvSpPr>
        <p:spPr>
          <a:xfrm>
            <a:off x="980660" y="284922"/>
            <a:ext cx="9568069" cy="705678"/>
          </a:xfrm>
        </p:spPr>
        <p:txBody>
          <a:bodyPr>
            <a:noAutofit/>
          </a:bodyPr>
          <a:lstStyle/>
          <a:p>
            <a:r>
              <a:rPr lang="en-US" b="1" i="1" u="sng" dirty="0">
                <a:latin typeface="Times New Roman" panose="02020603050405020304" pitchFamily="18" charset="0"/>
                <a:cs typeface="Times New Roman" panose="02020603050405020304" pitchFamily="18" charset="0"/>
              </a:rPr>
              <a:t>Methodology</a:t>
            </a:r>
            <a:endParaRPr lang="en-IN" b="1" i="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2A6BFDB-6E1E-3357-3C5C-D35FE0C25334}"/>
              </a:ext>
            </a:extLst>
          </p:cNvPr>
          <p:cNvPicPr>
            <a:picLocks noChangeAspect="1"/>
          </p:cNvPicPr>
          <p:nvPr/>
        </p:nvPicPr>
        <p:blipFill>
          <a:blip r:embed="rId2"/>
          <a:stretch>
            <a:fillRect/>
          </a:stretch>
        </p:blipFill>
        <p:spPr>
          <a:xfrm>
            <a:off x="1701798" y="2219876"/>
            <a:ext cx="9032463" cy="2094428"/>
          </a:xfrm>
          <a:prstGeom prst="rect">
            <a:avLst/>
          </a:prstGeom>
        </p:spPr>
      </p:pic>
      <p:pic>
        <p:nvPicPr>
          <p:cNvPr id="7" name="Picture 6">
            <a:extLst>
              <a:ext uri="{FF2B5EF4-FFF2-40B4-BE49-F238E27FC236}">
                <a16:creationId xmlns:a16="http://schemas.microsoft.com/office/drawing/2014/main" id="{22A65AE8-725E-B51A-AFD7-8BA52D201FD6}"/>
              </a:ext>
            </a:extLst>
          </p:cNvPr>
          <p:cNvPicPr>
            <a:picLocks noChangeAspect="1"/>
          </p:cNvPicPr>
          <p:nvPr/>
        </p:nvPicPr>
        <p:blipFill>
          <a:blip r:embed="rId3"/>
          <a:stretch>
            <a:fillRect/>
          </a:stretch>
        </p:blipFill>
        <p:spPr>
          <a:xfrm>
            <a:off x="1701798" y="4632426"/>
            <a:ext cx="4924289" cy="1563892"/>
          </a:xfrm>
          <a:prstGeom prst="rect">
            <a:avLst/>
          </a:prstGeom>
        </p:spPr>
      </p:pic>
      <p:pic>
        <p:nvPicPr>
          <p:cNvPr id="6" name="Picture 5">
            <a:extLst>
              <a:ext uri="{FF2B5EF4-FFF2-40B4-BE49-F238E27FC236}">
                <a16:creationId xmlns:a16="http://schemas.microsoft.com/office/drawing/2014/main" id="{98008227-6675-7180-C534-0419AA7B46C5}"/>
              </a:ext>
            </a:extLst>
          </p:cNvPr>
          <p:cNvPicPr>
            <a:picLocks noChangeAspect="1"/>
          </p:cNvPicPr>
          <p:nvPr/>
        </p:nvPicPr>
        <p:blipFill>
          <a:blip r:embed="rId4"/>
          <a:stretch>
            <a:fillRect/>
          </a:stretch>
        </p:blipFill>
        <p:spPr>
          <a:xfrm>
            <a:off x="6626087" y="4741219"/>
            <a:ext cx="4108174" cy="1089737"/>
          </a:xfrm>
          <a:prstGeom prst="rect">
            <a:avLst/>
          </a:prstGeom>
        </p:spPr>
      </p:pic>
    </p:spTree>
    <p:extLst>
      <p:ext uri="{BB962C8B-B14F-4D97-AF65-F5344CB8AC3E}">
        <p14:creationId xmlns:p14="http://schemas.microsoft.com/office/powerpoint/2010/main" val="882055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41A6-EF54-FDEA-7EEB-AC93D1356322}"/>
              </a:ext>
            </a:extLst>
          </p:cNvPr>
          <p:cNvSpPr>
            <a:spLocks noGrp="1"/>
          </p:cNvSpPr>
          <p:nvPr>
            <p:ph type="title"/>
          </p:nvPr>
        </p:nvSpPr>
        <p:spPr>
          <a:xfrm>
            <a:off x="934278" y="354495"/>
            <a:ext cx="9601200" cy="771939"/>
          </a:xfrm>
        </p:spPr>
        <p:txBody>
          <a:bodyPr/>
          <a:lstStyle/>
          <a:p>
            <a:r>
              <a:rPr lang="en-US" b="1" i="1" u="sng" dirty="0">
                <a:latin typeface="Times New Roman" panose="02020603050405020304" pitchFamily="18" charset="0"/>
                <a:cs typeface="Times New Roman" panose="02020603050405020304" pitchFamily="18" charset="0"/>
              </a:rPr>
              <a:t>Result And Discussion</a:t>
            </a:r>
            <a:endParaRPr lang="en-IN" b="1" i="1" u="sng"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82583DF-1698-97FE-65D8-D9736916BA82}"/>
              </a:ext>
            </a:extLst>
          </p:cNvPr>
          <p:cNvSpPr>
            <a:spLocks noGrp="1"/>
          </p:cNvSpPr>
          <p:nvPr>
            <p:ph idx="1"/>
          </p:nvPr>
        </p:nvSpPr>
        <p:spPr>
          <a:xfrm>
            <a:off x="1295400" y="1356611"/>
            <a:ext cx="9601200" cy="4659876"/>
          </a:xfrm>
        </p:spPr>
        <p:txBody>
          <a:bodyPr/>
          <a:lstStyle/>
          <a:p>
            <a:r>
              <a:rPr lang="en-US" sz="2800" dirty="0">
                <a:latin typeface="Times New Roman" panose="02020603050405020304" pitchFamily="18" charset="0"/>
                <a:cs typeface="Times New Roman" panose="02020603050405020304" pitchFamily="18" charset="0"/>
              </a:rPr>
              <a:t>In this the 80 % of data is used for training and 20 % of data is used for testing. </a:t>
            </a:r>
          </a:p>
          <a:p>
            <a:endParaRPr lang="en-IN" dirty="0"/>
          </a:p>
          <a:p>
            <a:endParaRPr lang="en-IN" dirty="0"/>
          </a:p>
          <a:p>
            <a:endParaRPr lang="en-IN" dirty="0"/>
          </a:p>
          <a:p>
            <a:endParaRPr lang="en-IN" dirty="0"/>
          </a:p>
          <a:p>
            <a:r>
              <a:rPr lang="en-IN" sz="2800" dirty="0">
                <a:latin typeface="Times New Roman" panose="02020603050405020304" pitchFamily="18" charset="0"/>
                <a:cs typeface="Times New Roman" panose="02020603050405020304" pitchFamily="18" charset="0"/>
              </a:rPr>
              <a:t>This is the predicted value.</a:t>
            </a:r>
          </a:p>
        </p:txBody>
      </p:sp>
      <p:pic>
        <p:nvPicPr>
          <p:cNvPr id="7" name="Content Placeholder 3">
            <a:extLst>
              <a:ext uri="{FF2B5EF4-FFF2-40B4-BE49-F238E27FC236}">
                <a16:creationId xmlns:a16="http://schemas.microsoft.com/office/drawing/2014/main" id="{450B079F-12ED-4CAF-3865-658850441C95}"/>
              </a:ext>
            </a:extLst>
          </p:cNvPr>
          <p:cNvPicPr>
            <a:picLocks noChangeAspect="1"/>
          </p:cNvPicPr>
          <p:nvPr/>
        </p:nvPicPr>
        <p:blipFill>
          <a:blip r:embed="rId2"/>
          <a:stretch>
            <a:fillRect/>
          </a:stretch>
        </p:blipFill>
        <p:spPr>
          <a:xfrm>
            <a:off x="1740099" y="2177200"/>
            <a:ext cx="7068536" cy="1944226"/>
          </a:xfrm>
          <a:prstGeom prst="rect">
            <a:avLst/>
          </a:prstGeom>
        </p:spPr>
      </p:pic>
      <p:pic>
        <p:nvPicPr>
          <p:cNvPr id="9" name="Picture 8">
            <a:extLst>
              <a:ext uri="{FF2B5EF4-FFF2-40B4-BE49-F238E27FC236}">
                <a16:creationId xmlns:a16="http://schemas.microsoft.com/office/drawing/2014/main" id="{E00F9713-3ED7-89D0-2157-BFDEF79622DC}"/>
              </a:ext>
            </a:extLst>
          </p:cNvPr>
          <p:cNvPicPr>
            <a:picLocks noChangeAspect="1"/>
          </p:cNvPicPr>
          <p:nvPr/>
        </p:nvPicPr>
        <p:blipFill>
          <a:blip r:embed="rId3"/>
          <a:stretch>
            <a:fillRect/>
          </a:stretch>
        </p:blipFill>
        <p:spPr>
          <a:xfrm>
            <a:off x="1740099" y="4680800"/>
            <a:ext cx="1409897" cy="257211"/>
          </a:xfrm>
          <a:prstGeom prst="rect">
            <a:avLst/>
          </a:prstGeom>
        </p:spPr>
      </p:pic>
    </p:spTree>
    <p:extLst>
      <p:ext uri="{BB962C8B-B14F-4D97-AF65-F5344CB8AC3E}">
        <p14:creationId xmlns:p14="http://schemas.microsoft.com/office/powerpoint/2010/main" val="279425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53CE-DC43-9991-0D40-57E5D1C71EA7}"/>
              </a:ext>
            </a:extLst>
          </p:cNvPr>
          <p:cNvSpPr>
            <a:spLocks noGrp="1"/>
          </p:cNvSpPr>
          <p:nvPr>
            <p:ph type="title"/>
          </p:nvPr>
        </p:nvSpPr>
        <p:spPr>
          <a:xfrm>
            <a:off x="841513" y="341243"/>
            <a:ext cx="9601200" cy="798443"/>
          </a:xfrm>
        </p:spPr>
        <p:txBody>
          <a:bodyPr/>
          <a:lstStyle/>
          <a:p>
            <a:r>
              <a:rPr lang="en-US" b="1" i="1" u="sng" dirty="0">
                <a:latin typeface="Times New Roman" panose="02020603050405020304" pitchFamily="18" charset="0"/>
                <a:cs typeface="Times New Roman" panose="02020603050405020304" pitchFamily="18" charset="0"/>
              </a:rPr>
              <a:t>Result And Discussion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D9C31D-7A50-3CF1-7BE1-3E758DCCDE52}"/>
              </a:ext>
            </a:extLst>
          </p:cNvPr>
          <p:cNvSpPr>
            <a:spLocks noGrp="1"/>
          </p:cNvSpPr>
          <p:nvPr>
            <p:ph idx="1"/>
          </p:nvPr>
        </p:nvSpPr>
        <p:spPr>
          <a:xfrm>
            <a:off x="1295400" y="1139685"/>
            <a:ext cx="9601200" cy="5377071"/>
          </a:xfrm>
        </p:spPr>
        <p:txBody>
          <a:bodyPr>
            <a:normAutofit fontScale="92500" lnSpcReduction="20000"/>
          </a:bodyPr>
          <a:lstStyle/>
          <a:p>
            <a:r>
              <a:rPr lang="en-US" sz="3600" dirty="0">
                <a:latin typeface="Times New Roman" panose="02020603050405020304" pitchFamily="18" charset="0"/>
                <a:cs typeface="Times New Roman" panose="02020603050405020304" pitchFamily="18" charset="0"/>
              </a:rPr>
              <a:t>Output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r>
              <a:rPr lang="en-IN" dirty="0"/>
              <a:t>		Figure1					Figure2</a:t>
            </a:r>
          </a:p>
        </p:txBody>
      </p:sp>
      <p:pic>
        <p:nvPicPr>
          <p:cNvPr id="9" name="Picture 8">
            <a:extLst>
              <a:ext uri="{FF2B5EF4-FFF2-40B4-BE49-F238E27FC236}">
                <a16:creationId xmlns:a16="http://schemas.microsoft.com/office/drawing/2014/main" id="{26FDDBAA-99DF-B6BE-1864-8D69B0A0D160}"/>
              </a:ext>
            </a:extLst>
          </p:cNvPr>
          <p:cNvPicPr>
            <a:picLocks noChangeAspect="1"/>
          </p:cNvPicPr>
          <p:nvPr/>
        </p:nvPicPr>
        <p:blipFill>
          <a:blip r:embed="rId2"/>
          <a:stretch>
            <a:fillRect/>
          </a:stretch>
        </p:blipFill>
        <p:spPr>
          <a:xfrm>
            <a:off x="1811184" y="1500920"/>
            <a:ext cx="4076893" cy="4494407"/>
          </a:xfrm>
          <a:prstGeom prst="rect">
            <a:avLst/>
          </a:prstGeom>
        </p:spPr>
      </p:pic>
      <p:pic>
        <p:nvPicPr>
          <p:cNvPr id="11" name="Picture 10">
            <a:extLst>
              <a:ext uri="{FF2B5EF4-FFF2-40B4-BE49-F238E27FC236}">
                <a16:creationId xmlns:a16="http://schemas.microsoft.com/office/drawing/2014/main" id="{2F960A69-C659-2978-D422-D0A92F246ECA}"/>
              </a:ext>
            </a:extLst>
          </p:cNvPr>
          <p:cNvPicPr>
            <a:picLocks noChangeAspect="1"/>
          </p:cNvPicPr>
          <p:nvPr/>
        </p:nvPicPr>
        <p:blipFill>
          <a:blip r:embed="rId3"/>
          <a:stretch>
            <a:fillRect/>
          </a:stretch>
        </p:blipFill>
        <p:spPr>
          <a:xfrm>
            <a:off x="6303925" y="1500920"/>
            <a:ext cx="3353268" cy="4494407"/>
          </a:xfrm>
          <a:prstGeom prst="rect">
            <a:avLst/>
          </a:prstGeom>
        </p:spPr>
      </p:pic>
    </p:spTree>
    <p:extLst>
      <p:ext uri="{BB962C8B-B14F-4D97-AF65-F5344CB8AC3E}">
        <p14:creationId xmlns:p14="http://schemas.microsoft.com/office/powerpoint/2010/main" val="332214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E27B-6764-487F-18E3-AD0BD11AF4D6}"/>
              </a:ext>
            </a:extLst>
          </p:cNvPr>
          <p:cNvSpPr>
            <a:spLocks noGrp="1"/>
          </p:cNvSpPr>
          <p:nvPr>
            <p:ph type="title"/>
          </p:nvPr>
        </p:nvSpPr>
        <p:spPr>
          <a:xfrm>
            <a:off x="1371600" y="685800"/>
            <a:ext cx="9601200" cy="1103243"/>
          </a:xfrm>
        </p:spPr>
        <p:txBody>
          <a:bodyPr>
            <a:normAutofit/>
          </a:bodyPr>
          <a:lstStyle/>
          <a:p>
            <a:r>
              <a:rPr lang="en-US" b="1" i="1" u="sng" dirty="0">
                <a:latin typeface="Times New Roman" panose="02020603050405020304" pitchFamily="18" charset="0"/>
                <a:cs typeface="Times New Roman" panose="02020603050405020304" pitchFamily="18" charset="0"/>
              </a:rPr>
              <a:t>Contents</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7BD286-32F9-BAB7-F139-C4486CEC8302}"/>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Introduction</a:t>
            </a:r>
          </a:p>
          <a:p>
            <a:r>
              <a:rPr lang="en-US" sz="2800" dirty="0">
                <a:latin typeface="Times New Roman" panose="02020603050405020304" pitchFamily="18" charset="0"/>
                <a:cs typeface="Times New Roman" panose="02020603050405020304" pitchFamily="18" charset="0"/>
              </a:rPr>
              <a:t>Literature survey</a:t>
            </a:r>
          </a:p>
          <a:p>
            <a:r>
              <a:rPr lang="en-US" sz="2800" dirty="0">
                <a:latin typeface="Times New Roman" panose="02020603050405020304" pitchFamily="18" charset="0"/>
                <a:cs typeface="Times New Roman" panose="02020603050405020304" pitchFamily="18" charset="0"/>
              </a:rPr>
              <a:t>Methodology</a:t>
            </a:r>
          </a:p>
          <a:p>
            <a:r>
              <a:rPr lang="en-US" sz="2800" dirty="0">
                <a:latin typeface="Times New Roman" panose="02020603050405020304" pitchFamily="18" charset="0"/>
                <a:cs typeface="Times New Roman" panose="02020603050405020304" pitchFamily="18" charset="0"/>
              </a:rPr>
              <a:t>Result and Discussion</a:t>
            </a:r>
          </a:p>
          <a:p>
            <a:r>
              <a:rPr lang="en-US" sz="2800" dirty="0">
                <a:latin typeface="Times New Roman" panose="02020603050405020304" pitchFamily="18" charset="0"/>
                <a:cs typeface="Times New Roman" panose="02020603050405020304" pitchFamily="18" charset="0"/>
              </a:rPr>
              <a:t>Conclusion</a:t>
            </a:r>
          </a:p>
          <a:p>
            <a:r>
              <a:rPr lang="en-US" sz="2800" dirty="0">
                <a:latin typeface="Times New Roman" panose="02020603050405020304" pitchFamily="18" charset="0"/>
                <a:cs typeface="Times New Roman" panose="02020603050405020304" pitchFamily="18" charset="0"/>
              </a:rPr>
              <a:t>References</a:t>
            </a:r>
          </a:p>
          <a:p>
            <a:pPr marL="0" indent="0">
              <a:buNone/>
            </a:pPr>
            <a:endParaRPr lang="en-IN" dirty="0"/>
          </a:p>
        </p:txBody>
      </p:sp>
    </p:spTree>
    <p:extLst>
      <p:ext uri="{BB962C8B-B14F-4D97-AF65-F5344CB8AC3E}">
        <p14:creationId xmlns:p14="http://schemas.microsoft.com/office/powerpoint/2010/main" val="3223116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E7992-F550-C91C-F3EF-F8F613318055}"/>
              </a:ext>
            </a:extLst>
          </p:cNvPr>
          <p:cNvSpPr>
            <a:spLocks noGrp="1"/>
          </p:cNvSpPr>
          <p:nvPr>
            <p:ph type="title"/>
          </p:nvPr>
        </p:nvSpPr>
        <p:spPr>
          <a:xfrm>
            <a:off x="1371600" y="685800"/>
            <a:ext cx="9601200" cy="997226"/>
          </a:xfrm>
        </p:spPr>
        <p:txBody>
          <a:bodyPr/>
          <a:lstStyle/>
          <a:p>
            <a:r>
              <a:rPr lang="en-US" b="1" i="1" u="sng" dirty="0">
                <a:latin typeface="Times New Roman" panose="02020603050405020304" pitchFamily="18" charset="0"/>
                <a:cs typeface="Times New Roman" panose="02020603050405020304" pitchFamily="18" charset="0"/>
              </a:rPr>
              <a:t>Conclusion</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876609-17A1-1193-9555-2CED6639614C}"/>
              </a:ext>
            </a:extLst>
          </p:cNvPr>
          <p:cNvSpPr>
            <a:spLocks noGrp="1"/>
          </p:cNvSpPr>
          <p:nvPr>
            <p:ph idx="1"/>
          </p:nvPr>
        </p:nvSpPr>
        <p:spPr>
          <a:xfrm>
            <a:off x="1596886" y="1638299"/>
            <a:ext cx="10131287" cy="4802257"/>
          </a:xfrm>
        </p:spPr>
        <p:txBody>
          <a:bodyPr>
            <a:normAutofit/>
          </a:bodyPr>
          <a:lstStyle/>
          <a:p>
            <a:r>
              <a:rPr lang="en-US" sz="2800" kern="0" dirty="0">
                <a:solidFill>
                  <a:srgbClr val="0D0D0D"/>
                </a:solidFill>
                <a:effectLst/>
                <a:latin typeface="Times New Roman" panose="02020603050405020304" pitchFamily="18" charset="0"/>
                <a:ea typeface="Times New Roman" panose="02020603050405020304" pitchFamily="18" charset="0"/>
              </a:rPr>
              <a:t>In conclusion, utilizing decision trees for crop yield prediction is a valuable approach that offers several advantages. They provide insights into the factors that significantly influence crop yield and allow for data-driven decision-making.</a:t>
            </a:r>
          </a:p>
          <a:p>
            <a:r>
              <a:rPr lang="en-US" sz="2800" kern="0" dirty="0">
                <a:solidFill>
                  <a:srgbClr val="0D0D0D"/>
                </a:solidFill>
                <a:effectLst/>
                <a:latin typeface="Times New Roman" panose="02020603050405020304" pitchFamily="18" charset="0"/>
                <a:ea typeface="Times New Roman" panose="02020603050405020304" pitchFamily="18" charset="0"/>
              </a:rPr>
              <a:t>Crop yield prediction using decision trees involves analyzing various factors such as weather conditions, pesticides etc. to make accurate predictions about the expected crop yield. Depending on the dataset, features, and particular decision tree algorithm used, the accuracy of crop yield prediction using decision tree models can vary. Based on our dataset the accuracy is 0.9769. </a:t>
            </a:r>
            <a:endParaRPr lang="en-IN" sz="3200" dirty="0"/>
          </a:p>
        </p:txBody>
      </p:sp>
    </p:spTree>
    <p:extLst>
      <p:ext uri="{BB962C8B-B14F-4D97-AF65-F5344CB8AC3E}">
        <p14:creationId xmlns:p14="http://schemas.microsoft.com/office/powerpoint/2010/main" val="534217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7AFA-0BE8-FE3D-CFD5-278946CB668D}"/>
              </a:ext>
            </a:extLst>
          </p:cNvPr>
          <p:cNvSpPr>
            <a:spLocks noGrp="1"/>
          </p:cNvSpPr>
          <p:nvPr>
            <p:ph type="title"/>
          </p:nvPr>
        </p:nvSpPr>
        <p:spPr>
          <a:xfrm>
            <a:off x="947531" y="420757"/>
            <a:ext cx="9601200" cy="785191"/>
          </a:xfrm>
        </p:spPr>
        <p:txBody>
          <a:bodyPr/>
          <a:lstStyle/>
          <a:p>
            <a:r>
              <a:rPr lang="en-US" b="1" i="1" u="sng"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94BACCA7-2E92-5383-D4CB-25B36111F1AE}"/>
              </a:ext>
            </a:extLst>
          </p:cNvPr>
          <p:cNvSpPr>
            <a:spLocks noGrp="1"/>
          </p:cNvSpPr>
          <p:nvPr>
            <p:ph idx="1"/>
          </p:nvPr>
        </p:nvSpPr>
        <p:spPr>
          <a:xfrm>
            <a:off x="1295400" y="1638300"/>
            <a:ext cx="9601200" cy="3581400"/>
          </a:xfrm>
        </p:spPr>
        <p:txBody>
          <a:bodyPr>
            <a:normAutofit/>
          </a:bodyPr>
          <a:lstStyle/>
          <a:p>
            <a:pPr marL="0" indent="0">
              <a:buNone/>
            </a:pPr>
            <a:endParaRPr lang="en-US" sz="2800" dirty="0"/>
          </a:p>
          <a:p>
            <a:pPr marL="0" indent="0">
              <a:buNone/>
            </a:pPr>
            <a:r>
              <a:rPr lang="en-US" sz="2800" dirty="0"/>
              <a:t>So, the crop yield prediction mainly help the farmers to take a decision on what crop to plant in their area based on the yield of the crop</a:t>
            </a:r>
            <a:endParaRPr lang="en-IN" sz="2800" dirty="0"/>
          </a:p>
        </p:txBody>
      </p:sp>
    </p:spTree>
    <p:extLst>
      <p:ext uri="{BB962C8B-B14F-4D97-AF65-F5344CB8AC3E}">
        <p14:creationId xmlns:p14="http://schemas.microsoft.com/office/powerpoint/2010/main" val="3111015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BB07-8331-7DD1-1C0E-F841ED8E5EBC}"/>
              </a:ext>
            </a:extLst>
          </p:cNvPr>
          <p:cNvSpPr>
            <a:spLocks noGrp="1"/>
          </p:cNvSpPr>
          <p:nvPr>
            <p:ph type="title"/>
          </p:nvPr>
        </p:nvSpPr>
        <p:spPr>
          <a:xfrm>
            <a:off x="894522" y="155713"/>
            <a:ext cx="9601200" cy="705678"/>
          </a:xfrm>
        </p:spPr>
        <p:txBody>
          <a:bodyPr/>
          <a:lstStyle/>
          <a:p>
            <a:r>
              <a:rPr lang="en-US" b="1" i="1" u="sng" dirty="0">
                <a:latin typeface="Times New Roman" panose="02020603050405020304" pitchFamily="18" charset="0"/>
                <a:cs typeface="Times New Roman" panose="02020603050405020304" pitchFamily="18" charset="0"/>
              </a:rPr>
              <a:t>Reference</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C9A4DA-3961-C3CA-2564-9BEF7799587A}"/>
              </a:ext>
            </a:extLst>
          </p:cNvPr>
          <p:cNvSpPr>
            <a:spLocks noGrp="1"/>
          </p:cNvSpPr>
          <p:nvPr>
            <p:ph idx="1"/>
          </p:nvPr>
        </p:nvSpPr>
        <p:spPr>
          <a:xfrm>
            <a:off x="1086678" y="1027043"/>
            <a:ext cx="10827026" cy="5675244"/>
          </a:xfrm>
        </p:spPr>
        <p:txBody>
          <a:bodyPr>
            <a:noAutofit/>
          </a:bodyPr>
          <a:lstStyle/>
          <a:p>
            <a:pPr marL="514350" lvl="0" indent="-514350" algn="just">
              <a:lnSpc>
                <a:spcPct val="75000"/>
              </a:lnSpc>
              <a:spcAft>
                <a:spcPts val="250"/>
              </a:spcAft>
              <a:buFont typeface="+mj-lt"/>
              <a:buAutoNum type="arabicPeriod"/>
              <a:tabLst>
                <a:tab pos="400050" algn="l"/>
              </a:tabLst>
            </a:pPr>
            <a:r>
              <a:rPr lang="en-US" sz="2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Potnuru Sai Nishant</a:t>
            </a:r>
            <a:r>
              <a:rPr lang="en-US" sz="28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Pinapa Sai Venkat</a:t>
            </a:r>
            <a:r>
              <a:rPr lang="en-US" sz="2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Bollu Lakshmi Avinash, B. Jabber “Crop Yield Prediction Based on Indian Agriculture Using Machine Learning”2020 International Conference for Emerging Technology (INCET)</a:t>
            </a:r>
            <a:endParaRPr lang="en-IN" sz="2800" dirty="0">
              <a:latin typeface="Times New Roman" panose="02020603050405020304" pitchFamily="18" charset="0"/>
              <a:ea typeface="Times New Roman" panose="02020603050405020304" pitchFamily="18" charset="0"/>
              <a:cs typeface="Times New Roman" panose="02020603050405020304" pitchFamily="18" charset="0"/>
            </a:endParaRPr>
          </a:p>
          <a:p>
            <a:pPr marL="514350" lvl="0" indent="-514350" algn="just">
              <a:lnSpc>
                <a:spcPct val="75000"/>
              </a:lnSpc>
              <a:spcAft>
                <a:spcPts val="250"/>
              </a:spcAft>
              <a:buFont typeface="+mj-lt"/>
              <a:buAutoNum type="arabicPeriod"/>
              <a:tabLst>
                <a:tab pos="400050" algn="l"/>
              </a:tabLst>
            </a:pPr>
            <a:r>
              <a:rPr lang="en-US" sz="2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Suresh Kumar Sharma, Durga Prasad Sharma, Jitendra Kumar Verma “Study on Machine Learning Algorithms in Crop Yield Predictions specific to Indian Agricultural Contexts”2021 International Conference on Computational Performance Evaluvation (ComPE)</a:t>
            </a:r>
            <a:endParaRPr lang="en-IN" sz="2800" dirty="0">
              <a:latin typeface="Times New Roman" panose="02020603050405020304" pitchFamily="18" charset="0"/>
              <a:ea typeface="Times New Roman" panose="02020603050405020304" pitchFamily="18" charset="0"/>
              <a:cs typeface="Times New Roman" panose="02020603050405020304" pitchFamily="18" charset="0"/>
            </a:endParaRPr>
          </a:p>
          <a:p>
            <a:pPr marL="514350" lvl="0" indent="-514350" algn="just">
              <a:lnSpc>
                <a:spcPct val="75000"/>
              </a:lnSpc>
              <a:spcAft>
                <a:spcPts val="250"/>
              </a:spcAft>
              <a:buFont typeface="+mj-lt"/>
              <a:buAutoNum type="arabicPeriod"/>
              <a:tabLst>
                <a:tab pos="400050" algn="l"/>
              </a:tabLst>
            </a:pPr>
            <a:r>
              <a:rPr lang="en-US" sz="2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Kavita Jhajhariaa, </a:t>
            </a:r>
            <a:r>
              <a:rPr lang="en-US" sz="28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Pratistha</a:t>
            </a:r>
            <a:r>
              <a:rPr lang="en-US" sz="2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Mathura, Sanchit Jaina, </a:t>
            </a:r>
            <a:r>
              <a:rPr lang="en-US" sz="28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Sukriti</a:t>
            </a:r>
            <a:r>
              <a:rPr lang="en-US" sz="2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Nijhawan “Crop Yield Prediction Using Machine Learning and Deep Learning Techniques” International Conference on Machine Learning and Data Engineering</a:t>
            </a:r>
            <a:endParaRPr lang="en-IN" sz="28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L="514350" lvl="0" indent="-514350" algn="just">
              <a:lnSpc>
                <a:spcPct val="75000"/>
              </a:lnSpc>
              <a:spcAft>
                <a:spcPts val="250"/>
              </a:spcAft>
              <a:buFont typeface="+mj-lt"/>
              <a:buAutoNum type="arabicPeriod"/>
              <a:tabLst>
                <a:tab pos="40005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Sangeeta, Shruthi G </a:t>
            </a:r>
            <a:r>
              <a:rPr lang="en-US" sz="2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“Design and Implementation of Crop Yield Prediction Model in Agriculture” International Journal of Scientific and Technology Research Volume 8, Issue 01, January 2020.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414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FE6F-37B5-1A45-E0F3-DBA01DB33259}"/>
              </a:ext>
            </a:extLst>
          </p:cNvPr>
          <p:cNvSpPr>
            <a:spLocks noGrp="1"/>
          </p:cNvSpPr>
          <p:nvPr>
            <p:ph type="title"/>
          </p:nvPr>
        </p:nvSpPr>
        <p:spPr>
          <a:xfrm>
            <a:off x="907774" y="311426"/>
            <a:ext cx="9601200" cy="679174"/>
          </a:xfrm>
        </p:spPr>
        <p:txBody>
          <a:bodyPr>
            <a:normAutofit fontScale="90000"/>
          </a:bodyPr>
          <a:lstStyle/>
          <a:p>
            <a:r>
              <a:rPr lang="en-US" b="1" i="1" u="sng" dirty="0">
                <a:latin typeface="Times New Roman" panose="02020603050405020304" pitchFamily="18" charset="0"/>
                <a:cs typeface="Times New Roman" panose="02020603050405020304" pitchFamily="18" charset="0"/>
              </a:rPr>
              <a:t>Reference</a:t>
            </a:r>
            <a:endParaRPr lang="en-IN" dirty="0"/>
          </a:p>
        </p:txBody>
      </p:sp>
      <p:sp>
        <p:nvSpPr>
          <p:cNvPr id="3" name="Content Placeholder 2">
            <a:extLst>
              <a:ext uri="{FF2B5EF4-FFF2-40B4-BE49-F238E27FC236}">
                <a16:creationId xmlns:a16="http://schemas.microsoft.com/office/drawing/2014/main" id="{6A42CC32-5A07-B1CF-C8E9-BDB4C31DCB4C}"/>
              </a:ext>
            </a:extLst>
          </p:cNvPr>
          <p:cNvSpPr>
            <a:spLocks noGrp="1"/>
          </p:cNvSpPr>
          <p:nvPr>
            <p:ph idx="1"/>
          </p:nvPr>
        </p:nvSpPr>
        <p:spPr>
          <a:xfrm>
            <a:off x="1199321" y="1298712"/>
            <a:ext cx="9839740" cy="5247861"/>
          </a:xfrm>
        </p:spPr>
        <p:txBody>
          <a:bodyPr>
            <a:noAutofit/>
          </a:bodyPr>
          <a:lstStyle/>
          <a:p>
            <a:pPr marL="0" indent="0" algn="just">
              <a:lnSpc>
                <a:spcPct val="75000"/>
              </a:lnSpc>
              <a:spcAft>
                <a:spcPts val="250"/>
              </a:spcAft>
              <a:buNone/>
              <a:tabLst>
                <a:tab pos="40005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5.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Priya P, U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Muthaiah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M Balamurugan “Predicting Yield of the 	Crop Yield Prediction Using Machine Learning Algorithm” 	International Journal of Engineering Science and Research 	Technology </a:t>
            </a:r>
            <a:endParaRPr lang="en-IN" sz="2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75000"/>
              </a:lnSpc>
              <a:spcAft>
                <a:spcPts val="250"/>
              </a:spcAft>
              <a:buNone/>
              <a:tabLst>
                <a:tab pos="40005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6.	Sonal Agarwal and Sandhya Tarar” a hybrid approach for crop 	yield prediction using machine learning and deep learning 	algorithms” Journal of Physics: Conference Series</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75000"/>
              </a:lnSpc>
              <a:spcAft>
                <a:spcPts val="250"/>
              </a:spcAft>
              <a:buNone/>
              <a:tabLst>
                <a:tab pos="40005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7.	Mayank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Champaneri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Darpan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Chachpara</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Chaitanya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Chandvidkar</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Mansing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Rathod “Crop Yield Prediction Using 	Machine Learning” International Journal of Science and 	Research (IJSR)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75000"/>
              </a:lnSpc>
              <a:spcAft>
                <a:spcPts val="250"/>
              </a:spcAft>
              <a:buNone/>
              <a:tabLst>
                <a:tab pos="40005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8.	Madhuri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Shripathi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Rao, Arushi Singh, N.V.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Subba</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Reddy and 	Dinesh U Acharya” Crop prediction using machine learning” 	Journal of Physics: Conference Series</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800" dirty="0"/>
          </a:p>
        </p:txBody>
      </p:sp>
    </p:spTree>
    <p:extLst>
      <p:ext uri="{BB962C8B-B14F-4D97-AF65-F5344CB8AC3E}">
        <p14:creationId xmlns:p14="http://schemas.microsoft.com/office/powerpoint/2010/main" val="2779039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9B6ED4-7304-548D-8FF7-63D75C389DF9}"/>
              </a:ext>
            </a:extLst>
          </p:cNvPr>
          <p:cNvSpPr>
            <a:spLocks noGrp="1"/>
          </p:cNvSpPr>
          <p:nvPr>
            <p:ph idx="1"/>
          </p:nvPr>
        </p:nvSpPr>
        <p:spPr/>
        <p:txBody>
          <a:bodyPr>
            <a:normAutofit/>
          </a:bodyPr>
          <a:lstStyle/>
          <a:p>
            <a:pPr marL="0" indent="0">
              <a:buNone/>
            </a:pPr>
            <a:endParaRPr lang="en-US" sz="5400" dirty="0">
              <a:latin typeface="Times New Roman" panose="02020603050405020304" pitchFamily="18" charset="0"/>
              <a:cs typeface="Times New Roman" panose="02020603050405020304" pitchFamily="18" charset="0"/>
            </a:endParaRPr>
          </a:p>
          <a:p>
            <a:pPr marL="0" indent="0">
              <a:buNone/>
            </a:pPr>
            <a:r>
              <a:rPr lang="en-US" sz="5400" dirty="0">
                <a:latin typeface="Times New Roman" panose="02020603050405020304" pitchFamily="18" charset="0"/>
                <a:cs typeface="Times New Roman" panose="02020603050405020304" pitchFamily="18" charset="0"/>
              </a:rPr>
              <a:t>			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47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766-1D6B-059E-19A0-7989FB3758E4}"/>
              </a:ext>
            </a:extLst>
          </p:cNvPr>
          <p:cNvSpPr>
            <a:spLocks noGrp="1"/>
          </p:cNvSpPr>
          <p:nvPr>
            <p:ph type="title"/>
          </p:nvPr>
        </p:nvSpPr>
        <p:spPr>
          <a:xfrm>
            <a:off x="828259" y="235227"/>
            <a:ext cx="9707217" cy="798443"/>
          </a:xfrm>
        </p:spPr>
        <p:txBody>
          <a:bodyPr/>
          <a:lstStyle/>
          <a:p>
            <a:r>
              <a:rPr lang="en-US" b="1" i="1" u="sng" dirty="0">
                <a:latin typeface="Times New Roman" panose="02020603050405020304" pitchFamily="18" charset="0"/>
                <a:cs typeface="Times New Roman" panose="02020603050405020304" pitchFamily="18" charset="0"/>
              </a:rPr>
              <a:t>Introduction</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5BAB2D-DD36-BE18-2A40-114CF25AADAC}"/>
              </a:ext>
            </a:extLst>
          </p:cNvPr>
          <p:cNvSpPr>
            <a:spLocks noGrp="1"/>
          </p:cNvSpPr>
          <p:nvPr>
            <p:ph idx="1"/>
          </p:nvPr>
        </p:nvSpPr>
        <p:spPr>
          <a:xfrm>
            <a:off x="1729409" y="1364974"/>
            <a:ext cx="10263808" cy="4356652"/>
          </a:xfrm>
        </p:spPr>
        <p:txBody>
          <a:bodyPr>
            <a:noAutofit/>
          </a:bodyPr>
          <a:lstStyle/>
          <a:p>
            <a:r>
              <a:rPr lang="en-US" sz="2800" dirty="0"/>
              <a:t>The proposed system mainly aims to predict the yield of a crop for a particular area based on certain criterias.</a:t>
            </a:r>
          </a:p>
          <a:p>
            <a:pPr marL="0" indent="0">
              <a:buNone/>
            </a:pPr>
            <a:endParaRPr lang="en-US" sz="2800" dirty="0"/>
          </a:p>
          <a:p>
            <a:r>
              <a:rPr lang="en-US" sz="2800" dirty="0"/>
              <a:t>Here the data like the Year, Annual rainfall, Pesticides, Area and the crop is given then the system will predict the yield of that crop in the particular area in the given year</a:t>
            </a:r>
          </a:p>
          <a:p>
            <a:pPr marL="0" indent="0">
              <a:buNone/>
            </a:pPr>
            <a:endParaRPr lang="en-IN" sz="2800" dirty="0"/>
          </a:p>
          <a:p>
            <a:r>
              <a:rPr lang="en-IN" sz="2800" dirty="0"/>
              <a:t>The prediction is done with the help of Decision tree algorithm.</a:t>
            </a:r>
            <a:endParaRPr lang="en-US" sz="2800" dirty="0"/>
          </a:p>
        </p:txBody>
      </p:sp>
    </p:spTree>
    <p:extLst>
      <p:ext uri="{BB962C8B-B14F-4D97-AF65-F5344CB8AC3E}">
        <p14:creationId xmlns:p14="http://schemas.microsoft.com/office/powerpoint/2010/main" val="3004115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BEA4-17F2-D7FD-3CF8-44BAC0D70276}"/>
              </a:ext>
            </a:extLst>
          </p:cNvPr>
          <p:cNvSpPr>
            <a:spLocks noGrp="1"/>
          </p:cNvSpPr>
          <p:nvPr>
            <p:ph type="title"/>
          </p:nvPr>
        </p:nvSpPr>
        <p:spPr>
          <a:xfrm>
            <a:off x="934279" y="483704"/>
            <a:ext cx="9601200" cy="808383"/>
          </a:xfrm>
        </p:spPr>
        <p:txBody>
          <a:bodyPr/>
          <a:lstStyle/>
          <a:p>
            <a:r>
              <a:rPr lang="en-US" b="1" i="1" u="sng" dirty="0">
                <a:latin typeface="Times New Roman" panose="02020603050405020304" pitchFamily="18" charset="0"/>
                <a:cs typeface="Times New Roman" panose="02020603050405020304" pitchFamily="18" charset="0"/>
              </a:rPr>
              <a:t>Literature</a:t>
            </a:r>
            <a:r>
              <a:rPr lang="en-US" u="sng" dirty="0">
                <a:latin typeface="Times New Roman" panose="02020603050405020304" pitchFamily="18" charset="0"/>
                <a:cs typeface="Times New Roman" panose="02020603050405020304" pitchFamily="18" charset="0"/>
              </a:rPr>
              <a:t> </a:t>
            </a:r>
            <a:r>
              <a:rPr lang="en-US" b="1" i="1" u="sng" dirty="0">
                <a:latin typeface="Times New Roman" panose="02020603050405020304" pitchFamily="18" charset="0"/>
                <a:cs typeface="Times New Roman" panose="02020603050405020304" pitchFamily="18" charset="0"/>
              </a:rPr>
              <a:t>Survey</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08A105-AFAA-2E9A-2CEB-88052DF0E59B}"/>
              </a:ext>
            </a:extLst>
          </p:cNvPr>
          <p:cNvSpPr>
            <a:spLocks noGrp="1"/>
          </p:cNvSpPr>
          <p:nvPr>
            <p:ph idx="1"/>
          </p:nvPr>
        </p:nvSpPr>
        <p:spPr>
          <a:xfrm>
            <a:off x="1159565" y="1851991"/>
            <a:ext cx="9601200" cy="3154017"/>
          </a:xfrm>
        </p:spPr>
        <p:txBody>
          <a:bodyPr>
            <a:normAutofit/>
          </a:bodyPr>
          <a:lstStyle/>
          <a:p>
            <a:r>
              <a:rPr lang="en-US" sz="2800" b="1" i="1" kern="0" dirty="0">
                <a:solidFill>
                  <a:srgbClr val="0D0D0D"/>
                </a:solidFill>
                <a:effectLst/>
                <a:latin typeface="Times New Roman" panose="02020603050405020304" pitchFamily="18" charset="0"/>
                <a:ea typeface="Times New Roman" panose="02020603050405020304" pitchFamily="18" charset="0"/>
              </a:rPr>
              <a:t>Crop Yield Prediction Based on Indian Agriculture Using Machine Learning</a:t>
            </a:r>
          </a:p>
          <a:p>
            <a:pPr marL="530352" lvl="1" indent="0">
              <a:buNone/>
            </a:pPr>
            <a:r>
              <a:rPr lang="en-US" sz="2800" i="0" dirty="0">
                <a:latin typeface="Times New Roman" panose="02020603050405020304" pitchFamily="18" charset="0"/>
                <a:cs typeface="Times New Roman" panose="02020603050405020304" pitchFamily="18" charset="0"/>
              </a:rPr>
              <a:t>The paper uses advanced regression techniques like Kernel Ridge, Lasso and </a:t>
            </a:r>
            <a:r>
              <a:rPr lang="en-US" sz="2800" i="0" dirty="0" err="1">
                <a:latin typeface="Times New Roman" panose="02020603050405020304" pitchFamily="18" charset="0"/>
                <a:cs typeface="Times New Roman" panose="02020603050405020304" pitchFamily="18" charset="0"/>
              </a:rPr>
              <a:t>ENet</a:t>
            </a:r>
            <a:r>
              <a:rPr lang="en-US" sz="2800" i="0" dirty="0">
                <a:latin typeface="Times New Roman" panose="02020603050405020304" pitchFamily="18" charset="0"/>
                <a:cs typeface="Times New Roman" panose="02020603050405020304" pitchFamily="18" charset="0"/>
              </a:rPr>
              <a:t> algorithms to predict the yield and uses the concept of Stacking Regression for enhancing the algorithms to give a better prediction</a:t>
            </a:r>
            <a:r>
              <a:rPr lang="en-US" sz="3200" b="1" i="0" dirty="0">
                <a:latin typeface="Times New Roman" panose="02020603050405020304" pitchFamily="18" charset="0"/>
                <a:cs typeface="Times New Roman" panose="02020603050405020304" pitchFamily="18" charset="0"/>
              </a:rPr>
              <a:t>.</a:t>
            </a:r>
            <a:endParaRPr lang="en-IN" sz="3200" b="1" i="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29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0D8B-39A5-961A-88BE-BA2823794F52}"/>
              </a:ext>
            </a:extLst>
          </p:cNvPr>
          <p:cNvSpPr>
            <a:spLocks noGrp="1"/>
          </p:cNvSpPr>
          <p:nvPr>
            <p:ph type="title"/>
          </p:nvPr>
        </p:nvSpPr>
        <p:spPr>
          <a:xfrm>
            <a:off x="1080052" y="417029"/>
            <a:ext cx="9601200" cy="742950"/>
          </a:xfrm>
        </p:spPr>
        <p:txBody>
          <a:bodyPr/>
          <a:lstStyle/>
          <a:p>
            <a:r>
              <a:rPr lang="en-US" b="1" i="1" u="sng" dirty="0">
                <a:latin typeface="Times New Roman" panose="02020603050405020304" pitchFamily="18" charset="0"/>
                <a:cs typeface="Times New Roman" panose="02020603050405020304" pitchFamily="18" charset="0"/>
              </a:rPr>
              <a:t>Literature</a:t>
            </a:r>
            <a:r>
              <a:rPr lang="en-US" u="sng" dirty="0">
                <a:latin typeface="Times New Roman" panose="02020603050405020304" pitchFamily="18" charset="0"/>
                <a:cs typeface="Times New Roman" panose="02020603050405020304" pitchFamily="18" charset="0"/>
              </a:rPr>
              <a:t> </a:t>
            </a:r>
            <a:r>
              <a:rPr lang="en-US" b="1" i="1" u="sng" dirty="0">
                <a:latin typeface="Times New Roman" panose="02020603050405020304" pitchFamily="18" charset="0"/>
                <a:cs typeface="Times New Roman" panose="02020603050405020304" pitchFamily="18" charset="0"/>
              </a:rPr>
              <a:t>Survey</a:t>
            </a:r>
            <a:endParaRPr lang="en-IN" dirty="0"/>
          </a:p>
        </p:txBody>
      </p:sp>
      <p:sp>
        <p:nvSpPr>
          <p:cNvPr id="3" name="Content Placeholder 2">
            <a:extLst>
              <a:ext uri="{FF2B5EF4-FFF2-40B4-BE49-F238E27FC236}">
                <a16:creationId xmlns:a16="http://schemas.microsoft.com/office/drawing/2014/main" id="{9004EFE2-5B1C-CC0A-19C1-452EA4C0CF9A}"/>
              </a:ext>
            </a:extLst>
          </p:cNvPr>
          <p:cNvSpPr>
            <a:spLocks noGrp="1"/>
          </p:cNvSpPr>
          <p:nvPr>
            <p:ph idx="1"/>
          </p:nvPr>
        </p:nvSpPr>
        <p:spPr>
          <a:xfrm>
            <a:off x="1517374" y="1739348"/>
            <a:ext cx="9601200" cy="4330148"/>
          </a:xfrm>
        </p:spPr>
        <p:txBody>
          <a:bodyPr>
            <a:normAutofit/>
          </a:bodyPr>
          <a:lstStyle/>
          <a:p>
            <a:r>
              <a:rPr lang="en-US" sz="2800" b="1" i="1" kern="0" dirty="0">
                <a:solidFill>
                  <a:srgbClr val="0D0D0D"/>
                </a:solidFill>
                <a:effectLst/>
                <a:latin typeface="Times New Roman" panose="02020603050405020304" pitchFamily="18" charset="0"/>
                <a:ea typeface="Times New Roman" panose="02020603050405020304" pitchFamily="18" charset="0"/>
              </a:rPr>
              <a:t>Study on Machine Learning Algorithms in Crop Yield Predictions specific to Indian Agricultural Contexts.</a:t>
            </a:r>
          </a:p>
          <a:p>
            <a:pPr marL="0" indent="0">
              <a:buNone/>
            </a:pPr>
            <a:endParaRPr lang="en-US" sz="2800" b="1" i="1" kern="0" dirty="0">
              <a:solidFill>
                <a:srgbClr val="0D0D0D"/>
              </a:solidFill>
              <a:effectLst/>
              <a:latin typeface="Times New Roman" panose="02020603050405020304" pitchFamily="18" charset="0"/>
              <a:ea typeface="Times New Roman" panose="02020603050405020304" pitchFamily="18" charset="0"/>
            </a:endParaRPr>
          </a:p>
          <a:p>
            <a:pPr marL="530352" lvl="1" indent="0">
              <a:buNone/>
            </a:pPr>
            <a:r>
              <a:rPr lang="en-US" sz="2800" kern="0" dirty="0">
                <a:solidFill>
                  <a:srgbClr val="0D0D0D"/>
                </a:solidFill>
                <a:latin typeface="Times New Roman" panose="02020603050405020304" pitchFamily="18" charset="0"/>
              </a:rPr>
              <a:t>This paper is a detailed study of various aspects of crop yielding in India using machine learning techniques and artificial intelligence.</a:t>
            </a:r>
            <a:endParaRPr lang="en-IN" sz="3200" dirty="0"/>
          </a:p>
        </p:txBody>
      </p:sp>
    </p:spTree>
    <p:extLst>
      <p:ext uri="{BB962C8B-B14F-4D97-AF65-F5344CB8AC3E}">
        <p14:creationId xmlns:p14="http://schemas.microsoft.com/office/powerpoint/2010/main" val="90044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F8337C-1AD2-2BD8-668B-DEB45009932F}"/>
              </a:ext>
            </a:extLst>
          </p:cNvPr>
          <p:cNvSpPr>
            <a:spLocks noGrp="1"/>
          </p:cNvSpPr>
          <p:nvPr>
            <p:ph idx="1"/>
          </p:nvPr>
        </p:nvSpPr>
        <p:spPr>
          <a:xfrm>
            <a:off x="1441174" y="1345094"/>
            <a:ext cx="9601200" cy="4353341"/>
          </a:xfrm>
        </p:spPr>
        <p:txBody>
          <a:bodyPr>
            <a:normAutofit fontScale="92500"/>
          </a:bodyPr>
          <a:lstStyle/>
          <a:p>
            <a:r>
              <a:rPr lang="en-US" sz="2800" b="1" i="1" kern="0" dirty="0">
                <a:solidFill>
                  <a:srgbClr val="0D0D0D"/>
                </a:solidFill>
                <a:effectLst/>
                <a:latin typeface="Times New Roman" panose="02020603050405020304" pitchFamily="18" charset="0"/>
                <a:ea typeface="Times New Roman" panose="02020603050405020304" pitchFamily="18" charset="0"/>
              </a:rPr>
              <a:t>Crop Yield Prediction Using Machine Learning and Deep Learning Techniques</a:t>
            </a:r>
          </a:p>
          <a:p>
            <a:pPr lvl="1">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In this research work authors have implemented various machine learning techniques to estimate the crop yield in Rajasthan state of India on five identified crops.</a:t>
            </a:r>
          </a:p>
          <a:p>
            <a:pPr lvl="1">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results indicate that among all the applied algorithms; Random Forest, SVM, Gradient Descent, long short-term memory, and Lasso regression techniques; the random forest performed better than others</a:t>
            </a:r>
            <a:endParaRPr lang="en-IN" sz="3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90F6E11-CE11-4004-ED04-FE87055A0B6E}"/>
              </a:ext>
            </a:extLst>
          </p:cNvPr>
          <p:cNvSpPr>
            <a:spLocks noGrp="1"/>
          </p:cNvSpPr>
          <p:nvPr>
            <p:ph type="title"/>
          </p:nvPr>
        </p:nvSpPr>
        <p:spPr>
          <a:xfrm>
            <a:off x="974035" y="341244"/>
            <a:ext cx="9601200" cy="771939"/>
          </a:xfrm>
        </p:spPr>
        <p:txBody>
          <a:bodyPr/>
          <a:lstStyle/>
          <a:p>
            <a:r>
              <a:rPr lang="en-US" b="1" i="1" u="sng" dirty="0">
                <a:latin typeface="Times New Roman" panose="02020603050405020304" pitchFamily="18" charset="0"/>
                <a:cs typeface="Times New Roman" panose="02020603050405020304" pitchFamily="18" charset="0"/>
              </a:rPr>
              <a:t>Literature</a:t>
            </a:r>
            <a:r>
              <a:rPr lang="en-US" u="sng" dirty="0">
                <a:latin typeface="Times New Roman" panose="02020603050405020304" pitchFamily="18" charset="0"/>
                <a:cs typeface="Times New Roman" panose="02020603050405020304" pitchFamily="18" charset="0"/>
              </a:rPr>
              <a:t> </a:t>
            </a:r>
            <a:r>
              <a:rPr lang="en-US" b="1" i="1" u="sng" dirty="0">
                <a:latin typeface="Times New Roman" panose="02020603050405020304" pitchFamily="18" charset="0"/>
                <a:cs typeface="Times New Roman" panose="02020603050405020304" pitchFamily="18" charset="0"/>
              </a:rPr>
              <a:t>Survey</a:t>
            </a:r>
            <a:endParaRPr lang="en-IN" dirty="0"/>
          </a:p>
        </p:txBody>
      </p:sp>
    </p:spTree>
    <p:extLst>
      <p:ext uri="{BB962C8B-B14F-4D97-AF65-F5344CB8AC3E}">
        <p14:creationId xmlns:p14="http://schemas.microsoft.com/office/powerpoint/2010/main" val="1908001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C8283-1D9C-5B03-5A93-2434A680C32B}"/>
              </a:ext>
            </a:extLst>
          </p:cNvPr>
          <p:cNvSpPr>
            <a:spLocks noGrp="1"/>
          </p:cNvSpPr>
          <p:nvPr>
            <p:ph idx="1"/>
          </p:nvPr>
        </p:nvSpPr>
        <p:spPr>
          <a:xfrm>
            <a:off x="1371600" y="1404730"/>
            <a:ext cx="9601200" cy="4462670"/>
          </a:xfrm>
        </p:spPr>
        <p:txBody>
          <a:bodyPr>
            <a:normAutofit/>
          </a:bodyPr>
          <a:lstStyle/>
          <a:p>
            <a:r>
              <a:rPr lang="en-US" sz="2800" b="1" i="1" kern="0" dirty="0">
                <a:solidFill>
                  <a:srgbClr val="0D0D0D"/>
                </a:solidFill>
                <a:effectLst/>
                <a:latin typeface="Times New Roman" panose="02020603050405020304" pitchFamily="18" charset="0"/>
                <a:ea typeface="Times New Roman" panose="02020603050405020304" pitchFamily="18" charset="0"/>
              </a:rPr>
              <a:t>Design and Implementation of Crop Yield Prediction Model in Agriculture</a:t>
            </a:r>
          </a:p>
          <a:p>
            <a:pPr marL="0" indent="0">
              <a:buNone/>
            </a:pPr>
            <a:endParaRPr lang="en-US" sz="2800" b="1" i="1" kern="0" dirty="0">
              <a:solidFill>
                <a:srgbClr val="0D0D0D"/>
              </a:solidFill>
              <a:effectLst/>
              <a:latin typeface="Times New Roman" panose="02020603050405020304" pitchFamily="18" charset="0"/>
              <a:ea typeface="Times New Roman" panose="02020603050405020304" pitchFamily="18" charset="0"/>
            </a:endParaRPr>
          </a:p>
          <a:p>
            <a:pPr marL="530352" lvl="1" indent="0">
              <a:buNone/>
            </a:pPr>
            <a:r>
              <a:rPr lang="en-US" sz="2800" dirty="0">
                <a:latin typeface="Times New Roman" panose="02020603050405020304" pitchFamily="18" charset="0"/>
                <a:cs typeface="Times New Roman" panose="02020603050405020304" pitchFamily="18" charset="0"/>
              </a:rPr>
              <a:t>The proposed machine learning approach aims at predicting the best yielded crop for a particular region by analyzing various atmospheric factors like rainfall, temperature, humidity etc., and land factors like soil pH, soil type including past records of crops grown. </a:t>
            </a:r>
            <a:endParaRPr lang="en-IN"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EC952D3-4835-D98E-002F-8D295DECFC20}"/>
              </a:ext>
            </a:extLst>
          </p:cNvPr>
          <p:cNvSpPr>
            <a:spLocks noGrp="1"/>
          </p:cNvSpPr>
          <p:nvPr>
            <p:ph type="title"/>
          </p:nvPr>
        </p:nvSpPr>
        <p:spPr>
          <a:xfrm>
            <a:off x="934278" y="420757"/>
            <a:ext cx="9601200" cy="732183"/>
          </a:xfrm>
        </p:spPr>
        <p:txBody>
          <a:bodyPr/>
          <a:lstStyle/>
          <a:p>
            <a:r>
              <a:rPr lang="en-US" b="1" i="1" u="sng" dirty="0">
                <a:latin typeface="Times New Roman" panose="02020603050405020304" pitchFamily="18" charset="0"/>
                <a:cs typeface="Times New Roman" panose="02020603050405020304" pitchFamily="18" charset="0"/>
              </a:rPr>
              <a:t>Literature</a:t>
            </a:r>
            <a:r>
              <a:rPr lang="en-US" u="sng" dirty="0">
                <a:latin typeface="Times New Roman" panose="02020603050405020304" pitchFamily="18" charset="0"/>
                <a:cs typeface="Times New Roman" panose="02020603050405020304" pitchFamily="18" charset="0"/>
              </a:rPr>
              <a:t> </a:t>
            </a:r>
            <a:r>
              <a:rPr lang="en-US" b="1" i="1" u="sng" dirty="0">
                <a:latin typeface="Times New Roman" panose="02020603050405020304" pitchFamily="18" charset="0"/>
                <a:cs typeface="Times New Roman" panose="02020603050405020304" pitchFamily="18" charset="0"/>
              </a:rPr>
              <a:t>Survey</a:t>
            </a:r>
            <a:endParaRPr lang="en-IN" dirty="0"/>
          </a:p>
        </p:txBody>
      </p:sp>
    </p:spTree>
    <p:extLst>
      <p:ext uri="{BB962C8B-B14F-4D97-AF65-F5344CB8AC3E}">
        <p14:creationId xmlns:p14="http://schemas.microsoft.com/office/powerpoint/2010/main" val="35278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2D1721-C202-DD3E-73A3-256EB532FF82}"/>
              </a:ext>
            </a:extLst>
          </p:cNvPr>
          <p:cNvSpPr>
            <a:spLocks noGrp="1"/>
          </p:cNvSpPr>
          <p:nvPr>
            <p:ph idx="1"/>
          </p:nvPr>
        </p:nvSpPr>
        <p:spPr>
          <a:xfrm>
            <a:off x="1295400" y="1504121"/>
            <a:ext cx="9601200" cy="3581400"/>
          </a:xfrm>
        </p:spPr>
        <p:txBody>
          <a:bodyPr>
            <a:normAutofit fontScale="92500" lnSpcReduction="10000"/>
          </a:bodyPr>
          <a:lstStyle/>
          <a:p>
            <a:r>
              <a:rPr lang="en-US" sz="2800" b="1" i="1" kern="0" dirty="0">
                <a:effectLst/>
                <a:latin typeface="Times New Roman" panose="02020603050405020304" pitchFamily="18" charset="0"/>
                <a:ea typeface="Times New Roman" panose="02020603050405020304" pitchFamily="18" charset="0"/>
              </a:rPr>
              <a:t>Predicting Yield of the Crop Yield Prediction Using Machine Learning Algorithm</a:t>
            </a:r>
          </a:p>
          <a:p>
            <a:endParaRPr lang="en-US" sz="2800" b="1" i="1" kern="0" dirty="0">
              <a:effectLst/>
              <a:latin typeface="Times New Roman" panose="02020603050405020304" pitchFamily="18" charset="0"/>
              <a:ea typeface="Times New Roman" panose="02020603050405020304" pitchFamily="18" charset="0"/>
            </a:endParaRPr>
          </a:p>
          <a:p>
            <a:pPr lvl="1">
              <a:buFont typeface="Arial" panose="020B0604020202020204" pitchFamily="34" charset="0"/>
              <a:buChar char="•"/>
            </a:pPr>
            <a:r>
              <a:rPr lang="en-US" sz="2800" i="0" dirty="0">
                <a:solidFill>
                  <a:srgbClr val="0D0D0D"/>
                </a:solidFill>
                <a:latin typeface="Times New Roman" panose="02020603050405020304" pitchFamily="18" charset="0"/>
                <a:ea typeface="Times New Roman" panose="02020603050405020304" pitchFamily="18" charset="0"/>
              </a:rPr>
              <a:t>I</a:t>
            </a:r>
            <a:r>
              <a:rPr lang="en-US" sz="2800" i="0" dirty="0">
                <a:solidFill>
                  <a:srgbClr val="0D0D0D"/>
                </a:solidFill>
                <a:effectLst/>
                <a:latin typeface="Times New Roman" panose="02020603050405020304" pitchFamily="18" charset="0"/>
                <a:ea typeface="Times New Roman" panose="02020603050405020304" pitchFamily="18" charset="0"/>
              </a:rPr>
              <a:t>t mainly describes that the farmer can utilize the prediction to determine the crop's yield prior to planting in an agricultural field. </a:t>
            </a:r>
          </a:p>
          <a:p>
            <a:pPr lvl="1">
              <a:buFont typeface="Arial" panose="020B0604020202020204" pitchFamily="34" charset="0"/>
              <a:buChar char="•"/>
            </a:pPr>
            <a:r>
              <a:rPr lang="en-US" sz="2800" i="0" dirty="0">
                <a:solidFill>
                  <a:srgbClr val="0D0D0D"/>
                </a:solidFill>
                <a:effectLst/>
                <a:latin typeface="Times New Roman" panose="02020603050405020304" pitchFamily="18" charset="0"/>
                <a:ea typeface="Times New Roman" panose="02020603050405020304" pitchFamily="18" charset="0"/>
              </a:rPr>
              <a:t>Future crop yield is predicted with accuracy using Random Forest, one of the most potent and well-liked supervised machine learning algorithms.</a:t>
            </a:r>
            <a:endParaRPr lang="en-IN" sz="2800" i="0" dirty="0">
              <a:effectLst/>
              <a:latin typeface="Times New Roman" panose="02020603050405020304" pitchFamily="18" charset="0"/>
              <a:ea typeface="Times New Roman" panose="02020603050405020304" pitchFamily="18" charset="0"/>
            </a:endParaRPr>
          </a:p>
          <a:p>
            <a:endParaRPr lang="en-IN" sz="3200" b="1" i="1" dirty="0"/>
          </a:p>
        </p:txBody>
      </p:sp>
      <p:sp>
        <p:nvSpPr>
          <p:cNvPr id="4" name="Title 1">
            <a:extLst>
              <a:ext uri="{FF2B5EF4-FFF2-40B4-BE49-F238E27FC236}">
                <a16:creationId xmlns:a16="http://schemas.microsoft.com/office/drawing/2014/main" id="{4E80ACC1-9648-24A0-96AE-CDA68DE83C2F}"/>
              </a:ext>
            </a:extLst>
          </p:cNvPr>
          <p:cNvSpPr>
            <a:spLocks noGrp="1"/>
          </p:cNvSpPr>
          <p:nvPr>
            <p:ph type="title"/>
          </p:nvPr>
        </p:nvSpPr>
        <p:spPr>
          <a:xfrm>
            <a:off x="874643" y="473765"/>
            <a:ext cx="9647583" cy="771939"/>
          </a:xfrm>
        </p:spPr>
        <p:txBody>
          <a:bodyPr/>
          <a:lstStyle/>
          <a:p>
            <a:r>
              <a:rPr lang="en-US" b="1" i="1" u="sng" dirty="0">
                <a:latin typeface="Times New Roman" panose="02020603050405020304" pitchFamily="18" charset="0"/>
                <a:cs typeface="Times New Roman" panose="02020603050405020304" pitchFamily="18" charset="0"/>
              </a:rPr>
              <a:t>Literature</a:t>
            </a:r>
            <a:r>
              <a:rPr lang="en-US" u="sng" dirty="0">
                <a:latin typeface="Times New Roman" panose="02020603050405020304" pitchFamily="18" charset="0"/>
                <a:cs typeface="Times New Roman" panose="02020603050405020304" pitchFamily="18" charset="0"/>
              </a:rPr>
              <a:t> </a:t>
            </a:r>
            <a:r>
              <a:rPr lang="en-US" b="1" i="1" u="sng" dirty="0">
                <a:latin typeface="Times New Roman" panose="02020603050405020304" pitchFamily="18" charset="0"/>
                <a:cs typeface="Times New Roman" panose="02020603050405020304" pitchFamily="18" charset="0"/>
              </a:rPr>
              <a:t>Survey</a:t>
            </a:r>
            <a:endParaRPr lang="en-IN" dirty="0"/>
          </a:p>
        </p:txBody>
      </p:sp>
    </p:spTree>
    <p:extLst>
      <p:ext uri="{BB962C8B-B14F-4D97-AF65-F5344CB8AC3E}">
        <p14:creationId xmlns:p14="http://schemas.microsoft.com/office/powerpoint/2010/main" val="184344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67EE-B93C-E051-E6EE-E64E62678956}"/>
              </a:ext>
            </a:extLst>
          </p:cNvPr>
          <p:cNvSpPr>
            <a:spLocks noGrp="1"/>
          </p:cNvSpPr>
          <p:nvPr>
            <p:ph idx="1"/>
          </p:nvPr>
        </p:nvSpPr>
        <p:spPr>
          <a:xfrm>
            <a:off x="1398104" y="1424609"/>
            <a:ext cx="9601200" cy="3581400"/>
          </a:xfrm>
        </p:spPr>
        <p:txBody>
          <a:bodyPr>
            <a:normAutofit/>
          </a:bodyPr>
          <a:lstStyle/>
          <a:p>
            <a:r>
              <a:rPr lang="en-US" sz="2800" b="1" i="1" kern="0" dirty="0">
                <a:latin typeface="Times New Roman" panose="02020603050405020304" pitchFamily="18" charset="0"/>
                <a:ea typeface="Times New Roman" panose="02020603050405020304" pitchFamily="18" charset="0"/>
              </a:rPr>
              <a:t>A</a:t>
            </a:r>
            <a:r>
              <a:rPr lang="en-US" sz="2800" b="1" i="1" kern="0" dirty="0">
                <a:effectLst/>
                <a:latin typeface="Times New Roman" panose="02020603050405020304" pitchFamily="18" charset="0"/>
                <a:ea typeface="Times New Roman" panose="02020603050405020304" pitchFamily="18" charset="0"/>
              </a:rPr>
              <a:t> hybrid approach for crop yield prediction using machine learning and deep learning algorithms.</a:t>
            </a:r>
          </a:p>
          <a:p>
            <a:pPr marL="0" indent="0">
              <a:buNone/>
            </a:pPr>
            <a:endParaRPr lang="en-US" sz="2800" b="1" i="1" kern="0" dirty="0">
              <a:effectLst/>
              <a:latin typeface="Times New Roman" panose="02020603050405020304" pitchFamily="18" charset="0"/>
              <a:ea typeface="Times New Roman" panose="02020603050405020304" pitchFamily="18" charset="0"/>
            </a:endParaRPr>
          </a:p>
          <a:p>
            <a:pPr marL="530352" lvl="1" indent="0">
              <a:buNone/>
            </a:pPr>
            <a:r>
              <a:rPr lang="en-US" sz="2800" dirty="0">
                <a:latin typeface="Times New Roman" panose="02020603050405020304" pitchFamily="18" charset="0"/>
                <a:cs typeface="Times New Roman" panose="02020603050405020304" pitchFamily="18" charset="0"/>
              </a:rPr>
              <a:t>In this paper, SVM is executed as Machine Learning algorithm while LSTM and RNN are used as Deep Learning algorithms.</a:t>
            </a:r>
            <a:endParaRPr lang="en-IN" sz="3200" b="1" i="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BE1BBC8-9A7B-99DC-A8D6-D5B96B112D94}"/>
              </a:ext>
            </a:extLst>
          </p:cNvPr>
          <p:cNvSpPr>
            <a:spLocks noGrp="1"/>
          </p:cNvSpPr>
          <p:nvPr>
            <p:ph type="title"/>
          </p:nvPr>
        </p:nvSpPr>
        <p:spPr>
          <a:xfrm>
            <a:off x="960782" y="381000"/>
            <a:ext cx="9601200" cy="785191"/>
          </a:xfrm>
        </p:spPr>
        <p:txBody>
          <a:bodyPr/>
          <a:lstStyle/>
          <a:p>
            <a:r>
              <a:rPr lang="en-US" b="1" i="1" u="sng" dirty="0">
                <a:latin typeface="Times New Roman" panose="02020603050405020304" pitchFamily="18" charset="0"/>
                <a:cs typeface="Times New Roman" panose="02020603050405020304" pitchFamily="18" charset="0"/>
              </a:rPr>
              <a:t>Literature</a:t>
            </a:r>
            <a:r>
              <a:rPr lang="en-US" u="sng" dirty="0">
                <a:latin typeface="Times New Roman" panose="02020603050405020304" pitchFamily="18" charset="0"/>
                <a:cs typeface="Times New Roman" panose="02020603050405020304" pitchFamily="18" charset="0"/>
              </a:rPr>
              <a:t> </a:t>
            </a:r>
            <a:r>
              <a:rPr lang="en-US" b="1" i="1" u="sng" dirty="0">
                <a:latin typeface="Times New Roman" panose="02020603050405020304" pitchFamily="18" charset="0"/>
                <a:cs typeface="Times New Roman" panose="02020603050405020304" pitchFamily="18" charset="0"/>
              </a:rPr>
              <a:t>Survey</a:t>
            </a:r>
            <a:endParaRPr lang="en-IN" dirty="0"/>
          </a:p>
        </p:txBody>
      </p:sp>
    </p:spTree>
    <p:extLst>
      <p:ext uri="{BB962C8B-B14F-4D97-AF65-F5344CB8AC3E}">
        <p14:creationId xmlns:p14="http://schemas.microsoft.com/office/powerpoint/2010/main" val="289207244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{7CF0EEAB-3CCC-4B7D-870F-B8E734D10D22}tf10001105</Template>
  <TotalTime>517</TotalTime>
  <Words>1185</Words>
  <Application>Microsoft Office PowerPoint</Application>
  <PresentationFormat>Widescreen</PresentationFormat>
  <Paragraphs>119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Franklin Gothic Book</vt:lpstr>
      <vt:lpstr>Times New Roman</vt:lpstr>
      <vt:lpstr>Wingdings</vt:lpstr>
      <vt:lpstr>Crop</vt:lpstr>
      <vt:lpstr>Crop yield prediction using decision Tree</vt:lpstr>
      <vt:lpstr>Contents</vt:lpstr>
      <vt:lpstr>Introduction</vt:lpstr>
      <vt:lpstr>Literature Survey</vt:lpstr>
      <vt:lpstr>Literature Survey</vt:lpstr>
      <vt:lpstr>Literature Survey</vt:lpstr>
      <vt:lpstr>Literature Survey</vt:lpstr>
      <vt:lpstr>Literature Survey</vt:lpstr>
      <vt:lpstr>Literature Survey</vt:lpstr>
      <vt:lpstr>Literature Survey</vt:lpstr>
      <vt:lpstr>Literature Survey</vt:lpstr>
      <vt:lpstr>Methodology</vt:lpstr>
      <vt:lpstr>Methodology</vt:lpstr>
      <vt:lpstr>Methodology</vt:lpstr>
      <vt:lpstr>Methodology</vt:lpstr>
      <vt:lpstr>Methodology</vt:lpstr>
      <vt:lpstr>Methodology</vt:lpstr>
      <vt:lpstr>Result And Discussion</vt:lpstr>
      <vt:lpstr>Result And Discussion</vt:lpstr>
      <vt:lpstr>Conclusion</vt:lpstr>
      <vt:lpstr>Conclusion</vt:lpstr>
      <vt:lpstr>Reference</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yield prediction using decision Tree</dc:title>
  <dc:creator>Aleena Joseph</dc:creator>
  <cp:lastModifiedBy>Aleena Joseph</cp:lastModifiedBy>
  <cp:revision>16</cp:revision>
  <dcterms:created xsi:type="dcterms:W3CDTF">2023-10-26T08:54:44Z</dcterms:created>
  <dcterms:modified xsi:type="dcterms:W3CDTF">2023-10-27T05:01:59Z</dcterms:modified>
</cp:coreProperties>
</file>