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  <p:sldMasterId id="2147483801" r:id="rId2"/>
  </p:sldMasterIdLst>
  <p:notesMasterIdLst>
    <p:notesMasterId r:id="rId15"/>
  </p:notesMasterIdLst>
  <p:sldIdLst>
    <p:sldId id="256" r:id="rId3"/>
    <p:sldId id="257" r:id="rId4"/>
    <p:sldId id="269" r:id="rId5"/>
    <p:sldId id="266" r:id="rId6"/>
    <p:sldId id="262" r:id="rId7"/>
    <p:sldId id="259" r:id="rId8"/>
    <p:sldId id="270" r:id="rId9"/>
    <p:sldId id="260" r:id="rId10"/>
    <p:sldId id="261" r:id="rId11"/>
    <p:sldId id="263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32"/>
    <p:restoredTop sz="94653"/>
  </p:normalViewPr>
  <p:slideViewPr>
    <p:cSldViewPr snapToGrid="0" snapToObjects="1">
      <p:cViewPr varScale="1">
        <p:scale>
          <a:sx n="81" d="100"/>
          <a:sy n="81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D837-E583-2B4B-A3CF-A9A1D7CD868E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4470-62D7-D346-B4C3-F7893211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4470-62D7-D346-B4C3-F789321112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5F7945B3-6726-704C-8E2D-4EE5DEEC1D52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3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8F80D2ED-DE9A-B142-9F4A-72F739DB4337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6F2ACDC4-6183-CF47-84F0-C84AF93BBD7E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836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4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3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6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1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8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521598"/>
            <a:ext cx="10018535" cy="80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203510E6-CB61-4A49-8DBA-E73E0802F018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>
            <a:off x="1036320" y="1095248"/>
            <a:ext cx="1001853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75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1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2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119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90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436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810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7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9AB6F7FA-26C9-7747-8E14-B6CB758CFD25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3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6346B224-C24D-CE48-87A1-AE4272710EB8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F5D8C3A5-B32F-D148-BE8B-F9CD0652ADE4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FD8D59C7-0230-CA4C-90A7-F951F5CA767A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96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93044419-5DD8-754A-BFE3-B42DD1F59BF0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8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94240" y="154504"/>
            <a:ext cx="1260613" cy="309201"/>
          </a:xfrm>
          <a:prstGeom prst="rect">
            <a:avLst/>
          </a:prstGeom>
        </p:spPr>
        <p:txBody>
          <a:bodyPr/>
          <a:lstStyle/>
          <a:p>
            <a:fld id="{B16FF62B-9E9E-5F4C-9967-8E234965DA4C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9E5BFD3-6DC4-1447-9278-08879D001E0C}" type="datetime1">
              <a:rPr lang="en-US" smtClean="0"/>
              <a:t>5/22/20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5.png"/><Relationship Id="rId21" Type="http://schemas.openxmlformats.org/officeDocument/2006/relationships/image" Target="../media/image6.png"/><Relationship Id="rId22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19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13386"/>
            <a:ext cx="12192000" cy="451203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229545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9521" y="521598"/>
            <a:ext cx="9815334" cy="80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521" y="1414553"/>
            <a:ext cx="9815334" cy="437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9521" y="122890"/>
            <a:ext cx="1952021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&lt;&lt;CODE WARRIORS&gt;&gt;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8080" y="5672086"/>
            <a:ext cx="547339" cy="3648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F93CFED-5FF6-C548-8E9F-65556DA348BD}"/>
              </a:ext>
            </a:extLst>
          </p:cNvPr>
          <p:cNvCxnSpPr>
            <a:cxnSpLocks/>
          </p:cNvCxnSpPr>
          <p:nvPr userDrawn="1"/>
        </p:nvCxnSpPr>
        <p:spPr>
          <a:xfrm>
            <a:off x="53340" y="6217920"/>
            <a:ext cx="12085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3CC5A15-F404-7741-BDBF-71ADB4C6AB6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400" y="98915"/>
            <a:ext cx="822960" cy="818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3658DC-231B-C349-A613-2C7224FA4AEB}"/>
              </a:ext>
            </a:extLst>
          </p:cNvPr>
          <p:cNvSpPr txBox="1"/>
          <p:nvPr userDrawn="1"/>
        </p:nvSpPr>
        <p:spPr>
          <a:xfrm>
            <a:off x="243840" y="872370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CITAP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FFED0A5-6221-B14E-8DDA-2F27CBE0491A}"/>
              </a:ext>
            </a:extLst>
          </p:cNvPr>
          <p:cNvSpPr txBox="1"/>
          <p:nvPr userDrawn="1"/>
        </p:nvSpPr>
        <p:spPr>
          <a:xfrm>
            <a:off x="3749040" y="6373991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alligraphy" panose="03010101010101010101" pitchFamily="66" charset="77"/>
              </a:rPr>
              <a:t>Student IT Architecture Competition - 2020</a:t>
            </a:r>
          </a:p>
        </p:txBody>
      </p:sp>
    </p:spTree>
    <p:extLst>
      <p:ext uri="{BB962C8B-B14F-4D97-AF65-F5344CB8AC3E}">
        <p14:creationId xmlns:p14="http://schemas.microsoft.com/office/powerpoint/2010/main" val="407734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>
          <a:solidFill>
            <a:schemeClr val="tx1"/>
          </a:solidFill>
          <a:effectLst/>
          <a:latin typeface="Abadi MT Condensed Light" panose="020B03060301010101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E8FD0C4-AB2B-40DC-AC34-7BB7455AB6A9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D32-FFE5-4EC4-A89D-D04078E3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0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ability" TargetMode="External"/><Relationship Id="rId4" Type="http://schemas.openxmlformats.org/officeDocument/2006/relationships/hyperlink" Target="https://msdn.microsoft.com/en-us/library/bb896744.aspx#anchor9" TargetMode="External"/><Relationship Id="rId5" Type="http://schemas.openxmlformats.org/officeDocument/2006/relationships/hyperlink" Target="https://blog.turbonomic.com/blog/on-technology/cloud-scalability-scale-vs-scale" TargetMode="External"/><Relationship Id="rId6" Type="http://schemas.openxmlformats.org/officeDocument/2006/relationships/hyperlink" Target="https://www.modernanalyst.com/Careers/InterviewQuestions/tabid/128/ID/1433/What-is-a-Context-Diagram-and-what-are-the-benefits-of-creating-one.aspx" TargetMode="External"/><Relationship Id="rId7" Type="http://schemas.openxmlformats.org/officeDocument/2006/relationships/hyperlink" Target="https://www.lucidchart.com/pages/business-process-mapp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ountaingoatsoftware.com/agile/user-storie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D3C0FE-F400-A542-8C62-23B41E9A4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0" y="1910927"/>
            <a:ext cx="9110345" cy="2421464"/>
          </a:xfrm>
        </p:spPr>
        <p:txBody>
          <a:bodyPr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CODE WARRIORS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4E253D-44AE-8A4E-B480-15D4EEFB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087" y="4166111"/>
            <a:ext cx="6691191" cy="1405467"/>
          </a:xfrm>
        </p:spPr>
        <p:txBody>
          <a:bodyPr>
            <a:normAutofit fontScale="925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ALEESHA Reez, northeastern university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Meghana KANDRU, northeastern university</a:t>
            </a:r>
          </a:p>
          <a:p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SAHANA KANNAHALLIMOLE SOMANNA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17886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538066-2AFA-0D47-A6A5-49305A2F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526532"/>
            <a:ext cx="11026588" cy="8034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References and Acknowledgements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997946-FD15-B140-AAE0-3CA9DA13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https://www.mountaingoatsoftware.com/agile/user-stories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https://www.mountaingoatsoftware.com/agile/user-stories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https://en.wikipedia.org/wiki/scalability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https://en.wikipedia.org/wiki/Scalability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 tooltip="https://msdn.microsoft.com/en-us/library/bb896744.aspx#anchor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https://msdn.microsoft.com/en-us/library/bb896744.aspx#anchor9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hlinkClick r:id="rId5"/>
              </a:rPr>
              <a:t>https://blog.turbonomic.com/blog/on-technology/cloud-scalability-scale-vs-scale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 tooltip="https://www.modernanalyst.com/careers/interviewquestions/tabid/128/id/1433/what-is-a-context-diagram-and-what-are-the-benefits-of-creating-one.aspx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https://www.modernanalyst.com/Careers/InterviewQuestions/tabid/128/ID/1433/What-is-a-Context-Diagram-and-what-are-the-benefits-of-creating-one.aspx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tooltip="https://www.lucidchart.com/pages/business-process-mapping"/>
              </a:rPr>
              <a:t>https://www.lucidchart.com/pages/business-process-mapping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211342-3337-2D47-9A37-9A06399E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4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98600"/>
            <a:ext cx="6502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E93542-7323-44B9-8030-F4C35FB2B2A1}"/>
              </a:ext>
            </a:extLst>
          </p:cNvPr>
          <p:cNvSpPr txBox="1"/>
          <p:nvPr/>
        </p:nvSpPr>
        <p:spPr>
          <a:xfrm>
            <a:off x="279400" y="1584576"/>
            <a:ext cx="406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Developing a flexible learning portal where a registered user can customize and track their learning depending on their areas of interest. It is a platform of all the courses and resources where the users can interact with their co-learners and get rewards to recognize their achievements. Admin can add, delete or make any modifications to the learning portal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0E9E18E0-F443-4995-B271-F13E494A9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37" y="22581"/>
            <a:ext cx="11975312" cy="1125775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latin typeface="Arial Black" panose="020B0A04020102020204" pitchFamily="34" charset="0"/>
                <a:cs typeface="Arial" panose="020B0604020202020204" pitchFamily="34" charset="0"/>
              </a:rPr>
              <a:t>LEARNING ASSISTANCE SYSTEM           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BY CODE WARRIORS                                                       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ALEESHA Reez, Meghana KANDRU  &amp; SAHANA KANNAHALLIMOLE SOMANNA</a:t>
            </a:r>
          </a:p>
          <a:p>
            <a:pPr algn="ctr">
              <a:spcBef>
                <a:spcPts val="60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NORTHEASTERN UNIVERSITY</a:t>
            </a:r>
          </a:p>
          <a:p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590EF29A-88CC-4FA4-A5A1-B78D3EAFA0E1}"/>
              </a:ext>
            </a:extLst>
          </p:cNvPr>
          <p:cNvSpPr txBox="1">
            <a:spLocks/>
          </p:cNvSpPr>
          <p:nvPr/>
        </p:nvSpPr>
        <p:spPr>
          <a:xfrm>
            <a:off x="269032" y="3262187"/>
            <a:ext cx="4334494" cy="2168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 Architecture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Web service &amp; App service - AWS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Languages - HTML, CSS, JavaScript,  AngularJS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 - Amazon Relational Database Service (Amazon RDS)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Notification, Support - SendGrid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Communication Platform – Amazon Chime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Authentication – Amazon Cognito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Authorization – AWS Identity Service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Security System – AWS Key Management Service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907AE01-203E-45DD-94F9-E020A52A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28" y="1796"/>
            <a:ext cx="1941172" cy="1306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8AF030D-A4BB-4C1F-92D7-A8283E04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995" y="4106079"/>
            <a:ext cx="5824574" cy="24049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830F70F-2BBC-4F30-AE80-8508C3FE6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22" y="1496718"/>
            <a:ext cx="4014860" cy="205815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4EC858-1DBE-454D-A3CF-4F6A1C6E5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2142" y="6245287"/>
            <a:ext cx="720102" cy="4759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A93DDA-17D7-42BD-99A1-93BF00EEA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34" y="5549841"/>
            <a:ext cx="723409" cy="443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B26062-55A7-45ED-97A3-59EF7D22FD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5072" y="6264652"/>
            <a:ext cx="739489" cy="475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513A823-71BB-4709-AE3F-721CAE700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5072" y="5560034"/>
            <a:ext cx="650898" cy="443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CC4D787-6120-4C8D-B20A-1353791D702C}"/>
              </a:ext>
            </a:extLst>
          </p:cNvPr>
          <p:cNvSpPr txBox="1"/>
          <p:nvPr/>
        </p:nvSpPr>
        <p:spPr>
          <a:xfrm>
            <a:off x="279400" y="1308159"/>
            <a:ext cx="54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Abstract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41386F7-172A-49C6-8FB8-E5AF171E590F}"/>
              </a:ext>
            </a:extLst>
          </p:cNvPr>
          <p:cNvSpPr txBox="1"/>
          <p:nvPr/>
        </p:nvSpPr>
        <p:spPr>
          <a:xfrm>
            <a:off x="269032" y="2910567"/>
            <a:ext cx="328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Technology Stack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AD13ABF-440C-4F87-BFB4-13F0DD34C9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9971" y="6245287"/>
            <a:ext cx="797052" cy="4468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951FDB1-AAC0-4644-918F-D75AC4E66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9971" y="5560034"/>
            <a:ext cx="797052" cy="409504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xmlns="" id="{DDACD6DE-88D4-447B-8D29-7A966D693930}"/>
              </a:ext>
            </a:extLst>
          </p:cNvPr>
          <p:cNvPicPr>
            <a:picLocks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14" y="1509680"/>
            <a:ext cx="3131432" cy="2075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41386F7-172A-49C6-8FB8-E5AF171E590F}"/>
              </a:ext>
            </a:extLst>
          </p:cNvPr>
          <p:cNvSpPr txBox="1"/>
          <p:nvPr/>
        </p:nvSpPr>
        <p:spPr>
          <a:xfrm>
            <a:off x="7403753" y="6477077"/>
            <a:ext cx="328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Software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4671C8F-77AF-41EA-A5D5-BCE03A59F4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048"/>
            <a:ext cx="1828800" cy="1290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929F05-6592-4A22-AB1C-023439EF12EE}"/>
              </a:ext>
            </a:extLst>
          </p:cNvPr>
          <p:cNvSpPr txBox="1"/>
          <p:nvPr/>
        </p:nvSpPr>
        <p:spPr>
          <a:xfrm>
            <a:off x="5223934" y="3601576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Context diagram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F678A23-1233-498D-9E27-84E7F50D1F69}"/>
              </a:ext>
            </a:extLst>
          </p:cNvPr>
          <p:cNvSpPr txBox="1"/>
          <p:nvPr/>
        </p:nvSpPr>
        <p:spPr>
          <a:xfrm>
            <a:off x="9812867" y="36289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CD4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 growth</a:t>
            </a:r>
          </a:p>
        </p:txBody>
      </p:sp>
    </p:spTree>
    <p:extLst>
      <p:ext uri="{BB962C8B-B14F-4D97-AF65-F5344CB8AC3E}">
        <p14:creationId xmlns:p14="http://schemas.microsoft.com/office/powerpoint/2010/main" val="343448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D1EB0-B6B0-4942-B4CA-135F467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521598"/>
            <a:ext cx="10018535" cy="8034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534D2-5020-F243-94FA-5E7C460F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521" y="1414553"/>
            <a:ext cx="9815334" cy="43766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Overview of the problem statement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Developing a flexible learning portal where a registered user can customize and track their learning depending on their areas of interest. It is a platform of all the courses and resources where the users can interact with their co-learners and get rewards to recognize their achievements. Admin can add, delete or make any modifications to the learning portal.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Key features and requirements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Authentication and authorization system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Online learning resources 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Flexibility of setting the timeline for the users to accomplish the goals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Dashboard to track the goals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Communication and Notification Platform </a:t>
            </a:r>
          </a:p>
          <a:p>
            <a:pPr>
              <a:buFont typeface="Wingdings" charset="2"/>
              <a:buChar char="Ø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01773A-6604-3349-AA85-CC675E96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9521" y="122890"/>
            <a:ext cx="1952021" cy="309201"/>
          </a:xfrm>
        </p:spPr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6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Architectural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pic>
        <p:nvPicPr>
          <p:cNvPr id="6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BED6AA61-E10C-4DB9-9D04-34E69075D4C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608" y="1414553"/>
            <a:ext cx="8489397" cy="41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21" y="432091"/>
            <a:ext cx="12629321" cy="90637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Quality Attributes and Context of The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&lt;&lt;CODE WARRIORS&gt;&gt;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7618" y="1563581"/>
            <a:ext cx="2570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Agility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Supportability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1" y="1547073"/>
            <a:ext cx="23323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Availability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6321" y="3661389"/>
            <a:ext cx="83992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Service oriented architecture which use REST API’s to communicate with various components of the system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Highly maintainable and testable - enables rapid and frequent development and deployment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Independently deployable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Capable of being developed by a small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450" y="3109053"/>
            <a:ext cx="4233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Architecture pattern </a:t>
            </a:r>
          </a:p>
        </p:txBody>
      </p:sp>
    </p:spTree>
    <p:extLst>
      <p:ext uri="{BB962C8B-B14F-4D97-AF65-F5344CB8AC3E}">
        <p14:creationId xmlns:p14="http://schemas.microsoft.com/office/powerpoint/2010/main" val="7212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8D33F-A4BD-BF4F-A4D3-FA78C9CB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995210E-3193-49F7-B348-897E0F4C2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551" y="1708674"/>
            <a:ext cx="5609713" cy="27678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D3802B-6D52-1443-8203-605D1E4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EA7D74-BC59-4802-9002-C7805F175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3" y="1708674"/>
            <a:ext cx="5424176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E2AC5-A12A-1B43-97EE-FD774F5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Technology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F18C77-F28F-5D4E-9A46-ADF0B018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REST Architecture - In today’s world all distributed systems are communicating via REST API’s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is preferred because of it’s high availability, durability, reliability and secure technology platform. AWS provides more free available options compared to other cloud service providers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Languages - HTML, CSS, JavaScript,  AngularJS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Database - Amazon Relational Database Service (Amazon RDS)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Notification, Support - SendGrid is a cloud-based SMTP provider that allows you to send email without having to maintain email servers. We can send 40,000 emails for 30 days, then 100/day forever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Communication Platform – Amazon Chime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Authentication – Amazon Cognito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Authorization – AWS Identity Service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 System – AWS Key Management Service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81B1EF-1115-1D43-BF19-546F0D12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556591"/>
            <a:ext cx="10866783" cy="749972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Graphical Representation of Users  Growth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2E97C14-7A1C-48F7-9D47-D751E59BBA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1414553"/>
            <a:ext cx="6639340" cy="3210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6922" y="5022574"/>
            <a:ext cx="970059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400" dirty="0"/>
              <a:t>The system is expected to serve 2000 users in its first year, and after that grow by 50% per year.</a:t>
            </a:r>
          </a:p>
        </p:txBody>
      </p:sp>
    </p:spTree>
    <p:extLst>
      <p:ext uri="{BB962C8B-B14F-4D97-AF65-F5344CB8AC3E}">
        <p14:creationId xmlns:p14="http://schemas.microsoft.com/office/powerpoint/2010/main" val="2069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773DB-5D52-8B40-87D9-FB9E7E44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4C75C9-99B6-A042-87D3-9462CE62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What were some of the gotchas?</a:t>
            </a:r>
          </a:p>
          <a:p>
            <a:pPr>
              <a:buFont typeface="Wingdings" charset="2"/>
              <a:buChar char="Ø"/>
            </a:pPr>
            <a:r>
              <a:rPr lang="en-US" sz="1400" dirty="0"/>
              <a:t>Opportunity to build an end-to-end architecture for Learning Assistance System</a:t>
            </a:r>
          </a:p>
          <a:p>
            <a:pPr>
              <a:buFont typeface="Wingdings" charset="2"/>
              <a:buChar char="Ø"/>
            </a:pPr>
            <a:r>
              <a:rPr lang="en-US" sz="1400" dirty="0"/>
              <a:t>The key deliverables included Business Requirement Document, Conceptual Architecture, Information Architecture, Software Architecture, Security Architecture, User Experience Architecture, Deployment Architecture and Technology Stack and Execution Plan.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What could you have done differently?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Provision for the users to add online resources</a:t>
            </a:r>
          </a:p>
          <a:p>
            <a:pPr>
              <a:buFont typeface="Wingdings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Features like quiz, tests and certifications, live seminars to attract more users</a:t>
            </a:r>
          </a:p>
          <a:p>
            <a:pPr>
              <a:buFont typeface="Wingdings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0CBDF1-A23E-3E4C-9B7D-08C7A309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3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F8843-6E70-0942-9CA6-CA0EF36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8B69F1-1DBC-C24E-ABBE-8E1A32C0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55" y="1868553"/>
            <a:ext cx="9634331" cy="230587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 time integration with University’s library system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 more language options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Provision for the registered users to add online resources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E3153C-C3B1-5342-B5A4-2413A98A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&lt;&lt;CODE WARRIORS&gt;&gt;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888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498</Words>
  <Application>Microsoft Macintosh PowerPoint</Application>
  <PresentationFormat>Widescreen</PresentationFormat>
  <Paragraphs>97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Abadi MT Condensed Light</vt:lpstr>
      <vt:lpstr>Arial</vt:lpstr>
      <vt:lpstr>Arial Black</vt:lpstr>
      <vt:lpstr>Calibri</vt:lpstr>
      <vt:lpstr>Century Gothic</vt:lpstr>
      <vt:lpstr>Gill Sans MT</vt:lpstr>
      <vt:lpstr>Lucida Calligraphy</vt:lpstr>
      <vt:lpstr>Wingdings</vt:lpstr>
      <vt:lpstr>Wingdings 3</vt:lpstr>
      <vt:lpstr>Gallery</vt:lpstr>
      <vt:lpstr>Ion</vt:lpstr>
      <vt:lpstr>CODE WARRIORS</vt:lpstr>
      <vt:lpstr>Introduction</vt:lpstr>
      <vt:lpstr>Architectural Components</vt:lpstr>
      <vt:lpstr>Quality Attributes and Context of The Architecture</vt:lpstr>
      <vt:lpstr>Execution PLAN</vt:lpstr>
      <vt:lpstr>Technology choices</vt:lpstr>
      <vt:lpstr>Graphical Representation of Users  Growth</vt:lpstr>
      <vt:lpstr>Lessons learned</vt:lpstr>
      <vt:lpstr>Future work</vt:lpstr>
      <vt:lpstr>References and Acknowledgements 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WARRIORS</dc:title>
  <dc:creator>Meghana Kandru</dc:creator>
  <cp:lastModifiedBy>Monu Gheevarghese</cp:lastModifiedBy>
  <cp:revision>43</cp:revision>
  <dcterms:created xsi:type="dcterms:W3CDTF">2020-04-02T03:59:12Z</dcterms:created>
  <dcterms:modified xsi:type="dcterms:W3CDTF">2020-05-24T06:51:35Z</dcterms:modified>
</cp:coreProperties>
</file>