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01A29-6750-445F-80E5-B1AF85E2F92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1A82-376B-4050-975E-ADDFBCC8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1A82-376B-4050-975E-ADDFBCC8B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A7BC07-C516-4792-81C8-DF4F6F757525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42C404-E413-4BD0-928B-110879EB32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14601"/>
            <a:ext cx="8382000" cy="1447800"/>
          </a:xfrm>
        </p:spPr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CLOUD COMPUTING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5486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stellar" pitchFamily="18" charset="0"/>
              </a:rPr>
              <a:t/>
            </a:r>
            <a:br>
              <a:rPr lang="en-US" dirty="0">
                <a:latin typeface="Castellar" pitchFamily="18" charset="0"/>
              </a:rPr>
            </a:br>
            <a:r>
              <a:rPr lang="en-US" b="1" dirty="0" err="1">
                <a:latin typeface="Castellar" pitchFamily="18" charset="0"/>
              </a:rPr>
              <a:t>aleesha</a:t>
            </a:r>
            <a:r>
              <a:rPr lang="en-US" b="1" dirty="0">
                <a:latin typeface="Castellar" pitchFamily="18" charset="0"/>
              </a:rPr>
              <a:t> </a:t>
            </a:r>
            <a:r>
              <a:rPr lang="en-US" b="1" dirty="0" err="1" smtClean="0">
                <a:latin typeface="Castellar" pitchFamily="18" charset="0"/>
              </a:rPr>
              <a:t>kurian</a:t>
            </a:r>
            <a:endParaRPr lang="en-US" b="1" dirty="0" smtClean="0">
              <a:latin typeface="Castellar" pitchFamily="18" charset="0"/>
            </a:endParaRPr>
          </a:p>
          <a:p>
            <a:r>
              <a:rPr lang="en-US" b="1" dirty="0" smtClean="0">
                <a:latin typeface="Castellar" pitchFamily="18" charset="0"/>
              </a:rPr>
              <a:t>S3 MCA</a:t>
            </a:r>
            <a:endParaRPr lang="en-US" b="1" dirty="0"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38200"/>
          </a:xfrm>
        </p:spPr>
        <p:txBody>
          <a:bodyPr/>
          <a:lstStyle/>
          <a:p>
            <a:pPr algn="l"/>
            <a:r>
              <a:rPr lang="en-US" sz="4000" dirty="0">
                <a:latin typeface="Baskerville Old Face" pitchFamily="18" charset="0"/>
              </a:rPr>
              <a:t>Infrastructure as a Service (</a:t>
            </a:r>
            <a:r>
              <a:rPr lang="en-US" sz="4000" dirty="0" err="1">
                <a:latin typeface="Baskerville Old Face" pitchFamily="18" charset="0"/>
              </a:rPr>
              <a:t>IaaS</a:t>
            </a:r>
            <a:r>
              <a:rPr lang="en-US" sz="4000" dirty="0">
                <a:latin typeface="Baskerville Old Face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676400"/>
            <a:ext cx="6781800" cy="4846320"/>
          </a:xfrm>
        </p:spPr>
        <p:txBody>
          <a:bodyPr/>
          <a:lstStyle/>
          <a:p>
            <a:r>
              <a:rPr lang="en-US" b="1" dirty="0" err="1" smtClean="0">
                <a:latin typeface="Baskerville Old Face" pitchFamily="18" charset="0"/>
              </a:rPr>
              <a:t>IaaS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dirty="0">
                <a:latin typeface="Baskerville Old Face" pitchFamily="18" charset="0"/>
              </a:rPr>
              <a:t>is the delivery of technology infrastructure as an on demand scalable service. </a:t>
            </a:r>
            <a:r>
              <a:rPr lang="en-US" b="1" dirty="0" err="1">
                <a:latin typeface="Baskerville Old Face" pitchFamily="18" charset="0"/>
              </a:rPr>
              <a:t>IaaS</a:t>
            </a: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 provides </a:t>
            </a:r>
            <a:r>
              <a:rPr lang="en-US" dirty="0">
                <a:latin typeface="Baskerville Old Face" pitchFamily="18" charset="0"/>
              </a:rPr>
              <a:t>access to fundamental resources such as physical machines, virtual machines, virtual storage, etc. </a:t>
            </a:r>
            <a:endParaRPr lang="en-US" dirty="0" smtClean="0">
              <a:latin typeface="Baskerville Old Face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•</a:t>
            </a:r>
            <a:r>
              <a:rPr lang="en-US" dirty="0">
                <a:latin typeface="Baskerville Old Face" pitchFamily="18" charset="0"/>
              </a:rPr>
              <a:t>Usually billed based on usage </a:t>
            </a:r>
            <a:endParaRPr lang="en-US" dirty="0" smtClean="0">
              <a:latin typeface="Baskerville Old Face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•Usually </a:t>
            </a:r>
            <a:r>
              <a:rPr lang="en-US" dirty="0">
                <a:latin typeface="Baskerville Old Face" pitchFamily="18" charset="0"/>
              </a:rPr>
              <a:t>multi tenant virtualized </a:t>
            </a:r>
            <a:r>
              <a:rPr lang="en-US" dirty="0" smtClean="0">
                <a:latin typeface="Baskerville Old Face" pitchFamily="18" charset="0"/>
              </a:rPr>
              <a:t>environment</a:t>
            </a: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•Can </a:t>
            </a:r>
            <a:r>
              <a:rPr lang="en-US" dirty="0">
                <a:latin typeface="Baskerville Old Face" pitchFamily="18" charset="0"/>
              </a:rPr>
              <a:t>be coupled with Managed Services for OS and </a:t>
            </a:r>
            <a:r>
              <a:rPr lang="en-US" dirty="0" smtClean="0">
                <a:latin typeface="Baskerville Old Face" pitchFamily="18" charset="0"/>
              </a:rPr>
              <a:t>         application support. 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858000" cy="685800"/>
          </a:xfrm>
        </p:spPr>
        <p:txBody>
          <a:bodyPr/>
          <a:lstStyle/>
          <a:p>
            <a:pPr algn="l"/>
            <a:r>
              <a:rPr lang="en-US" sz="3200" dirty="0" err="1">
                <a:latin typeface="Baskerville Old Face" pitchFamily="18" charset="0"/>
              </a:rPr>
              <a:t>IaaS</a:t>
            </a:r>
            <a:r>
              <a:rPr lang="en-US" sz="3200" dirty="0">
                <a:latin typeface="Baskerville Old Face" pitchFamily="18" charset="0"/>
              </a:rPr>
              <a:t>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3999" cy="5867400"/>
          </a:xfrm>
        </p:spPr>
      </p:pic>
    </p:spTree>
    <p:extLst>
      <p:ext uri="{BB962C8B-B14F-4D97-AF65-F5344CB8AC3E}">
        <p14:creationId xmlns:p14="http://schemas.microsoft.com/office/powerpoint/2010/main" val="38865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9994"/>
            <a:ext cx="8001000" cy="1267806"/>
          </a:xfrm>
        </p:spPr>
        <p:txBody>
          <a:bodyPr/>
          <a:lstStyle/>
          <a:p>
            <a:pPr algn="l"/>
            <a:r>
              <a:rPr lang="en-US" sz="4000" dirty="0">
                <a:latin typeface="Baskerville Old Face" pitchFamily="18" charset="0"/>
              </a:rPr>
              <a:t>Platform as a Service (</a:t>
            </a:r>
            <a:r>
              <a:rPr lang="en-US" sz="4000" dirty="0" err="1">
                <a:latin typeface="Baskerville Old Face" pitchFamily="18" charset="0"/>
              </a:rPr>
              <a:t>PaaS</a:t>
            </a:r>
            <a:r>
              <a:rPr lang="en-US" sz="4000" dirty="0">
                <a:latin typeface="Baskerville Old Face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71600"/>
            <a:ext cx="7010400" cy="461772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latin typeface="Baskerville Old Face" pitchFamily="18" charset="0"/>
              </a:rPr>
              <a:t>PaaS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>
                <a:latin typeface="Baskerville Old Face" pitchFamily="18" charset="0"/>
              </a:rPr>
              <a:t>provides the runtime environment for applications, development &amp; deployment tools, etc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err="1">
                <a:latin typeface="Baskerville Old Face" pitchFamily="18" charset="0"/>
              </a:rPr>
              <a:t>PaaS</a:t>
            </a:r>
            <a:r>
              <a:rPr lang="en-US" dirty="0">
                <a:latin typeface="Baskerville Old Face" pitchFamily="18" charset="0"/>
              </a:rPr>
              <a:t> provides all of the facilities required to support the complete life cycle of building and delivering web applications and services entirely from the Internet. </a:t>
            </a:r>
            <a:endParaRPr lang="en-US" dirty="0" smtClean="0">
              <a:latin typeface="Baskerville Old Face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•</a:t>
            </a:r>
            <a:r>
              <a:rPr lang="en-US" dirty="0">
                <a:latin typeface="Baskerville Old Face" pitchFamily="18" charset="0"/>
              </a:rPr>
              <a:t>Multi tenant environments </a:t>
            </a:r>
            <a:endParaRPr lang="en-US" dirty="0" smtClean="0">
              <a:latin typeface="Baskerville Old Face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•</a:t>
            </a:r>
            <a:r>
              <a:rPr lang="en-US" dirty="0">
                <a:latin typeface="Baskerville Old Face" pitchFamily="18" charset="0"/>
              </a:rPr>
              <a:t>Highly scalable multi 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6685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6512511" cy="1143000"/>
          </a:xfrm>
        </p:spPr>
        <p:txBody>
          <a:bodyPr/>
          <a:lstStyle/>
          <a:p>
            <a:pPr algn="l"/>
            <a:r>
              <a:rPr lang="en-US" sz="4000" dirty="0" err="1">
                <a:latin typeface="Baskerville Old Face" pitchFamily="18" charset="0"/>
              </a:rPr>
              <a:t>PaaS</a:t>
            </a:r>
            <a:r>
              <a:rPr lang="en-US" sz="4000" dirty="0">
                <a:latin typeface="Baskerville Old Face" pitchFamily="18" charset="0"/>
              </a:rPr>
              <a:t>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3999" cy="5334000"/>
          </a:xfrm>
        </p:spPr>
      </p:pic>
    </p:spTree>
    <p:extLst>
      <p:ext uri="{BB962C8B-B14F-4D97-AF65-F5344CB8AC3E}">
        <p14:creationId xmlns:p14="http://schemas.microsoft.com/office/powerpoint/2010/main" val="21960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315200" cy="1066800"/>
          </a:xfrm>
        </p:spPr>
        <p:txBody>
          <a:bodyPr/>
          <a:lstStyle/>
          <a:p>
            <a:pPr algn="l"/>
            <a:r>
              <a:rPr lang="en-US" sz="4000" dirty="0">
                <a:latin typeface="Baskerville Old Face" pitchFamily="18" charset="0"/>
              </a:rPr>
              <a:t>Software as a Service (</a:t>
            </a:r>
            <a:r>
              <a:rPr lang="en-US" sz="4000" dirty="0" err="1">
                <a:latin typeface="Baskerville Old Face" pitchFamily="18" charset="0"/>
              </a:rPr>
              <a:t>SaaS</a:t>
            </a:r>
            <a:r>
              <a:rPr lang="en-US" sz="4000" dirty="0">
                <a:latin typeface="Baskerville Old Face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5151120"/>
          </a:xfrm>
        </p:spPr>
        <p:txBody>
          <a:bodyPr/>
          <a:lstStyle/>
          <a:p>
            <a:r>
              <a:rPr lang="en-US" b="1" dirty="0" err="1">
                <a:latin typeface="Baskerville Old Face" pitchFamily="18" charset="0"/>
              </a:rPr>
              <a:t>SaaS</a:t>
            </a:r>
            <a:r>
              <a:rPr lang="en-US" dirty="0">
                <a:latin typeface="Baskerville Old Face" pitchFamily="18" charset="0"/>
              </a:rPr>
              <a:t> model allows to use software applications as a service to end users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err="1">
                <a:latin typeface="Baskerville Old Face" pitchFamily="18" charset="0"/>
              </a:rPr>
              <a:t>SaaS</a:t>
            </a:r>
            <a:r>
              <a:rPr lang="en-US" dirty="0">
                <a:latin typeface="Baskerville Old Face" pitchFamily="18" charset="0"/>
              </a:rPr>
              <a:t> is a software delivery methodology that provides licensed multi-tenant access to software and its functions remotely as a Web-based service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• Usually billed based on usage </a:t>
            </a: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• Usually multi tenant environment </a:t>
            </a: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• Highly scalable architecture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512511" cy="1143000"/>
          </a:xfrm>
        </p:spPr>
        <p:txBody>
          <a:bodyPr/>
          <a:lstStyle/>
          <a:p>
            <a:pPr algn="l"/>
            <a:r>
              <a:rPr lang="en-US" sz="4000" dirty="0" err="1">
                <a:latin typeface="Baskerville Old Face" pitchFamily="18" charset="0"/>
              </a:rPr>
              <a:t>SaaS</a:t>
            </a:r>
            <a:r>
              <a:rPr lang="en-US" sz="4000" dirty="0">
                <a:latin typeface="Baskerville Old Face" pitchFamily="18" charset="0"/>
              </a:rPr>
              <a:t>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199"/>
          </a:xfrm>
        </p:spPr>
      </p:pic>
    </p:spTree>
    <p:extLst>
      <p:ext uri="{BB962C8B-B14F-4D97-AF65-F5344CB8AC3E}">
        <p14:creationId xmlns:p14="http://schemas.microsoft.com/office/powerpoint/2010/main" val="38696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512511" cy="1143000"/>
          </a:xfrm>
        </p:spPr>
        <p:txBody>
          <a:bodyPr/>
          <a:lstStyle/>
          <a:p>
            <a:pPr algn="l"/>
            <a:r>
              <a:rPr lang="en-US" sz="4000" dirty="0">
                <a:latin typeface="Baskerville Old Face" pitchFamily="18" charset="0"/>
              </a:rPr>
              <a:t>Do you Use the Cloud?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134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512511" cy="1143000"/>
          </a:xfrm>
        </p:spPr>
        <p:txBody>
          <a:bodyPr/>
          <a:lstStyle/>
          <a:p>
            <a:pPr algn="l"/>
            <a:r>
              <a:rPr lang="en-US" dirty="0">
                <a:latin typeface="Baskerville Old Face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8153400" cy="492252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Flexibility </a:t>
            </a:r>
          </a:p>
          <a:p>
            <a:r>
              <a:rPr lang="en-US" dirty="0" smtClean="0">
                <a:latin typeface="Baskerville Old Face" pitchFamily="18" charset="0"/>
              </a:rPr>
              <a:t>Low </a:t>
            </a:r>
            <a:r>
              <a:rPr lang="en-US" dirty="0">
                <a:latin typeface="Baskerville Old Face" pitchFamily="18" charset="0"/>
              </a:rPr>
              <a:t>Cost </a:t>
            </a:r>
          </a:p>
          <a:p>
            <a:r>
              <a:rPr lang="en-US" dirty="0">
                <a:latin typeface="Baskerville Old Face" pitchFamily="18" charset="0"/>
              </a:rPr>
              <a:t>Speed &amp; Scales</a:t>
            </a:r>
          </a:p>
          <a:p>
            <a:r>
              <a:rPr lang="en-US" dirty="0">
                <a:latin typeface="Baskerville Old Face" pitchFamily="18" charset="0"/>
              </a:rPr>
              <a:t>Easier Management of Data and Information </a:t>
            </a:r>
          </a:p>
          <a:p>
            <a:r>
              <a:rPr lang="en-US" dirty="0">
                <a:latin typeface="Baskerville Old Face" pitchFamily="18" charset="0"/>
              </a:rPr>
              <a:t>Device Diversity</a:t>
            </a:r>
          </a:p>
          <a:p>
            <a:r>
              <a:rPr lang="en-US" dirty="0">
                <a:latin typeface="Baskerville Old Face" pitchFamily="18" charset="0"/>
              </a:rPr>
              <a:t>Increased Storage Capacity </a:t>
            </a:r>
          </a:p>
          <a:p>
            <a:r>
              <a:rPr lang="en-US" dirty="0">
                <a:latin typeface="Baskerville Old Face" pitchFamily="18" charset="0"/>
              </a:rPr>
              <a:t>Easy to Learn and </a:t>
            </a:r>
            <a:r>
              <a:rPr lang="en-US" dirty="0" smtClean="0">
                <a:latin typeface="Baskerville Old Face" pitchFamily="18" charset="0"/>
              </a:rPr>
              <a:t>Understand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Customize Setting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512511" cy="1143000"/>
          </a:xfrm>
        </p:spPr>
        <p:txBody>
          <a:bodyPr/>
          <a:lstStyle/>
          <a:p>
            <a:pPr algn="l"/>
            <a:r>
              <a:rPr lang="en-US" dirty="0">
                <a:latin typeface="Baskerville Old Face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524000"/>
            <a:ext cx="6400800" cy="484632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Risk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Requires a Constant internet connection</a:t>
            </a:r>
          </a:p>
          <a:p>
            <a:r>
              <a:rPr lang="en-US" dirty="0">
                <a:latin typeface="Baskerville Old Face" pitchFamily="18" charset="0"/>
              </a:rPr>
              <a:t>Security</a:t>
            </a:r>
          </a:p>
          <a:p>
            <a:r>
              <a:rPr lang="en-US" dirty="0">
                <a:latin typeface="Baskerville Old Face" pitchFamily="18" charset="0"/>
              </a:rPr>
              <a:t>Migration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475687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00600" y="1600200"/>
            <a:ext cx="3810000" cy="441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 Old Face" pitchFamily="18" charset="0"/>
              </a:rPr>
              <a:t>Create an Account User name and password. </a:t>
            </a:r>
            <a:endParaRPr lang="en-US" sz="2400" dirty="0" smtClean="0">
              <a:latin typeface="Baskerville Old Face" pitchFamily="18" charset="0"/>
            </a:endParaRPr>
          </a:p>
          <a:p>
            <a:r>
              <a:rPr lang="en-US" sz="2400" dirty="0" smtClean="0">
                <a:latin typeface="Baskerville Old Face" pitchFamily="18" charset="0"/>
              </a:rPr>
              <a:t>Content </a:t>
            </a:r>
            <a:r>
              <a:rPr lang="en-US" sz="2400" dirty="0">
                <a:latin typeface="Baskerville Old Face" pitchFamily="18" charset="0"/>
              </a:rPr>
              <a:t>lives with the account in the cloud. </a:t>
            </a:r>
            <a:endParaRPr lang="en-US" sz="2400" dirty="0" smtClean="0">
              <a:latin typeface="Baskerville Old Face" pitchFamily="18" charset="0"/>
            </a:endParaRPr>
          </a:p>
          <a:p>
            <a:r>
              <a:rPr lang="en-US" sz="2400" dirty="0" smtClean="0">
                <a:latin typeface="Baskerville Old Face" pitchFamily="18" charset="0"/>
              </a:rPr>
              <a:t>Log </a:t>
            </a:r>
            <a:r>
              <a:rPr lang="en-US" sz="2400" dirty="0">
                <a:latin typeface="Baskerville Old Face" pitchFamily="18" charset="0"/>
              </a:rPr>
              <a:t>onto any computer with Wi-Fi to find your </a:t>
            </a:r>
            <a:r>
              <a:rPr lang="en-US" sz="2400" dirty="0" smtClean="0">
                <a:latin typeface="Baskerville Old Face" pitchFamily="18" charset="0"/>
              </a:rPr>
              <a:t>content.</a:t>
            </a: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762000"/>
          </a:xfrm>
        </p:spPr>
        <p:txBody>
          <a:bodyPr/>
          <a:lstStyle/>
          <a:p>
            <a:pPr algn="l"/>
            <a:r>
              <a:rPr lang="en-US" dirty="0">
                <a:latin typeface="Baskerville Old Face" pitchFamily="18" charset="0"/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10667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22111" cy="838200"/>
          </a:xfrm>
        </p:spPr>
        <p:txBody>
          <a:bodyPr/>
          <a:lstStyle/>
          <a:p>
            <a:pPr algn="just"/>
            <a:r>
              <a:rPr lang="en-US" dirty="0" smtClean="0">
                <a:latin typeface="Baskerville Old Face" pitchFamily="18" charset="0"/>
              </a:rPr>
              <a:t>INTRODUCTION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5000"/>
            <a:ext cx="6781800" cy="4419600"/>
          </a:xfrm>
        </p:spPr>
        <p:txBody>
          <a:bodyPr/>
          <a:lstStyle/>
          <a:p>
            <a:pPr algn="just"/>
            <a:r>
              <a:rPr lang="en-US" dirty="0">
                <a:latin typeface="Baskerville Old Face" pitchFamily="18" charset="0"/>
              </a:rPr>
              <a:t>Cloud Computing provides us a means by which we can access the applications as utilities, over the Internet. It allows us to create, configure, and customize applications online. </a:t>
            </a:r>
          </a:p>
          <a:p>
            <a:pPr algn="just"/>
            <a:r>
              <a:rPr lang="en-US" dirty="0">
                <a:latin typeface="Baskerville Old Face" pitchFamily="18" charset="0"/>
              </a:rPr>
              <a:t>With Cloud Computing users can access database resources via the internet from anywhere for as long as they need without worrying about any maintenance or management of actual </a:t>
            </a:r>
            <a:r>
              <a:rPr lang="en-US" dirty="0" smtClean="0">
                <a:latin typeface="Baskerville Old Face" pitchFamily="18" charset="0"/>
              </a:rPr>
              <a:t>resources.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512511" cy="1143000"/>
          </a:xfrm>
        </p:spPr>
        <p:txBody>
          <a:bodyPr/>
          <a:lstStyle/>
          <a:p>
            <a:r>
              <a:rPr lang="en-US" dirty="0">
                <a:latin typeface="Baskerville Old Face" pitchFamily="18" charset="0"/>
              </a:rPr>
              <a:t>Download For Storage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086600" cy="4922520"/>
          </a:xfrm>
        </p:spPr>
        <p:txBody>
          <a:bodyPr/>
          <a:lstStyle/>
          <a:p>
            <a:r>
              <a:rPr lang="en-US" dirty="0">
                <a:latin typeface="Baskerville Old Face" pitchFamily="18" charset="0"/>
              </a:rPr>
              <a:t>Download a cloud based app to on your computer 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>
                <a:latin typeface="Baskerville Old Face" pitchFamily="18" charset="0"/>
              </a:rPr>
              <a:t>The app lives on your Computer 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>
                <a:latin typeface="Baskerville Old Face" pitchFamily="18" charset="0"/>
              </a:rPr>
              <a:t>Save files to the app 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When </a:t>
            </a:r>
            <a:r>
              <a:rPr lang="en-US" dirty="0">
                <a:latin typeface="Baskerville Old Face" pitchFamily="18" charset="0"/>
              </a:rPr>
              <a:t>connected to the Internet it will sync with the cloud 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The </a:t>
            </a:r>
            <a:r>
              <a:rPr lang="en-US" dirty="0">
                <a:latin typeface="Baskerville Old Face" pitchFamily="18" charset="0"/>
              </a:rPr>
              <a:t>Cloud can be accessed from any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4" y="4419600"/>
            <a:ext cx="7857066" cy="15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512511" cy="1143000"/>
          </a:xfrm>
        </p:spPr>
        <p:txBody>
          <a:bodyPr/>
          <a:lstStyle/>
          <a:p>
            <a:pPr algn="l"/>
            <a:r>
              <a:rPr lang="en-US" dirty="0" smtClean="0">
                <a:latin typeface="Baskerville Old Face" pitchFamily="18" charset="0"/>
              </a:rPr>
              <a:t>CONCLUSION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905000"/>
            <a:ext cx="7467600" cy="3931920"/>
          </a:xfrm>
        </p:spPr>
        <p:txBody>
          <a:bodyPr/>
          <a:lstStyle/>
          <a:p>
            <a:pPr algn="just"/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>
                <a:latin typeface="Baskerville Old Face" pitchFamily="18" charset="0"/>
              </a:rPr>
              <a:t>So, while cloud computing is really great and you’re probably already using it, either for business of for personal </a:t>
            </a:r>
            <a:r>
              <a:rPr lang="en-US" dirty="0" smtClean="0">
                <a:latin typeface="Baskerville Old Face" pitchFamily="18" charset="0"/>
              </a:rPr>
              <a:t>means</a:t>
            </a:r>
            <a:r>
              <a:rPr lang="en-US" dirty="0">
                <a:latin typeface="Baskerville Old Face" pitchFamily="18" charset="0"/>
              </a:rPr>
              <a:t>.</a:t>
            </a:r>
            <a:endParaRPr lang="en-US" dirty="0" smtClean="0">
              <a:latin typeface="Baskerville Old Face" pitchFamily="18" charset="0"/>
            </a:endParaRPr>
          </a:p>
          <a:p>
            <a:pPr algn="just"/>
            <a:r>
              <a:rPr lang="en-US" dirty="0" smtClean="0">
                <a:latin typeface="Baskerville Old Face" pitchFamily="18" charset="0"/>
              </a:rPr>
              <a:t>  </a:t>
            </a:r>
            <a:r>
              <a:rPr lang="en-US" dirty="0">
                <a:latin typeface="Baskerville Old Face" pitchFamily="18" charset="0"/>
              </a:rPr>
              <a:t>Cloud computing is a really cheap way for companies to have all the resources they need in once place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askerville Old Face" pitchFamily="18" charset="0"/>
              </a:rPr>
              <a:t>  It’s </a:t>
            </a:r>
            <a:r>
              <a:rPr lang="en-US" dirty="0">
                <a:latin typeface="Baskerville Old Face" pitchFamily="18" charset="0"/>
              </a:rPr>
              <a:t>a much better way to spread your resources, and it becomes easier to access things from longer distances.</a:t>
            </a:r>
          </a:p>
        </p:txBody>
      </p:sp>
    </p:spTree>
    <p:extLst>
      <p:ext uri="{BB962C8B-B14F-4D97-AF65-F5344CB8AC3E}">
        <p14:creationId xmlns:p14="http://schemas.microsoft.com/office/powerpoint/2010/main" val="216587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6781801" cy="452456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>
                <a:latin typeface="Algerian" pitchFamily="82" charset="0"/>
              </a:rPr>
              <a:t/>
            </a:r>
            <a:br>
              <a:rPr lang="en-US" sz="6600" dirty="0" smtClean="0">
                <a:latin typeface="Algerian" pitchFamily="82" charset="0"/>
              </a:rPr>
            </a:br>
            <a:r>
              <a:rPr lang="en-US" sz="6600" dirty="0" smtClean="0">
                <a:latin typeface="Algerian" pitchFamily="82" charset="0"/>
              </a:rPr>
              <a:t>THANK  You…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sz="2000" dirty="0"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1143000"/>
          </a:xfrm>
        </p:spPr>
        <p:txBody>
          <a:bodyPr/>
          <a:lstStyle/>
          <a:p>
            <a:pPr algn="just"/>
            <a:r>
              <a:rPr lang="en-US" dirty="0">
                <a:latin typeface="Baskerville Old Face" pitchFamily="18" charset="0"/>
              </a:rPr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828800"/>
            <a:ext cx="7162800" cy="4572000"/>
          </a:xfrm>
        </p:spPr>
        <p:txBody>
          <a:bodyPr/>
          <a:lstStyle/>
          <a:p>
            <a:r>
              <a:rPr lang="en-US" dirty="0">
                <a:latin typeface="Baskerville Old Face" pitchFamily="18" charset="0"/>
              </a:rPr>
              <a:t>The term Cloud refers to a Network or Internet. In other words, we can say that Cloud is something, which is present at remote location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>
                <a:latin typeface="Baskerville Old Face" pitchFamily="18" charset="0"/>
              </a:rPr>
              <a:t>Cloud can provide services over network, i.e., on public networks or on private networks, i.e., WAN, LAN or VPN. Applications such as e-mail, web conferencing, customer relationship management (CRM), all run in cloud.</a:t>
            </a:r>
          </a:p>
        </p:txBody>
      </p:sp>
    </p:spTree>
    <p:extLst>
      <p:ext uri="{BB962C8B-B14F-4D97-AF65-F5344CB8AC3E}">
        <p14:creationId xmlns:p14="http://schemas.microsoft.com/office/powerpoint/2010/main" val="13078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77200" cy="990600"/>
          </a:xfrm>
        </p:spPr>
        <p:txBody>
          <a:bodyPr/>
          <a:lstStyle/>
          <a:p>
            <a:pPr algn="just"/>
            <a:r>
              <a:rPr lang="en-US" dirty="0" smtClean="0">
                <a:latin typeface="Baskerville Old Face" pitchFamily="18" charset="0"/>
              </a:rPr>
              <a:t>What is cloud computing?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7391400" cy="4800600"/>
          </a:xfrm>
        </p:spPr>
        <p:txBody>
          <a:bodyPr/>
          <a:lstStyle/>
          <a:p>
            <a:pPr algn="just"/>
            <a:endParaRPr lang="en-US" dirty="0" smtClean="0">
              <a:latin typeface="Baskerville Old Face" pitchFamily="18" charset="0"/>
            </a:endParaRPr>
          </a:p>
          <a:p>
            <a:pPr algn="just"/>
            <a:r>
              <a:rPr lang="en-US" dirty="0" smtClean="0">
                <a:latin typeface="Baskerville Old Face" pitchFamily="18" charset="0"/>
              </a:rPr>
              <a:t>Cloud </a:t>
            </a:r>
            <a:r>
              <a:rPr lang="en-US" dirty="0">
                <a:latin typeface="Baskerville Old Face" pitchFamily="18" charset="0"/>
              </a:rPr>
              <a:t>Computing refers to manipulating, configuring, and accessing the applications online. It offers online data storage, infrastructure and application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pPr marL="45720" indent="0" algn="just">
              <a:buNone/>
            </a:pPr>
            <a:endParaRPr lang="en-US" dirty="0">
              <a:latin typeface="Baskerville Old Face" pitchFamily="18" charset="0"/>
            </a:endParaRPr>
          </a:p>
          <a:p>
            <a:pPr algn="just"/>
            <a:r>
              <a:rPr lang="en-US" dirty="0">
                <a:latin typeface="Baskerville Old Face" pitchFamily="18" charset="0"/>
              </a:rPr>
              <a:t>Cloud Computing is both a combination of software and hardware based computing resources delivered as a network </a:t>
            </a:r>
            <a:r>
              <a:rPr lang="en-US" dirty="0" smtClean="0">
                <a:latin typeface="Baskerville Old Face" pitchFamily="18" charset="0"/>
              </a:rPr>
              <a:t>service.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/>
          <a:lstStyle/>
          <a:p>
            <a:pPr algn="l"/>
            <a:r>
              <a:rPr lang="en-US" dirty="0">
                <a:latin typeface="Baskerville Old Face" pitchFamily="18" charset="0"/>
              </a:rPr>
              <a:t>Cloud </a:t>
            </a:r>
            <a:r>
              <a:rPr lang="en-US" dirty="0" smtClean="0">
                <a:latin typeface="Baskerville Old Face" pitchFamily="18" charset="0"/>
              </a:rPr>
              <a:t>Computing Architecture </a:t>
            </a:r>
            <a:endParaRPr lang="en-US" dirty="0">
              <a:latin typeface="Baskerville Old Face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894339" cy="4114800"/>
          </a:xfrm>
        </p:spPr>
      </p:pic>
    </p:spTree>
    <p:extLst>
      <p:ext uri="{BB962C8B-B14F-4D97-AF65-F5344CB8AC3E}">
        <p14:creationId xmlns:p14="http://schemas.microsoft.com/office/powerpoint/2010/main" val="1920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512511" cy="914400"/>
          </a:xfrm>
        </p:spPr>
        <p:txBody>
          <a:bodyPr/>
          <a:lstStyle/>
          <a:p>
            <a:pPr algn="l"/>
            <a:r>
              <a:rPr lang="en-US" dirty="0">
                <a:latin typeface="Baskerville Old Face" pitchFamily="18" charset="0"/>
              </a:rPr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6400800" cy="4648200"/>
          </a:xfrm>
        </p:spPr>
        <p:txBody>
          <a:bodyPr/>
          <a:lstStyle/>
          <a:p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There </a:t>
            </a:r>
            <a:r>
              <a:rPr lang="en-US" dirty="0">
                <a:latin typeface="Baskerville Old Face" pitchFamily="18" charset="0"/>
              </a:rPr>
              <a:t>are certain services and models working behind the scene making the cloud computing feasible and accessible to end users. Following are the working models for cloud computing</a:t>
            </a:r>
            <a:r>
              <a:rPr lang="en-US" dirty="0" smtClean="0">
                <a:latin typeface="Baskerville Old Face" pitchFamily="18" charset="0"/>
              </a:rPr>
              <a:t>:</a:t>
            </a:r>
          </a:p>
          <a:p>
            <a:pPr marL="45720" indent="0">
              <a:buNone/>
            </a:pP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1</a:t>
            </a:r>
            <a:r>
              <a:rPr lang="en-US" dirty="0">
                <a:latin typeface="Baskerville Old Face" pitchFamily="18" charset="0"/>
              </a:rPr>
              <a:t>. Deployment </a:t>
            </a:r>
            <a:r>
              <a:rPr lang="en-US" dirty="0" smtClean="0">
                <a:latin typeface="Baskerville Old Face" pitchFamily="18" charset="0"/>
              </a:rPr>
              <a:t>Models</a:t>
            </a:r>
          </a:p>
          <a:p>
            <a:pPr marL="45720" indent="0">
              <a:buNone/>
            </a:pPr>
            <a:r>
              <a:rPr lang="en-US" dirty="0" smtClean="0">
                <a:latin typeface="Baskerville Old Face" pitchFamily="18" charset="0"/>
              </a:rPr>
              <a:t>2</a:t>
            </a:r>
            <a:r>
              <a:rPr lang="en-US" dirty="0">
                <a:latin typeface="Baskerville Old Face" pitchFamily="18" charset="0"/>
              </a:rPr>
              <a:t>. Service Models </a:t>
            </a:r>
          </a:p>
        </p:txBody>
      </p:sp>
    </p:spTree>
    <p:extLst>
      <p:ext uri="{BB962C8B-B14F-4D97-AF65-F5344CB8AC3E}">
        <p14:creationId xmlns:p14="http://schemas.microsoft.com/office/powerpoint/2010/main" val="37555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609600"/>
            <a:ext cx="8077200" cy="5684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b="1" dirty="0" smtClean="0">
                <a:latin typeface="Baskerville Old Face" pitchFamily="18" charset="0"/>
              </a:rPr>
              <a:t>Deployment  Models</a:t>
            </a:r>
          </a:p>
          <a:p>
            <a:pPr marL="45720" indent="0">
              <a:buNone/>
            </a:pPr>
            <a:r>
              <a:rPr lang="en-US" dirty="0">
                <a:latin typeface="Baskerville Old Face" pitchFamily="18" charset="0"/>
              </a:rPr>
              <a:t>Deployment models define the type of access to the cloud, i.e., how the cloud is located? Cloud can have any of the four types of access: </a:t>
            </a:r>
            <a:r>
              <a:rPr lang="en-US" dirty="0" smtClean="0">
                <a:latin typeface="Baskerville Old Face" pitchFamily="18" charset="0"/>
              </a:rPr>
              <a:t>Public </a:t>
            </a:r>
            <a:r>
              <a:rPr lang="en-US" dirty="0">
                <a:latin typeface="Baskerville Old Face" pitchFamily="18" charset="0"/>
              </a:rPr>
              <a:t>Private, Hybrid and </a:t>
            </a:r>
            <a:r>
              <a:rPr lang="en-US" dirty="0" smtClean="0">
                <a:latin typeface="Baskerville Old Face" pitchFamily="18" charset="0"/>
              </a:rPr>
              <a:t>Community.</a:t>
            </a:r>
          </a:p>
          <a:p>
            <a:pPr marL="45720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6172200" cy="38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731520"/>
            <a:ext cx="7848600" cy="5516880"/>
          </a:xfrm>
        </p:spPr>
        <p:txBody>
          <a:bodyPr/>
          <a:lstStyle/>
          <a:p>
            <a:r>
              <a:rPr lang="en-US" b="1" dirty="0">
                <a:latin typeface="Baskerville Old Face" pitchFamily="18" charset="0"/>
              </a:rPr>
              <a:t>PUBLIC CLOUD : </a:t>
            </a:r>
            <a:r>
              <a:rPr lang="en-US" dirty="0">
                <a:latin typeface="Baskerville Old Face" pitchFamily="18" charset="0"/>
              </a:rPr>
              <a:t>The Public Cloud allows systems and services to be easily accessible to the general public. Public cloud may be less secure because of its openness, e.g., e-mail. 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PRIVATE </a:t>
            </a:r>
            <a:r>
              <a:rPr lang="en-US" b="1" dirty="0">
                <a:latin typeface="Baskerville Old Face" pitchFamily="18" charset="0"/>
              </a:rPr>
              <a:t>CLOUD : </a:t>
            </a:r>
            <a:r>
              <a:rPr lang="en-US" dirty="0">
                <a:latin typeface="Baskerville Old Face" pitchFamily="18" charset="0"/>
              </a:rPr>
              <a:t>The Private Cloud allows systems and services to be accessible within an organization. It offers increased security because of its private nature. 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COMMUNITY </a:t>
            </a:r>
            <a:r>
              <a:rPr lang="en-US" b="1" dirty="0">
                <a:latin typeface="Baskerville Old Face" pitchFamily="18" charset="0"/>
              </a:rPr>
              <a:t>CLOUD : </a:t>
            </a:r>
            <a:r>
              <a:rPr lang="en-US" dirty="0">
                <a:latin typeface="Baskerville Old Face" pitchFamily="18" charset="0"/>
              </a:rPr>
              <a:t>The Community Cloud allows systems and services to be accessible by group of organizations. 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HYBRID </a:t>
            </a:r>
            <a:r>
              <a:rPr lang="en-US" b="1" dirty="0">
                <a:latin typeface="Baskerville Old Face" pitchFamily="18" charset="0"/>
              </a:rPr>
              <a:t>CLOUD : </a:t>
            </a:r>
            <a:r>
              <a:rPr lang="en-US" dirty="0">
                <a:latin typeface="Baskerville Old Face" pitchFamily="18" charset="0"/>
              </a:rPr>
              <a:t>The Hybrid Cloud is mixture of public and private cloud. However, the critical activities are performed using private cloud while the non-critical activities are performed using public cloud.</a:t>
            </a:r>
          </a:p>
        </p:txBody>
      </p:sp>
    </p:spTree>
    <p:extLst>
      <p:ext uri="{BB962C8B-B14F-4D97-AF65-F5344CB8AC3E}">
        <p14:creationId xmlns:p14="http://schemas.microsoft.com/office/powerpoint/2010/main" val="34476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731520"/>
            <a:ext cx="7086600" cy="5364480"/>
          </a:xfrm>
        </p:spPr>
        <p:txBody>
          <a:bodyPr/>
          <a:lstStyle/>
          <a:p>
            <a:pPr marL="45720" indent="0">
              <a:buNone/>
            </a:pPr>
            <a:r>
              <a:rPr lang="en-US" sz="3200" b="1" dirty="0" smtClean="0">
                <a:latin typeface="Baskerville Old Face" pitchFamily="18" charset="0"/>
              </a:rPr>
              <a:t>Service </a:t>
            </a:r>
            <a:r>
              <a:rPr lang="en-US" sz="3200" b="1" dirty="0">
                <a:latin typeface="Baskerville Old Face" pitchFamily="18" charset="0"/>
              </a:rPr>
              <a:t>Models </a:t>
            </a:r>
            <a:endParaRPr lang="en-US" sz="3200" b="1" dirty="0" smtClean="0">
              <a:latin typeface="Baskerville Old Face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Service </a:t>
            </a:r>
            <a:r>
              <a:rPr lang="en-US" dirty="0">
                <a:latin typeface="Baskerville Old Face" pitchFamily="18" charset="0"/>
              </a:rPr>
              <a:t>Models are the reference models on which the Cloud Computing is based. These can be categorized into three basic service </a:t>
            </a:r>
            <a:r>
              <a:rPr lang="en-US" dirty="0" smtClean="0">
                <a:latin typeface="Baskerville Old Face" pitchFamily="18" charset="0"/>
              </a:rPr>
              <a:t>models </a:t>
            </a:r>
            <a:r>
              <a:rPr lang="en-US" dirty="0">
                <a:latin typeface="Baskerville Old Face" pitchFamily="18" charset="0"/>
              </a:rPr>
              <a:t>as listed </a:t>
            </a:r>
            <a:r>
              <a:rPr lang="en-US" dirty="0" smtClean="0">
                <a:latin typeface="Baskerville Old Face" pitchFamily="18" charset="0"/>
              </a:rPr>
              <a:t>below:</a:t>
            </a:r>
          </a:p>
          <a:p>
            <a:pPr marL="45720" indent="0">
              <a:buNone/>
            </a:pPr>
            <a:r>
              <a:rPr lang="en-US" b="1" dirty="0">
                <a:latin typeface="Baskerville Old Face" pitchFamily="18" charset="0"/>
              </a:rPr>
              <a:t>1.Infrastructure as a Service (</a:t>
            </a:r>
            <a:r>
              <a:rPr lang="en-US" b="1" dirty="0" err="1">
                <a:latin typeface="Baskerville Old Face" pitchFamily="18" charset="0"/>
              </a:rPr>
              <a:t>IaaS</a:t>
            </a:r>
            <a:r>
              <a:rPr lang="en-US" b="1" dirty="0">
                <a:latin typeface="Baskerville Old Face" pitchFamily="18" charset="0"/>
              </a:rPr>
              <a:t>) </a:t>
            </a:r>
            <a:endParaRPr lang="en-US" b="1" dirty="0" smtClean="0">
              <a:latin typeface="Baskerville Old Face" pitchFamily="18" charset="0"/>
            </a:endParaRPr>
          </a:p>
          <a:p>
            <a:pPr marL="45720" indent="0">
              <a:buNone/>
            </a:pPr>
            <a:r>
              <a:rPr lang="en-US" b="1" dirty="0" smtClean="0">
                <a:latin typeface="Baskerville Old Face" pitchFamily="18" charset="0"/>
              </a:rPr>
              <a:t>2</a:t>
            </a:r>
            <a:r>
              <a:rPr lang="en-US" b="1" dirty="0">
                <a:latin typeface="Baskerville Old Face" pitchFamily="18" charset="0"/>
              </a:rPr>
              <a:t>. Platform as a Service (</a:t>
            </a:r>
            <a:r>
              <a:rPr lang="en-US" b="1" dirty="0" err="1">
                <a:latin typeface="Baskerville Old Face" pitchFamily="18" charset="0"/>
              </a:rPr>
              <a:t>PaaS</a:t>
            </a:r>
            <a:r>
              <a:rPr lang="en-US" b="1" dirty="0" smtClean="0">
                <a:latin typeface="Baskerville Old Face" pitchFamily="18" charset="0"/>
              </a:rPr>
              <a:t>)</a:t>
            </a:r>
          </a:p>
          <a:p>
            <a:pPr marL="45720" indent="0">
              <a:buNone/>
            </a:pPr>
            <a:r>
              <a:rPr lang="en-US" b="1" dirty="0" smtClean="0">
                <a:latin typeface="Baskerville Old Face" pitchFamily="18" charset="0"/>
              </a:rPr>
              <a:t>3</a:t>
            </a:r>
            <a:r>
              <a:rPr lang="en-US" b="1" dirty="0">
                <a:latin typeface="Baskerville Old Face" pitchFamily="18" charset="0"/>
              </a:rPr>
              <a:t>. Software as a Service (</a:t>
            </a:r>
            <a:r>
              <a:rPr lang="en-US" b="1" dirty="0" err="1">
                <a:latin typeface="Baskerville Old Face" pitchFamily="18" charset="0"/>
              </a:rPr>
              <a:t>SaaS</a:t>
            </a:r>
            <a:r>
              <a:rPr lang="en-US" b="1" dirty="0">
                <a:latin typeface="Baskerville Old Face" pitchFamily="18" charset="0"/>
              </a:rPr>
              <a:t>) </a:t>
            </a:r>
          </a:p>
        </p:txBody>
      </p:sp>
      <p:pic>
        <p:nvPicPr>
          <p:cNvPr id="4" name="Picture 3" descr="C:\Users\AleeshaKurian\Desktop\componen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73152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3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325</TotalTime>
  <Words>818</Words>
  <Application>Microsoft Office PowerPoint</Application>
  <PresentationFormat>On-screen Show (4:3)</PresentationFormat>
  <Paragraphs>81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Slipstream</vt:lpstr>
      <vt:lpstr>CLOUD COMPUTING</vt:lpstr>
      <vt:lpstr>INTRODUCTION</vt:lpstr>
      <vt:lpstr>What is Cloud?</vt:lpstr>
      <vt:lpstr>What is cloud computing?</vt:lpstr>
      <vt:lpstr>Cloud Computing Architecture </vt:lpstr>
      <vt:lpstr>Basic Concepts</vt:lpstr>
      <vt:lpstr>PowerPoint Presentation</vt:lpstr>
      <vt:lpstr>PowerPoint Presentation</vt:lpstr>
      <vt:lpstr>PowerPoint Presentation</vt:lpstr>
      <vt:lpstr>Infrastructure as a Service (IaaS)</vt:lpstr>
      <vt:lpstr>IaaS Examples</vt:lpstr>
      <vt:lpstr>Platform as a Service (PaaS)</vt:lpstr>
      <vt:lpstr>PaaS Examples</vt:lpstr>
      <vt:lpstr>Software as a Service (SaaS)</vt:lpstr>
      <vt:lpstr>SaaS Examples</vt:lpstr>
      <vt:lpstr>Do you Use the Cloud?</vt:lpstr>
      <vt:lpstr>Advantages</vt:lpstr>
      <vt:lpstr>Disadvantages</vt:lpstr>
      <vt:lpstr>Cloud Storage</vt:lpstr>
      <vt:lpstr>Download For Storage </vt:lpstr>
      <vt:lpstr>CONCLUSION</vt:lpstr>
      <vt:lpstr> THANK  You…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AleeshaKurian</dc:creator>
  <cp:lastModifiedBy>AleeshaKurian</cp:lastModifiedBy>
  <cp:revision>24</cp:revision>
  <dcterms:created xsi:type="dcterms:W3CDTF">2017-11-07T04:19:40Z</dcterms:created>
  <dcterms:modified xsi:type="dcterms:W3CDTF">2017-11-10T14:33:23Z</dcterms:modified>
</cp:coreProperties>
</file>