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6/9/2025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6/9/2025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6/9/2025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1790B7-2B3A-68CB-0153-89E61609C6C7}"/>
              </a:ext>
            </a:extLst>
          </p:cNvPr>
          <p:cNvSpPr>
            <a:spLocks noGrp="1"/>
          </p:cNvSpPr>
          <p:nvPr>
            <p:ph type="ctrTitle"/>
          </p:nvPr>
        </p:nvSpPr>
        <p:spPr/>
        <p:txBody>
          <a:bodyPr/>
          <a:lstStyle/>
          <a:p>
            <a:r>
              <a:rPr lang="en-GB" b="1" dirty="0"/>
              <a:t>DIGITAL SIGNAGE</a:t>
            </a:r>
            <a:r>
              <a:rPr lang="en-GB" dirty="0"/>
              <a:t> </a:t>
            </a:r>
            <a:endParaRPr lang="en-US" dirty="0"/>
          </a:p>
        </p:txBody>
      </p:sp>
    </p:spTree>
    <p:extLst>
      <p:ext uri="{BB962C8B-B14F-4D97-AF65-F5344CB8AC3E}">
        <p14:creationId xmlns:p14="http://schemas.microsoft.com/office/powerpoint/2010/main" val="317392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8CA05-58EA-5E37-C6DB-A86E9600C374}"/>
              </a:ext>
            </a:extLst>
          </p:cNvPr>
          <p:cNvSpPr>
            <a:spLocks noGrp="1"/>
          </p:cNvSpPr>
          <p:nvPr>
            <p:ph type="title"/>
          </p:nvPr>
        </p:nvSpPr>
        <p:spPr/>
        <p:txBody>
          <a:bodyPr/>
          <a:lstStyle/>
          <a:p>
            <a:r>
              <a:rPr lang="en-GB" b="1" dirty="0"/>
              <a:t>SYSTEM OVERVIEW</a:t>
            </a:r>
            <a:r>
              <a:rPr lang="en-GB" dirty="0"/>
              <a:t> </a:t>
            </a:r>
            <a:endParaRPr lang="en-US" dirty="0"/>
          </a:p>
        </p:txBody>
      </p:sp>
      <p:pic>
        <p:nvPicPr>
          <p:cNvPr id="4" name="Picture 4">
            <a:extLst>
              <a:ext uri="{FF2B5EF4-FFF2-40B4-BE49-F238E27FC236}">
                <a16:creationId xmlns:a16="http://schemas.microsoft.com/office/drawing/2014/main" id="{4CA801F2-7294-DAF1-EA28-65449B1BE54D}"/>
              </a:ext>
            </a:extLst>
          </p:cNvPr>
          <p:cNvPicPr>
            <a:picLocks noChangeAspect="1"/>
          </p:cNvPicPr>
          <p:nvPr/>
        </p:nvPicPr>
        <p:blipFill>
          <a:blip r:embed="rId2"/>
          <a:stretch>
            <a:fillRect/>
          </a:stretch>
        </p:blipFill>
        <p:spPr>
          <a:xfrm>
            <a:off x="1371599" y="1465385"/>
            <a:ext cx="9930180" cy="5037259"/>
          </a:xfrm>
          <a:prstGeom prst="rect">
            <a:avLst/>
          </a:prstGeom>
        </p:spPr>
      </p:pic>
    </p:spTree>
    <p:extLst>
      <p:ext uri="{BB962C8B-B14F-4D97-AF65-F5344CB8AC3E}">
        <p14:creationId xmlns:p14="http://schemas.microsoft.com/office/powerpoint/2010/main" val="358728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628E-D13E-DA4F-029A-B6E28A21DE47}"/>
              </a:ext>
            </a:extLst>
          </p:cNvPr>
          <p:cNvSpPr>
            <a:spLocks noGrp="1"/>
          </p:cNvSpPr>
          <p:nvPr>
            <p:ph type="title"/>
          </p:nvPr>
        </p:nvSpPr>
        <p:spPr/>
        <p:txBody>
          <a:bodyPr/>
          <a:lstStyle/>
          <a:p>
            <a:r>
              <a:rPr lang="en-GB" b="1" dirty="0"/>
              <a:t>CONCLUSION</a:t>
            </a:r>
            <a:r>
              <a:rPr lang="en-GB" dirty="0"/>
              <a:t> </a:t>
            </a:r>
            <a:endParaRPr lang="en-US" dirty="0"/>
          </a:p>
        </p:txBody>
      </p:sp>
      <p:sp>
        <p:nvSpPr>
          <p:cNvPr id="3" name="Content Placeholder 2">
            <a:extLst>
              <a:ext uri="{FF2B5EF4-FFF2-40B4-BE49-F238E27FC236}">
                <a16:creationId xmlns:a16="http://schemas.microsoft.com/office/drawing/2014/main" id="{F5695E19-7C5E-600C-4BEC-B127D8D8A66D}"/>
              </a:ext>
            </a:extLst>
          </p:cNvPr>
          <p:cNvSpPr>
            <a:spLocks noGrp="1"/>
          </p:cNvSpPr>
          <p:nvPr>
            <p:ph idx="1"/>
          </p:nvPr>
        </p:nvSpPr>
        <p:spPr>
          <a:xfrm>
            <a:off x="1682994" y="1828067"/>
            <a:ext cx="9601200" cy="3581400"/>
          </a:xfrm>
        </p:spPr>
        <p:txBody>
          <a:bodyPr>
            <a:normAutofit/>
          </a:bodyPr>
          <a:lstStyle/>
          <a:p>
            <a:pPr marL="0" indent="0">
              <a:buNone/>
            </a:pPr>
            <a:r>
              <a:rPr lang="en-GB" sz="2800" dirty="0">
                <a:latin typeface="Arial" panose="020B0604020202020204" pitchFamily="34" charset="0"/>
                <a:cs typeface="Arial" panose="020B0604020202020204" pitchFamily="34" charset="0"/>
              </a:rPr>
              <a:t>Successfully implemented a dynamic digital signage system enhancing user interaction and reducing costs.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682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FC70-C56B-97B4-42A8-DD08108209DE}"/>
              </a:ext>
            </a:extLst>
          </p:cNvPr>
          <p:cNvSpPr>
            <a:spLocks noGrp="1"/>
          </p:cNvSpPr>
          <p:nvPr>
            <p:ph type="ctrTitle"/>
          </p:nvPr>
        </p:nvSpPr>
        <p:spPr/>
        <p:txBody>
          <a:bodyPr/>
          <a:lstStyle/>
          <a:p>
            <a:r>
              <a:rPr lang="en-GB" dirty="0"/>
              <a:t>THANK YOU...</a:t>
            </a:r>
            <a:endParaRPr lang="en-US" dirty="0"/>
          </a:p>
        </p:txBody>
      </p:sp>
    </p:spTree>
    <p:extLst>
      <p:ext uri="{BB962C8B-B14F-4D97-AF65-F5344CB8AC3E}">
        <p14:creationId xmlns:p14="http://schemas.microsoft.com/office/powerpoint/2010/main" val="370440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12682-0482-6030-EF63-F65483CAD088}"/>
              </a:ext>
            </a:extLst>
          </p:cNvPr>
          <p:cNvSpPr>
            <a:spLocks noGrp="1"/>
          </p:cNvSpPr>
          <p:nvPr>
            <p:ph type="title"/>
          </p:nvPr>
        </p:nvSpPr>
        <p:spPr/>
        <p:txBody>
          <a:bodyPr/>
          <a:lstStyle/>
          <a:p>
            <a:r>
              <a:rPr lang="en-GB" b="1" dirty="0"/>
              <a:t>GROUP MEMBERS:</a:t>
            </a:r>
            <a:endParaRPr lang="en-US" b="1" dirty="0"/>
          </a:p>
        </p:txBody>
      </p:sp>
      <p:sp>
        <p:nvSpPr>
          <p:cNvPr id="3" name="Content Placeholder 2">
            <a:extLst>
              <a:ext uri="{FF2B5EF4-FFF2-40B4-BE49-F238E27FC236}">
                <a16:creationId xmlns:a16="http://schemas.microsoft.com/office/drawing/2014/main" id="{C0460F1F-9B18-75A4-6483-640CCFFB2002}"/>
              </a:ext>
            </a:extLst>
          </p:cNvPr>
          <p:cNvSpPr>
            <a:spLocks noGrp="1"/>
          </p:cNvSpPr>
          <p:nvPr>
            <p:ph idx="1"/>
          </p:nvPr>
        </p:nvSpPr>
        <p:spPr>
          <a:xfrm>
            <a:off x="1371600" y="1638300"/>
            <a:ext cx="9601200" cy="3581400"/>
          </a:xfrm>
        </p:spPr>
        <p:txBody>
          <a:bodyPr>
            <a:normAutofit/>
          </a:bodyPr>
          <a:lstStyle/>
          <a:p>
            <a:r>
              <a:rPr lang="en-GB" sz="2400" dirty="0">
                <a:latin typeface="Arial" panose="020B0604020202020204" pitchFamily="34" charset="0"/>
                <a:cs typeface="Arial" panose="020B0604020202020204" pitchFamily="34" charset="0"/>
              </a:rPr>
              <a:t>BIT21208  Aleeza Aftab.</a:t>
            </a:r>
          </a:p>
          <a:p>
            <a:r>
              <a:rPr lang="en-GB" sz="2400" dirty="0">
                <a:latin typeface="Arial" panose="020B0604020202020204" pitchFamily="34" charset="0"/>
                <a:cs typeface="Arial" panose="020B0604020202020204" pitchFamily="34" charset="0"/>
              </a:rPr>
              <a:t>BIT21242  Ayesha Shahbaz.</a:t>
            </a:r>
          </a:p>
          <a:p>
            <a:pPr marL="0" indent="0">
              <a:buNone/>
            </a:pPr>
            <a:endParaRPr lang="en-GB" sz="2400" dirty="0">
              <a:latin typeface="Arial" panose="020B0604020202020204" pitchFamily="34" charset="0"/>
              <a:cs typeface="Arial" panose="020B0604020202020204" pitchFamily="34" charset="0"/>
            </a:endParaRPr>
          </a:p>
          <a:p>
            <a:pPr marL="0" indent="0">
              <a:buNone/>
            </a:pPr>
            <a:r>
              <a:rPr lang="en-GB" sz="2400" b="1" dirty="0">
                <a:latin typeface="Arial" panose="020B0604020202020204" pitchFamily="34" charset="0"/>
                <a:cs typeface="Arial" panose="020B0604020202020204" pitchFamily="34" charset="0"/>
              </a:rPr>
              <a:t>ADVISER:</a:t>
            </a:r>
            <a:r>
              <a:rPr lang="en-GB" sz="2400" dirty="0">
                <a:latin typeface="Arial" panose="020B0604020202020204" pitchFamily="34" charset="0"/>
                <a:cs typeface="Arial" panose="020B0604020202020204" pitchFamily="34" charset="0"/>
              </a:rPr>
              <a:t> Prof. Salmaan Naseer Adil</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1492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A2F3-26FE-9101-AF41-19F925C807C6}"/>
              </a:ext>
            </a:extLst>
          </p:cNvPr>
          <p:cNvSpPr>
            <a:spLocks noGrp="1"/>
          </p:cNvSpPr>
          <p:nvPr>
            <p:ph type="title"/>
          </p:nvPr>
        </p:nvSpPr>
        <p:spPr/>
        <p:txBody>
          <a:bodyPr/>
          <a:lstStyle/>
          <a:p>
            <a:r>
              <a:rPr lang="en-GB" b="1" dirty="0"/>
              <a:t>INTRODUCTION</a:t>
            </a:r>
            <a:r>
              <a:rPr lang="en-GB" dirty="0"/>
              <a:t> </a:t>
            </a:r>
            <a:endParaRPr lang="en-US" dirty="0"/>
          </a:p>
        </p:txBody>
      </p:sp>
      <p:sp>
        <p:nvSpPr>
          <p:cNvPr id="3" name="Content Placeholder 2">
            <a:extLst>
              <a:ext uri="{FF2B5EF4-FFF2-40B4-BE49-F238E27FC236}">
                <a16:creationId xmlns:a16="http://schemas.microsoft.com/office/drawing/2014/main" id="{000960C7-D774-3ABC-1D3D-5EDCEF74C248}"/>
              </a:ext>
            </a:extLst>
          </p:cNvPr>
          <p:cNvSpPr>
            <a:spLocks noGrp="1"/>
          </p:cNvSpPr>
          <p:nvPr>
            <p:ph idx="1"/>
          </p:nvPr>
        </p:nvSpPr>
        <p:spPr>
          <a:xfrm>
            <a:off x="1530594" y="1791432"/>
            <a:ext cx="9601200" cy="3581400"/>
          </a:xfrm>
        </p:spPr>
        <p:txBody>
          <a:bodyPr>
            <a:normAutofit lnSpcReduction="10000"/>
          </a:bodyPr>
          <a:lstStyle/>
          <a:p>
            <a:r>
              <a:rPr lang="en-GB" sz="2400" dirty="0">
                <a:latin typeface="Arial" panose="020B0604020202020204" pitchFamily="34" charset="0"/>
                <a:cs typeface="Arial" panose="020B0604020202020204" pitchFamily="34" charset="0"/>
              </a:rPr>
              <a:t>A digital signage is an application that allows businesses to create, manage, and showcase promotions, advertisements, announcements and other relevant information of products visually on digital screens.</a:t>
            </a:r>
          </a:p>
          <a:p>
            <a:r>
              <a:rPr lang="en-GB" sz="2400" dirty="0">
                <a:latin typeface="Arial" panose="020B0604020202020204" pitchFamily="34" charset="0"/>
                <a:cs typeface="Arial" panose="020B0604020202020204" pitchFamily="34" charset="0"/>
              </a:rPr>
              <a:t>This can help explore the ways to use digital to inform, entertain, educate and communicate with customers in your store.Enable Customers to easily explore products through digital screens independently, get informed by new releases, sales and they can see all the detailed information of products by himself/herself instead of waiting in long lines for their turn.</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84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C2CFC-6A9D-9CCE-9D38-325D7ECC50B5}"/>
              </a:ext>
            </a:extLst>
          </p:cNvPr>
          <p:cNvSpPr>
            <a:spLocks noGrp="1"/>
          </p:cNvSpPr>
          <p:nvPr>
            <p:ph type="title"/>
          </p:nvPr>
        </p:nvSpPr>
        <p:spPr/>
        <p:txBody>
          <a:bodyPr/>
          <a:lstStyle/>
          <a:p>
            <a:r>
              <a:rPr lang="en-GB" b="1" dirty="0"/>
              <a:t>OBJECTIVES &amp; SCOPES</a:t>
            </a:r>
            <a:endParaRPr lang="en-US" b="1" dirty="0"/>
          </a:p>
        </p:txBody>
      </p:sp>
      <p:sp>
        <p:nvSpPr>
          <p:cNvPr id="4" name="Text Placeholder 3">
            <a:extLst>
              <a:ext uri="{FF2B5EF4-FFF2-40B4-BE49-F238E27FC236}">
                <a16:creationId xmlns:a16="http://schemas.microsoft.com/office/drawing/2014/main" id="{043F048A-AEE9-99A1-D454-C36004F99002}"/>
              </a:ext>
            </a:extLst>
          </p:cNvPr>
          <p:cNvSpPr>
            <a:spLocks noGrp="1"/>
          </p:cNvSpPr>
          <p:nvPr>
            <p:ph type="body" idx="1"/>
          </p:nvPr>
        </p:nvSpPr>
        <p:spPr>
          <a:xfrm>
            <a:off x="1223003" y="1516952"/>
            <a:ext cx="4443984" cy="823912"/>
          </a:xfrm>
        </p:spPr>
        <p:txBody>
          <a:bodyPr/>
          <a:lstStyle/>
          <a:p>
            <a:r>
              <a:rPr lang="en-GB" b="1" dirty="0"/>
              <a:t>OBJECTIVES:</a:t>
            </a:r>
            <a:endParaRPr lang="en-US" b="1" dirty="0"/>
          </a:p>
        </p:txBody>
      </p:sp>
      <p:sp>
        <p:nvSpPr>
          <p:cNvPr id="3" name="Content Placeholder 2">
            <a:extLst>
              <a:ext uri="{FF2B5EF4-FFF2-40B4-BE49-F238E27FC236}">
                <a16:creationId xmlns:a16="http://schemas.microsoft.com/office/drawing/2014/main" id="{B992633B-59FE-745B-1282-C5CCDEAB8632}"/>
              </a:ext>
            </a:extLst>
          </p:cNvPr>
          <p:cNvSpPr>
            <a:spLocks noGrp="1"/>
          </p:cNvSpPr>
          <p:nvPr>
            <p:ph sz="half" idx="2"/>
          </p:nvPr>
        </p:nvSpPr>
        <p:spPr>
          <a:xfrm>
            <a:off x="1221398" y="2340864"/>
            <a:ext cx="4874602" cy="4271684"/>
          </a:xfrm>
        </p:spPr>
        <p:txBody>
          <a:bodyPr>
            <a:normAutofit fontScale="92500" lnSpcReduction="20000"/>
          </a:bodyPr>
          <a:lstStyle/>
          <a:p>
            <a:r>
              <a:rPr lang="en-GB" sz="2600" dirty="0">
                <a:latin typeface="Arial" panose="020B0604020202020204" pitchFamily="34" charset="0"/>
                <a:cs typeface="Arial" panose="020B0604020202020204" pitchFamily="34" charset="0"/>
              </a:rPr>
              <a:t>Enable customers to see all details of products including features and prices.</a:t>
            </a:r>
          </a:p>
          <a:p>
            <a:r>
              <a:rPr lang="en-GB" sz="2600" dirty="0">
                <a:latin typeface="Arial" panose="020B0604020202020204" pitchFamily="34" charset="0"/>
                <a:cs typeface="Arial" panose="020B0604020202020204" pitchFamily="34" charset="0"/>
              </a:rPr>
              <a:t>In absence of a salesman,customers can explore products by themselves instead of waiting.</a:t>
            </a:r>
          </a:p>
          <a:p>
            <a:r>
              <a:rPr lang="en-GB" sz="2600" dirty="0">
                <a:latin typeface="Arial" panose="020B0604020202020204" pitchFamily="34" charset="0"/>
                <a:cs typeface="Arial" panose="020B0604020202020204" pitchFamily="34" charset="0"/>
              </a:rPr>
              <a:t>To reduce display costs and other costs.</a:t>
            </a:r>
          </a:p>
          <a:p>
            <a:r>
              <a:rPr lang="en-GB" sz="2600" dirty="0">
                <a:latin typeface="Arial" panose="020B0604020202020204" pitchFamily="34" charset="0"/>
                <a:cs typeface="Arial" panose="020B0604020202020204" pitchFamily="34" charset="0"/>
              </a:rPr>
              <a:t>Owners can maintain inventory records.</a:t>
            </a:r>
          </a:p>
          <a:p>
            <a:r>
              <a:rPr lang="en-GB" sz="2600" dirty="0">
                <a:latin typeface="Arial" panose="020B0604020202020204" pitchFamily="34" charset="0"/>
                <a:cs typeface="Arial" panose="020B0604020202020204" pitchFamily="34" charset="0"/>
              </a:rPr>
              <a:t>Customers can see availability and unavailability of products.</a:t>
            </a:r>
          </a:p>
          <a:p>
            <a:endParaRPr lang="en-US" dirty="0"/>
          </a:p>
        </p:txBody>
      </p:sp>
      <p:sp>
        <p:nvSpPr>
          <p:cNvPr id="5" name="Text Placeholder 4">
            <a:extLst>
              <a:ext uri="{FF2B5EF4-FFF2-40B4-BE49-F238E27FC236}">
                <a16:creationId xmlns:a16="http://schemas.microsoft.com/office/drawing/2014/main" id="{21BA43EA-B5CD-FA0A-2158-0743628DC1F2}"/>
              </a:ext>
            </a:extLst>
          </p:cNvPr>
          <p:cNvSpPr>
            <a:spLocks noGrp="1"/>
          </p:cNvSpPr>
          <p:nvPr>
            <p:ph type="body" sz="quarter" idx="3"/>
          </p:nvPr>
        </p:nvSpPr>
        <p:spPr>
          <a:xfrm>
            <a:off x="6525013" y="1516952"/>
            <a:ext cx="4443984" cy="823912"/>
          </a:xfrm>
        </p:spPr>
        <p:txBody>
          <a:bodyPr/>
          <a:lstStyle/>
          <a:p>
            <a:r>
              <a:rPr lang="en-GB" b="1" dirty="0"/>
              <a:t>SCOPES:</a:t>
            </a:r>
            <a:endParaRPr lang="en-US" b="1" dirty="0"/>
          </a:p>
        </p:txBody>
      </p:sp>
      <p:sp>
        <p:nvSpPr>
          <p:cNvPr id="6" name="Content Placeholder 5">
            <a:extLst>
              <a:ext uri="{FF2B5EF4-FFF2-40B4-BE49-F238E27FC236}">
                <a16:creationId xmlns:a16="http://schemas.microsoft.com/office/drawing/2014/main" id="{10D9FDD8-09B5-F1E6-DD1B-AA3126533B49}"/>
              </a:ext>
            </a:extLst>
          </p:cNvPr>
          <p:cNvSpPr>
            <a:spLocks noGrp="1"/>
          </p:cNvSpPr>
          <p:nvPr>
            <p:ph sz="quarter" idx="4"/>
          </p:nvPr>
        </p:nvSpPr>
        <p:spPr>
          <a:xfrm>
            <a:off x="6525013" y="2340864"/>
            <a:ext cx="5143111" cy="4271684"/>
          </a:xfrm>
        </p:spPr>
        <p:txBody>
          <a:bodyPr>
            <a:normAutofit fontScale="92500" lnSpcReduction="20000"/>
          </a:bodyPr>
          <a:lstStyle/>
          <a:p>
            <a:r>
              <a:rPr lang="en-GB" sz="2600" dirty="0">
                <a:latin typeface="Arial" panose="020B0604020202020204" pitchFamily="34" charset="0"/>
                <a:cs typeface="Arial" panose="020B0604020202020204" pitchFamily="34" charset="0"/>
              </a:rPr>
              <a:t>Dynamic content delivery</a:t>
            </a:r>
          </a:p>
          <a:p>
            <a:r>
              <a:rPr lang="en-GB" sz="2600" dirty="0">
                <a:latin typeface="Arial" panose="020B0604020202020204" pitchFamily="34" charset="0"/>
                <a:cs typeface="Arial" panose="020B0604020202020204" pitchFamily="34" charset="0"/>
              </a:rPr>
              <a:t>Remote control</a:t>
            </a:r>
          </a:p>
          <a:p>
            <a:r>
              <a:rPr lang="en-GB" sz="2600" dirty="0">
                <a:latin typeface="Arial" panose="020B0604020202020204" pitchFamily="34" charset="0"/>
                <a:cs typeface="Arial" panose="020B0604020202020204" pitchFamily="34" charset="0"/>
              </a:rPr>
              <a:t>Engagement boost</a:t>
            </a:r>
          </a:p>
          <a:p>
            <a:r>
              <a:rPr lang="en-GB" sz="2600" dirty="0">
                <a:latin typeface="Arial" panose="020B0604020202020204" pitchFamily="34" charset="0"/>
                <a:cs typeface="Arial" panose="020B0604020202020204" pitchFamily="34" charset="0"/>
              </a:rPr>
              <a:t>Smart-decision making</a:t>
            </a:r>
          </a:p>
          <a:p>
            <a:r>
              <a:rPr lang="en-GB" sz="2600" dirty="0">
                <a:latin typeface="Arial" panose="020B0604020202020204" pitchFamily="34" charset="0"/>
                <a:cs typeface="Arial" panose="020B0604020202020204" pitchFamily="34" charset="0"/>
              </a:rPr>
              <a:t>Cost savings.</a:t>
            </a:r>
          </a:p>
          <a:p>
            <a:r>
              <a:rPr lang="en-GB" sz="2600" dirty="0">
                <a:latin typeface="Arial" panose="020B0604020202020204" pitchFamily="34" charset="0"/>
                <a:cs typeface="Arial" panose="020B0604020202020204" pitchFamily="34" charset="0"/>
              </a:rPr>
              <a:t>Adaptability.</a:t>
            </a:r>
          </a:p>
          <a:p>
            <a:r>
              <a:rPr lang="en-GB" sz="2600" dirty="0">
                <a:latin typeface="Arial" panose="020B0604020202020204" pitchFamily="34" charset="0"/>
                <a:cs typeface="Arial" panose="020B0604020202020204" pitchFamily="34" charset="0"/>
              </a:rPr>
              <a:t>Easy setup.</a:t>
            </a:r>
          </a:p>
          <a:p>
            <a:endParaRPr lang="en-US" dirty="0"/>
          </a:p>
        </p:txBody>
      </p:sp>
    </p:spTree>
    <p:extLst>
      <p:ext uri="{BB962C8B-B14F-4D97-AF65-F5344CB8AC3E}">
        <p14:creationId xmlns:p14="http://schemas.microsoft.com/office/powerpoint/2010/main" val="27683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9DA0-6290-F993-BD0E-0AB36E9AD0F3}"/>
              </a:ext>
            </a:extLst>
          </p:cNvPr>
          <p:cNvSpPr>
            <a:spLocks noGrp="1"/>
          </p:cNvSpPr>
          <p:nvPr>
            <p:ph type="title"/>
          </p:nvPr>
        </p:nvSpPr>
        <p:spPr>
          <a:xfrm>
            <a:off x="723899" y="685800"/>
            <a:ext cx="4441581" cy="2226652"/>
          </a:xfrm>
        </p:spPr>
        <p:txBody>
          <a:bodyPr/>
          <a:lstStyle/>
          <a:p>
            <a:r>
              <a:rPr lang="en-GB" b="1" dirty="0"/>
              <a:t>SYSTEM ARCHITECTURE AND DESIGN </a:t>
            </a:r>
            <a:endParaRPr lang="en-US" b="1" dirty="0"/>
          </a:p>
        </p:txBody>
      </p:sp>
      <p:pic>
        <p:nvPicPr>
          <p:cNvPr id="8" name="Picture 8">
            <a:extLst>
              <a:ext uri="{FF2B5EF4-FFF2-40B4-BE49-F238E27FC236}">
                <a16:creationId xmlns:a16="http://schemas.microsoft.com/office/drawing/2014/main" id="{033B79E0-BC48-1D75-C76C-89772F386648}"/>
              </a:ext>
            </a:extLst>
          </p:cNvPr>
          <p:cNvPicPr>
            <a:picLocks noGrp="1" noChangeAspect="1"/>
          </p:cNvPicPr>
          <p:nvPr>
            <p:ph idx="1"/>
          </p:nvPr>
        </p:nvPicPr>
        <p:blipFill>
          <a:blip r:embed="rId2"/>
          <a:stretch>
            <a:fillRect/>
          </a:stretch>
        </p:blipFill>
        <p:spPr>
          <a:xfrm>
            <a:off x="5751635" y="685800"/>
            <a:ext cx="6209567" cy="5651988"/>
          </a:xfrm>
        </p:spPr>
      </p:pic>
      <p:sp>
        <p:nvSpPr>
          <p:cNvPr id="7" name="Text Placeholder 6">
            <a:extLst>
              <a:ext uri="{FF2B5EF4-FFF2-40B4-BE49-F238E27FC236}">
                <a16:creationId xmlns:a16="http://schemas.microsoft.com/office/drawing/2014/main" id="{6D217B0D-E303-FE3F-0C89-DD75F5E3D1F8}"/>
              </a:ext>
            </a:extLst>
          </p:cNvPr>
          <p:cNvSpPr>
            <a:spLocks noGrp="1"/>
          </p:cNvSpPr>
          <p:nvPr>
            <p:ph type="body" sz="half" idx="2"/>
          </p:nvPr>
        </p:nvSpPr>
        <p:spPr>
          <a:xfrm>
            <a:off x="1016829" y="2912452"/>
            <a:ext cx="3855720" cy="3011056"/>
          </a:xfrm>
        </p:spPr>
        <p:txBody>
          <a:bodyPr>
            <a:normAutofit/>
          </a:bodyPr>
          <a:lstStyle/>
          <a:p>
            <a:r>
              <a:rPr lang="en-GB" sz="2400" b="1" dirty="0">
                <a:latin typeface="Arial" panose="020B0604020202020204" pitchFamily="34" charset="0"/>
                <a:cs typeface="Arial" panose="020B0604020202020204" pitchFamily="34" charset="0"/>
              </a:rPr>
              <a:t>Components:</a:t>
            </a:r>
          </a:p>
          <a:p>
            <a:r>
              <a:rPr lang="en-GB" sz="2000" b="1" dirty="0">
                <a:latin typeface="Arial" panose="020B0604020202020204" pitchFamily="34" charset="0"/>
                <a:cs typeface="Arial" panose="020B0604020202020204" pitchFamily="34" charset="0"/>
              </a:rPr>
              <a:t>•Admin:  </a:t>
            </a:r>
            <a:r>
              <a:rPr lang="en-GB" sz="2000" dirty="0">
                <a:latin typeface="Arial" panose="020B0604020202020204" pitchFamily="34" charset="0"/>
                <a:cs typeface="Arial" panose="020B0604020202020204" pitchFamily="34" charset="0"/>
              </a:rPr>
              <a:t>Manage content and inventory.</a:t>
            </a:r>
          </a:p>
          <a:p>
            <a:r>
              <a:rPr lang="en-GB" sz="2000" b="1" dirty="0">
                <a:latin typeface="Arial" panose="020B0604020202020204" pitchFamily="34" charset="0"/>
                <a:cs typeface="Arial" panose="020B0604020202020204" pitchFamily="34" charset="0"/>
              </a:rPr>
              <a:t>•User:</a:t>
            </a:r>
            <a:r>
              <a:rPr lang="en-GB" sz="2000" dirty="0">
                <a:latin typeface="Arial" panose="020B0604020202020204" pitchFamily="34" charset="0"/>
                <a:cs typeface="Arial" panose="020B0604020202020204" pitchFamily="34" charset="0"/>
              </a:rPr>
              <a:t>  Explore products.</a:t>
            </a:r>
          </a:p>
        </p:txBody>
      </p:sp>
    </p:spTree>
    <p:extLst>
      <p:ext uri="{BB962C8B-B14F-4D97-AF65-F5344CB8AC3E}">
        <p14:creationId xmlns:p14="http://schemas.microsoft.com/office/powerpoint/2010/main" val="300788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7D3C50-29B0-4D72-4462-9EB81D5215E1}"/>
              </a:ext>
            </a:extLst>
          </p:cNvPr>
          <p:cNvSpPr>
            <a:spLocks noGrp="1"/>
          </p:cNvSpPr>
          <p:nvPr>
            <p:ph type="body" idx="1"/>
          </p:nvPr>
        </p:nvSpPr>
        <p:spPr>
          <a:xfrm>
            <a:off x="1371600" y="802210"/>
            <a:ext cx="4443984" cy="823912"/>
          </a:xfrm>
        </p:spPr>
        <p:txBody>
          <a:bodyPr/>
          <a:lstStyle/>
          <a:p>
            <a:r>
              <a:rPr lang="en-GB" sz="4400" b="1" dirty="0">
                <a:latin typeface="+mj-lt"/>
              </a:rPr>
              <a:t>TECHNOLOGIES &amp; LANGUAGES </a:t>
            </a:r>
            <a:endParaRPr lang="en-US" sz="4400" b="1" dirty="0">
              <a:latin typeface="+mj-lt"/>
            </a:endParaRPr>
          </a:p>
        </p:txBody>
      </p:sp>
      <p:sp>
        <p:nvSpPr>
          <p:cNvPr id="3" name="Content Placeholder 2">
            <a:extLst>
              <a:ext uri="{FF2B5EF4-FFF2-40B4-BE49-F238E27FC236}">
                <a16:creationId xmlns:a16="http://schemas.microsoft.com/office/drawing/2014/main" id="{800474EF-00E6-337E-99B9-77DBEF902F07}"/>
              </a:ext>
            </a:extLst>
          </p:cNvPr>
          <p:cNvSpPr>
            <a:spLocks noGrp="1"/>
          </p:cNvSpPr>
          <p:nvPr>
            <p:ph sz="half" idx="2"/>
          </p:nvPr>
        </p:nvSpPr>
        <p:spPr>
          <a:xfrm>
            <a:off x="1371600" y="1626122"/>
            <a:ext cx="4443984" cy="4600648"/>
          </a:xfrm>
        </p:spPr>
        <p:txBody>
          <a:bodyPr>
            <a:noAutofit/>
          </a:bodyPr>
          <a:lstStyle/>
          <a:p>
            <a:r>
              <a:rPr lang="en-GB" sz="2400" b="1" dirty="0">
                <a:latin typeface="Arial" panose="020B0604020202020204" pitchFamily="34" charset="0"/>
                <a:cs typeface="Arial" panose="020B0604020202020204" pitchFamily="34" charset="0"/>
              </a:rPr>
              <a:t>Frontend:    </a:t>
            </a:r>
          </a:p>
          <a:p>
            <a:pPr marL="0" indent="0">
              <a:buNone/>
            </a:pPr>
            <a:r>
              <a:rPr lang="en-GB" sz="2400" dirty="0">
                <a:latin typeface="Arial" panose="020B0604020202020204" pitchFamily="34" charset="0"/>
                <a:cs typeface="Arial" panose="020B0604020202020204" pitchFamily="34" charset="0"/>
              </a:rPr>
              <a:t>               ▪︎ Html</a:t>
            </a:r>
          </a:p>
          <a:p>
            <a:pPr marL="0" indent="0">
              <a:buNone/>
            </a:pPr>
            <a:r>
              <a:rPr lang="en-GB" sz="2400" dirty="0">
                <a:latin typeface="Arial" panose="020B0604020202020204" pitchFamily="34" charset="0"/>
                <a:cs typeface="Arial" panose="020B0604020202020204" pitchFamily="34" charset="0"/>
              </a:rPr>
              <a:t>               ▪︎ CSS</a:t>
            </a:r>
          </a:p>
          <a:p>
            <a:pPr marL="0" indent="0">
              <a:buNone/>
            </a:pPr>
            <a:r>
              <a:rPr lang="en-GB" sz="2400" dirty="0">
                <a:latin typeface="Arial" panose="020B0604020202020204" pitchFamily="34" charset="0"/>
                <a:cs typeface="Arial" panose="020B0604020202020204" pitchFamily="34" charset="0"/>
              </a:rPr>
              <a:t>               ▪︎ JavaScript </a:t>
            </a:r>
          </a:p>
          <a:p>
            <a:pPr marL="0" indent="0">
              <a:buNone/>
            </a:pPr>
            <a:r>
              <a:rPr lang="en-GB" sz="2400" dirty="0">
                <a:latin typeface="Arial" panose="020B0604020202020204" pitchFamily="34" charset="0"/>
                <a:cs typeface="Arial" panose="020B0604020202020204" pitchFamily="34" charset="0"/>
              </a:rPr>
              <a:t>               ▪︎ Java</a:t>
            </a:r>
          </a:p>
          <a:p>
            <a:pPr marL="0" indent="0">
              <a:buNone/>
            </a:pPr>
            <a:r>
              <a:rPr lang="en-GB" sz="2400" dirty="0">
                <a:latin typeface="Arial" panose="020B0604020202020204" pitchFamily="34" charset="0"/>
                <a:cs typeface="Arial" panose="020B0604020202020204" pitchFamily="34" charset="0"/>
              </a:rPr>
              <a:t>               ▪︎ Bootstrap</a:t>
            </a:r>
          </a:p>
          <a:p>
            <a:r>
              <a:rPr lang="en-GB" sz="2400" b="1" dirty="0">
                <a:latin typeface="Arial" panose="020B0604020202020204" pitchFamily="34" charset="0"/>
                <a:cs typeface="Arial" panose="020B0604020202020204" pitchFamily="34" charset="0"/>
              </a:rPr>
              <a:t>Backend:</a:t>
            </a:r>
          </a:p>
          <a:p>
            <a:pPr marL="0" indent="0">
              <a:buNone/>
            </a:pPr>
            <a:r>
              <a:rPr lang="en-GB" sz="2400" dirty="0">
                <a:latin typeface="Arial" panose="020B0604020202020204" pitchFamily="34" charset="0"/>
                <a:cs typeface="Arial" panose="020B0604020202020204" pitchFamily="34" charset="0"/>
              </a:rPr>
              <a:t>               ▪︎ C#</a:t>
            </a:r>
          </a:p>
          <a:p>
            <a:pPr marL="0" indent="0">
              <a:buNone/>
            </a:pPr>
            <a:r>
              <a:rPr lang="en-GB" sz="2400" dirty="0">
                <a:latin typeface="Arial" panose="020B0604020202020204" pitchFamily="34" charset="0"/>
                <a:cs typeface="Arial" panose="020B0604020202020204" pitchFamily="34" charset="0"/>
              </a:rPr>
              <a:t>               ▪︎ ASP.Net</a:t>
            </a:r>
          </a:p>
          <a:p>
            <a:pPr marL="0" indent="0">
              <a:buNone/>
            </a:pPr>
            <a:r>
              <a:rPr lang="en-GB" sz="2400" dirty="0">
                <a:latin typeface="Arial" panose="020B0604020202020204" pitchFamily="34" charset="0"/>
                <a:cs typeface="Arial" panose="020B0604020202020204" pitchFamily="34" charset="0"/>
              </a:rPr>
              <a:t>               ▪︎ MySQL</a:t>
            </a:r>
          </a:p>
        </p:txBody>
      </p:sp>
      <p:sp>
        <p:nvSpPr>
          <p:cNvPr id="6" name="Text Placeholder 5">
            <a:extLst>
              <a:ext uri="{FF2B5EF4-FFF2-40B4-BE49-F238E27FC236}">
                <a16:creationId xmlns:a16="http://schemas.microsoft.com/office/drawing/2014/main" id="{44237271-8B7E-4697-0E6F-A5D49BD19CC3}"/>
              </a:ext>
            </a:extLst>
          </p:cNvPr>
          <p:cNvSpPr>
            <a:spLocks noGrp="1"/>
          </p:cNvSpPr>
          <p:nvPr>
            <p:ph type="body" sz="quarter" idx="3"/>
          </p:nvPr>
        </p:nvSpPr>
        <p:spPr>
          <a:xfrm>
            <a:off x="6376416" y="912114"/>
            <a:ext cx="4443984" cy="823912"/>
          </a:xfrm>
        </p:spPr>
        <p:txBody>
          <a:bodyPr/>
          <a:lstStyle/>
          <a:p>
            <a:r>
              <a:rPr lang="en-GB" sz="4400" b="1" dirty="0">
                <a:latin typeface="+mj-lt"/>
              </a:rPr>
              <a:t>TOOLS</a:t>
            </a:r>
            <a:endParaRPr lang="en-US" sz="4400" b="1" dirty="0">
              <a:latin typeface="+mj-lt"/>
            </a:endParaRPr>
          </a:p>
        </p:txBody>
      </p:sp>
      <p:sp>
        <p:nvSpPr>
          <p:cNvPr id="4" name="Text Placeholder 3">
            <a:extLst>
              <a:ext uri="{FF2B5EF4-FFF2-40B4-BE49-F238E27FC236}">
                <a16:creationId xmlns:a16="http://schemas.microsoft.com/office/drawing/2014/main" id="{0CFAC1D1-0123-8D97-8315-25361988496E}"/>
              </a:ext>
            </a:extLst>
          </p:cNvPr>
          <p:cNvSpPr>
            <a:spLocks noGrp="1"/>
          </p:cNvSpPr>
          <p:nvPr>
            <p:ph sz="quarter" idx="4"/>
          </p:nvPr>
        </p:nvSpPr>
        <p:spPr>
          <a:xfrm>
            <a:off x="6525014" y="1626122"/>
            <a:ext cx="4295386" cy="4600648"/>
          </a:xfrm>
        </p:spPr>
        <p:txBody>
          <a:bodyPr>
            <a:normAutofit/>
          </a:bodyPr>
          <a:lstStyle/>
          <a:p>
            <a:r>
              <a:rPr lang="en-GB" sz="2400" dirty="0">
                <a:latin typeface="Arial" panose="020B0604020202020204" pitchFamily="34" charset="0"/>
                <a:cs typeface="Arial" panose="020B0604020202020204" pitchFamily="34" charset="0"/>
              </a:rPr>
              <a:t>Visual Studio </a:t>
            </a:r>
          </a:p>
          <a:p>
            <a:r>
              <a:rPr lang="en-GB" sz="2400" dirty="0">
                <a:latin typeface="Arial" panose="020B0604020202020204" pitchFamily="34" charset="0"/>
                <a:cs typeface="Arial" panose="020B0604020202020204" pitchFamily="34" charset="0"/>
              </a:rPr>
              <a:t>Xampp Server</a:t>
            </a:r>
          </a:p>
          <a:p>
            <a:r>
              <a:rPr lang="en-GB" sz="2400" dirty="0">
                <a:latin typeface="Arial" panose="020B0604020202020204" pitchFamily="34" charset="0"/>
                <a:cs typeface="Arial" panose="020B0604020202020204" pitchFamily="34" charset="0"/>
              </a:rPr>
              <a:t>MySQL for database</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464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7D98-A858-9AE3-FA6F-A34AA43FB1EC}"/>
              </a:ext>
            </a:extLst>
          </p:cNvPr>
          <p:cNvSpPr>
            <a:spLocks noGrp="1"/>
          </p:cNvSpPr>
          <p:nvPr>
            <p:ph type="title"/>
          </p:nvPr>
        </p:nvSpPr>
        <p:spPr/>
        <p:txBody>
          <a:bodyPr/>
          <a:lstStyle/>
          <a:p>
            <a:r>
              <a:rPr lang="en-GB" b="1" dirty="0"/>
              <a:t>FEATURES</a:t>
            </a:r>
            <a:r>
              <a:rPr lang="en-GB" dirty="0"/>
              <a:t> </a:t>
            </a:r>
            <a:endParaRPr lang="en-US" dirty="0"/>
          </a:p>
        </p:txBody>
      </p:sp>
      <p:sp>
        <p:nvSpPr>
          <p:cNvPr id="4" name="Content Placeholder 3">
            <a:extLst>
              <a:ext uri="{FF2B5EF4-FFF2-40B4-BE49-F238E27FC236}">
                <a16:creationId xmlns:a16="http://schemas.microsoft.com/office/drawing/2014/main" id="{7E94B03E-2957-519E-0E99-CAE4B3D4FC8A}"/>
              </a:ext>
            </a:extLst>
          </p:cNvPr>
          <p:cNvSpPr>
            <a:spLocks noGrp="1"/>
          </p:cNvSpPr>
          <p:nvPr>
            <p:ph idx="1"/>
          </p:nvPr>
        </p:nvSpPr>
        <p:spPr>
          <a:xfrm>
            <a:off x="1371600" y="1428750"/>
            <a:ext cx="9601200" cy="3581400"/>
          </a:xfrm>
        </p:spPr>
        <p:txBody>
          <a:bodyPr>
            <a:normAutofit fontScale="92500" lnSpcReduction="20000"/>
          </a:bodyPr>
          <a:lstStyle/>
          <a:p>
            <a:r>
              <a:rPr lang="en-GB" sz="2600" dirty="0">
                <a:latin typeface="Arial" panose="020B0604020202020204" pitchFamily="34" charset="0"/>
                <a:cs typeface="Arial" panose="020B0604020202020204" pitchFamily="34" charset="0"/>
              </a:rPr>
              <a:t>User-friendly interface.</a:t>
            </a:r>
          </a:p>
          <a:p>
            <a:r>
              <a:rPr lang="en-GB" sz="2600" dirty="0">
                <a:latin typeface="Arial" panose="020B0604020202020204" pitchFamily="34" charset="0"/>
                <a:cs typeface="Arial" panose="020B0604020202020204" pitchFamily="34" charset="0"/>
              </a:rPr>
              <a:t>Login.</a:t>
            </a:r>
          </a:p>
          <a:p>
            <a:r>
              <a:rPr lang="en-GB" sz="2600" dirty="0">
                <a:latin typeface="Arial" panose="020B0604020202020204" pitchFamily="34" charset="0"/>
                <a:cs typeface="Arial" panose="020B0604020202020204" pitchFamily="34" charset="0"/>
              </a:rPr>
              <a:t>View item/product by category or by search.</a:t>
            </a:r>
          </a:p>
          <a:p>
            <a:r>
              <a:rPr lang="en-GB" sz="2600" dirty="0">
                <a:latin typeface="Arial" panose="020B0604020202020204" pitchFamily="34" charset="0"/>
                <a:cs typeface="Arial" panose="020B0604020202020204" pitchFamily="34" charset="0"/>
              </a:rPr>
              <a:t>View all details of products.</a:t>
            </a:r>
          </a:p>
          <a:p>
            <a:r>
              <a:rPr lang="en-GB" sz="2600" dirty="0">
                <a:latin typeface="Arial" panose="020B0604020202020204" pitchFamily="34" charset="0"/>
                <a:cs typeface="Arial" panose="020B0604020202020204" pitchFamily="34" charset="0"/>
              </a:rPr>
              <a:t>Cart option.</a:t>
            </a:r>
          </a:p>
          <a:p>
            <a:r>
              <a:rPr lang="en-GB" sz="2600" dirty="0">
                <a:latin typeface="Arial" panose="020B0604020202020204" pitchFamily="34" charset="0"/>
                <a:cs typeface="Arial" panose="020B0604020202020204" pitchFamily="34" charset="0"/>
              </a:rPr>
              <a:t>Order product.</a:t>
            </a:r>
          </a:p>
          <a:p>
            <a:r>
              <a:rPr lang="en-GB" sz="2600" dirty="0">
                <a:latin typeface="Arial" panose="020B0604020202020204" pitchFamily="34" charset="0"/>
                <a:cs typeface="Arial" panose="020B0604020202020204" pitchFamily="34" charset="0"/>
              </a:rPr>
              <a:t>Update option.</a:t>
            </a:r>
          </a:p>
          <a:p>
            <a:r>
              <a:rPr lang="en-GB" sz="2600" dirty="0">
                <a:latin typeface="Arial" panose="020B0604020202020204" pitchFamily="34" charset="0"/>
                <a:cs typeface="Arial" panose="020B0604020202020204" pitchFamily="34" charset="0"/>
              </a:rPr>
              <a:t>Payment option.</a:t>
            </a:r>
          </a:p>
          <a:p>
            <a:pPr marL="0" indent="0">
              <a:buNone/>
            </a:pPr>
            <a:endParaRPr lang="en-GB" dirty="0"/>
          </a:p>
        </p:txBody>
      </p:sp>
    </p:spTree>
    <p:extLst>
      <p:ext uri="{BB962C8B-B14F-4D97-AF65-F5344CB8AC3E}">
        <p14:creationId xmlns:p14="http://schemas.microsoft.com/office/powerpoint/2010/main" val="256616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4C70-E125-964D-502C-D700711451BC}"/>
              </a:ext>
            </a:extLst>
          </p:cNvPr>
          <p:cNvSpPr>
            <a:spLocks noGrp="1"/>
          </p:cNvSpPr>
          <p:nvPr>
            <p:ph type="title"/>
          </p:nvPr>
        </p:nvSpPr>
        <p:spPr/>
        <p:txBody>
          <a:bodyPr/>
          <a:lstStyle/>
          <a:p>
            <a:r>
              <a:rPr lang="en-GB" b="1" dirty="0"/>
              <a:t>SYSTEM OVERVIEW </a:t>
            </a:r>
            <a:endParaRPr lang="en-US" b="1" dirty="0"/>
          </a:p>
        </p:txBody>
      </p:sp>
      <p:pic>
        <p:nvPicPr>
          <p:cNvPr id="4" name="Picture 4">
            <a:extLst>
              <a:ext uri="{FF2B5EF4-FFF2-40B4-BE49-F238E27FC236}">
                <a16:creationId xmlns:a16="http://schemas.microsoft.com/office/drawing/2014/main" id="{EB23D406-CA6E-DB98-4BF0-64AABDC3C5DE}"/>
              </a:ext>
            </a:extLst>
          </p:cNvPr>
          <p:cNvPicPr>
            <a:picLocks noChangeAspect="1"/>
          </p:cNvPicPr>
          <p:nvPr/>
        </p:nvPicPr>
        <p:blipFill>
          <a:blip r:embed="rId2"/>
          <a:stretch>
            <a:fillRect/>
          </a:stretch>
        </p:blipFill>
        <p:spPr>
          <a:xfrm>
            <a:off x="1520337" y="1447067"/>
            <a:ext cx="9946298" cy="5150329"/>
          </a:xfrm>
          <a:prstGeom prst="rect">
            <a:avLst/>
          </a:prstGeom>
        </p:spPr>
      </p:pic>
    </p:spTree>
    <p:extLst>
      <p:ext uri="{BB962C8B-B14F-4D97-AF65-F5344CB8AC3E}">
        <p14:creationId xmlns:p14="http://schemas.microsoft.com/office/powerpoint/2010/main" val="105298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8099-87E4-184E-6D83-360ED6FF4534}"/>
              </a:ext>
            </a:extLst>
          </p:cNvPr>
          <p:cNvSpPr>
            <a:spLocks noGrp="1"/>
          </p:cNvSpPr>
          <p:nvPr>
            <p:ph type="title"/>
          </p:nvPr>
        </p:nvSpPr>
        <p:spPr/>
        <p:txBody>
          <a:bodyPr/>
          <a:lstStyle/>
          <a:p>
            <a:r>
              <a:rPr lang="en-GB" b="1" dirty="0"/>
              <a:t>SYSTEM OVERVIEW</a:t>
            </a:r>
            <a:r>
              <a:rPr lang="en-GB" dirty="0"/>
              <a:t> </a:t>
            </a:r>
            <a:endParaRPr lang="en-US" dirty="0"/>
          </a:p>
        </p:txBody>
      </p:sp>
      <p:pic>
        <p:nvPicPr>
          <p:cNvPr id="4" name="Picture 4">
            <a:extLst>
              <a:ext uri="{FF2B5EF4-FFF2-40B4-BE49-F238E27FC236}">
                <a16:creationId xmlns:a16="http://schemas.microsoft.com/office/drawing/2014/main" id="{5A186980-3460-DCF9-3A06-E930DEC384DD}"/>
              </a:ext>
            </a:extLst>
          </p:cNvPr>
          <p:cNvPicPr>
            <a:picLocks noChangeAspect="1"/>
          </p:cNvPicPr>
          <p:nvPr/>
        </p:nvPicPr>
        <p:blipFill>
          <a:blip r:embed="rId2"/>
          <a:stretch>
            <a:fillRect/>
          </a:stretch>
        </p:blipFill>
        <p:spPr>
          <a:xfrm>
            <a:off x="1538655" y="1392116"/>
            <a:ext cx="10170744" cy="5202116"/>
          </a:xfrm>
          <a:prstGeom prst="rect">
            <a:avLst/>
          </a:prstGeom>
        </p:spPr>
      </p:pic>
    </p:spTree>
    <p:extLst>
      <p:ext uri="{BB962C8B-B14F-4D97-AF65-F5344CB8AC3E}">
        <p14:creationId xmlns:p14="http://schemas.microsoft.com/office/powerpoint/2010/main" val="812752716"/>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TotalTime>0</TotalTime>
  <Words>314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Franklin Gothic Book</vt:lpstr>
      <vt:lpstr>TF10001025</vt:lpstr>
      <vt:lpstr>DIGITAL SIGNAGE </vt:lpstr>
      <vt:lpstr>GROUP MEMBERS:</vt:lpstr>
      <vt:lpstr>INTRODUCTION </vt:lpstr>
      <vt:lpstr>OBJECTIVES &amp; SCOPES</vt:lpstr>
      <vt:lpstr>SYSTEM ARCHITECTURE AND DESIGN </vt:lpstr>
      <vt:lpstr>PowerPoint Presentation</vt:lpstr>
      <vt:lpstr>FEATURES </vt:lpstr>
      <vt:lpstr>SYSTEM OVERVIEW </vt:lpstr>
      <vt:lpstr>SYSTEM OVERVIEW </vt:lpstr>
      <vt:lpstr>SYSTEM OVERVIEW </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SIGNAGE</dc:title>
  <dc:creator>Aliza Tariq</dc:creator>
  <cp:lastModifiedBy>samar aftab</cp:lastModifiedBy>
  <cp:revision>5</cp:revision>
  <dcterms:created xsi:type="dcterms:W3CDTF">2024-05-26T08:08:37Z</dcterms:created>
  <dcterms:modified xsi:type="dcterms:W3CDTF">2025-06-09T11:52:52Z</dcterms:modified>
</cp:coreProperties>
</file>