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58" r:id="rId4"/>
    <p:sldId id="257" r:id="rId5"/>
    <p:sldId id="262" r:id="rId6"/>
    <p:sldId id="270" r:id="rId7"/>
    <p:sldId id="271" r:id="rId8"/>
    <p:sldId id="272" r:id="rId9"/>
    <p:sldId id="274" r:id="rId10"/>
    <p:sldId id="275" r:id="rId11"/>
    <p:sldId id="269" r:id="rId12"/>
    <p:sldId id="259" r:id="rId13"/>
    <p:sldId id="265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Sitka Subheading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57C"/>
    <a:srgbClr val="FF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22" autoAdjust="0"/>
  </p:normalViewPr>
  <p:slideViewPr>
    <p:cSldViewPr>
      <p:cViewPr varScale="1">
        <p:scale>
          <a:sx n="45" d="100"/>
          <a:sy n="45" d="100"/>
        </p:scale>
        <p:origin x="772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111954">
            <a:off x="2251339" y="-1104416"/>
            <a:ext cx="14464099" cy="12255037"/>
          </a:xfrm>
          <a:custGeom>
            <a:avLst/>
            <a:gdLst/>
            <a:ahLst/>
            <a:cxnLst/>
            <a:rect l="l" t="t" r="r" b="b"/>
            <a:pathLst>
              <a:path w="14464099" h="12255037">
                <a:moveTo>
                  <a:pt x="0" y="0"/>
                </a:moveTo>
                <a:lnTo>
                  <a:pt x="14464099" y="0"/>
                </a:lnTo>
                <a:lnTo>
                  <a:pt x="14464099" y="12255037"/>
                </a:lnTo>
                <a:lnTo>
                  <a:pt x="0" y="12255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1891" y="1053802"/>
            <a:ext cx="15544909" cy="7830748"/>
          </a:xfrm>
          <a:custGeom>
            <a:avLst/>
            <a:gdLst/>
            <a:ahLst/>
            <a:cxnLst/>
            <a:rect l="l" t="t" r="r" b="b"/>
            <a:pathLst>
              <a:path w="15544909" h="7830748">
                <a:moveTo>
                  <a:pt x="0" y="0"/>
                </a:moveTo>
                <a:lnTo>
                  <a:pt x="15544910" y="0"/>
                </a:lnTo>
                <a:lnTo>
                  <a:pt x="15544910" y="7830748"/>
                </a:lnTo>
                <a:lnTo>
                  <a:pt x="0" y="78307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591785" y="2389450"/>
            <a:ext cx="13104430" cy="3732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289"/>
              </a:lnSpc>
            </a:pPr>
            <a:r>
              <a:rPr lang="en-US" sz="10000" b="1" dirty="0">
                <a:solidFill>
                  <a:srgbClr val="F4857C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“Quad-sched: A short-term CPU Schedular”</a:t>
            </a:r>
          </a:p>
        </p:txBody>
      </p:sp>
      <p:sp>
        <p:nvSpPr>
          <p:cNvPr id="7" name="Freeform 7"/>
          <p:cNvSpPr/>
          <p:nvPr/>
        </p:nvSpPr>
        <p:spPr>
          <a:xfrm rot="18684835">
            <a:off x="15424599" y="7729359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634560">
            <a:off x="-639046" y="-530734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5" y="0"/>
                </a:lnTo>
                <a:lnTo>
                  <a:pt x="4121875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678776" y="3930789"/>
            <a:ext cx="267762" cy="267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34016" y="8219605"/>
            <a:ext cx="267762" cy="26776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840354" y="8990538"/>
            <a:ext cx="267762" cy="26776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104912" y="9392181"/>
            <a:ext cx="267762" cy="26776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137691" y="760938"/>
            <a:ext cx="267762" cy="26776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3128850" y="700077"/>
            <a:ext cx="267762" cy="267762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7460433" y="3663027"/>
            <a:ext cx="267762" cy="267762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1617254">
            <a:off x="15612537" y="119362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5" y="0"/>
                </a:lnTo>
                <a:lnTo>
                  <a:pt x="4121875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634560">
            <a:off x="-752520" y="7327716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08417" y="6858498"/>
            <a:ext cx="267762" cy="26776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524677" y="9606817"/>
            <a:ext cx="267762" cy="267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991538" y="6568749"/>
            <a:ext cx="267762" cy="2677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37691" y="760938"/>
            <a:ext cx="267762" cy="26776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128850" y="700077"/>
            <a:ext cx="267762" cy="26776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460433" y="3663027"/>
            <a:ext cx="267762" cy="26776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354483" y="9258300"/>
            <a:ext cx="267762" cy="26776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6D04E2-8872-4291-990F-1B890F5ED5ED}"/>
              </a:ext>
            </a:extLst>
          </p:cNvPr>
          <p:cNvSpPr txBox="1"/>
          <p:nvPr/>
        </p:nvSpPr>
        <p:spPr>
          <a:xfrm>
            <a:off x="1656588" y="654897"/>
            <a:ext cx="1356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4857C"/>
                </a:solidFill>
                <a:latin typeface="Sitka Subheading" pitchFamily="2" charset="0"/>
              </a:rPr>
              <a:t>Gantt Chart for the approach - III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276CF6F-E5D0-4459-BA52-C70572C63E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19" y="2263915"/>
            <a:ext cx="16047929" cy="48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069920" y="1872538"/>
            <a:ext cx="14748223" cy="7858747"/>
          </a:xfrm>
          <a:custGeom>
            <a:avLst/>
            <a:gdLst/>
            <a:ahLst/>
            <a:cxnLst/>
            <a:rect l="l" t="t" r="r" b="b"/>
            <a:pathLst>
              <a:path w="14333461" h="7220481">
                <a:moveTo>
                  <a:pt x="0" y="0"/>
                </a:moveTo>
                <a:lnTo>
                  <a:pt x="14333460" y="0"/>
                </a:lnTo>
                <a:lnTo>
                  <a:pt x="14333460" y="7220481"/>
                </a:lnTo>
                <a:lnTo>
                  <a:pt x="0" y="722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617254">
            <a:off x="15612537" y="119362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5" y="0"/>
                </a:lnTo>
                <a:lnTo>
                  <a:pt x="4121875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634560">
            <a:off x="-1164722" y="8021128"/>
            <a:ext cx="3763515" cy="2959663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08417" y="6858498"/>
            <a:ext cx="267762" cy="26776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524677" y="9606817"/>
            <a:ext cx="267762" cy="267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991538" y="6568749"/>
            <a:ext cx="267762" cy="2677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37691" y="760938"/>
            <a:ext cx="267762" cy="26776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128850" y="700077"/>
            <a:ext cx="267762" cy="26776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460433" y="3663027"/>
            <a:ext cx="267762" cy="26776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354483" y="9258300"/>
            <a:ext cx="267762" cy="26776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4262170" y="685269"/>
            <a:ext cx="10143844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11500" b="1" dirty="0">
                <a:solidFill>
                  <a:srgbClr val="F4857C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Results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2CFAB0F-A6A6-4BC4-AB25-FBA8AEBFE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13406"/>
              </p:ext>
            </p:extLst>
          </p:nvPr>
        </p:nvGraphicFramePr>
        <p:xfrm>
          <a:off x="3314292" y="3258067"/>
          <a:ext cx="12039600" cy="524694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341171513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683907146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86427643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428927787"/>
                    </a:ext>
                  </a:extLst>
                </a:gridCol>
              </a:tblGrid>
              <a:tr h="85125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Sitka Subheading" pitchFamily="2" charset="0"/>
                        </a:rPr>
                        <a:t>Metric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chemeClr val="tx1"/>
                          </a:solidFill>
                          <a:latin typeface="Sitka Subheading" pitchFamily="2" charset="0"/>
                        </a:rPr>
                        <a:t>Approach 1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chemeClr val="tx1"/>
                          </a:solidFill>
                          <a:latin typeface="Sitka Subheading" pitchFamily="2" charset="0"/>
                        </a:rPr>
                        <a:t>Approach 2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chemeClr val="tx1"/>
                          </a:solidFill>
                          <a:latin typeface="Sitka Subheading" pitchFamily="2" charset="0"/>
                        </a:rPr>
                        <a:t>Approach 3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77279"/>
                  </a:ext>
                </a:extLst>
              </a:tr>
              <a:tr h="1026894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Sitka Subheading" pitchFamily="2" charset="0"/>
                        </a:rPr>
                        <a:t>Avg. Waiting Time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4857C"/>
                          </a:solidFill>
                          <a:latin typeface="Sitka Subheading" pitchFamily="2" charset="0"/>
                        </a:rPr>
                        <a:t>89 units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4857C"/>
                          </a:solidFill>
                          <a:latin typeface="Sitka Subheading" pitchFamily="2" charset="0"/>
                        </a:rPr>
                        <a:t>96 units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4857C"/>
                          </a:solidFill>
                          <a:latin typeface="Sitka Subheading" pitchFamily="2" charset="0"/>
                        </a:rPr>
                        <a:t>90 units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878974"/>
                  </a:ext>
                </a:extLst>
              </a:tr>
              <a:tr h="1490653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Sitka Subheading" pitchFamily="2" charset="0"/>
                        </a:rPr>
                        <a:t>Avg. Turnaround Time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4857C"/>
                          </a:solidFill>
                          <a:latin typeface="Sitka Subheading" pitchFamily="2" charset="0"/>
                        </a:rPr>
                        <a:t>139 units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4857C"/>
                          </a:solidFill>
                          <a:latin typeface="Sitka Subheading" pitchFamily="2" charset="0"/>
                        </a:rPr>
                        <a:t>149 units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4857C"/>
                          </a:solidFill>
                          <a:latin typeface="Sitka Subheading" pitchFamily="2" charset="0"/>
                        </a:rPr>
                        <a:t>142 units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032922"/>
                  </a:ext>
                </a:extLst>
              </a:tr>
              <a:tr h="851250"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chemeClr val="tx1"/>
                          </a:solidFill>
                          <a:latin typeface="Sitka Subheading" pitchFamily="2" charset="0"/>
                        </a:rPr>
                        <a:t>CPU Utilization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4857C"/>
                          </a:solidFill>
                          <a:latin typeface="Sitka Subheading" pitchFamily="2" charset="0"/>
                        </a:rPr>
                        <a:t>&lt; 100%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4857C"/>
                          </a:solidFill>
                          <a:latin typeface="Sitka Subheading" pitchFamily="2" charset="0"/>
                        </a:rPr>
                        <a:t>100%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4857C"/>
                          </a:solidFill>
                          <a:latin typeface="Sitka Subheading" pitchFamily="2" charset="0"/>
                        </a:rPr>
                        <a:t>100%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35121"/>
                  </a:ext>
                </a:extLst>
              </a:tr>
              <a:tr h="1026894"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chemeClr val="tx1"/>
                          </a:solidFill>
                          <a:latin typeface="Sitka Subheading" pitchFamily="2" charset="0"/>
                        </a:rPr>
                        <a:t>Queue Utilization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4857C"/>
                          </a:solidFill>
                          <a:latin typeface="Sitka Subheading" pitchFamily="2" charset="0"/>
                        </a:rPr>
                        <a:t>Low Q2/Q3 use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F4857C"/>
                          </a:solidFill>
                          <a:latin typeface="Sitka Subheading" pitchFamily="2" charset="0"/>
                        </a:rPr>
                        <a:t>Low Q2/Q3 use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4857C"/>
                          </a:solidFill>
                          <a:latin typeface="Sitka Subheading" pitchFamily="2" charset="0"/>
                        </a:rPr>
                        <a:t>Balanced</a:t>
                      </a:r>
                    </a:p>
                  </a:txBody>
                  <a:tcPr anchor="ctr">
                    <a:solidFill>
                      <a:srgbClr val="FFB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852518"/>
                  </a:ext>
                </a:extLst>
              </a:tr>
            </a:tbl>
          </a:graphicData>
        </a:graphic>
      </p:graphicFrame>
      <p:sp>
        <p:nvSpPr>
          <p:cNvPr id="27" name="Freeform 27"/>
          <p:cNvSpPr/>
          <p:nvPr/>
        </p:nvSpPr>
        <p:spPr>
          <a:xfrm>
            <a:off x="14186807" y="7126260"/>
            <a:ext cx="3273627" cy="2770306"/>
          </a:xfrm>
          <a:custGeom>
            <a:avLst/>
            <a:gdLst/>
            <a:ahLst/>
            <a:cxnLst/>
            <a:rect l="l" t="t" r="r" b="b"/>
            <a:pathLst>
              <a:path w="3273627" h="2770306">
                <a:moveTo>
                  <a:pt x="0" y="0"/>
                </a:moveTo>
                <a:lnTo>
                  <a:pt x="3273626" y="0"/>
                </a:lnTo>
                <a:lnTo>
                  <a:pt x="3273626" y="2770306"/>
                </a:lnTo>
                <a:lnTo>
                  <a:pt x="0" y="2770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5491322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167362" y="2037819"/>
            <a:ext cx="14333461" cy="7220481"/>
          </a:xfrm>
          <a:custGeom>
            <a:avLst/>
            <a:gdLst/>
            <a:ahLst/>
            <a:cxnLst/>
            <a:rect l="l" t="t" r="r" b="b"/>
            <a:pathLst>
              <a:path w="14333461" h="7220481">
                <a:moveTo>
                  <a:pt x="0" y="0"/>
                </a:moveTo>
                <a:lnTo>
                  <a:pt x="14333460" y="0"/>
                </a:lnTo>
                <a:lnTo>
                  <a:pt x="14333460" y="7220481"/>
                </a:lnTo>
                <a:lnTo>
                  <a:pt x="0" y="722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617254">
            <a:off x="15612537" y="119362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5" y="0"/>
                </a:lnTo>
                <a:lnTo>
                  <a:pt x="4121875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634560">
            <a:off x="-752520" y="7327716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08417" y="6858498"/>
            <a:ext cx="267762" cy="26776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524677" y="9606817"/>
            <a:ext cx="267762" cy="267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991538" y="6568749"/>
            <a:ext cx="267762" cy="2677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37691" y="760938"/>
            <a:ext cx="267762" cy="26776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128850" y="700077"/>
            <a:ext cx="267762" cy="26776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460433" y="3663027"/>
            <a:ext cx="267762" cy="26776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354483" y="9258300"/>
            <a:ext cx="267762" cy="26776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4186807" y="7126260"/>
            <a:ext cx="3273627" cy="2770306"/>
          </a:xfrm>
          <a:custGeom>
            <a:avLst/>
            <a:gdLst/>
            <a:ahLst/>
            <a:cxnLst/>
            <a:rect l="l" t="t" r="r" b="b"/>
            <a:pathLst>
              <a:path w="3273627" h="2770306">
                <a:moveTo>
                  <a:pt x="0" y="0"/>
                </a:moveTo>
                <a:lnTo>
                  <a:pt x="3273626" y="0"/>
                </a:lnTo>
                <a:lnTo>
                  <a:pt x="3273626" y="2770306"/>
                </a:lnTo>
                <a:lnTo>
                  <a:pt x="0" y="2770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4262170" y="685269"/>
            <a:ext cx="10143844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8800" b="1" dirty="0">
                <a:solidFill>
                  <a:srgbClr val="F4857C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Conclusions</a:t>
            </a:r>
          </a:p>
        </p:txBody>
      </p:sp>
      <p:sp>
        <p:nvSpPr>
          <p:cNvPr id="34" name="Rectangle 4">
            <a:extLst>
              <a:ext uri="{FF2B5EF4-FFF2-40B4-BE49-F238E27FC236}">
                <a16:creationId xmlns:a16="http://schemas.microsoft.com/office/drawing/2014/main" id="{59FCBB95-57E5-49D2-B3E9-FBB02A77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118481"/>
            <a:ext cx="1210928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tka Subheading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ubheading" pitchFamily="2" charset="0"/>
              </a:rPr>
              <a:t>Among the three MLFQ implementations,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ubheading" pitchFamily="2" charset="0"/>
              </a:rPr>
              <a:t>Approach 3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ubheading" pitchFamily="2" charset="0"/>
              </a:rPr>
              <a:t> proved to be the most balanced and effective.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ubheading" pitchFamily="2" charset="0"/>
              </a:rPr>
              <a:t>It used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ubheading" pitchFamily="2" charset="0"/>
              </a:rPr>
              <a:t>preemptive Priority Scheduling in Q1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ubheading" pitchFamily="2" charset="0"/>
              </a:rPr>
              <a:t>, allowing dynamic handling of high-priority tasks while still making use of Q2 (SJF) and Q3 (SRTF).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ubheading" pitchFamily="2" charset="0"/>
              </a:rPr>
              <a:t>This approach ensured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ubheading" pitchFamily="2" charset="0"/>
              </a:rPr>
              <a:t>better queue utilization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ubheading" pitchFamily="2" charset="0"/>
              </a:rPr>
              <a:t>,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ubheading" pitchFamily="2" charset="0"/>
              </a:rPr>
              <a:t>fairness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ubheading" pitchFamily="2" charset="0"/>
              </a:rPr>
              <a:t>, and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ubheading" pitchFamily="2" charset="0"/>
              </a:rPr>
              <a:t>responsiveness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tka Subheading" pitchFamily="2" charset="0"/>
              </a:rPr>
              <a:t> across all types of 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111954">
            <a:off x="2251339" y="-1104416"/>
            <a:ext cx="14464099" cy="12255037"/>
          </a:xfrm>
          <a:custGeom>
            <a:avLst/>
            <a:gdLst/>
            <a:ahLst/>
            <a:cxnLst/>
            <a:rect l="l" t="t" r="r" b="b"/>
            <a:pathLst>
              <a:path w="14464099" h="12255037">
                <a:moveTo>
                  <a:pt x="0" y="0"/>
                </a:moveTo>
                <a:lnTo>
                  <a:pt x="14464099" y="0"/>
                </a:lnTo>
                <a:lnTo>
                  <a:pt x="14464099" y="12255037"/>
                </a:lnTo>
                <a:lnTo>
                  <a:pt x="0" y="12255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61637" y="1228126"/>
            <a:ext cx="15544909" cy="7830748"/>
          </a:xfrm>
          <a:custGeom>
            <a:avLst/>
            <a:gdLst/>
            <a:ahLst/>
            <a:cxnLst/>
            <a:rect l="l" t="t" r="r" b="b"/>
            <a:pathLst>
              <a:path w="15544909" h="7830748">
                <a:moveTo>
                  <a:pt x="0" y="0"/>
                </a:moveTo>
                <a:lnTo>
                  <a:pt x="15544910" y="0"/>
                </a:lnTo>
                <a:lnTo>
                  <a:pt x="15544910" y="7830748"/>
                </a:lnTo>
                <a:lnTo>
                  <a:pt x="0" y="78307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953610" y="3280807"/>
            <a:ext cx="10233251" cy="4318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588"/>
              </a:lnSpc>
            </a:pPr>
            <a:r>
              <a:rPr lang="en-US" sz="19900" b="1" dirty="0">
                <a:solidFill>
                  <a:srgbClr val="F4857C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Thank you </a:t>
            </a:r>
            <a:r>
              <a:rPr lang="en-US" sz="19900" b="1" dirty="0">
                <a:solidFill>
                  <a:srgbClr val="F4857C"/>
                </a:solidFill>
                <a:latin typeface="Sitka Subheading" pitchFamily="2" charset="0"/>
                <a:ea typeface="Bryndan Write"/>
                <a:cs typeface="Bryndan Write"/>
                <a:sym typeface="Wingdings" panose="05000000000000000000" pitchFamily="2" charset="2"/>
              </a:rPr>
              <a:t></a:t>
            </a:r>
            <a:endParaRPr lang="en-US" sz="19900" b="1" dirty="0">
              <a:solidFill>
                <a:srgbClr val="F4857C"/>
              </a:solidFill>
              <a:latin typeface="Sitka Subheading" pitchFamily="2" charset="0"/>
              <a:ea typeface="Bryndan Write"/>
              <a:cs typeface="Bryndan Write"/>
              <a:sym typeface="Bryndan Write"/>
            </a:endParaRPr>
          </a:p>
        </p:txBody>
      </p:sp>
      <p:sp>
        <p:nvSpPr>
          <p:cNvPr id="5" name="Freeform 5"/>
          <p:cNvSpPr/>
          <p:nvPr/>
        </p:nvSpPr>
        <p:spPr>
          <a:xfrm rot="-1617254">
            <a:off x="15667258" y="7209647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634560">
            <a:off x="-383500" y="113939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5" y="0"/>
                </a:lnTo>
                <a:lnTo>
                  <a:pt x="4121875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78776" y="3930789"/>
            <a:ext cx="267762" cy="26776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34016" y="8219605"/>
            <a:ext cx="267762" cy="26776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40354" y="8990538"/>
            <a:ext cx="267762" cy="26776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4104912" y="9392181"/>
            <a:ext cx="267762" cy="26776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137691" y="760938"/>
            <a:ext cx="267762" cy="267762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128850" y="700077"/>
            <a:ext cx="267762" cy="26776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7460433" y="3663027"/>
            <a:ext cx="267762" cy="267762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76179" y="1638300"/>
            <a:ext cx="15378301" cy="7862659"/>
          </a:xfrm>
          <a:custGeom>
            <a:avLst/>
            <a:gdLst/>
            <a:ahLst/>
            <a:cxnLst/>
            <a:rect l="l" t="t" r="r" b="b"/>
            <a:pathLst>
              <a:path w="14333461" h="7220481">
                <a:moveTo>
                  <a:pt x="0" y="0"/>
                </a:moveTo>
                <a:lnTo>
                  <a:pt x="14333460" y="0"/>
                </a:lnTo>
                <a:lnTo>
                  <a:pt x="14333460" y="7220481"/>
                </a:lnTo>
                <a:lnTo>
                  <a:pt x="0" y="722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 rot="-1617254">
            <a:off x="15612537" y="119362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5" y="0"/>
                </a:lnTo>
                <a:lnTo>
                  <a:pt x="4121875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634560">
            <a:off x="-801663" y="7894753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08417" y="6858498"/>
            <a:ext cx="267762" cy="26776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524677" y="9606817"/>
            <a:ext cx="267762" cy="267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991538" y="6568749"/>
            <a:ext cx="267762" cy="2677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37691" y="760938"/>
            <a:ext cx="267762" cy="26776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128850" y="700077"/>
            <a:ext cx="267762" cy="26776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460433" y="3663027"/>
            <a:ext cx="267762" cy="26776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354483" y="9258300"/>
            <a:ext cx="267762" cy="26776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162943" y="304149"/>
            <a:ext cx="3273627" cy="2770306"/>
          </a:xfrm>
          <a:custGeom>
            <a:avLst/>
            <a:gdLst/>
            <a:ahLst/>
            <a:cxnLst/>
            <a:rect l="l" t="t" r="r" b="b"/>
            <a:pathLst>
              <a:path w="3273627" h="2770306">
                <a:moveTo>
                  <a:pt x="0" y="0"/>
                </a:moveTo>
                <a:lnTo>
                  <a:pt x="3273626" y="0"/>
                </a:lnTo>
                <a:lnTo>
                  <a:pt x="3273626" y="2770306"/>
                </a:lnTo>
                <a:lnTo>
                  <a:pt x="0" y="2770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4193407" y="277663"/>
            <a:ext cx="10143844" cy="123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>
                <a:solidFill>
                  <a:srgbClr val="F4857C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Introduction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436570" y="3634691"/>
            <a:ext cx="11588559" cy="4262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4799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Sitka Subheading" pitchFamily="2" charset="0"/>
              </a:rPr>
              <a:t>The short-term scheduler picks ready processes for CPU execution. </a:t>
            </a:r>
          </a:p>
          <a:p>
            <a:pPr marL="571500" indent="-571500">
              <a:lnSpc>
                <a:spcPts val="4799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Sitka Subheading" pitchFamily="2" charset="0"/>
              </a:rPr>
              <a:t>MLFQ improves this by using multiple queues with different algorithms. </a:t>
            </a:r>
          </a:p>
          <a:p>
            <a:pPr marL="571500" indent="-571500">
              <a:lnSpc>
                <a:spcPts val="4799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Sitka Subheading" pitchFamily="2" charset="0"/>
              </a:rPr>
              <a:t>This report analyzes three different implementations of an MLFQ scheduler, each using a unique combination of algorithms</a:t>
            </a:r>
            <a:endParaRPr lang="en-US" sz="3600" b="1" dirty="0">
              <a:solidFill>
                <a:srgbClr val="000000"/>
              </a:solidFill>
              <a:latin typeface="Sitka Subheading" pitchFamily="2" charset="0"/>
              <a:ea typeface="Bryndan Write"/>
              <a:cs typeface="Bryndan Write"/>
              <a:sym typeface="Bryndan Write"/>
            </a:endParaRPr>
          </a:p>
        </p:txBody>
      </p:sp>
    </p:spTree>
    <p:extLst>
      <p:ext uri="{BB962C8B-B14F-4D97-AF65-F5344CB8AC3E}">
        <p14:creationId xmlns:p14="http://schemas.microsoft.com/office/powerpoint/2010/main" val="25519197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34560">
            <a:off x="-82440" y="-62622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58115" y="2630359"/>
            <a:ext cx="267762" cy="26776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94819" y="6574171"/>
            <a:ext cx="267762" cy="26776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840354" y="8990538"/>
            <a:ext cx="267762" cy="267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611291" y="7593929"/>
            <a:ext cx="267762" cy="2677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37691" y="760938"/>
            <a:ext cx="267762" cy="26776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128850" y="700077"/>
            <a:ext cx="267762" cy="26776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556488" y="5727149"/>
            <a:ext cx="267762" cy="26776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322062" y="2463759"/>
            <a:ext cx="7528577" cy="6794541"/>
          </a:xfrm>
          <a:custGeom>
            <a:avLst/>
            <a:gdLst/>
            <a:ahLst/>
            <a:cxnLst/>
            <a:rect l="l" t="t" r="r" b="b"/>
            <a:pathLst>
              <a:path w="7528577" h="6794541">
                <a:moveTo>
                  <a:pt x="0" y="0"/>
                </a:moveTo>
                <a:lnTo>
                  <a:pt x="7528576" y="0"/>
                </a:lnTo>
                <a:lnTo>
                  <a:pt x="7528576" y="6794541"/>
                </a:lnTo>
                <a:lnTo>
                  <a:pt x="0" y="679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9437362" y="2463759"/>
            <a:ext cx="7528577" cy="6794541"/>
          </a:xfrm>
          <a:custGeom>
            <a:avLst/>
            <a:gdLst/>
            <a:ahLst/>
            <a:cxnLst/>
            <a:rect l="l" t="t" r="r" b="b"/>
            <a:pathLst>
              <a:path w="7528577" h="6794541">
                <a:moveTo>
                  <a:pt x="0" y="0"/>
                </a:moveTo>
                <a:lnTo>
                  <a:pt x="7528576" y="0"/>
                </a:lnTo>
                <a:lnTo>
                  <a:pt x="7528576" y="6794541"/>
                </a:lnTo>
                <a:lnTo>
                  <a:pt x="0" y="679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9785820" y="3550556"/>
            <a:ext cx="6477392" cy="4620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 algn="ctr">
              <a:lnSpc>
                <a:spcPts val="515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latin typeface="Sitka Subheading" pitchFamily="2" charset="0"/>
              </a:rPr>
              <a:t>Evaluate and compare the performance of each implementation based on responsiveness, average wait time , turnaround time  and CPU efficiency.</a:t>
            </a:r>
            <a:endParaRPr lang="en-US" sz="3999" b="1" dirty="0">
              <a:solidFill>
                <a:srgbClr val="000000"/>
              </a:solidFill>
              <a:latin typeface="Sitka Subheading" pitchFamily="2" charset="0"/>
              <a:ea typeface="Bryndan Write"/>
              <a:cs typeface="Bryndan Write"/>
              <a:sym typeface="Bryndan Write"/>
            </a:endParaRPr>
          </a:p>
        </p:txBody>
      </p:sp>
      <p:sp>
        <p:nvSpPr>
          <p:cNvPr id="27" name="Freeform 27"/>
          <p:cNvSpPr/>
          <p:nvPr/>
        </p:nvSpPr>
        <p:spPr>
          <a:xfrm rot="-1617254">
            <a:off x="16250153" y="7327716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-1091314">
            <a:off x="15475328" y="256085"/>
            <a:ext cx="2247620" cy="2136175"/>
          </a:xfrm>
          <a:custGeom>
            <a:avLst/>
            <a:gdLst/>
            <a:ahLst/>
            <a:cxnLst/>
            <a:rect l="l" t="t" r="r" b="b"/>
            <a:pathLst>
              <a:path w="2247620" h="2136175">
                <a:moveTo>
                  <a:pt x="0" y="0"/>
                </a:moveTo>
                <a:lnTo>
                  <a:pt x="2247619" y="0"/>
                </a:lnTo>
                <a:lnTo>
                  <a:pt x="2247619" y="2136176"/>
                </a:lnTo>
                <a:lnTo>
                  <a:pt x="0" y="2136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0" name="TextBox 30"/>
          <p:cNvSpPr txBox="1"/>
          <p:nvPr/>
        </p:nvSpPr>
        <p:spPr>
          <a:xfrm>
            <a:off x="4572000" y="819150"/>
            <a:ext cx="9144000" cy="123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>
                <a:solidFill>
                  <a:srgbClr val="F4857C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Goals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26314" y="3542628"/>
            <a:ext cx="6023676" cy="4620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ctr">
              <a:lnSpc>
                <a:spcPts val="5159"/>
              </a:lnSpc>
              <a:buFont typeface="Arial" panose="020B0604020202020204" pitchFamily="34" charset="0"/>
              <a:buChar char="•"/>
            </a:pPr>
            <a:r>
              <a:rPr lang="en-US" sz="4000" b="1" dirty="0">
                <a:latin typeface="Sitka Subheading" pitchFamily="2" charset="0"/>
              </a:rPr>
              <a:t>Design and implement a Multi-Level Feedback Queue (MLFQ) scheduler using different combinations of scheduling algorithms.</a:t>
            </a:r>
            <a:endParaRPr lang="en-US" sz="3999" b="1" dirty="0">
              <a:solidFill>
                <a:srgbClr val="000000"/>
              </a:solidFill>
              <a:latin typeface="Sitka Subheading" pitchFamily="2" charset="0"/>
              <a:ea typeface="Bryndan Write"/>
              <a:cs typeface="Bryndan Write"/>
              <a:sym typeface="Bryndan Write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52520" y="119362"/>
            <a:ext cx="20486931" cy="10533998"/>
            <a:chOff x="710088" y="1004727"/>
            <a:chExt cx="27315909" cy="14045331"/>
          </a:xfrm>
        </p:grpSpPr>
        <p:sp>
          <p:nvSpPr>
            <p:cNvPr id="3" name="Freeform 3"/>
            <p:cNvSpPr/>
            <p:nvPr/>
          </p:nvSpPr>
          <p:spPr>
            <a:xfrm rot="-1617254">
              <a:off x="22530164" y="1004727"/>
              <a:ext cx="5495833" cy="4434192"/>
            </a:xfrm>
            <a:custGeom>
              <a:avLst/>
              <a:gdLst/>
              <a:ahLst/>
              <a:cxnLst/>
              <a:rect l="l" t="t" r="r" b="b"/>
              <a:pathLst>
                <a:path w="5495833" h="4434192">
                  <a:moveTo>
                    <a:pt x="0" y="0"/>
                  </a:moveTo>
                  <a:lnTo>
                    <a:pt x="5495833" y="0"/>
                  </a:lnTo>
                  <a:lnTo>
                    <a:pt x="5495833" y="4434191"/>
                  </a:lnTo>
                  <a:lnTo>
                    <a:pt x="0" y="4434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rot="-1634560">
              <a:off x="710088" y="10615866"/>
              <a:ext cx="5495833" cy="4434192"/>
            </a:xfrm>
            <a:custGeom>
              <a:avLst/>
              <a:gdLst/>
              <a:ahLst/>
              <a:cxnLst/>
              <a:rect l="l" t="t" r="r" b="b"/>
              <a:pathLst>
                <a:path w="5495833" h="4434192">
                  <a:moveTo>
                    <a:pt x="0" y="0"/>
                  </a:moveTo>
                  <a:lnTo>
                    <a:pt x="5495832" y="0"/>
                  </a:lnTo>
                  <a:lnTo>
                    <a:pt x="5495832" y="4434192"/>
                  </a:lnTo>
                  <a:lnTo>
                    <a:pt x="0" y="44341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5" name="Group 5"/>
            <p:cNvGrpSpPr/>
            <p:nvPr/>
          </p:nvGrpSpPr>
          <p:grpSpPr>
            <a:xfrm>
              <a:off x="3279496" y="4612724"/>
              <a:ext cx="357016" cy="357016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2B7C3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2324268" y="8785678"/>
              <a:ext cx="357016" cy="357016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2B7C3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10833920" y="12832962"/>
              <a:ext cx="357016" cy="357016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2B7C3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17195169" y="10970815"/>
              <a:ext cx="357016" cy="357016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2B7C3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5167849" y="1377115"/>
              <a:ext cx="3719400" cy="806593"/>
              <a:chOff x="-7731168" y="-1099728"/>
              <a:chExt cx="8467768" cy="1836328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-7731168" y="-1099728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2B7C3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9218582" y="1779014"/>
              <a:ext cx="357016" cy="357016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2B7C3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24994025" y="5729614"/>
              <a:ext cx="357016" cy="357016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2B7C3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6" name="Freeform 26"/>
          <p:cNvSpPr/>
          <p:nvPr/>
        </p:nvSpPr>
        <p:spPr>
          <a:xfrm>
            <a:off x="2309073" y="3093121"/>
            <a:ext cx="4080235" cy="2306232"/>
          </a:xfrm>
          <a:custGeom>
            <a:avLst/>
            <a:gdLst/>
            <a:ahLst/>
            <a:cxnLst/>
            <a:rect l="l" t="t" r="r" b="b"/>
            <a:pathLst>
              <a:path w="4543775" h="4100757">
                <a:moveTo>
                  <a:pt x="0" y="0"/>
                </a:moveTo>
                <a:lnTo>
                  <a:pt x="4543775" y="0"/>
                </a:lnTo>
                <a:lnTo>
                  <a:pt x="4543775" y="4100758"/>
                </a:lnTo>
                <a:lnTo>
                  <a:pt x="0" y="4100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7" name="Freeform 27"/>
          <p:cNvSpPr/>
          <p:nvPr/>
        </p:nvSpPr>
        <p:spPr>
          <a:xfrm>
            <a:off x="8551122" y="3061933"/>
            <a:ext cx="3995517" cy="2337420"/>
          </a:xfrm>
          <a:custGeom>
            <a:avLst/>
            <a:gdLst/>
            <a:ahLst/>
            <a:cxnLst/>
            <a:rect l="l" t="t" r="r" b="b"/>
            <a:pathLst>
              <a:path w="4543775" h="4100757">
                <a:moveTo>
                  <a:pt x="0" y="0"/>
                </a:moveTo>
                <a:lnTo>
                  <a:pt x="4543776" y="0"/>
                </a:lnTo>
                <a:lnTo>
                  <a:pt x="4543776" y="4100758"/>
                </a:lnTo>
                <a:lnTo>
                  <a:pt x="0" y="4100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8" name="Freeform 28"/>
          <p:cNvSpPr/>
          <p:nvPr/>
        </p:nvSpPr>
        <p:spPr>
          <a:xfrm>
            <a:off x="10485296" y="6082680"/>
            <a:ext cx="4454975" cy="2489820"/>
          </a:xfrm>
          <a:custGeom>
            <a:avLst/>
            <a:gdLst/>
            <a:ahLst/>
            <a:cxnLst/>
            <a:rect l="l" t="t" r="r" b="b"/>
            <a:pathLst>
              <a:path w="4543775" h="4100757">
                <a:moveTo>
                  <a:pt x="0" y="0"/>
                </a:moveTo>
                <a:lnTo>
                  <a:pt x="4543775" y="0"/>
                </a:lnTo>
                <a:lnTo>
                  <a:pt x="4543775" y="4100758"/>
                </a:lnTo>
                <a:lnTo>
                  <a:pt x="0" y="4100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8" name="TextBox 38"/>
          <p:cNvSpPr txBox="1"/>
          <p:nvPr/>
        </p:nvSpPr>
        <p:spPr>
          <a:xfrm>
            <a:off x="3843811" y="645456"/>
            <a:ext cx="10143844" cy="123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>
                <a:solidFill>
                  <a:srgbClr val="F4857C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Scheduling Algorithms</a:t>
            </a:r>
          </a:p>
        </p:txBody>
      </p:sp>
      <p:sp>
        <p:nvSpPr>
          <p:cNvPr id="43" name="Freeform 26">
            <a:extLst>
              <a:ext uri="{FF2B5EF4-FFF2-40B4-BE49-F238E27FC236}">
                <a16:creationId xmlns:a16="http://schemas.microsoft.com/office/drawing/2014/main" id="{B7CD4D45-1BAC-4630-89CB-74929EFB26C3}"/>
              </a:ext>
            </a:extLst>
          </p:cNvPr>
          <p:cNvSpPr/>
          <p:nvPr/>
        </p:nvSpPr>
        <p:spPr>
          <a:xfrm>
            <a:off x="3927024" y="6082680"/>
            <a:ext cx="4454976" cy="2489820"/>
          </a:xfrm>
          <a:custGeom>
            <a:avLst/>
            <a:gdLst/>
            <a:ahLst/>
            <a:cxnLst/>
            <a:rect l="l" t="t" r="r" b="b"/>
            <a:pathLst>
              <a:path w="4543775" h="4100757">
                <a:moveTo>
                  <a:pt x="0" y="0"/>
                </a:moveTo>
                <a:lnTo>
                  <a:pt x="4543775" y="0"/>
                </a:lnTo>
                <a:lnTo>
                  <a:pt x="4543775" y="4100758"/>
                </a:lnTo>
                <a:lnTo>
                  <a:pt x="0" y="4100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FADB54-B4E5-41C5-BD04-5F930A60850D}"/>
              </a:ext>
            </a:extLst>
          </p:cNvPr>
          <p:cNvSpPr txBox="1"/>
          <p:nvPr/>
        </p:nvSpPr>
        <p:spPr>
          <a:xfrm>
            <a:off x="2953638" y="3512824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itka Subheading" pitchFamily="2" charset="0"/>
              </a:rPr>
              <a:t>RR - Round Robin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7E2EDCD-3AB5-4F47-9910-4C9D5EE90F06}"/>
              </a:ext>
            </a:extLst>
          </p:cNvPr>
          <p:cNvSpPr txBox="1"/>
          <p:nvPr/>
        </p:nvSpPr>
        <p:spPr>
          <a:xfrm>
            <a:off x="9006414" y="3489924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itka Subheading" pitchFamily="2" charset="0"/>
              </a:rPr>
              <a:t>PS – Priority Scheduling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7081A3-E61F-4536-A5C2-7623B24EC993}"/>
              </a:ext>
            </a:extLst>
          </p:cNvPr>
          <p:cNvSpPr txBox="1"/>
          <p:nvPr/>
        </p:nvSpPr>
        <p:spPr>
          <a:xfrm>
            <a:off x="4459440" y="6606186"/>
            <a:ext cx="388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Sitka Subheading" pitchFamily="2" charset="0"/>
              </a:rPr>
              <a:t>SJF -  Shortest Job First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8A545A-EB00-4F14-9A5B-36BFB4B71E91}"/>
              </a:ext>
            </a:extLst>
          </p:cNvPr>
          <p:cNvSpPr txBox="1"/>
          <p:nvPr/>
        </p:nvSpPr>
        <p:spPr>
          <a:xfrm>
            <a:off x="10882279" y="6378733"/>
            <a:ext cx="42337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Sitka Subheading" pitchFamily="2" charset="0"/>
              </a:rPr>
              <a:t>SRTF – Shortest Remaining Time first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43" grpId="0" animBg="1"/>
      <p:bldP spid="44" grpId="0"/>
      <p:bldP spid="45" grpId="0"/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34560">
            <a:off x="-82440" y="-62622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58115" y="2630359"/>
            <a:ext cx="267762" cy="26776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94819" y="6574171"/>
            <a:ext cx="267762" cy="26776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840354" y="8990538"/>
            <a:ext cx="267762" cy="267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611291" y="7593929"/>
            <a:ext cx="267762" cy="2677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37691" y="760938"/>
            <a:ext cx="267762" cy="26776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128850" y="700077"/>
            <a:ext cx="267762" cy="26776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556488" y="5727149"/>
            <a:ext cx="267762" cy="26776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322062" y="2463759"/>
            <a:ext cx="7528577" cy="6794541"/>
          </a:xfrm>
          <a:custGeom>
            <a:avLst/>
            <a:gdLst/>
            <a:ahLst/>
            <a:cxnLst/>
            <a:rect l="l" t="t" r="r" b="b"/>
            <a:pathLst>
              <a:path w="7528577" h="6794541">
                <a:moveTo>
                  <a:pt x="0" y="0"/>
                </a:moveTo>
                <a:lnTo>
                  <a:pt x="7528576" y="0"/>
                </a:lnTo>
                <a:lnTo>
                  <a:pt x="7528576" y="6794541"/>
                </a:lnTo>
                <a:lnTo>
                  <a:pt x="0" y="679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9437362" y="2463759"/>
            <a:ext cx="7528577" cy="6794541"/>
          </a:xfrm>
          <a:custGeom>
            <a:avLst/>
            <a:gdLst/>
            <a:ahLst/>
            <a:cxnLst/>
            <a:rect l="l" t="t" r="r" b="b"/>
            <a:pathLst>
              <a:path w="7528577" h="6794541">
                <a:moveTo>
                  <a:pt x="0" y="0"/>
                </a:moveTo>
                <a:lnTo>
                  <a:pt x="7528576" y="0"/>
                </a:lnTo>
                <a:lnTo>
                  <a:pt x="7528576" y="6794541"/>
                </a:lnTo>
                <a:lnTo>
                  <a:pt x="0" y="679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10042750" y="3017395"/>
            <a:ext cx="6377947" cy="5783581"/>
            <a:chOff x="0" y="0"/>
            <a:chExt cx="1679788" cy="152324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679788" cy="1523248"/>
            </a:xfrm>
            <a:custGeom>
              <a:avLst/>
              <a:gdLst/>
              <a:ahLst/>
              <a:cxnLst/>
              <a:rect l="l" t="t" r="r" b="b"/>
              <a:pathLst>
                <a:path w="1679788" h="1523248">
                  <a:moveTo>
                    <a:pt x="61907" y="0"/>
                  </a:moveTo>
                  <a:lnTo>
                    <a:pt x="1617882" y="0"/>
                  </a:lnTo>
                  <a:cubicBezTo>
                    <a:pt x="1634300" y="0"/>
                    <a:pt x="1650047" y="6522"/>
                    <a:pt x="1661656" y="18132"/>
                  </a:cubicBezTo>
                  <a:cubicBezTo>
                    <a:pt x="1673266" y="29742"/>
                    <a:pt x="1679788" y="45488"/>
                    <a:pt x="1679788" y="61907"/>
                  </a:cubicBezTo>
                  <a:lnTo>
                    <a:pt x="1679788" y="1461341"/>
                  </a:lnTo>
                  <a:cubicBezTo>
                    <a:pt x="1679788" y="1477760"/>
                    <a:pt x="1673266" y="1493506"/>
                    <a:pt x="1661656" y="1505116"/>
                  </a:cubicBezTo>
                  <a:cubicBezTo>
                    <a:pt x="1650047" y="1516725"/>
                    <a:pt x="1634300" y="1523248"/>
                    <a:pt x="1617882" y="1523248"/>
                  </a:cubicBezTo>
                  <a:lnTo>
                    <a:pt x="61907" y="1523248"/>
                  </a:lnTo>
                  <a:cubicBezTo>
                    <a:pt x="45488" y="1523248"/>
                    <a:pt x="29742" y="1516725"/>
                    <a:pt x="18132" y="1505116"/>
                  </a:cubicBezTo>
                  <a:cubicBezTo>
                    <a:pt x="6522" y="1493506"/>
                    <a:pt x="0" y="1477760"/>
                    <a:pt x="0" y="1461341"/>
                  </a:cubicBezTo>
                  <a:lnTo>
                    <a:pt x="0" y="61907"/>
                  </a:lnTo>
                  <a:cubicBezTo>
                    <a:pt x="0" y="45488"/>
                    <a:pt x="6522" y="29742"/>
                    <a:pt x="18132" y="18132"/>
                  </a:cubicBezTo>
                  <a:cubicBezTo>
                    <a:pt x="29742" y="6522"/>
                    <a:pt x="45488" y="0"/>
                    <a:pt x="61907" y="0"/>
                  </a:cubicBezTo>
                  <a:close/>
                </a:path>
              </a:pathLst>
            </a:custGeom>
            <a:solidFill>
              <a:srgbClr val="FFF4E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1679788" cy="1580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 rot="-1617254">
            <a:off x="15763311" y="8005775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4572000" y="819150"/>
            <a:ext cx="9144000" cy="123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>
                <a:solidFill>
                  <a:srgbClr val="F4857C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Methodology-I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397988" y="2397583"/>
            <a:ext cx="5817835" cy="5406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US" sz="4800" b="1" dirty="0">
              <a:solidFill>
                <a:srgbClr val="000000"/>
              </a:solidFill>
              <a:latin typeface="Sitka Subheading" pitchFamily="2" charset="0"/>
              <a:ea typeface="Bryndan Write"/>
              <a:cs typeface="Bryndan Write"/>
              <a:sym typeface="Bryndan Write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 Q0: Round Robin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Q1: SJF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Q2: Priority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Q3: SRTF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5A02DD8-F656-4ABF-B8AE-9C646EC77B65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076" y="3083477"/>
            <a:ext cx="6555310" cy="55551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1617254">
            <a:off x="15612537" y="119362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5" y="0"/>
                </a:lnTo>
                <a:lnTo>
                  <a:pt x="4121875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634560">
            <a:off x="-752521" y="7634818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08417" y="6858498"/>
            <a:ext cx="267762" cy="26776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524677" y="9606817"/>
            <a:ext cx="267762" cy="267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991538" y="6568749"/>
            <a:ext cx="267762" cy="2677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37691" y="760938"/>
            <a:ext cx="267762" cy="26776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128850" y="700077"/>
            <a:ext cx="267762" cy="26776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460433" y="3663027"/>
            <a:ext cx="267762" cy="26776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354483" y="9258300"/>
            <a:ext cx="267762" cy="26776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6D04E2-8872-4291-990F-1B890F5ED5ED}"/>
              </a:ext>
            </a:extLst>
          </p:cNvPr>
          <p:cNvSpPr txBox="1"/>
          <p:nvPr/>
        </p:nvSpPr>
        <p:spPr>
          <a:xfrm>
            <a:off x="2362200" y="541464"/>
            <a:ext cx="1356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4857C"/>
                </a:solidFill>
                <a:latin typeface="Sitka Subheading" pitchFamily="2" charset="0"/>
              </a:rPr>
              <a:t>Gantt Chart for the approach - I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1A46EBC-5203-4E3B-A919-9539C885150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416386"/>
            <a:ext cx="16818756" cy="607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7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34560">
            <a:off x="-82440" y="-62622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58115" y="2630359"/>
            <a:ext cx="267762" cy="26776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94819" y="6574171"/>
            <a:ext cx="267762" cy="26776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840354" y="8990538"/>
            <a:ext cx="267762" cy="267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611291" y="7593929"/>
            <a:ext cx="267762" cy="2677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37691" y="760938"/>
            <a:ext cx="267762" cy="26776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128850" y="700077"/>
            <a:ext cx="267762" cy="26776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556488" y="5727149"/>
            <a:ext cx="267762" cy="26776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322062" y="2463759"/>
            <a:ext cx="7528577" cy="6794541"/>
          </a:xfrm>
          <a:custGeom>
            <a:avLst/>
            <a:gdLst/>
            <a:ahLst/>
            <a:cxnLst/>
            <a:rect l="l" t="t" r="r" b="b"/>
            <a:pathLst>
              <a:path w="7528577" h="6794541">
                <a:moveTo>
                  <a:pt x="0" y="0"/>
                </a:moveTo>
                <a:lnTo>
                  <a:pt x="7528576" y="0"/>
                </a:lnTo>
                <a:lnTo>
                  <a:pt x="7528576" y="6794541"/>
                </a:lnTo>
                <a:lnTo>
                  <a:pt x="0" y="679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9437362" y="2463759"/>
            <a:ext cx="7528577" cy="6794541"/>
          </a:xfrm>
          <a:custGeom>
            <a:avLst/>
            <a:gdLst/>
            <a:ahLst/>
            <a:cxnLst/>
            <a:rect l="l" t="t" r="r" b="b"/>
            <a:pathLst>
              <a:path w="7528577" h="6794541">
                <a:moveTo>
                  <a:pt x="0" y="0"/>
                </a:moveTo>
                <a:lnTo>
                  <a:pt x="7528576" y="0"/>
                </a:lnTo>
                <a:lnTo>
                  <a:pt x="7528576" y="6794541"/>
                </a:lnTo>
                <a:lnTo>
                  <a:pt x="0" y="679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10042750" y="3017395"/>
            <a:ext cx="6377947" cy="5783581"/>
            <a:chOff x="0" y="0"/>
            <a:chExt cx="1679788" cy="152324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679788" cy="1523248"/>
            </a:xfrm>
            <a:custGeom>
              <a:avLst/>
              <a:gdLst/>
              <a:ahLst/>
              <a:cxnLst/>
              <a:rect l="l" t="t" r="r" b="b"/>
              <a:pathLst>
                <a:path w="1679788" h="1523248">
                  <a:moveTo>
                    <a:pt x="61907" y="0"/>
                  </a:moveTo>
                  <a:lnTo>
                    <a:pt x="1617882" y="0"/>
                  </a:lnTo>
                  <a:cubicBezTo>
                    <a:pt x="1634300" y="0"/>
                    <a:pt x="1650047" y="6522"/>
                    <a:pt x="1661656" y="18132"/>
                  </a:cubicBezTo>
                  <a:cubicBezTo>
                    <a:pt x="1673266" y="29742"/>
                    <a:pt x="1679788" y="45488"/>
                    <a:pt x="1679788" y="61907"/>
                  </a:cubicBezTo>
                  <a:lnTo>
                    <a:pt x="1679788" y="1461341"/>
                  </a:lnTo>
                  <a:cubicBezTo>
                    <a:pt x="1679788" y="1477760"/>
                    <a:pt x="1673266" y="1493506"/>
                    <a:pt x="1661656" y="1505116"/>
                  </a:cubicBezTo>
                  <a:cubicBezTo>
                    <a:pt x="1650047" y="1516725"/>
                    <a:pt x="1634300" y="1523248"/>
                    <a:pt x="1617882" y="1523248"/>
                  </a:cubicBezTo>
                  <a:lnTo>
                    <a:pt x="61907" y="1523248"/>
                  </a:lnTo>
                  <a:cubicBezTo>
                    <a:pt x="45488" y="1523248"/>
                    <a:pt x="29742" y="1516725"/>
                    <a:pt x="18132" y="1505116"/>
                  </a:cubicBezTo>
                  <a:cubicBezTo>
                    <a:pt x="6522" y="1493506"/>
                    <a:pt x="0" y="1477760"/>
                    <a:pt x="0" y="1461341"/>
                  </a:cubicBezTo>
                  <a:lnTo>
                    <a:pt x="0" y="61907"/>
                  </a:lnTo>
                  <a:cubicBezTo>
                    <a:pt x="0" y="45488"/>
                    <a:pt x="6522" y="29742"/>
                    <a:pt x="18132" y="18132"/>
                  </a:cubicBezTo>
                  <a:cubicBezTo>
                    <a:pt x="29742" y="6522"/>
                    <a:pt x="45488" y="0"/>
                    <a:pt x="61907" y="0"/>
                  </a:cubicBezTo>
                  <a:close/>
                </a:path>
              </a:pathLst>
            </a:custGeom>
            <a:solidFill>
              <a:srgbClr val="FFF4E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1679788" cy="1580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 rot="-1617254">
            <a:off x="15763311" y="8005775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4572000" y="819150"/>
            <a:ext cx="9144000" cy="123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>
                <a:solidFill>
                  <a:srgbClr val="F4857C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Methodology-II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362654" y="3162344"/>
            <a:ext cx="5817835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Q0: Round Robin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Q1: Priority 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0000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(non-preemptive)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Q2: SJF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Q3: SRTF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62FA64C-AA3A-466D-89DD-09C119AB949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10" y="2978117"/>
            <a:ext cx="5855759" cy="574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1617254">
            <a:off x="15612537" y="119362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5" y="0"/>
                </a:lnTo>
                <a:lnTo>
                  <a:pt x="4121875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634560">
            <a:off x="-618639" y="7804647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308417" y="6858498"/>
            <a:ext cx="267762" cy="26776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524677" y="9606817"/>
            <a:ext cx="267762" cy="267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991538" y="6568749"/>
            <a:ext cx="267762" cy="2677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37691" y="760938"/>
            <a:ext cx="267762" cy="26776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128850" y="700077"/>
            <a:ext cx="267762" cy="26776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460433" y="3663027"/>
            <a:ext cx="267762" cy="26776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354483" y="9258300"/>
            <a:ext cx="267762" cy="267762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86D04E2-8872-4291-990F-1B890F5ED5ED}"/>
              </a:ext>
            </a:extLst>
          </p:cNvPr>
          <p:cNvSpPr txBox="1"/>
          <p:nvPr/>
        </p:nvSpPr>
        <p:spPr>
          <a:xfrm>
            <a:off x="1576179" y="437523"/>
            <a:ext cx="13563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F4857C"/>
                </a:solidFill>
                <a:latin typeface="Sitka Subheading" pitchFamily="2" charset="0"/>
              </a:rPr>
              <a:t>Gantt Chart for the approach - II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A330BBB-F017-4ADE-B49E-0049FCA22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97" y="2893030"/>
            <a:ext cx="16884191" cy="475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34560">
            <a:off x="-82440" y="-62622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58115" y="2630359"/>
            <a:ext cx="267762" cy="26776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94819" y="6574171"/>
            <a:ext cx="267762" cy="26776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840354" y="8990538"/>
            <a:ext cx="267762" cy="26776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611291" y="7593929"/>
            <a:ext cx="267762" cy="26776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37691" y="760938"/>
            <a:ext cx="267762" cy="26776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128850" y="700077"/>
            <a:ext cx="267762" cy="26776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556488" y="5727149"/>
            <a:ext cx="267762" cy="26776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B7C3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322062" y="2463759"/>
            <a:ext cx="7528577" cy="6794541"/>
          </a:xfrm>
          <a:custGeom>
            <a:avLst/>
            <a:gdLst/>
            <a:ahLst/>
            <a:cxnLst/>
            <a:rect l="l" t="t" r="r" b="b"/>
            <a:pathLst>
              <a:path w="7528577" h="6794541">
                <a:moveTo>
                  <a:pt x="0" y="0"/>
                </a:moveTo>
                <a:lnTo>
                  <a:pt x="7528576" y="0"/>
                </a:lnTo>
                <a:lnTo>
                  <a:pt x="7528576" y="6794541"/>
                </a:lnTo>
                <a:lnTo>
                  <a:pt x="0" y="679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9437362" y="2463759"/>
            <a:ext cx="7528577" cy="6794541"/>
          </a:xfrm>
          <a:custGeom>
            <a:avLst/>
            <a:gdLst/>
            <a:ahLst/>
            <a:cxnLst/>
            <a:rect l="l" t="t" r="r" b="b"/>
            <a:pathLst>
              <a:path w="7528577" h="6794541">
                <a:moveTo>
                  <a:pt x="0" y="0"/>
                </a:moveTo>
                <a:lnTo>
                  <a:pt x="7528576" y="0"/>
                </a:lnTo>
                <a:lnTo>
                  <a:pt x="7528576" y="6794541"/>
                </a:lnTo>
                <a:lnTo>
                  <a:pt x="0" y="679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10042750" y="3017395"/>
            <a:ext cx="6377947" cy="5783581"/>
            <a:chOff x="0" y="0"/>
            <a:chExt cx="1679788" cy="152324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679788" cy="1523248"/>
            </a:xfrm>
            <a:custGeom>
              <a:avLst/>
              <a:gdLst/>
              <a:ahLst/>
              <a:cxnLst/>
              <a:rect l="l" t="t" r="r" b="b"/>
              <a:pathLst>
                <a:path w="1679788" h="1523248">
                  <a:moveTo>
                    <a:pt x="61907" y="0"/>
                  </a:moveTo>
                  <a:lnTo>
                    <a:pt x="1617882" y="0"/>
                  </a:lnTo>
                  <a:cubicBezTo>
                    <a:pt x="1634300" y="0"/>
                    <a:pt x="1650047" y="6522"/>
                    <a:pt x="1661656" y="18132"/>
                  </a:cubicBezTo>
                  <a:cubicBezTo>
                    <a:pt x="1673266" y="29742"/>
                    <a:pt x="1679788" y="45488"/>
                    <a:pt x="1679788" y="61907"/>
                  </a:cubicBezTo>
                  <a:lnTo>
                    <a:pt x="1679788" y="1461341"/>
                  </a:lnTo>
                  <a:cubicBezTo>
                    <a:pt x="1679788" y="1477760"/>
                    <a:pt x="1673266" y="1493506"/>
                    <a:pt x="1661656" y="1505116"/>
                  </a:cubicBezTo>
                  <a:cubicBezTo>
                    <a:pt x="1650047" y="1516725"/>
                    <a:pt x="1634300" y="1523248"/>
                    <a:pt x="1617882" y="1523248"/>
                  </a:cubicBezTo>
                  <a:lnTo>
                    <a:pt x="61907" y="1523248"/>
                  </a:lnTo>
                  <a:cubicBezTo>
                    <a:pt x="45488" y="1523248"/>
                    <a:pt x="29742" y="1516725"/>
                    <a:pt x="18132" y="1505116"/>
                  </a:cubicBezTo>
                  <a:cubicBezTo>
                    <a:pt x="6522" y="1493506"/>
                    <a:pt x="0" y="1477760"/>
                    <a:pt x="0" y="1461341"/>
                  </a:cubicBezTo>
                  <a:lnTo>
                    <a:pt x="0" y="61907"/>
                  </a:lnTo>
                  <a:cubicBezTo>
                    <a:pt x="0" y="45488"/>
                    <a:pt x="6522" y="29742"/>
                    <a:pt x="18132" y="18132"/>
                  </a:cubicBezTo>
                  <a:cubicBezTo>
                    <a:pt x="29742" y="6522"/>
                    <a:pt x="45488" y="0"/>
                    <a:pt x="61907" y="0"/>
                  </a:cubicBezTo>
                  <a:close/>
                </a:path>
              </a:pathLst>
            </a:custGeom>
            <a:solidFill>
              <a:srgbClr val="FFF4E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1679788" cy="1580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 rot="-1617254">
            <a:off x="15763311" y="8005775"/>
            <a:ext cx="4121875" cy="3325644"/>
          </a:xfrm>
          <a:custGeom>
            <a:avLst/>
            <a:gdLst/>
            <a:ahLst/>
            <a:cxnLst/>
            <a:rect l="l" t="t" r="r" b="b"/>
            <a:pathLst>
              <a:path w="4121875" h="3325644">
                <a:moveTo>
                  <a:pt x="0" y="0"/>
                </a:moveTo>
                <a:lnTo>
                  <a:pt x="4121874" y="0"/>
                </a:lnTo>
                <a:lnTo>
                  <a:pt x="4121874" y="3325644"/>
                </a:lnTo>
                <a:lnTo>
                  <a:pt x="0" y="3325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4572000" y="819150"/>
            <a:ext cx="9144000" cy="123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 dirty="0">
                <a:solidFill>
                  <a:srgbClr val="F4857C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Methodology-III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362654" y="3162344"/>
            <a:ext cx="5817835" cy="5129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Q0: Round Robin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Q1: Priority </a:t>
            </a:r>
          </a:p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rgbClr val="000000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(preemptive)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Q2: SJF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rgbClr val="000000"/>
                </a:solidFill>
                <a:latin typeface="Sitka Subheading" pitchFamily="2" charset="0"/>
                <a:ea typeface="Bryndan Write"/>
                <a:cs typeface="Bryndan Write"/>
                <a:sym typeface="Bryndan Write"/>
              </a:rPr>
              <a:t>Q3: SRTF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A8C68F2-C1D7-4061-91DE-4F0216FD4751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1522" y="3264123"/>
            <a:ext cx="5800401" cy="52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296</Words>
  <Application>Microsoft Office PowerPoint</Application>
  <PresentationFormat>Custom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Sitka Subheading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aleeza asghar</cp:lastModifiedBy>
  <cp:revision>9</cp:revision>
  <dcterms:created xsi:type="dcterms:W3CDTF">2006-08-16T00:00:00Z</dcterms:created>
  <dcterms:modified xsi:type="dcterms:W3CDTF">2025-09-09T07:15:33Z</dcterms:modified>
  <dc:identifier>DAGoP0wcY9U</dc:identifier>
</cp:coreProperties>
</file>