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4"/>
  </p:notesMasterIdLst>
  <p:handoutMasterIdLst>
    <p:handoutMasterId r:id="rId15"/>
  </p:handoutMasterIdLst>
  <p:sldIdLst>
    <p:sldId id="258" r:id="rId2"/>
    <p:sldId id="259" r:id="rId3"/>
    <p:sldId id="260" r:id="rId4"/>
    <p:sldId id="261" r:id="rId5"/>
    <p:sldId id="263" r:id="rId6"/>
    <p:sldId id="262" r:id="rId7"/>
    <p:sldId id="264" r:id="rId8"/>
    <p:sldId id="265" r:id="rId9"/>
    <p:sldId id="266" r:id="rId10"/>
    <p:sldId id="267" r:id="rId11"/>
    <p:sldId id="271" r:id="rId12"/>
    <p:sldId id="269"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580" autoAdjust="0"/>
    <p:restoredTop sz="85000" autoAdjust="0"/>
  </p:normalViewPr>
  <p:slideViewPr>
    <p:cSldViewPr showGuides="1">
      <p:cViewPr>
        <p:scale>
          <a:sx n="66" d="100"/>
          <a:sy n="66" d="100"/>
        </p:scale>
        <p:origin x="384" y="456"/>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10/30/2024</a:t>
            </a:fld>
            <a:endParaRPr dirty="0">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10/30/2024</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dirty="0"/>
          </a:p>
        </p:txBody>
      </p:sp>
    </p:spTree>
    <p:extLst>
      <p:ext uri="{BB962C8B-B14F-4D97-AF65-F5344CB8AC3E}">
        <p14:creationId xmlns:p14="http://schemas.microsoft.com/office/powerpoint/2010/main" val="28559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a:t>
            </a:fld>
            <a:endParaRPr lang="en-US" dirty="0"/>
          </a:p>
        </p:txBody>
      </p:sp>
    </p:spTree>
    <p:extLst>
      <p:ext uri="{BB962C8B-B14F-4D97-AF65-F5344CB8AC3E}">
        <p14:creationId xmlns:p14="http://schemas.microsoft.com/office/powerpoint/2010/main" val="2181728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5</a:t>
            </a:fld>
            <a:endParaRPr lang="en-US" dirty="0"/>
          </a:p>
        </p:txBody>
      </p:sp>
    </p:spTree>
    <p:extLst>
      <p:ext uri="{BB962C8B-B14F-4D97-AF65-F5344CB8AC3E}">
        <p14:creationId xmlns:p14="http://schemas.microsoft.com/office/powerpoint/2010/main" val="701598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t>10/30/2024</a:t>
            </a:fld>
            <a:endParaRPr lang="en-US" dirty="0"/>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dirty="0"/>
          </a:p>
        </p:txBody>
      </p:sp>
    </p:spTree>
    <p:extLst>
      <p:ext uri="{BB962C8B-B14F-4D97-AF65-F5344CB8AC3E}">
        <p14:creationId xmlns:p14="http://schemas.microsoft.com/office/powerpoint/2010/main" val="440517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10/30/2024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dirty="0"/>
          </a:p>
        </p:txBody>
      </p:sp>
    </p:spTree>
    <p:extLst>
      <p:ext uri="{BB962C8B-B14F-4D97-AF65-F5344CB8AC3E}">
        <p14:creationId xmlns:p14="http://schemas.microsoft.com/office/powerpoint/2010/main" val="29602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10/30/2024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dirty="0"/>
          </a:p>
        </p:txBody>
      </p:sp>
    </p:spTree>
    <p:extLst>
      <p:ext uri="{BB962C8B-B14F-4D97-AF65-F5344CB8AC3E}">
        <p14:creationId xmlns:p14="http://schemas.microsoft.com/office/powerpoint/2010/main" val="2398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t>10/30/2024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dirty="0"/>
          </a:p>
        </p:txBody>
      </p:sp>
    </p:spTree>
    <p:extLst>
      <p:ext uri="{BB962C8B-B14F-4D97-AF65-F5344CB8AC3E}">
        <p14:creationId xmlns:p14="http://schemas.microsoft.com/office/powerpoint/2010/main" val="235897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t>10/30/2024</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dirty="0"/>
          </a:p>
        </p:txBody>
      </p:sp>
    </p:spTree>
    <p:extLst>
      <p:ext uri="{BB962C8B-B14F-4D97-AF65-F5344CB8AC3E}">
        <p14:creationId xmlns:p14="http://schemas.microsoft.com/office/powerpoint/2010/main" val="727235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10/30/2024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dirty="0"/>
          </a:p>
        </p:txBody>
      </p:sp>
    </p:spTree>
    <p:extLst>
      <p:ext uri="{BB962C8B-B14F-4D97-AF65-F5344CB8AC3E}">
        <p14:creationId xmlns:p14="http://schemas.microsoft.com/office/powerpoint/2010/main" val="270174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10/30/2024</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dirty="0"/>
          </a:p>
        </p:txBody>
      </p:sp>
    </p:spTree>
    <p:extLst>
      <p:ext uri="{BB962C8B-B14F-4D97-AF65-F5344CB8AC3E}">
        <p14:creationId xmlns:p14="http://schemas.microsoft.com/office/powerpoint/2010/main" val="14746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1B0895E-43C3-4560-B59A-90049317E860}" type="datetime1">
              <a:rPr lang="en-US" smtClean="0"/>
              <a:t>10/30/2024</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dirty="0"/>
          </a:p>
        </p:txBody>
      </p:sp>
    </p:spTree>
    <p:extLst>
      <p:ext uri="{BB962C8B-B14F-4D97-AF65-F5344CB8AC3E}">
        <p14:creationId xmlns:p14="http://schemas.microsoft.com/office/powerpoint/2010/main" val="18102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10/30/2024</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dirty="0"/>
          </a:p>
        </p:txBody>
      </p:sp>
    </p:spTree>
    <p:extLst>
      <p:ext uri="{BB962C8B-B14F-4D97-AF65-F5344CB8AC3E}">
        <p14:creationId xmlns:p14="http://schemas.microsoft.com/office/powerpoint/2010/main" val="6644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smtClean="0"/>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10/30/2024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dirty="0"/>
          </a:p>
        </p:txBody>
      </p:sp>
    </p:spTree>
    <p:extLst>
      <p:ext uri="{BB962C8B-B14F-4D97-AF65-F5344CB8AC3E}">
        <p14:creationId xmlns:p14="http://schemas.microsoft.com/office/powerpoint/2010/main" val="28012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smtClean="0"/>
              <a:t>Click icon to add picture</a:t>
            </a:r>
            <a:endParaRPr dirty="0"/>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10/30/2024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dirty="0"/>
          </a:p>
        </p:txBody>
      </p:sp>
    </p:spTree>
    <p:extLst>
      <p:ext uri="{BB962C8B-B14F-4D97-AF65-F5344CB8AC3E}">
        <p14:creationId xmlns:p14="http://schemas.microsoft.com/office/powerpoint/2010/main" val="147819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10/30/2024</a:t>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dirty="0"/>
          </a:p>
        </p:txBody>
      </p:sp>
    </p:spTree>
    <p:extLst>
      <p:ext uri="{BB962C8B-B14F-4D97-AF65-F5344CB8AC3E}">
        <p14:creationId xmlns:p14="http://schemas.microsoft.com/office/powerpoint/2010/main" val="414278595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619"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64"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112" indent="0" algn="l" defTabSz="1218987" rtl="0" eaLnBrk="1" latinLnBrk="0" hangingPunct="1">
        <a:lnSpc>
          <a:spcPct val="95000"/>
        </a:lnSpc>
        <a:spcBef>
          <a:spcPts val="1066"/>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9346" y="838201"/>
            <a:ext cx="7008574" cy="3200399"/>
          </a:xfrm>
        </p:spPr>
        <p:txBody>
          <a:bodyPr>
            <a:noAutofit/>
          </a:bodyPr>
          <a:lstStyle/>
          <a:p>
            <a:r>
              <a:rPr lang="en-US" sz="6600" dirty="0" smtClean="0">
                <a:solidFill>
                  <a:schemeClr val="accent2">
                    <a:lumMod val="50000"/>
                  </a:schemeClr>
                </a:solidFill>
              </a:rPr>
              <a:t>Thursday 9-12</a:t>
            </a:r>
            <a:br>
              <a:rPr lang="en-US" sz="6600" dirty="0" smtClean="0">
                <a:solidFill>
                  <a:schemeClr val="accent2">
                    <a:lumMod val="50000"/>
                  </a:schemeClr>
                </a:solidFill>
              </a:rPr>
            </a:br>
            <a:r>
              <a:rPr lang="en-US" sz="6600" dirty="0" smtClean="0">
                <a:solidFill>
                  <a:schemeClr val="accent2">
                    <a:lumMod val="50000"/>
                  </a:schemeClr>
                </a:solidFill>
              </a:rPr>
              <a:t>Next.js </a:t>
            </a:r>
            <a:br>
              <a:rPr lang="en-US" sz="6600" dirty="0" smtClean="0">
                <a:solidFill>
                  <a:schemeClr val="accent2">
                    <a:lumMod val="50000"/>
                  </a:schemeClr>
                </a:solidFill>
              </a:rPr>
            </a:br>
            <a:r>
              <a:rPr lang="en-US" sz="6600" dirty="0" smtClean="0">
                <a:solidFill>
                  <a:schemeClr val="accent2">
                    <a:lumMod val="50000"/>
                  </a:schemeClr>
                </a:solidFill>
              </a:rPr>
              <a:t>Assignment 04</a:t>
            </a:r>
            <a:endParaRPr lang="en-US" sz="6600" dirty="0">
              <a:solidFill>
                <a:schemeClr val="accent2">
                  <a:lumMod val="50000"/>
                </a:schemeClr>
              </a:solidFill>
            </a:endParaRPr>
          </a:p>
        </p:txBody>
      </p:sp>
      <p:sp>
        <p:nvSpPr>
          <p:cNvPr id="3" name="Subtitle 2"/>
          <p:cNvSpPr>
            <a:spLocks noGrp="1"/>
          </p:cNvSpPr>
          <p:nvPr>
            <p:ph type="subTitle" idx="1"/>
          </p:nvPr>
        </p:nvSpPr>
        <p:spPr/>
        <p:txBody>
          <a:bodyPr>
            <a:normAutofit/>
          </a:bodyPr>
          <a:lstStyle/>
          <a:p>
            <a:r>
              <a:rPr lang="en-US" dirty="0" smtClean="0"/>
              <a:t>Presented by </a:t>
            </a:r>
            <a:r>
              <a:rPr lang="en-US" dirty="0" smtClean="0"/>
              <a:t>Aleeza</a:t>
            </a:r>
            <a:r>
              <a:rPr lang="en-US" dirty="0" smtClean="0"/>
              <a:t> | GIAIC Student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988" y="0"/>
            <a:ext cx="5181600" cy="6858000"/>
          </a:xfrm>
          <a:prstGeom prst="rect">
            <a:avLst/>
          </a:prstGeom>
        </p:spPr>
      </p:pic>
    </p:spTree>
    <p:extLst>
      <p:ext uri="{BB962C8B-B14F-4D97-AF65-F5344CB8AC3E}">
        <p14:creationId xmlns:p14="http://schemas.microsoft.com/office/powerpoint/2010/main" val="1736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456" y="1371600"/>
            <a:ext cx="11374028" cy="4800600"/>
          </a:xfrm>
        </p:spPr>
        <p:txBody>
          <a:bodyPr>
            <a:normAutofit/>
          </a:bodyPr>
          <a:lstStyle/>
          <a:p>
            <a:pPr marL="0" indent="0">
              <a:buNone/>
            </a:pPr>
            <a:r>
              <a:rPr lang="en-US" sz="3600" b="1" dirty="0" smtClean="0"/>
              <a:t>TAILWIND CSS:</a:t>
            </a:r>
          </a:p>
          <a:p>
            <a:pPr marL="0" indent="0">
              <a:buNone/>
            </a:pPr>
            <a:r>
              <a:rPr lang="en-US" dirty="0" smtClean="0"/>
              <a:t>Tailwind </a:t>
            </a:r>
            <a:r>
              <a:rPr lang="en-US" dirty="0"/>
              <a:t>CSS is a utility-first CSS framework that streamlines styling in web applications. It provides a collection of pre-defined classes, allowing for rapid and responsive design without writing custom CSS</a:t>
            </a:r>
            <a:r>
              <a:rPr lang="en-US" dirty="0" smtClean="0"/>
              <a:t>.</a:t>
            </a:r>
          </a:p>
          <a:p>
            <a:pPr marL="0" indent="0">
              <a:buNone/>
            </a:pPr>
            <a:endParaRPr lang="en-US" dirty="0" smtClean="0"/>
          </a:p>
          <a:p>
            <a:pPr marL="0" indent="0">
              <a:buNone/>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55" y="3479157"/>
            <a:ext cx="5557657" cy="25406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470" y="3482051"/>
            <a:ext cx="5687014" cy="254064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6612" y="5105400"/>
            <a:ext cx="2895600" cy="2895600"/>
          </a:xfrm>
          <a:prstGeom prst="rect">
            <a:avLst/>
          </a:prstGeom>
        </p:spPr>
      </p:pic>
      <p:sp>
        <p:nvSpPr>
          <p:cNvPr id="8" name="Title 1"/>
          <p:cNvSpPr>
            <a:spLocks noGrp="1"/>
          </p:cNvSpPr>
          <p:nvPr>
            <p:ph type="title"/>
          </p:nvPr>
        </p:nvSpPr>
        <p:spPr>
          <a:xfrm>
            <a:off x="531811" y="152400"/>
            <a:ext cx="11245145" cy="1143000"/>
          </a:xfrm>
        </p:spPr>
        <p:style>
          <a:lnRef idx="3">
            <a:schemeClr val="lt1"/>
          </a:lnRef>
          <a:fillRef idx="1">
            <a:schemeClr val="dk1"/>
          </a:fillRef>
          <a:effectRef idx="1">
            <a:schemeClr val="dk1"/>
          </a:effectRef>
          <a:fontRef idx="minor">
            <a:schemeClr val="lt1"/>
          </a:fontRef>
        </p:style>
        <p:txBody>
          <a:bodyPr/>
          <a:lstStyle/>
          <a:p>
            <a:r>
              <a:rPr lang="en-US" dirty="0" smtClean="0"/>
              <a:t>              What is Tailwind CSS❔</a:t>
            </a:r>
            <a:endParaRPr lang="en-US" dirty="0"/>
          </a:p>
        </p:txBody>
      </p:sp>
    </p:spTree>
    <p:extLst>
      <p:ext uri="{BB962C8B-B14F-4D97-AF65-F5344CB8AC3E}">
        <p14:creationId xmlns:p14="http://schemas.microsoft.com/office/powerpoint/2010/main" val="148406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28600"/>
            <a:ext cx="11049000" cy="1447800"/>
          </a:xfrm>
        </p:spPr>
        <p:style>
          <a:lnRef idx="3">
            <a:schemeClr val="lt1"/>
          </a:lnRef>
          <a:fillRef idx="1">
            <a:schemeClr val="dk1"/>
          </a:fillRef>
          <a:effectRef idx="1">
            <a:schemeClr val="dk1"/>
          </a:effectRef>
          <a:fontRef idx="minor">
            <a:schemeClr val="lt1"/>
          </a:fontRef>
        </p:style>
        <p:txBody>
          <a:bodyPr>
            <a:normAutofit/>
          </a:bodyPr>
          <a:lstStyle/>
          <a:p>
            <a:r>
              <a:rPr lang="en-US" dirty="0" smtClean="0"/>
              <a:t>   </a:t>
            </a:r>
            <a:r>
              <a:rPr lang="en-US" dirty="0"/>
              <a:t>What are the differences between </a:t>
            </a:r>
            <a:br>
              <a:rPr lang="en-US" dirty="0"/>
            </a:br>
            <a:r>
              <a:rPr lang="en-US" dirty="0"/>
              <a:t> </a:t>
            </a:r>
            <a:r>
              <a:rPr lang="en-US" dirty="0" smtClean="0"/>
              <a:t>     Tailwind </a:t>
            </a:r>
            <a:r>
              <a:rPr lang="en-US" dirty="0"/>
              <a:t>CSS and standard CSS❔</a:t>
            </a:r>
          </a:p>
        </p:txBody>
      </p:sp>
      <p:sp>
        <p:nvSpPr>
          <p:cNvPr id="3" name="Content Placeholder 2"/>
          <p:cNvSpPr>
            <a:spLocks noGrp="1"/>
          </p:cNvSpPr>
          <p:nvPr>
            <p:ph idx="1"/>
          </p:nvPr>
        </p:nvSpPr>
        <p:spPr>
          <a:xfrm>
            <a:off x="684213" y="1752600"/>
            <a:ext cx="11049000" cy="4419600"/>
          </a:xfrm>
        </p:spPr>
        <p:txBody>
          <a:bodyPr>
            <a:normAutofit/>
          </a:bodyPr>
          <a:lstStyle/>
          <a:p>
            <a:pPr marL="0" lvl="0" indent="0" defTabSz="914400" eaLnBrk="0" fontAlgn="base" hangingPunct="0">
              <a:lnSpc>
                <a:spcPct val="100000"/>
              </a:lnSpc>
              <a:spcBef>
                <a:spcPct val="0"/>
              </a:spcBef>
              <a:spcAft>
                <a:spcPct val="0"/>
              </a:spcAft>
              <a:buClrTx/>
              <a:buSzTx/>
              <a:buNone/>
            </a:pPr>
            <a:endParaRPr lang="en-US" altLang="en-US" b="1" dirty="0">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286519797"/>
              </p:ext>
            </p:extLst>
          </p:nvPr>
        </p:nvGraphicFramePr>
        <p:xfrm>
          <a:off x="684211" y="1752600"/>
          <a:ext cx="10820400" cy="4988561"/>
        </p:xfrm>
        <a:graphic>
          <a:graphicData uri="http://schemas.openxmlformats.org/drawingml/2006/table">
            <a:tbl>
              <a:tblPr/>
              <a:tblGrid>
                <a:gridCol w="3606800"/>
                <a:gridCol w="3606800"/>
                <a:gridCol w="3606800"/>
              </a:tblGrid>
              <a:tr h="276841">
                <a:tc>
                  <a:txBody>
                    <a:bodyPr/>
                    <a:lstStyle/>
                    <a:p>
                      <a:r>
                        <a:rPr lang="en-US" sz="1400" b="1" dirty="0"/>
                        <a:t>Feature</a:t>
                      </a:r>
                      <a:endParaRPr lang="en-US" sz="1400" dirty="0"/>
                    </a:p>
                  </a:txBody>
                  <a:tcPr marL="51981" marR="51981" marT="25991" marB="25991" anchor="ctr">
                    <a:lnL>
                      <a:noFill/>
                    </a:lnL>
                    <a:lnR>
                      <a:noFill/>
                    </a:lnR>
                    <a:lnT>
                      <a:noFill/>
                    </a:lnT>
                    <a:lnB>
                      <a:noFill/>
                    </a:lnB>
                  </a:tcPr>
                </a:tc>
                <a:tc>
                  <a:txBody>
                    <a:bodyPr/>
                    <a:lstStyle/>
                    <a:p>
                      <a:r>
                        <a:rPr lang="en-US" sz="1400" b="1" dirty="0"/>
                        <a:t>Tailwind CSS</a:t>
                      </a:r>
                      <a:endParaRPr lang="en-US" sz="1400" dirty="0"/>
                    </a:p>
                  </a:txBody>
                  <a:tcPr marL="51981" marR="51981" marT="25991" marB="25991" anchor="ctr">
                    <a:lnL>
                      <a:noFill/>
                    </a:lnL>
                    <a:lnR>
                      <a:noFill/>
                    </a:lnR>
                    <a:lnT>
                      <a:noFill/>
                    </a:lnT>
                    <a:lnB>
                      <a:noFill/>
                    </a:lnB>
                  </a:tcPr>
                </a:tc>
                <a:tc>
                  <a:txBody>
                    <a:bodyPr/>
                    <a:lstStyle/>
                    <a:p>
                      <a:r>
                        <a:rPr lang="en-US" sz="1400" b="1" dirty="0"/>
                        <a:t>Standard CSS</a:t>
                      </a:r>
                      <a:endParaRPr lang="en-US" sz="1400" dirty="0"/>
                    </a:p>
                  </a:txBody>
                  <a:tcPr marL="51981" marR="51981" marT="25991" marB="25991" anchor="ctr">
                    <a:lnL>
                      <a:noFill/>
                    </a:lnL>
                    <a:lnR>
                      <a:noFill/>
                    </a:lnR>
                    <a:lnT>
                      <a:noFill/>
                    </a:lnT>
                    <a:lnB>
                      <a:noFill/>
                    </a:lnB>
                  </a:tcPr>
                </a:tc>
              </a:tr>
              <a:tr h="756202">
                <a:tc>
                  <a:txBody>
                    <a:bodyPr/>
                    <a:lstStyle/>
                    <a:p>
                      <a:r>
                        <a:rPr lang="en-US" sz="1400" b="1" dirty="0"/>
                        <a:t>Styling Approach</a:t>
                      </a:r>
                      <a:endParaRPr lang="en-US" sz="1400" dirty="0"/>
                    </a:p>
                  </a:txBody>
                  <a:tcPr marL="51981" marR="51981" marT="25991" marB="25991" anchor="ctr">
                    <a:lnL>
                      <a:noFill/>
                    </a:lnL>
                    <a:lnR>
                      <a:noFill/>
                    </a:lnR>
                    <a:lnT>
                      <a:noFill/>
                    </a:lnT>
                    <a:lnB>
                      <a:noFill/>
                    </a:lnB>
                  </a:tcPr>
                </a:tc>
                <a:tc>
                  <a:txBody>
                    <a:bodyPr/>
                    <a:lstStyle/>
                    <a:p>
                      <a:r>
                        <a:rPr lang="en-US" sz="1400" dirty="0"/>
                        <a:t>Uses utility-first classes directly in HTML (e.g., bg-blue-500).</a:t>
                      </a:r>
                    </a:p>
                  </a:txBody>
                  <a:tcPr marL="51981" marR="51981" marT="25991" marB="25991" anchor="ctr">
                    <a:lnL>
                      <a:noFill/>
                    </a:lnL>
                    <a:lnR>
                      <a:noFill/>
                    </a:lnR>
                    <a:lnT>
                      <a:noFill/>
                    </a:lnT>
                    <a:lnB>
                      <a:noFill/>
                    </a:lnB>
                  </a:tcPr>
                </a:tc>
                <a:tc>
                  <a:txBody>
                    <a:bodyPr/>
                    <a:lstStyle/>
                    <a:p>
                      <a:r>
                        <a:rPr lang="en-US" sz="1400" dirty="0"/>
                        <a:t>Styles defined in separate CSS files with selectors.</a:t>
                      </a:r>
                    </a:p>
                  </a:txBody>
                  <a:tcPr marL="51981" marR="51981" marT="25991" marB="25991" anchor="ctr">
                    <a:lnL>
                      <a:noFill/>
                    </a:lnL>
                    <a:lnR>
                      <a:noFill/>
                    </a:lnR>
                    <a:lnT>
                      <a:noFill/>
                    </a:lnT>
                    <a:lnB>
                      <a:noFill/>
                    </a:lnB>
                  </a:tcPr>
                </a:tc>
              </a:tr>
              <a:tr h="988880">
                <a:tc>
                  <a:txBody>
                    <a:bodyPr/>
                    <a:lstStyle/>
                    <a:p>
                      <a:r>
                        <a:rPr lang="en-US" sz="1400" b="1" dirty="0"/>
                        <a:t>Customization</a:t>
                      </a:r>
                      <a:endParaRPr lang="en-US" sz="1400" dirty="0"/>
                    </a:p>
                  </a:txBody>
                  <a:tcPr marL="51981" marR="51981" marT="25991" marB="25991" anchor="ctr">
                    <a:lnL>
                      <a:noFill/>
                    </a:lnL>
                    <a:lnR>
                      <a:noFill/>
                    </a:lnR>
                    <a:lnT>
                      <a:noFill/>
                    </a:lnT>
                    <a:lnB>
                      <a:noFill/>
                    </a:lnB>
                  </a:tcPr>
                </a:tc>
                <a:tc>
                  <a:txBody>
                    <a:bodyPr/>
                    <a:lstStyle/>
                    <a:p>
                      <a:r>
                        <a:rPr lang="en-US" sz="1400" dirty="0"/>
                        <a:t>Highly customizable via a </a:t>
                      </a:r>
                      <a:r>
                        <a:rPr lang="en-US" sz="1400" dirty="0" smtClean="0"/>
                        <a:t>config </a:t>
                      </a:r>
                      <a:r>
                        <a:rPr lang="en-US" sz="1400" dirty="0"/>
                        <a:t>file for easy tweaks.</a:t>
                      </a:r>
                    </a:p>
                  </a:txBody>
                  <a:tcPr marL="51981" marR="51981" marT="25991" marB="25991" anchor="ctr">
                    <a:lnL>
                      <a:noFill/>
                    </a:lnL>
                    <a:lnR>
                      <a:noFill/>
                    </a:lnR>
                    <a:lnT>
                      <a:noFill/>
                    </a:lnT>
                    <a:lnB>
                      <a:noFill/>
                    </a:lnB>
                  </a:tcPr>
                </a:tc>
                <a:tc>
                  <a:txBody>
                    <a:bodyPr/>
                    <a:lstStyle/>
                    <a:p>
                      <a:r>
                        <a:rPr lang="en-US" sz="1400" dirty="0"/>
                        <a:t>Involves creating or overriding rules, which can get complex.</a:t>
                      </a:r>
                    </a:p>
                  </a:txBody>
                  <a:tcPr marL="51981" marR="51981" marT="25991" marB="25991" anchor="ctr">
                    <a:lnL>
                      <a:noFill/>
                    </a:lnL>
                    <a:lnR>
                      <a:noFill/>
                    </a:lnR>
                    <a:lnT>
                      <a:noFill/>
                    </a:lnT>
                    <a:lnB>
                      <a:noFill/>
                    </a:lnB>
                  </a:tcPr>
                </a:tc>
              </a:tr>
              <a:tr h="1221556">
                <a:tc>
                  <a:txBody>
                    <a:bodyPr/>
                    <a:lstStyle/>
                    <a:p>
                      <a:r>
                        <a:rPr lang="en-US" sz="1400" b="1" dirty="0"/>
                        <a:t>Responsiveness</a:t>
                      </a:r>
                      <a:endParaRPr lang="en-US" sz="1400" dirty="0"/>
                    </a:p>
                  </a:txBody>
                  <a:tcPr marL="51981" marR="51981" marT="25991" marB="25991" anchor="ctr">
                    <a:lnL>
                      <a:noFill/>
                    </a:lnL>
                    <a:lnR>
                      <a:noFill/>
                    </a:lnR>
                    <a:lnT>
                      <a:noFill/>
                    </a:lnT>
                    <a:lnB>
                      <a:noFill/>
                    </a:lnB>
                  </a:tcPr>
                </a:tc>
                <a:tc>
                  <a:txBody>
                    <a:bodyPr/>
                    <a:lstStyle/>
                    <a:p>
                      <a:r>
                        <a:rPr lang="en-US" sz="1400" dirty="0"/>
                        <a:t>Built-in responsive utilities simplify styling for various screen sizes (e.g., md:bg-red-500).</a:t>
                      </a:r>
                    </a:p>
                  </a:txBody>
                  <a:tcPr marL="51981" marR="51981" marT="25991" marB="25991" anchor="ctr">
                    <a:lnL>
                      <a:noFill/>
                    </a:lnL>
                    <a:lnR>
                      <a:noFill/>
                    </a:lnR>
                    <a:lnT>
                      <a:noFill/>
                    </a:lnT>
                    <a:lnB>
                      <a:noFill/>
                    </a:lnB>
                  </a:tcPr>
                </a:tc>
                <a:tc>
                  <a:txBody>
                    <a:bodyPr/>
                    <a:lstStyle/>
                    <a:p>
                      <a:r>
                        <a:rPr lang="en-US" sz="1400" dirty="0"/>
                        <a:t>Relies on media queries, often leading to more code.</a:t>
                      </a:r>
                    </a:p>
                  </a:txBody>
                  <a:tcPr marL="51981" marR="51981" marT="25991" marB="25991" anchor="ctr">
                    <a:lnL>
                      <a:noFill/>
                    </a:lnL>
                    <a:lnR>
                      <a:noFill/>
                    </a:lnR>
                    <a:lnT>
                      <a:noFill/>
                    </a:lnT>
                    <a:lnB>
                      <a:noFill/>
                    </a:lnB>
                  </a:tcPr>
                </a:tc>
              </a:tr>
              <a:tr h="756202">
                <a:tc>
                  <a:txBody>
                    <a:bodyPr/>
                    <a:lstStyle/>
                    <a:p>
                      <a:r>
                        <a:rPr lang="en-US" sz="1400" b="1" dirty="0"/>
                        <a:t>Learning Curve</a:t>
                      </a:r>
                      <a:endParaRPr lang="en-US" sz="1400" dirty="0"/>
                    </a:p>
                  </a:txBody>
                  <a:tcPr marL="51981" marR="51981" marT="25991" marB="25991" anchor="ctr">
                    <a:lnL>
                      <a:noFill/>
                    </a:lnL>
                    <a:lnR>
                      <a:noFill/>
                    </a:lnR>
                    <a:lnT>
                      <a:noFill/>
                    </a:lnT>
                    <a:lnB>
                      <a:noFill/>
                    </a:lnB>
                  </a:tcPr>
                </a:tc>
                <a:tc>
                  <a:txBody>
                    <a:bodyPr/>
                    <a:lstStyle/>
                    <a:p>
                      <a:r>
                        <a:rPr lang="en-US" sz="1400" dirty="0"/>
                        <a:t>Steeper initially due to many utility classes to remember.</a:t>
                      </a:r>
                    </a:p>
                  </a:txBody>
                  <a:tcPr marL="51981" marR="51981" marT="25991" marB="25991" anchor="ctr">
                    <a:lnL>
                      <a:noFill/>
                    </a:lnL>
                    <a:lnR>
                      <a:noFill/>
                    </a:lnR>
                    <a:lnT>
                      <a:noFill/>
                    </a:lnT>
                    <a:lnB>
                      <a:noFill/>
                    </a:lnB>
                  </a:tcPr>
                </a:tc>
                <a:tc>
                  <a:txBody>
                    <a:bodyPr/>
                    <a:lstStyle/>
                    <a:p>
                      <a:r>
                        <a:rPr lang="en-US" sz="1400" dirty="0"/>
                        <a:t>More familiar for those used to traditional methods.</a:t>
                      </a:r>
                    </a:p>
                  </a:txBody>
                  <a:tcPr marL="51981" marR="51981" marT="25991" marB="25991" anchor="ctr">
                    <a:lnL>
                      <a:noFill/>
                    </a:lnL>
                    <a:lnR>
                      <a:noFill/>
                    </a:lnR>
                    <a:lnT>
                      <a:noFill/>
                    </a:lnT>
                    <a:lnB>
                      <a:noFill/>
                    </a:lnB>
                  </a:tcPr>
                </a:tc>
              </a:tr>
              <a:tr h="988880">
                <a:tc>
                  <a:txBody>
                    <a:bodyPr/>
                    <a:lstStyle/>
                    <a:p>
                      <a:r>
                        <a:rPr lang="en-US" sz="1400" b="1" dirty="0"/>
                        <a:t>File Size</a:t>
                      </a:r>
                      <a:endParaRPr lang="en-US" sz="1400" dirty="0"/>
                    </a:p>
                  </a:txBody>
                  <a:tcPr marL="51981" marR="51981" marT="25991" marB="25991" anchor="ctr">
                    <a:lnL>
                      <a:noFill/>
                    </a:lnL>
                    <a:lnR>
                      <a:noFill/>
                    </a:lnR>
                    <a:lnT>
                      <a:noFill/>
                    </a:lnT>
                    <a:lnB>
                      <a:noFill/>
                    </a:lnB>
                  </a:tcPr>
                </a:tc>
                <a:tc>
                  <a:txBody>
                    <a:bodyPr/>
                    <a:lstStyle/>
                    <a:p>
                      <a:r>
                        <a:rPr lang="en-US" sz="1400" dirty="0"/>
                        <a:t>Uses PurgeCSS to remove unused styles, keeping the bundle lightweight.</a:t>
                      </a:r>
                    </a:p>
                  </a:txBody>
                  <a:tcPr marL="51981" marR="51981" marT="25991" marB="25991" anchor="ctr">
                    <a:lnL>
                      <a:noFill/>
                    </a:lnL>
                    <a:lnR>
                      <a:noFill/>
                    </a:lnR>
                    <a:lnT>
                      <a:noFill/>
                    </a:lnT>
                    <a:lnB>
                      <a:noFill/>
                    </a:lnB>
                  </a:tcPr>
                </a:tc>
                <a:tc>
                  <a:txBody>
                    <a:bodyPr/>
                    <a:lstStyle/>
                    <a:p>
                      <a:r>
                        <a:rPr lang="en-US" sz="1400" dirty="0"/>
                        <a:t>Can become bulky if not managed properly.</a:t>
                      </a:r>
                    </a:p>
                  </a:txBody>
                  <a:tcPr marL="51981" marR="51981" marT="25991" marB="25991" anchor="ctr">
                    <a:lnL>
                      <a:noFill/>
                    </a:lnL>
                    <a:lnR>
                      <a:noFill/>
                    </a:lnR>
                    <a:lnT>
                      <a:noFill/>
                    </a:lnT>
                    <a:lnB>
                      <a:noFill/>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156949237"/>
              </p:ext>
            </p:extLst>
          </p:nvPr>
        </p:nvGraphicFramePr>
        <p:xfrm>
          <a:off x="379411" y="1676400"/>
          <a:ext cx="11506200" cy="4953000"/>
        </p:xfrm>
        <a:graphic>
          <a:graphicData uri="http://schemas.openxmlformats.org/drawingml/2006/table">
            <a:tbl>
              <a:tblPr firstRow="1" bandRow="1">
                <a:tableStyleId>{3B4B98B0-60AC-42C2-AFA5-B58CD77FA1E5}</a:tableStyleId>
              </a:tblPr>
              <a:tblGrid>
                <a:gridCol w="3835400"/>
                <a:gridCol w="3835400"/>
                <a:gridCol w="3835400"/>
              </a:tblGrid>
              <a:tr h="990600">
                <a:tc>
                  <a:txBody>
                    <a:bodyPr/>
                    <a:lstStyle/>
                    <a:p>
                      <a:endParaRPr lang="en-US" dirty="0"/>
                    </a:p>
                  </a:txBody>
                  <a:tcPr/>
                </a:tc>
                <a:tc>
                  <a:txBody>
                    <a:bodyPr/>
                    <a:lstStyle/>
                    <a:p>
                      <a:endParaRPr lang="en-US" dirty="0"/>
                    </a:p>
                  </a:txBody>
                  <a:tcPr/>
                </a:tc>
                <a:tc>
                  <a:txBody>
                    <a:bodyPr/>
                    <a:lstStyle/>
                    <a:p>
                      <a:endParaRPr lang="en-US" dirty="0"/>
                    </a:p>
                  </a:txBody>
                  <a:tcPr/>
                </a:tc>
              </a:tr>
              <a:tr h="990600">
                <a:tc>
                  <a:txBody>
                    <a:bodyPr/>
                    <a:lstStyle/>
                    <a:p>
                      <a:endParaRPr lang="en-US" dirty="0"/>
                    </a:p>
                  </a:txBody>
                  <a:tcPr/>
                </a:tc>
                <a:tc>
                  <a:txBody>
                    <a:bodyPr/>
                    <a:lstStyle/>
                    <a:p>
                      <a:endParaRPr lang="en-US" dirty="0"/>
                    </a:p>
                  </a:txBody>
                  <a:tcPr/>
                </a:tc>
                <a:tc>
                  <a:txBody>
                    <a:bodyPr/>
                    <a:lstStyle/>
                    <a:p>
                      <a:endParaRPr lang="en-US" dirty="0"/>
                    </a:p>
                  </a:txBody>
                  <a:tcPr/>
                </a:tc>
              </a:tr>
              <a:tr h="990600">
                <a:tc>
                  <a:txBody>
                    <a:bodyPr/>
                    <a:lstStyle/>
                    <a:p>
                      <a:endParaRPr lang="en-US" dirty="0"/>
                    </a:p>
                  </a:txBody>
                  <a:tcPr/>
                </a:tc>
                <a:tc>
                  <a:txBody>
                    <a:bodyPr/>
                    <a:lstStyle/>
                    <a:p>
                      <a:endParaRPr lang="en-US" dirty="0"/>
                    </a:p>
                  </a:txBody>
                  <a:tcPr/>
                </a:tc>
                <a:tc>
                  <a:txBody>
                    <a:bodyPr/>
                    <a:lstStyle/>
                    <a:p>
                      <a:endParaRPr lang="en-US" dirty="0"/>
                    </a:p>
                  </a:txBody>
                  <a:tcPr/>
                </a:tc>
              </a:tr>
              <a:tr h="990600">
                <a:tc>
                  <a:txBody>
                    <a:bodyPr/>
                    <a:lstStyle/>
                    <a:p>
                      <a:endParaRPr lang="en-US" dirty="0"/>
                    </a:p>
                  </a:txBody>
                  <a:tcPr/>
                </a:tc>
                <a:tc>
                  <a:txBody>
                    <a:bodyPr/>
                    <a:lstStyle/>
                    <a:p>
                      <a:endParaRPr lang="en-US" sz="5400" dirty="0"/>
                    </a:p>
                  </a:txBody>
                  <a:tcPr/>
                </a:tc>
                <a:tc>
                  <a:txBody>
                    <a:bodyPr/>
                    <a:lstStyle/>
                    <a:p>
                      <a:endParaRPr lang="en-US" dirty="0"/>
                    </a:p>
                  </a:txBody>
                  <a:tcPr/>
                </a:tc>
              </a:tr>
              <a:tr h="99060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66150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08412" y="1447800"/>
            <a:ext cx="7239000" cy="3139321"/>
          </a:xfrm>
          <a:prstGeom prst="rect">
            <a:avLst/>
          </a:prstGeom>
        </p:spPr>
        <p:txBody>
          <a:bodyPr wrap="square">
            <a:spAutoFit/>
          </a:bodyPr>
          <a:lstStyle/>
          <a:p>
            <a:r>
              <a:rPr lang="en-US" sz="6600" dirty="0">
                <a:latin typeface="Algerian" panose="04020705040A02060702" pitchFamily="82" charset="0"/>
              </a:rPr>
              <a:t>Thank You for Taking the Time to Read!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8831"/>
            <a:ext cx="2744165" cy="4873637"/>
          </a:xfrm>
          <a:prstGeom prst="rect">
            <a:avLst/>
          </a:prstGeom>
        </p:spPr>
      </p:pic>
    </p:spTree>
    <p:extLst>
      <p:ext uri="{BB962C8B-B14F-4D97-AF65-F5344CB8AC3E}">
        <p14:creationId xmlns:p14="http://schemas.microsoft.com/office/powerpoint/2010/main" val="33000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457200"/>
            <a:ext cx="11125200" cy="1397000"/>
          </a:xfrm>
        </p:spPr>
        <p:style>
          <a:lnRef idx="3">
            <a:schemeClr val="lt1"/>
          </a:lnRef>
          <a:fillRef idx="1">
            <a:schemeClr val="dk1"/>
          </a:fillRef>
          <a:effectRef idx="1">
            <a:schemeClr val="dk1"/>
          </a:effectRef>
          <a:fontRef idx="minor">
            <a:schemeClr val="lt1"/>
          </a:fontRef>
        </p:style>
        <p:txBody>
          <a:bodyPr/>
          <a:lstStyle/>
          <a:p>
            <a:r>
              <a:rPr lang="en-US" dirty="0" smtClean="0"/>
              <a:t>               </a:t>
            </a:r>
            <a:r>
              <a:rPr lang="en-US" sz="5400" dirty="0" smtClean="0"/>
              <a:t>What is Next.js❔</a:t>
            </a:r>
            <a:endParaRPr lang="en-US" sz="5400" dirty="0"/>
          </a:p>
        </p:txBody>
      </p:sp>
      <p:sp>
        <p:nvSpPr>
          <p:cNvPr id="5" name="Content Placeholder 4"/>
          <p:cNvSpPr>
            <a:spLocks noGrp="1"/>
          </p:cNvSpPr>
          <p:nvPr>
            <p:ph idx="1"/>
          </p:nvPr>
        </p:nvSpPr>
        <p:spPr>
          <a:xfrm>
            <a:off x="1117309" y="2057400"/>
            <a:ext cx="9015703" cy="4114800"/>
          </a:xfrm>
        </p:spPr>
        <p:txBody>
          <a:bodyPr/>
          <a:lstStyle/>
          <a:p>
            <a:pPr marL="0" indent="0">
              <a:buNone/>
            </a:pPr>
            <a:endParaRPr lang="en-US" dirty="0"/>
          </a:p>
          <a:p>
            <a:pPr marL="0" indent="0" algn="ctr">
              <a:buNone/>
            </a:pPr>
            <a:r>
              <a:rPr lang="en-US" dirty="0"/>
              <a:t>Next.js is a React framework for building full-stack web applications. It enhances React with features like automatic routing, server-side rendering, and optimization, making development easier. With Next.js, the focus shifts to creating applications without the hassle of complex configurations. It's ideal for solo developers and teams aiming to build fast, interactive applications.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3012" y="5271494"/>
            <a:ext cx="1066800" cy="1066800"/>
          </a:xfrm>
          <a:prstGeom prst="rect">
            <a:avLst/>
          </a:prstGeom>
        </p:spPr>
      </p:pic>
    </p:spTree>
    <p:extLst>
      <p:ext uri="{BB962C8B-B14F-4D97-AF65-F5344CB8AC3E}">
        <p14:creationId xmlns:p14="http://schemas.microsoft.com/office/powerpoint/2010/main" val="115307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r>
              <a:rPr lang="en-US" dirty="0" smtClean="0"/>
              <a:t>page.tsx: This file defines a specific page of the application. With each page corresponds to a route in the app. A React component is exported from this file to render the content for that route.</a:t>
            </a:r>
          </a:p>
          <a:p>
            <a:r>
              <a:rPr lang="en-US" dirty="0" smtClean="0"/>
              <a:t>Layout.tsx:</a:t>
            </a:r>
            <a:r>
              <a:rPr lang="en-US" altLang="en-US" dirty="0" smtClean="0"/>
              <a:t> This file is used to define a common layout for multiple pages. It wraps around the content from page.tsx, allowing for shared elements like headers, footers, or navigation across different pages. </a:t>
            </a:r>
            <a:endParaRPr lang="en-US" dirty="0"/>
          </a:p>
        </p:txBody>
      </p:sp>
      <p:sp>
        <p:nvSpPr>
          <p:cNvPr id="4" name="Title 3"/>
          <p:cNvSpPr>
            <a:spLocks noGrp="1"/>
          </p:cNvSpPr>
          <p:nvPr>
            <p:ph type="title"/>
          </p:nvPr>
        </p:nvSpPr>
        <p:spPr>
          <a:xfrm>
            <a:off x="608012" y="406400"/>
            <a:ext cx="10919843" cy="1295400"/>
          </a:xfrm>
        </p:spPr>
        <p:style>
          <a:lnRef idx="3">
            <a:schemeClr val="lt1"/>
          </a:lnRef>
          <a:fillRef idx="1">
            <a:schemeClr val="dk1"/>
          </a:fillRef>
          <a:effectRef idx="1">
            <a:schemeClr val="dk1"/>
          </a:effectRef>
          <a:fontRef idx="minor">
            <a:schemeClr val="lt1"/>
          </a:fontRef>
        </p:style>
        <p:txBody>
          <a:bodyPr/>
          <a:lstStyle/>
          <a:p>
            <a:r>
              <a:rPr lang="en-US" dirty="0" smtClean="0"/>
              <a:t>         What </a:t>
            </a:r>
            <a:r>
              <a:rPr lang="en-US" dirty="0"/>
              <a:t>is the page.tsx file, </a:t>
            </a:r>
            <a:r>
              <a:rPr lang="en-US" dirty="0" smtClean="0"/>
              <a:t/>
            </a:r>
            <a:br>
              <a:rPr lang="en-US" dirty="0" smtClean="0"/>
            </a:br>
            <a:r>
              <a:rPr lang="en-US" dirty="0" smtClean="0"/>
              <a:t>     and </a:t>
            </a:r>
            <a:r>
              <a:rPr lang="en-US" dirty="0"/>
              <a:t>what </a:t>
            </a:r>
            <a:r>
              <a:rPr lang="en-US" dirty="0" smtClean="0"/>
              <a:t>is the </a:t>
            </a:r>
            <a:r>
              <a:rPr lang="en-US" dirty="0"/>
              <a:t>layout.tsx </a:t>
            </a:r>
            <a:r>
              <a:rPr lang="en-US" dirty="0" smtClean="0"/>
              <a:t>file❔</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1012" y="5105400"/>
            <a:ext cx="2621526" cy="1371600"/>
          </a:xfrm>
          <a:prstGeom prst="rect">
            <a:avLst/>
          </a:prstGeom>
        </p:spPr>
      </p:pic>
    </p:spTree>
    <p:extLst>
      <p:ext uri="{BB962C8B-B14F-4D97-AF65-F5344CB8AC3E}">
        <p14:creationId xmlns:p14="http://schemas.microsoft.com/office/powerpoint/2010/main" val="84037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381000"/>
            <a:ext cx="11201400" cy="1447800"/>
          </a:xfrm>
        </p:spPr>
        <p:style>
          <a:lnRef idx="3">
            <a:schemeClr val="lt1"/>
          </a:lnRef>
          <a:fillRef idx="1">
            <a:schemeClr val="dk1"/>
          </a:fillRef>
          <a:effectRef idx="1">
            <a:schemeClr val="dk1"/>
          </a:effectRef>
          <a:fontRef idx="minor">
            <a:schemeClr val="lt1"/>
          </a:fontRef>
        </p:style>
        <p:txBody>
          <a:bodyPr/>
          <a:lstStyle/>
          <a:p>
            <a:r>
              <a:rPr lang="en-US" dirty="0" smtClean="0"/>
              <a:t>             What </a:t>
            </a:r>
            <a:r>
              <a:rPr lang="en-US" dirty="0"/>
              <a:t>is the Link </a:t>
            </a:r>
            <a:r>
              <a:rPr lang="en-US" dirty="0" smtClean="0"/>
              <a:t>tag ❔</a:t>
            </a:r>
            <a:endParaRPr lang="en-US" dirty="0"/>
          </a:p>
        </p:txBody>
      </p:sp>
      <p:sp>
        <p:nvSpPr>
          <p:cNvPr id="3" name="Content Placeholder 2"/>
          <p:cNvSpPr>
            <a:spLocks noGrp="1"/>
          </p:cNvSpPr>
          <p:nvPr>
            <p:ph idx="1"/>
          </p:nvPr>
        </p:nvSpPr>
        <p:spPr>
          <a:xfrm>
            <a:off x="1217612" y="2381250"/>
            <a:ext cx="10306050" cy="3733800"/>
          </a:xfrm>
        </p:spPr>
        <p:txBody>
          <a:bodyPr/>
          <a:lstStyle/>
          <a:p>
            <a:pPr marL="0" lvl="0" indent="0" defTabSz="914400" eaLnBrk="0" fontAlgn="base" hangingPunct="0">
              <a:lnSpc>
                <a:spcPct val="100000"/>
              </a:lnSpc>
              <a:spcBef>
                <a:spcPct val="0"/>
              </a:spcBef>
              <a:spcAft>
                <a:spcPct val="0"/>
              </a:spcAft>
              <a:buClrTx/>
              <a:buSzTx/>
              <a:buNone/>
            </a:pPr>
            <a:r>
              <a:rPr lang="en-US" altLang="en-US" b="1" dirty="0" smtClean="0"/>
              <a:t> </a:t>
            </a:r>
            <a:r>
              <a:rPr lang="en-US" altLang="en-US" dirty="0" smtClean="0"/>
              <a:t>The </a:t>
            </a:r>
            <a:r>
              <a:rPr lang="en-US" altLang="en-US" dirty="0"/>
              <a:t>Link tag is a component provided by Next.js for navigating between different pages in a web application. It allows for client-side routing, which means users can move from one page to another without experiencing full page reloads</a:t>
            </a:r>
            <a:r>
              <a:rPr lang="en-US" altLang="en-US" sz="700" dirty="0"/>
              <a:t>.</a:t>
            </a:r>
            <a:endParaRPr lang="en-US" altLang="en-US" sz="1800" dirty="0">
              <a:latin typeface="Arial" panose="020B0604020202020204" pitchFamily="34" charset="0"/>
            </a:endParaRP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3812" y="4419600"/>
            <a:ext cx="2438400" cy="2438400"/>
          </a:xfrm>
          <a:prstGeom prst="rect">
            <a:avLst/>
          </a:prstGeom>
        </p:spPr>
      </p:pic>
    </p:spTree>
    <p:extLst>
      <p:ext uri="{BB962C8B-B14F-4D97-AF65-F5344CB8AC3E}">
        <p14:creationId xmlns:p14="http://schemas.microsoft.com/office/powerpoint/2010/main" val="31057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304800"/>
            <a:ext cx="10896600" cy="1143000"/>
          </a:xfrm>
        </p:spPr>
        <p:style>
          <a:lnRef idx="3">
            <a:schemeClr val="lt1"/>
          </a:lnRef>
          <a:fillRef idx="1">
            <a:schemeClr val="dk1"/>
          </a:fillRef>
          <a:effectRef idx="1">
            <a:schemeClr val="dk1"/>
          </a:effectRef>
          <a:fontRef idx="minor">
            <a:schemeClr val="lt1"/>
          </a:fontRef>
        </p:style>
        <p:txBody>
          <a:bodyPr>
            <a:normAutofit/>
          </a:bodyPr>
          <a:lstStyle/>
          <a:p>
            <a:r>
              <a:rPr lang="en-US" dirty="0"/>
              <a:t> </a:t>
            </a:r>
            <a:r>
              <a:rPr lang="en-US" dirty="0" smtClean="0"/>
              <a:t>        Why </a:t>
            </a:r>
            <a:r>
              <a:rPr lang="en-US" dirty="0"/>
              <a:t>do we </a:t>
            </a:r>
            <a:r>
              <a:rPr lang="en-US" dirty="0" smtClean="0"/>
              <a:t>use Link tag❔</a:t>
            </a:r>
            <a:endParaRPr lang="en-US" dirty="0"/>
          </a:p>
        </p:txBody>
      </p:sp>
      <p:graphicFrame>
        <p:nvGraphicFramePr>
          <p:cNvPr id="21" name="Content Placeholder 20"/>
          <p:cNvGraphicFramePr>
            <a:graphicFrameLocks noGrp="1"/>
          </p:cNvGraphicFramePr>
          <p:nvPr>
            <p:ph idx="1"/>
            <p:extLst>
              <p:ext uri="{D42A27DB-BD31-4B8C-83A1-F6EECF244321}">
                <p14:modId xmlns:p14="http://schemas.microsoft.com/office/powerpoint/2010/main" val="2107316403"/>
              </p:ext>
            </p:extLst>
          </p:nvPr>
        </p:nvGraphicFramePr>
        <p:xfrm>
          <a:off x="608012" y="1701800"/>
          <a:ext cx="11049000" cy="5156201"/>
        </p:xfrm>
        <a:graphic>
          <a:graphicData uri="http://schemas.openxmlformats.org/drawingml/2006/table">
            <a:tbl>
              <a:tblPr firstRow="1" bandRow="1">
                <a:tableStyleId>{3B4B98B0-60AC-42C2-AFA5-B58CD77FA1E5}</a:tableStyleId>
              </a:tblPr>
              <a:tblGrid>
                <a:gridCol w="3200399"/>
                <a:gridCol w="7848601"/>
              </a:tblGrid>
              <a:tr h="1021625">
                <a:tc>
                  <a:txBody>
                    <a:bodyPr/>
                    <a:lstStyle/>
                    <a:p>
                      <a:r>
                        <a:rPr lang="en-US" b="1" dirty="0" smtClean="0"/>
                        <a:t>Enhanced User</a:t>
                      </a:r>
                      <a:r>
                        <a:rPr lang="en-US" b="1" baseline="0" dirty="0" smtClean="0"/>
                        <a:t> </a:t>
                      </a:r>
                      <a:r>
                        <a:rPr lang="en-US" b="1" dirty="0" smtClean="0"/>
                        <a:t>Experience</a:t>
                      </a:r>
                      <a:endParaRPr lang="en-US" dirty="0"/>
                    </a:p>
                  </a:txBody>
                  <a:tcPr/>
                </a:tc>
                <a:tc>
                  <a:txBody>
                    <a:bodyPr/>
                    <a:lstStyle/>
                    <a:p>
                      <a:r>
                        <a:rPr lang="en-US" dirty="0" smtClean="0">
                          <a:latin typeface="Century Gothic (Body)"/>
                        </a:rPr>
                        <a:t> </a:t>
                      </a:r>
                      <a:r>
                        <a:rPr lang="en-US" b="0" dirty="0" smtClean="0">
                          <a:latin typeface="Century Gothic (Body)"/>
                        </a:rPr>
                        <a:t>The Link tag facilitates smooth transitions between pages, </a:t>
                      </a:r>
                      <a:r>
                        <a:rPr lang="en-US" b="0" dirty="0" smtClean="0">
                          <a:latin typeface="Century Gothic (Body)"/>
                        </a:rPr>
                        <a:t> </a:t>
                      </a:r>
                      <a:r>
                        <a:rPr lang="en-US" b="0" dirty="0" smtClean="0">
                          <a:latin typeface="Century Gothic (Body)"/>
                        </a:rPr>
                        <a:t>creating a responsive and fluid application.</a:t>
                      </a:r>
                      <a:endParaRPr lang="en-US" b="0" dirty="0">
                        <a:latin typeface="Century Gothic (Body)"/>
                      </a:endParaRPr>
                    </a:p>
                  </a:txBody>
                  <a:tcPr/>
                </a:tc>
              </a:tr>
              <a:tr h="1249988">
                <a:tc>
                  <a:txBody>
                    <a:bodyPr/>
                    <a:lstStyle/>
                    <a:p>
                      <a:endParaRPr lang="en-US" b="1" dirty="0" smtClean="0"/>
                    </a:p>
                    <a:p>
                      <a:r>
                        <a:rPr lang="en-US" b="1" dirty="0" smtClean="0"/>
                        <a:t>SEO Benefits</a:t>
                      </a:r>
                      <a:endParaRPr lang="en-US" dirty="0"/>
                    </a:p>
                  </a:txBody>
                  <a:tcPr/>
                </a:tc>
                <a:tc>
                  <a:txBody>
                    <a:bodyPr/>
                    <a:lstStyle/>
                    <a:p>
                      <a:r>
                        <a:rPr lang="en-US" dirty="0" smtClean="0"/>
                        <a:t>It maintains a proper structure for search engines, enhancing indexing and improving visibility in search results.</a:t>
                      </a:r>
                      <a:endParaRPr lang="en-US" dirty="0"/>
                    </a:p>
                  </a:txBody>
                  <a:tcPr/>
                </a:tc>
              </a:tr>
              <a:tr h="1249988">
                <a:tc>
                  <a:txBody>
                    <a:bodyPr/>
                    <a:lstStyle/>
                    <a:p>
                      <a:endParaRPr lang="en-US" b="1" dirty="0" smtClean="0"/>
                    </a:p>
                    <a:p>
                      <a:r>
                        <a:rPr lang="en-US" b="1" dirty="0" smtClean="0"/>
                        <a:t>Error Handling</a:t>
                      </a:r>
                      <a:endParaRPr lang="en-US" b="1" dirty="0"/>
                    </a:p>
                  </a:txBody>
                  <a:tcPr/>
                </a:tc>
                <a:tc>
                  <a:txBody>
                    <a:bodyPr/>
                    <a:lstStyle/>
                    <a:p>
                      <a:r>
                        <a:rPr lang="en-US" dirty="0" smtClean="0"/>
                        <a:t>It allows for built-in error handling for navigational links, providing fallback options if a page is not found or if there's a navigation issue.</a:t>
                      </a:r>
                      <a:endParaRPr lang="en-US" dirty="0"/>
                    </a:p>
                  </a:txBody>
                  <a:tcPr/>
                </a:tc>
              </a:tr>
              <a:tr h="1634600">
                <a:tc>
                  <a:txBody>
                    <a:bodyPr/>
                    <a:lstStyle/>
                    <a:p>
                      <a:r>
                        <a:rPr lang="en-US" b="1" dirty="0" smtClean="0"/>
                        <a:t>Automatic Pre-fetching</a:t>
                      </a:r>
                      <a:endParaRPr lang="en-US" b="1" dirty="0"/>
                    </a:p>
                  </a:txBody>
                  <a:tcPr/>
                </a:tc>
                <a:tc>
                  <a:txBody>
                    <a:bodyPr/>
                    <a:lstStyle/>
                    <a:p>
                      <a:r>
                        <a:rPr lang="en-US" dirty="0" smtClean="0"/>
                        <a:t>Next.js automatically loads linked pages as they come into view, which helps to speed up loading times and makes navigating the site feel smooth and effortless.</a:t>
                      </a:r>
                      <a:endParaRPr lang="en-US" dirty="0"/>
                    </a:p>
                  </a:txBody>
                  <a:tcPr/>
                </a:tc>
              </a:tr>
            </a:tbl>
          </a:graphicData>
        </a:graphic>
      </p:graphicFrame>
      <p:cxnSp>
        <p:nvCxnSpPr>
          <p:cNvPr id="25" name="Straight Connector 24"/>
          <p:cNvCxnSpPr/>
          <p:nvPr/>
        </p:nvCxnSpPr>
        <p:spPr>
          <a:xfrm>
            <a:off x="3503612" y="1701800"/>
            <a:ext cx="0" cy="5156201"/>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8012" y="1701800"/>
            <a:ext cx="0" cy="515620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1657012" y="1701800"/>
            <a:ext cx="0" cy="5080000"/>
          </a:xfrm>
          <a:prstGeom prst="line">
            <a:avLst/>
          </a:prstGeom>
          <a:ln w="127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52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4800"/>
            <a:ext cx="11306120" cy="1168400"/>
          </a:xfrm>
        </p:spPr>
        <p:style>
          <a:lnRef idx="3">
            <a:schemeClr val="lt1"/>
          </a:lnRef>
          <a:fillRef idx="1">
            <a:schemeClr val="dk1"/>
          </a:fillRef>
          <a:effectRef idx="1">
            <a:schemeClr val="dk1"/>
          </a:effectRef>
          <a:fontRef idx="minor">
            <a:schemeClr val="lt1"/>
          </a:fontRef>
        </p:style>
        <p:txBody>
          <a:bodyPr/>
          <a:lstStyle/>
          <a:p>
            <a:r>
              <a:rPr lang="en-US" dirty="0" smtClean="0"/>
              <a:t>    What is the purpose of Link tag❔</a:t>
            </a:r>
            <a:endParaRPr lang="en-US" dirty="0"/>
          </a:p>
        </p:txBody>
      </p:sp>
      <p:sp>
        <p:nvSpPr>
          <p:cNvPr id="10" name="Rectangle 1"/>
          <p:cNvSpPr>
            <a:spLocks noGrp="1" noChangeArrowheads="1"/>
          </p:cNvSpPr>
          <p:nvPr>
            <p:ph idx="1"/>
          </p:nvPr>
        </p:nvSpPr>
        <p:spPr bwMode="auto">
          <a:xfrm>
            <a:off x="836612" y="589508"/>
            <a:ext cx="103632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smtClean="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chemeClr val="tx1"/>
                </a:solidFill>
                <a:effectLst/>
                <a:latin typeface="+mj-lt"/>
              </a:rPr>
              <a:t>The Link tag boosts SEO by allowing seamless navigation between pages without reloading the entire site, which enhances user experience (UX). It provides quicker transitions than traditional anchor tags in HTML, which cause a full page reload each time a navigation link is clicked. This leads to a smoother and more efficient browsing experience for users.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rPr>
              <a:t> </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012" y="4114800"/>
            <a:ext cx="8763000" cy="2452047"/>
          </a:xfrm>
          <a:prstGeom prst="rect">
            <a:avLst/>
          </a:prstGeom>
        </p:spPr>
      </p:pic>
    </p:spTree>
    <p:extLst>
      <p:ext uri="{BB962C8B-B14F-4D97-AF65-F5344CB8AC3E}">
        <p14:creationId xmlns:p14="http://schemas.microsoft.com/office/powerpoint/2010/main" val="191722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3" y="228600"/>
            <a:ext cx="10972800" cy="1676400"/>
          </a:xfrm>
        </p:spPr>
        <p:style>
          <a:lnRef idx="3">
            <a:schemeClr val="lt1"/>
          </a:lnRef>
          <a:fillRef idx="1">
            <a:schemeClr val="dk1"/>
          </a:fillRef>
          <a:effectRef idx="1">
            <a:schemeClr val="dk1"/>
          </a:effectRef>
          <a:fontRef idx="minor">
            <a:schemeClr val="lt1"/>
          </a:fontRef>
        </p:style>
        <p:txBody>
          <a:bodyPr>
            <a:normAutofit/>
          </a:bodyPr>
          <a:lstStyle/>
          <a:p>
            <a:r>
              <a:rPr lang="en-US" dirty="0" smtClean="0"/>
              <a:t>    How </a:t>
            </a:r>
            <a:r>
              <a:rPr lang="en-US" dirty="0"/>
              <a:t>can we create nested </a:t>
            </a:r>
            <a:r>
              <a:rPr lang="en-US" dirty="0" smtClean="0"/>
              <a:t>pages</a:t>
            </a:r>
            <a:br>
              <a:rPr lang="en-US" dirty="0" smtClean="0"/>
            </a:br>
            <a:r>
              <a:rPr lang="en-US" dirty="0" smtClean="0"/>
              <a:t>                    in Next.js❔</a:t>
            </a:r>
            <a:endParaRPr lang="en-US" dirty="0"/>
          </a:p>
        </p:txBody>
      </p:sp>
      <p:sp>
        <p:nvSpPr>
          <p:cNvPr id="5" name="Rectangle 2"/>
          <p:cNvSpPr>
            <a:spLocks noGrp="1" noChangeArrowheads="1"/>
          </p:cNvSpPr>
          <p:nvPr>
            <p:ph idx="1"/>
          </p:nvPr>
        </p:nvSpPr>
        <p:spPr bwMode="auto">
          <a:xfrm>
            <a:off x="531813" y="2205898"/>
            <a:ext cx="109728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rPr>
              <a:t>Creating nested pages in Next.js is a great way to keep the application organized.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smtClean="0">
                <a:ln>
                  <a:noFill/>
                </a:ln>
                <a:solidFill>
                  <a:schemeClr val="tx1"/>
                </a:solidFill>
                <a:effectLst/>
              </a:rPr>
              <a:t>Create a Folder</a:t>
            </a:r>
            <a:r>
              <a:rPr kumimoji="0" lang="en-US" altLang="en-US" b="0" i="0" u="none" strike="noStrike" cap="none" normalizeH="0" baseline="0" dirty="0" smtClean="0">
                <a:ln>
                  <a:noFill/>
                </a:ln>
                <a:solidFill>
                  <a:schemeClr val="tx1"/>
                </a:solidFill>
                <a:effectLst/>
              </a:rPr>
              <a:t>: Inside your app directory, create a new folder for your main route. For example, to create /about, create a folder named about.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smtClean="0">
                <a:ln>
                  <a:noFill/>
                </a:ln>
                <a:solidFill>
                  <a:schemeClr val="tx1"/>
                </a:solidFill>
                <a:effectLst/>
              </a:rPr>
              <a:t>Add a Page File</a:t>
            </a:r>
            <a:r>
              <a:rPr kumimoji="0" lang="en-US" altLang="en-US" b="0" i="0" u="none" strike="noStrike" cap="none" normalizeH="0" baseline="0" dirty="0" smtClean="0">
                <a:ln>
                  <a:noFill/>
                </a:ln>
                <a:solidFill>
                  <a:schemeClr val="tx1"/>
                </a:solidFill>
                <a:effectLst/>
              </a:rPr>
              <a:t>: Inside the about folder, create a file named page.tsx. This file will handle the content for the /about route.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smtClean="0">
                <a:ln>
                  <a:noFill/>
                </a:ln>
                <a:solidFill>
                  <a:schemeClr val="tx1"/>
                </a:solidFill>
                <a:effectLst/>
              </a:rPr>
              <a:t>Create Nested Routes</a:t>
            </a:r>
            <a:r>
              <a:rPr kumimoji="0" lang="en-US" altLang="en-US" b="0" i="0" u="none" strike="noStrike" cap="none" normalizeH="0" baseline="0" dirty="0" smtClean="0">
                <a:ln>
                  <a:noFill/>
                </a:ln>
                <a:solidFill>
                  <a:schemeClr val="tx1"/>
                </a:solidFill>
                <a:effectLst/>
              </a:rPr>
              <a:t>: To add a nested route, like /about/team, create another folder named team inside the about folder. Then, add a page.tsx file in the team folder to define the content for that route.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0036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228600"/>
            <a:ext cx="11201399" cy="1244600"/>
          </a:xfrm>
        </p:spPr>
        <p:style>
          <a:lnRef idx="3">
            <a:schemeClr val="lt1"/>
          </a:lnRef>
          <a:fillRef idx="1">
            <a:schemeClr val="dk1"/>
          </a:fillRef>
          <a:effectRef idx="1">
            <a:schemeClr val="dk1"/>
          </a:effectRef>
          <a:fontRef idx="minor">
            <a:schemeClr val="lt1"/>
          </a:fontRef>
        </p:style>
        <p:txBody>
          <a:bodyPr>
            <a:normAutofit fontScale="90000"/>
          </a:bodyPr>
          <a:lstStyle/>
          <a:p>
            <a:r>
              <a:rPr lang="en-US" dirty="0" smtClean="0"/>
              <a:t>   What </a:t>
            </a:r>
            <a:r>
              <a:rPr lang="en-US" dirty="0"/>
              <a:t>are components, and why do </a:t>
            </a:r>
            <a:r>
              <a:rPr lang="en-US" dirty="0" smtClean="0"/>
              <a:t/>
            </a:r>
            <a:br>
              <a:rPr lang="en-US" dirty="0" smtClean="0"/>
            </a:br>
            <a:r>
              <a:rPr lang="en-US" dirty="0" smtClean="0"/>
              <a:t>                       we use them❔</a:t>
            </a:r>
            <a:endParaRPr lang="en-US" dirty="0"/>
          </a:p>
        </p:txBody>
      </p:sp>
      <p:sp>
        <p:nvSpPr>
          <p:cNvPr id="3" name="Content Placeholder 2"/>
          <p:cNvSpPr>
            <a:spLocks noGrp="1"/>
          </p:cNvSpPr>
          <p:nvPr>
            <p:ph idx="1"/>
          </p:nvPr>
        </p:nvSpPr>
        <p:spPr>
          <a:xfrm>
            <a:off x="379412" y="1659904"/>
            <a:ext cx="11201399" cy="3175007"/>
          </a:xfrm>
        </p:spPr>
        <p:txBody>
          <a:bodyPr/>
          <a:lstStyle/>
          <a:p>
            <a:pPr marL="0" indent="0">
              <a:buNone/>
            </a:pPr>
            <a:r>
              <a:rPr lang="en-US" dirty="0" smtClean="0"/>
              <a:t>Components </a:t>
            </a:r>
            <a:r>
              <a:rPr lang="en-US" dirty="0"/>
              <a:t>in Next.js are essential parts of a web application. They allow for the creation and management of different sections of a site—like buttons, headers, and more—that can be reused throughout the project. This approach makes building and maintaining a website easier and more efficient</a:t>
            </a:r>
            <a:r>
              <a:rPr lang="en-US" dirty="0" smtClean="0"/>
              <a:t>!</a:t>
            </a:r>
          </a:p>
          <a:p>
            <a:pPr marL="0" indent="0">
              <a:buNone/>
            </a:pPr>
            <a:endParaRPr lang="en-US" dirty="0"/>
          </a:p>
        </p:txBody>
      </p:sp>
      <p:sp>
        <p:nvSpPr>
          <p:cNvPr id="6" name="Rectangle 3"/>
          <p:cNvSpPr>
            <a:spLocks noChangeArrowheads="1"/>
          </p:cNvSpPr>
          <p:nvPr/>
        </p:nvSpPr>
        <p:spPr bwMode="auto">
          <a:xfrm>
            <a:off x="379413" y="3829050"/>
            <a:ext cx="8382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latin typeface="Century Gothic (Body)"/>
              </a:rPr>
              <a:t>Reusability:</a:t>
            </a:r>
            <a:r>
              <a:rPr kumimoji="0" lang="en-US" altLang="en-US" b="0" i="0" u="none" strike="noStrike" cap="none" normalizeH="0" baseline="0" dirty="0" smtClean="0">
                <a:ln>
                  <a:noFill/>
                </a:ln>
                <a:solidFill>
                  <a:schemeClr val="tx1"/>
                </a:solidFill>
                <a:effectLst/>
                <a:latin typeface="Century Gothic (Body)"/>
              </a:rPr>
              <a:t> Create once, use anywhere! Design a button and deploy it on multiple pages without rewriting.</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latin typeface="Century Gothic (Body)"/>
              </a:rPr>
              <a:t>Organization:</a:t>
            </a:r>
            <a:r>
              <a:rPr kumimoji="0" lang="en-US" altLang="en-US" b="0" i="0" u="none" strike="noStrike" cap="none" normalizeH="0" baseline="0" dirty="0" smtClean="0">
                <a:ln>
                  <a:noFill/>
                </a:ln>
                <a:solidFill>
                  <a:schemeClr val="tx1"/>
                </a:solidFill>
                <a:effectLst/>
                <a:latin typeface="Century Gothic (Body)"/>
              </a:rPr>
              <a:t> Keep your code neat. Break complex applications into smaller, manageable pieces.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latin typeface="Century Gothic (Body)"/>
              </a:rPr>
              <a:t>Easy Maintenance:</a:t>
            </a:r>
            <a:r>
              <a:rPr kumimoji="0" lang="en-US" altLang="en-US" b="0" i="0" u="none" strike="noStrike" cap="none" normalizeH="0" baseline="0" dirty="0" smtClean="0">
                <a:ln>
                  <a:noFill/>
                </a:ln>
                <a:solidFill>
                  <a:schemeClr val="tx1"/>
                </a:solidFill>
                <a:effectLst/>
                <a:latin typeface="Century Gothic (Body)"/>
              </a:rPr>
              <a:t> Change styles or fix bugs in one place—effortlessly update across the board!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4713" y="4208196"/>
            <a:ext cx="3352799" cy="1626838"/>
          </a:xfrm>
          <a:prstGeom prst="rect">
            <a:avLst/>
          </a:prstGeom>
        </p:spPr>
      </p:pic>
    </p:spTree>
    <p:extLst>
      <p:ext uri="{BB962C8B-B14F-4D97-AF65-F5344CB8AC3E}">
        <p14:creationId xmlns:p14="http://schemas.microsoft.com/office/powerpoint/2010/main" val="23697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76200"/>
            <a:ext cx="11049000" cy="1397000"/>
          </a:xfrm>
        </p:spPr>
        <p:style>
          <a:lnRef idx="3">
            <a:schemeClr val="lt1"/>
          </a:lnRef>
          <a:fillRef idx="1">
            <a:schemeClr val="dk1"/>
          </a:fillRef>
          <a:effectRef idx="1">
            <a:schemeClr val="dk1"/>
          </a:effectRef>
          <a:fontRef idx="minor">
            <a:schemeClr val="lt1"/>
          </a:fontRef>
        </p:style>
        <p:txBody>
          <a:bodyPr/>
          <a:lstStyle/>
          <a:p>
            <a:r>
              <a:rPr lang="en-US" dirty="0" smtClean="0"/>
              <a:t>   How </a:t>
            </a:r>
            <a:r>
              <a:rPr lang="en-US" dirty="0"/>
              <a:t>can we apply CSS in </a:t>
            </a:r>
            <a:r>
              <a:rPr lang="en-US" dirty="0" smtClean="0"/>
              <a:t>Next.js❔</a:t>
            </a:r>
            <a:endParaRPr lang="en-US" dirty="0"/>
          </a:p>
        </p:txBody>
      </p:sp>
      <p:sp>
        <p:nvSpPr>
          <p:cNvPr id="3" name="Content Placeholder 2"/>
          <p:cNvSpPr>
            <a:spLocks noGrp="1"/>
          </p:cNvSpPr>
          <p:nvPr>
            <p:ph idx="1"/>
          </p:nvPr>
        </p:nvSpPr>
        <p:spPr>
          <a:xfrm>
            <a:off x="455612" y="1905000"/>
            <a:ext cx="11353800" cy="4419600"/>
          </a:xfrm>
        </p:spPr>
        <p:txBody>
          <a:bodyPr/>
          <a:lstStyle/>
          <a:p>
            <a:pPr marL="0" indent="0">
              <a:buNone/>
            </a:pPr>
            <a:r>
              <a:rPr lang="en-US" dirty="0"/>
              <a:t>Next.js offers two popular methods for styling: </a:t>
            </a:r>
            <a:r>
              <a:rPr lang="en-US" b="1" dirty="0"/>
              <a:t>CSS Modules</a:t>
            </a:r>
            <a:r>
              <a:rPr lang="en-US" dirty="0"/>
              <a:t> and </a:t>
            </a:r>
            <a:r>
              <a:rPr lang="en-US" b="1" dirty="0"/>
              <a:t>Tailwind CSS</a:t>
            </a:r>
            <a:r>
              <a:rPr lang="en-US" dirty="0" smtClean="0"/>
              <a:t>.</a:t>
            </a:r>
          </a:p>
          <a:p>
            <a:pPr marL="0" indent="0">
              <a:buNone/>
            </a:pPr>
            <a:r>
              <a:rPr lang="en-US" sz="3600" b="1" dirty="0" smtClean="0"/>
              <a:t>CSS Modules:</a:t>
            </a:r>
          </a:p>
          <a:p>
            <a:pPr marL="0" indent="0">
              <a:buNone/>
            </a:pPr>
            <a:r>
              <a:rPr lang="en-US" dirty="0"/>
              <a:t>CSS Modules provide a way to write CSS that is scoped locally to the component, preventing styles from affecting other parts of </a:t>
            </a:r>
            <a:r>
              <a:rPr lang="en-US" dirty="0" smtClean="0"/>
              <a:t>the </a:t>
            </a:r>
            <a:r>
              <a:rPr lang="en-US" dirty="0"/>
              <a:t>application. This helps maintain clean and organized code.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1597" y="4953000"/>
            <a:ext cx="2337815" cy="14611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212" y="4863465"/>
            <a:ext cx="7848600" cy="1892935"/>
          </a:xfrm>
          <a:prstGeom prst="rect">
            <a:avLst/>
          </a:prstGeom>
        </p:spPr>
      </p:pic>
    </p:spTree>
    <p:extLst>
      <p:ext uri="{BB962C8B-B14F-4D97-AF65-F5344CB8AC3E}">
        <p14:creationId xmlns:p14="http://schemas.microsoft.com/office/powerpoint/2010/main" val="359681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lcome back to school presentat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Welcome back to school presentation.potx" id="{CE426E4B-AEF0-4DB0-AA06-9B9EF2E62E1A}" vid="{EB2D3276-CBF5-48AD-B47E-C2D79CA4C86F}"/>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 back to school</Template>
  <TotalTime>407</TotalTime>
  <Words>857</Words>
  <Application>Microsoft Office PowerPoint</Application>
  <PresentationFormat>Custom</PresentationFormat>
  <Paragraphs>70</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Century Gothic</vt:lpstr>
      <vt:lpstr>Century Gothic (Body)</vt:lpstr>
      <vt:lpstr>Welcome back to school presentation</vt:lpstr>
      <vt:lpstr>Thursday 9-12 Next.js  Assignment 04</vt:lpstr>
      <vt:lpstr>               What is Next.js❔</vt:lpstr>
      <vt:lpstr>         What is the page.tsx file,       and what is the layout.tsx file❔</vt:lpstr>
      <vt:lpstr>             What is the Link tag ❔</vt:lpstr>
      <vt:lpstr>         Why do we use Link tag❔</vt:lpstr>
      <vt:lpstr>    What is the purpose of Link tag❔</vt:lpstr>
      <vt:lpstr>    How can we create nested pages                     in Next.js❔</vt:lpstr>
      <vt:lpstr>   What are components, and why do                         we use them❔</vt:lpstr>
      <vt:lpstr>   How can we apply CSS in Next.js❔</vt:lpstr>
      <vt:lpstr>              What is Tailwind CSS❔</vt:lpstr>
      <vt:lpstr>   What are the differences between        Tailwind CSS and standard CSS❔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Thursday 9-12 Next.js  Assignment 04</dc:title>
  <dc:creator>PC</dc:creator>
  <cp:lastModifiedBy>PC</cp:lastModifiedBy>
  <cp:revision>39</cp:revision>
  <dcterms:created xsi:type="dcterms:W3CDTF">2024-10-30T13:02:05Z</dcterms:created>
  <dcterms:modified xsi:type="dcterms:W3CDTF">2024-10-30T19:49:28Z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