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sldIdLst>
    <p:sldId id="257" r:id="rId5"/>
    <p:sldId id="258" r:id="rId6"/>
    <p:sldId id="260" r:id="rId7"/>
    <p:sldId id="262" r:id="rId8"/>
    <p:sldId id="275" r:id="rId9"/>
    <p:sldId id="263"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27FE90-69E5-4D70-B8EE-C7542C1B9F14}">
          <p14:sldIdLst>
            <p14:sldId id="257"/>
            <p14:sldId id="258"/>
          </p14:sldIdLst>
        </p14:section>
        <p14:section name="Untitled Section" id="{D84EA125-9814-4E6A-A664-40CDCD01BFFF}">
          <p14:sldIdLst>
            <p14:sldId id="260"/>
            <p14:sldId id="262"/>
            <p14:sldId id="275"/>
            <p14:sldId id="263"/>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740"/>
    <a:srgbClr val="0D6575"/>
    <a:srgbClr val="006876"/>
    <a:srgbClr val="11788D"/>
    <a:srgbClr val="127D92"/>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4" autoAdjust="0"/>
  </p:normalViewPr>
  <p:slideViewPr>
    <p:cSldViewPr snapToGrid="0">
      <p:cViewPr varScale="1">
        <p:scale>
          <a:sx n="70" d="100"/>
          <a:sy n="70" d="100"/>
        </p:scale>
        <p:origin x="660" y="54"/>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smtClean="0"/>
              <a:t>Click to edit Master title style</a:t>
            </a:r>
            <a:endParaRPr lang="en-US"/>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0" y="-214312"/>
            <a:ext cx="12296633" cy="7072312"/>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3493827" y="-214311"/>
            <a:ext cx="8802806" cy="7072311"/>
          </a:xfrm>
          <a:solidFill>
            <a:schemeClr val="tx2">
              <a:alpha val="76000"/>
            </a:schemeClr>
          </a:solidFill>
          <a:ln>
            <a:noFill/>
          </a:ln>
        </p:spPr>
        <p:txBody>
          <a:bodyPr/>
          <a:lstStyle/>
          <a:p>
            <a:pPr algn="ctr">
              <a:lnSpc>
                <a:spcPct val="110000"/>
              </a:lnSpc>
            </a:pPr>
            <a:r>
              <a:rPr lang="en-US" dirty="0" smtClean="0"/>
              <a:t>AUTOMATED TELLER </a:t>
            </a:r>
            <a:r>
              <a:rPr lang="en-US" dirty="0" smtClean="0"/>
              <a:t>MACHINE </a:t>
            </a:r>
            <a:endParaRPr lang="en-US" dirty="0"/>
          </a:p>
        </p:txBody>
      </p:sp>
      <p:sp>
        <p:nvSpPr>
          <p:cNvPr id="7" name="Rectangle 6"/>
          <p:cNvSpPr/>
          <p:nvPr/>
        </p:nvSpPr>
        <p:spPr>
          <a:xfrm>
            <a:off x="5096030" y="3281405"/>
            <a:ext cx="6560457" cy="80878"/>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08717" y="4136571"/>
            <a:ext cx="3135085" cy="87086"/>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61721" y="4997945"/>
            <a:ext cx="5834744" cy="400110"/>
          </a:xfrm>
          <a:prstGeom prst="rect">
            <a:avLst/>
          </a:prstGeom>
          <a:solidFill>
            <a:schemeClr val="tx2">
              <a:lumMod val="90000"/>
              <a:lumOff val="10000"/>
            </a:schemeClr>
          </a:solidFill>
        </p:spPr>
        <p:txBody>
          <a:bodyPr wrap="square" rtlCol="0">
            <a:spAutoFit/>
          </a:bodyPr>
          <a:lstStyle/>
          <a:p>
            <a:r>
              <a:rPr lang="en-US" sz="2000" b="1" dirty="0" smtClean="0">
                <a:solidFill>
                  <a:schemeClr val="bg1">
                    <a:lumMod val="95000"/>
                  </a:schemeClr>
                </a:solidFill>
              </a:rPr>
              <a:t>APPROVED BY: PROF. NOOR ULLAH KHAN</a:t>
            </a:r>
          </a:p>
        </p:txBody>
      </p:sp>
    </p:spTree>
    <p:extLst>
      <p:ext uri="{BB962C8B-B14F-4D97-AF65-F5344CB8AC3E}">
        <p14:creationId xmlns:p14="http://schemas.microsoft.com/office/powerpoint/2010/main" val="850593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8" name="Picture 17" descr="Sarun's Blog: คนหนุ่มสาวได้ความรู้จากทีวีไม่ใช่โรงเรียน"/>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 y="-38666"/>
            <a:ext cx="12192000" cy="6896666"/>
          </a:xfrm>
          <a:prstGeom prst="rect">
            <a:avLst/>
          </a:prstGeom>
        </p:spPr>
      </p:pic>
      <p:sp>
        <p:nvSpPr>
          <p:cNvPr id="15" name="Rectangle 14">
            <a:extLst>
              <a:ext uri="{FF2B5EF4-FFF2-40B4-BE49-F238E27FC236}">
                <a16:creationId xmlns:a16="http://schemas.microsoft.com/office/drawing/2014/main" id="{DD509E5E-F68C-4F2B-8EC7-4325958603E7}"/>
              </a:ext>
              <a:ext uri="{C183D7F6-B498-43B3-948B-1728B52AA6E4}">
                <adec:decorative xmlns="" xmlns:adec="http://schemas.microsoft.com/office/drawing/2017/decorative" val="1"/>
              </a:ext>
            </a:extLst>
          </p:cNvPr>
          <p:cNvSpPr/>
          <p:nvPr/>
        </p:nvSpPr>
        <p:spPr>
          <a:xfrm>
            <a:off x="353795" y="-93257"/>
            <a:ext cx="7274265" cy="6896666"/>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C3FC51DE-D10A-4DE8-A7E3-22FA2E4FC194}"/>
              </a:ext>
              <a:ext uri="{C183D7F6-B498-43B3-948B-1728B52AA6E4}">
                <adec:decorative xmlns=""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sp>
        <p:nvSpPr>
          <p:cNvPr id="11" name="TextBox 10"/>
          <p:cNvSpPr txBox="1"/>
          <p:nvPr/>
        </p:nvSpPr>
        <p:spPr>
          <a:xfrm>
            <a:off x="461902" y="1074960"/>
            <a:ext cx="6170878" cy="707886"/>
          </a:xfrm>
          <a:prstGeom prst="rect">
            <a:avLst/>
          </a:prstGeom>
          <a:noFill/>
        </p:spPr>
        <p:txBody>
          <a:bodyPr wrap="square" rtlCol="0">
            <a:spAutoFit/>
          </a:bodyPr>
          <a:lstStyle/>
          <a:p>
            <a:r>
              <a:rPr lang="en-US" sz="4000" b="1" dirty="0" smtClean="0">
                <a:solidFill>
                  <a:schemeClr val="bg1">
                    <a:lumMod val="95000"/>
                  </a:schemeClr>
                </a:solidFill>
                <a:latin typeface="+mj-lt"/>
              </a:rPr>
              <a:t>TEAM</a:t>
            </a:r>
            <a:r>
              <a:rPr lang="en-US" sz="4000" b="1" dirty="0" smtClean="0">
                <a:solidFill>
                  <a:schemeClr val="bg1">
                    <a:lumMod val="95000"/>
                  </a:schemeClr>
                </a:solidFill>
              </a:rPr>
              <a:t> MEMBERS </a:t>
            </a:r>
            <a:endParaRPr lang="en-US" sz="4000" b="1" dirty="0">
              <a:solidFill>
                <a:schemeClr val="bg1">
                  <a:lumMod val="95000"/>
                </a:schemeClr>
              </a:solidFill>
            </a:endParaRPr>
          </a:p>
        </p:txBody>
      </p:sp>
      <p:sp>
        <p:nvSpPr>
          <p:cNvPr id="12" name="Rectangle 11"/>
          <p:cNvSpPr/>
          <p:nvPr/>
        </p:nvSpPr>
        <p:spPr>
          <a:xfrm>
            <a:off x="578511" y="1754563"/>
            <a:ext cx="4176369" cy="133897"/>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8511" y="2359499"/>
            <a:ext cx="5249083" cy="2062103"/>
          </a:xfrm>
          <a:prstGeom prst="rect">
            <a:avLst/>
          </a:prstGeom>
          <a:noFill/>
        </p:spPr>
        <p:txBody>
          <a:bodyPr wrap="square" rtlCol="0">
            <a:spAutoFit/>
          </a:bodyPr>
          <a:lstStyle/>
          <a:p>
            <a:pPr marL="285750" indent="-285750">
              <a:buFont typeface="Wingdings" panose="05000000000000000000" pitchFamily="2" charset="2"/>
              <a:buChar char="§"/>
            </a:pPr>
            <a:r>
              <a:rPr lang="en-US" sz="3200" dirty="0" smtClean="0">
                <a:solidFill>
                  <a:schemeClr val="bg1"/>
                </a:solidFill>
                <a:latin typeface="+mj-lt"/>
              </a:rPr>
              <a:t>TEHREEM</a:t>
            </a:r>
            <a:r>
              <a:rPr lang="en-US" sz="3200" dirty="0">
                <a:solidFill>
                  <a:schemeClr val="bg1"/>
                </a:solidFill>
              </a:rPr>
              <a:t> </a:t>
            </a:r>
            <a:r>
              <a:rPr lang="en-US" sz="3200" dirty="0" smtClean="0">
                <a:solidFill>
                  <a:schemeClr val="bg1"/>
                </a:solidFill>
              </a:rPr>
              <a:t>MEHMOOD </a:t>
            </a:r>
            <a:r>
              <a:rPr lang="en-US" sz="3200" dirty="0" smtClean="0">
                <a:solidFill>
                  <a:schemeClr val="bg1"/>
                </a:solidFill>
              </a:rPr>
              <a:t>(49140)</a:t>
            </a:r>
          </a:p>
          <a:p>
            <a:pPr marL="285750" indent="-285750">
              <a:buFont typeface="Wingdings" panose="05000000000000000000" pitchFamily="2" charset="2"/>
              <a:buChar char="§"/>
            </a:pPr>
            <a:r>
              <a:rPr lang="en-US" sz="3200" dirty="0" smtClean="0">
                <a:solidFill>
                  <a:schemeClr val="bg1"/>
                </a:solidFill>
              </a:rPr>
              <a:t>ALEEZA NADEEM (48718)</a:t>
            </a:r>
            <a:endParaRPr lang="en-US" sz="3200" dirty="0">
              <a:solidFill>
                <a:schemeClr val="bg1"/>
              </a:solidFill>
            </a:endParaRPr>
          </a:p>
        </p:txBody>
      </p:sp>
    </p:spTree>
    <p:extLst>
      <p:ext uri="{BB962C8B-B14F-4D97-AF65-F5344CB8AC3E}">
        <p14:creationId xmlns:p14="http://schemas.microsoft.com/office/powerpoint/2010/main" val="304320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7000"/>
          </a:schemeClr>
        </a:solidFill>
        <a:effectLst/>
      </p:bgPr>
    </p:bg>
    <p:spTree>
      <p:nvGrpSpPr>
        <p:cNvPr id="1" name=""/>
        <p:cNvGrpSpPr/>
        <p:nvPr/>
      </p:nvGrpSpPr>
      <p:grpSpPr>
        <a:xfrm>
          <a:off x="0" y="0"/>
          <a:ext cx="0" cy="0"/>
          <a:chOff x="0" y="0"/>
          <a:chExt cx="0" cy="0"/>
        </a:xfrm>
      </p:grpSpPr>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endParaRPr lang="en-US" dirty="0"/>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4294967295"/>
          </p:nvPr>
        </p:nvSpPr>
        <p:spPr>
          <a:xfrm>
            <a:off x="10539413" y="3097213"/>
            <a:ext cx="1652587" cy="434975"/>
          </a:xfrm>
        </p:spPr>
        <p:txBody>
          <a:bodyPr/>
          <a:lstStyle/>
          <a:p>
            <a:r>
              <a:rPr lang="en-US" dirty="0"/>
              <a:t>40-60%</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4294967295"/>
          </p:nvPr>
        </p:nvSpPr>
        <p:spPr>
          <a:xfrm>
            <a:off x="10539413" y="3097213"/>
            <a:ext cx="1652587" cy="434975"/>
          </a:xfrm>
        </p:spPr>
        <p:txBody>
          <a:bodyPr/>
          <a:lstStyle/>
          <a:p>
            <a:r>
              <a:rPr lang="en-US" dirty="0" smtClean="0"/>
              <a:t>3</a:t>
            </a:r>
            <a:endParaRPr lang="en-US" dirty="0"/>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4294967295"/>
          </p:nvPr>
        </p:nvSpPr>
        <p:spPr>
          <a:xfrm>
            <a:off x="10193338" y="3695700"/>
            <a:ext cx="1998662" cy="846138"/>
          </a:xfrm>
        </p:spPr>
        <p:txBody>
          <a:bodyPr/>
          <a:lstStyle/>
          <a:p>
            <a:r>
              <a:rPr lang="en-US" dirty="0"/>
              <a:t>Market Growth Per Year</a:t>
            </a:r>
          </a:p>
        </p:txBody>
      </p:sp>
      <p:pic>
        <p:nvPicPr>
          <p:cNvPr id="23" name="Picture Placeholder 22"/>
          <p:cNvPicPr>
            <a:picLocks noGrp="1" noChangeAspect="1"/>
          </p:cNvPicPr>
          <p:nvPr>
            <p:ph type="pic" sz="quarter" idx="4294967295"/>
          </p:nvPr>
        </p:nvPicPr>
        <p:blipFill>
          <a:blip r:embed="rId2" cstate="hqprint">
            <a:extLst>
              <a:ext uri="{28A0092B-C50C-407E-A947-70E740481C1C}">
                <a14:useLocalDpi xmlns:a14="http://schemas.microsoft.com/office/drawing/2010/main" val="0"/>
              </a:ext>
            </a:extLst>
          </a:blip>
          <a:srcRect/>
          <a:stretch>
            <a:fillRect/>
          </a:stretch>
        </p:blipFill>
        <p:spPr>
          <a:xfrm>
            <a:off x="-21468" y="0"/>
            <a:ext cx="12213468" cy="6963157"/>
          </a:xfrm>
        </p:spPr>
      </p:pic>
      <p:sp>
        <p:nvSpPr>
          <p:cNvPr id="90" name="Rectangle 89">
            <a:extLst>
              <a:ext uri="{FF2B5EF4-FFF2-40B4-BE49-F238E27FC236}">
                <a16:creationId xmlns:a16="http://schemas.microsoft.com/office/drawing/2014/main" id="{79784603-2F8F-493A-894B-9ECFC35876FE}"/>
              </a:ext>
              <a:ext uri="{C183D7F6-B498-43B3-948B-1728B52AA6E4}">
                <adec:decorative xmlns=""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39184" y="1385774"/>
            <a:ext cx="7974384" cy="4515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lumMod val="95000"/>
                </a:schemeClr>
              </a:solidFill>
            </a:endParaRPr>
          </a:p>
        </p:txBody>
      </p:sp>
      <p:sp>
        <p:nvSpPr>
          <p:cNvPr id="51" name="Rectangle 50">
            <a:extLst>
              <a:ext uri="{FF2B5EF4-FFF2-40B4-BE49-F238E27FC236}">
                <a16:creationId xmlns:a16="http://schemas.microsoft.com/office/drawing/2014/main" id="{3CBC84C2-2B48-4B15-A420-8B5F2BDE2398}"/>
              </a:ext>
              <a:ext uri="{C183D7F6-B498-43B3-948B-1728B52AA6E4}">
                <adec:decorative xmlns="" xmlns:adec="http://schemas.microsoft.com/office/drawing/2017/decorative" val="1"/>
              </a:ext>
            </a:extLst>
          </p:cNvPr>
          <p:cNvSpPr/>
          <p:nvPr/>
        </p:nvSpPr>
        <p:spPr>
          <a:xfrm>
            <a:off x="161687" y="1323286"/>
            <a:ext cx="9011342" cy="47582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mj-lt"/>
            </a:endParaRPr>
          </a:p>
        </p:txBody>
      </p:sp>
      <p:sp>
        <p:nvSpPr>
          <p:cNvPr id="43" name="TextBox 42"/>
          <p:cNvSpPr txBox="1"/>
          <p:nvPr/>
        </p:nvSpPr>
        <p:spPr>
          <a:xfrm>
            <a:off x="406401" y="1916850"/>
            <a:ext cx="4875077" cy="707886"/>
          </a:xfrm>
          <a:prstGeom prst="rect">
            <a:avLst/>
          </a:prstGeom>
          <a:noFill/>
        </p:spPr>
        <p:txBody>
          <a:bodyPr wrap="square" rtlCol="0">
            <a:spAutoFit/>
          </a:bodyPr>
          <a:lstStyle/>
          <a:p>
            <a:r>
              <a:rPr lang="en-US" sz="4000" b="1" dirty="0" smtClean="0">
                <a:solidFill>
                  <a:schemeClr val="bg1"/>
                </a:solidFill>
                <a:latin typeface="+mj-lt"/>
              </a:rPr>
              <a:t>INTRODUCTION</a:t>
            </a:r>
            <a:endParaRPr lang="en-US" sz="4000" b="1" dirty="0">
              <a:solidFill>
                <a:schemeClr val="bg1"/>
              </a:solidFill>
              <a:latin typeface="+mj-lt"/>
            </a:endParaRPr>
          </a:p>
        </p:txBody>
      </p:sp>
      <p:sp>
        <p:nvSpPr>
          <p:cNvPr id="55" name="Rectangle 54"/>
          <p:cNvSpPr/>
          <p:nvPr/>
        </p:nvSpPr>
        <p:spPr>
          <a:xfrm>
            <a:off x="522515" y="2606546"/>
            <a:ext cx="4499428" cy="78328"/>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85800" y="3097213"/>
            <a:ext cx="7986713" cy="2062103"/>
          </a:xfrm>
          <a:prstGeom prst="rect">
            <a:avLst/>
          </a:prstGeom>
          <a:noFill/>
        </p:spPr>
        <p:txBody>
          <a:bodyPr wrap="square" rtlCol="0">
            <a:spAutoFit/>
          </a:bodyPr>
          <a:lstStyle/>
          <a:p>
            <a:r>
              <a:rPr lang="en-US" sz="2400" dirty="0" smtClean="0">
                <a:solidFill>
                  <a:schemeClr val="bg1"/>
                </a:solidFill>
                <a:latin typeface="+mj-lt"/>
              </a:rPr>
              <a:t>ATM </a:t>
            </a:r>
            <a:r>
              <a:rPr lang="en-US" sz="2400" dirty="0">
                <a:solidFill>
                  <a:schemeClr val="bg1"/>
                </a:solidFill>
                <a:latin typeface="+mj-lt"/>
              </a:rPr>
              <a:t>Simulator is developed using C++ Programming Language and </a:t>
            </a:r>
            <a:r>
              <a:rPr lang="en-US" sz="3200" dirty="0">
                <a:solidFill>
                  <a:schemeClr val="bg1"/>
                </a:solidFill>
                <a:latin typeface="+mj-lt"/>
              </a:rPr>
              <a:t>is</a:t>
            </a:r>
            <a:r>
              <a:rPr lang="en-US" sz="2400" dirty="0">
                <a:solidFill>
                  <a:schemeClr val="bg1"/>
                </a:solidFill>
                <a:latin typeface="+mj-lt"/>
              </a:rPr>
              <a:t> based on a concept of managing cash transactions of a personal account. The user can manage amount activities such as withdrawal, deposits, and balance inquiry</a:t>
            </a:r>
            <a:r>
              <a:rPr lang="en-US" sz="2400" dirty="0" smtClean="0">
                <a:solidFill>
                  <a:schemeClr val="bg1"/>
                </a:solidFill>
                <a:latin typeface="+mj-lt"/>
              </a:rPr>
              <a:t>.</a:t>
            </a:r>
          </a:p>
          <a:p>
            <a:r>
              <a:rPr lang="en-US" sz="2400" dirty="0" smtClean="0">
                <a:solidFill>
                  <a:schemeClr val="bg1"/>
                </a:solidFill>
                <a:latin typeface="+mj-lt"/>
              </a:rPr>
              <a:t>This </a:t>
            </a:r>
            <a:r>
              <a:rPr lang="en-US" sz="2400" dirty="0">
                <a:solidFill>
                  <a:schemeClr val="bg1"/>
                </a:solidFill>
                <a:latin typeface="+mj-lt"/>
              </a:rPr>
              <a:t>ATM Simulator is a mini project to that of real ATM.</a:t>
            </a:r>
            <a:endParaRPr lang="en-US" sz="2400" dirty="0">
              <a:solidFill>
                <a:schemeClr val="bg1"/>
              </a:solidFill>
              <a:latin typeface="+mj-lt"/>
            </a:endParaRPr>
          </a:p>
        </p:txBody>
      </p:sp>
    </p:spTree>
    <p:extLst>
      <p:ext uri="{BB962C8B-B14F-4D97-AF65-F5344CB8AC3E}">
        <p14:creationId xmlns:p14="http://schemas.microsoft.com/office/powerpoint/2010/main" val="369769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coding, programming, working, macbook, laptop, technology, office, desk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11019" y="0"/>
            <a:ext cx="12745332" cy="6858000"/>
          </a:xfrm>
          <a:prstGeom prst="rect">
            <a:avLst/>
          </a:prstGeom>
          <a:ln>
            <a:noFill/>
          </a:ln>
        </p:spPr>
      </p:pic>
      <p:sp>
        <p:nvSpPr>
          <p:cNvPr id="19" name="Rectangle 18">
            <a:extLst>
              <a:ext uri="{FF2B5EF4-FFF2-40B4-BE49-F238E27FC236}">
                <a16:creationId xmlns:a16="http://schemas.microsoft.com/office/drawing/2014/main" id="{A4592135-A11E-4178-A320-510C4B7492A3}"/>
              </a:ext>
              <a:ext uri="{C183D7F6-B498-43B3-948B-1728B52AA6E4}">
                <adec:decorative xmlns="" xmlns:adec="http://schemas.microsoft.com/office/drawing/2017/decorative" val="1"/>
              </a:ext>
            </a:extLst>
          </p:cNvPr>
          <p:cNvSpPr/>
          <p:nvPr/>
        </p:nvSpPr>
        <p:spPr>
          <a:xfrm>
            <a:off x="647114" y="0"/>
            <a:ext cx="6935373" cy="6858000"/>
          </a:xfrm>
          <a:prstGeom prst="rect">
            <a:avLst/>
          </a:prstGeom>
          <a:solidFill>
            <a:srgbClr val="08374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943279" y="1583408"/>
            <a:ext cx="5570614" cy="707886"/>
          </a:xfrm>
          <a:prstGeom prst="rect">
            <a:avLst/>
          </a:prstGeom>
          <a:noFill/>
        </p:spPr>
        <p:txBody>
          <a:bodyPr wrap="square" rtlCol="0">
            <a:spAutoFit/>
          </a:bodyPr>
          <a:lstStyle/>
          <a:p>
            <a:r>
              <a:rPr lang="en-US" sz="4000" b="1" dirty="0" smtClean="0">
                <a:solidFill>
                  <a:schemeClr val="bg1"/>
                </a:solidFill>
                <a:latin typeface="+mj-lt"/>
              </a:rPr>
              <a:t>FEATURES</a:t>
            </a:r>
            <a:endParaRPr lang="en-US" sz="4000" b="1" dirty="0">
              <a:solidFill>
                <a:schemeClr val="bg1"/>
              </a:solidFill>
              <a:latin typeface="+mj-lt"/>
            </a:endParaRPr>
          </a:p>
        </p:txBody>
      </p:sp>
      <p:sp>
        <p:nvSpPr>
          <p:cNvPr id="40" name="Rectangle 39"/>
          <p:cNvSpPr/>
          <p:nvPr/>
        </p:nvSpPr>
        <p:spPr>
          <a:xfrm>
            <a:off x="999454" y="2291294"/>
            <a:ext cx="2792436" cy="105790"/>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27053" y="2622645"/>
            <a:ext cx="480306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mj-lt"/>
              </a:rPr>
              <a:t>Login Pin </a:t>
            </a:r>
            <a:r>
              <a:rPr lang="en-US" sz="3200" dirty="0" smtClean="0">
                <a:solidFill>
                  <a:schemeClr val="bg1"/>
                </a:solidFill>
                <a:latin typeface="+mj-lt"/>
              </a:rPr>
              <a:t>System</a:t>
            </a:r>
            <a:endParaRPr lang="en-US" sz="3200" dirty="0">
              <a:solidFill>
                <a:schemeClr val="bg1"/>
              </a:solidFill>
              <a:latin typeface="+mj-lt"/>
            </a:endParaRPr>
          </a:p>
          <a:p>
            <a:pPr marL="457200" indent="-457200">
              <a:buFont typeface="Arial" panose="020B0604020202020204" pitchFamily="34" charset="0"/>
              <a:buChar char="•"/>
            </a:pPr>
            <a:r>
              <a:rPr lang="en-US" sz="3200" dirty="0" smtClean="0">
                <a:solidFill>
                  <a:schemeClr val="bg1"/>
                </a:solidFill>
                <a:latin typeface="+mj-lt"/>
              </a:rPr>
              <a:t>Withdrawals</a:t>
            </a:r>
            <a:endParaRPr lang="en-US" sz="3200" dirty="0">
              <a:solidFill>
                <a:schemeClr val="bg1"/>
              </a:solidFill>
              <a:latin typeface="+mj-lt"/>
            </a:endParaRPr>
          </a:p>
          <a:p>
            <a:pPr marL="457200" indent="-457200">
              <a:buFont typeface="Arial" panose="020B0604020202020204" pitchFamily="34" charset="0"/>
              <a:buChar char="•"/>
            </a:pPr>
            <a:r>
              <a:rPr lang="en-US" sz="3200" dirty="0">
                <a:solidFill>
                  <a:schemeClr val="bg1"/>
                </a:solidFill>
                <a:latin typeface="+mj-lt"/>
              </a:rPr>
              <a:t>Quick </a:t>
            </a:r>
            <a:r>
              <a:rPr lang="en-US" sz="3200" dirty="0" smtClean="0">
                <a:solidFill>
                  <a:schemeClr val="bg1"/>
                </a:solidFill>
                <a:latin typeface="+mj-lt"/>
              </a:rPr>
              <a:t>Cash</a:t>
            </a:r>
            <a:endParaRPr lang="en-US" sz="3200" dirty="0">
              <a:solidFill>
                <a:schemeClr val="bg1"/>
              </a:solidFill>
              <a:latin typeface="+mj-lt"/>
            </a:endParaRPr>
          </a:p>
          <a:p>
            <a:pPr marL="457200" indent="-457200">
              <a:buFont typeface="Arial" panose="020B0604020202020204" pitchFamily="34" charset="0"/>
              <a:buChar char="•"/>
            </a:pPr>
            <a:r>
              <a:rPr lang="en-US" sz="3200" dirty="0" smtClean="0">
                <a:solidFill>
                  <a:schemeClr val="bg1"/>
                </a:solidFill>
                <a:latin typeface="+mj-lt"/>
              </a:rPr>
              <a:t>Deposits</a:t>
            </a:r>
            <a:endParaRPr lang="en-US" sz="3200" dirty="0">
              <a:solidFill>
                <a:schemeClr val="bg1"/>
              </a:solidFill>
              <a:latin typeface="+mj-lt"/>
            </a:endParaRPr>
          </a:p>
          <a:p>
            <a:pPr marL="457200" indent="-457200">
              <a:buFont typeface="Arial" panose="020B0604020202020204" pitchFamily="34" charset="0"/>
              <a:buChar char="•"/>
            </a:pPr>
            <a:r>
              <a:rPr lang="en-US" sz="3200" dirty="0">
                <a:solidFill>
                  <a:schemeClr val="bg1"/>
                </a:solidFill>
                <a:latin typeface="+mj-lt"/>
              </a:rPr>
              <a:t>Check </a:t>
            </a:r>
            <a:r>
              <a:rPr lang="en-US" sz="3200" dirty="0" smtClean="0">
                <a:solidFill>
                  <a:schemeClr val="bg1"/>
                </a:solidFill>
                <a:latin typeface="+mj-lt"/>
              </a:rPr>
              <a:t>balance</a:t>
            </a:r>
            <a:endParaRPr lang="en-US" sz="3200" dirty="0">
              <a:solidFill>
                <a:schemeClr val="bg1"/>
              </a:solidFill>
              <a:latin typeface="+mj-lt"/>
            </a:endParaRPr>
          </a:p>
          <a:p>
            <a:pPr marL="457200" indent="-457200">
              <a:buFont typeface="Arial" panose="020B0604020202020204" pitchFamily="34" charset="0"/>
              <a:buChar char="•"/>
            </a:pPr>
            <a:r>
              <a:rPr lang="en-US" sz="3200" dirty="0">
                <a:solidFill>
                  <a:schemeClr val="bg1"/>
                </a:solidFill>
                <a:latin typeface="+mj-lt"/>
              </a:rPr>
              <a:t>Funds </a:t>
            </a:r>
            <a:r>
              <a:rPr lang="en-US" sz="3200" dirty="0" smtClean="0">
                <a:solidFill>
                  <a:schemeClr val="bg1"/>
                </a:solidFill>
                <a:latin typeface="+mj-lt"/>
              </a:rPr>
              <a:t>Transfer</a:t>
            </a:r>
            <a:endParaRPr lang="en-US" sz="3200" dirty="0">
              <a:solidFill>
                <a:schemeClr val="bg1"/>
              </a:solidFill>
              <a:latin typeface="+mj-lt"/>
            </a:endParaRPr>
          </a:p>
        </p:txBody>
      </p:sp>
    </p:spTree>
    <p:extLst>
      <p:ext uri="{BB962C8B-B14F-4D97-AF65-F5344CB8AC3E}">
        <p14:creationId xmlns:p14="http://schemas.microsoft.com/office/powerpoint/2010/main" val="175583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026942" y="858129"/>
            <a:ext cx="10719581" cy="5205046"/>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tretch>
            <a:fillRect/>
          </a:stretch>
        </p:blipFill>
        <p:spPr>
          <a:xfrm>
            <a:off x="-172995" y="0"/>
            <a:ext cx="12364995" cy="7150987"/>
          </a:xfrm>
        </p:spPr>
      </p:pic>
      <p:sp>
        <p:nvSpPr>
          <p:cNvPr id="18" name="Rectangle 17"/>
          <p:cNvSpPr/>
          <p:nvPr/>
        </p:nvSpPr>
        <p:spPr>
          <a:xfrm>
            <a:off x="436098" y="815926"/>
            <a:ext cx="10916530" cy="5781821"/>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73457" y="1351128"/>
            <a:ext cx="9348716" cy="707886"/>
          </a:xfrm>
          <a:prstGeom prst="rect">
            <a:avLst/>
          </a:prstGeom>
          <a:noFill/>
        </p:spPr>
        <p:txBody>
          <a:bodyPr wrap="square" rtlCol="0">
            <a:spAutoFit/>
          </a:bodyPr>
          <a:lstStyle/>
          <a:p>
            <a:r>
              <a:rPr lang="en-US" sz="4000" b="1" dirty="0" smtClean="0">
                <a:solidFill>
                  <a:schemeClr val="bg1"/>
                </a:solidFill>
                <a:latin typeface="+mj-lt"/>
              </a:rPr>
              <a:t>Why we use OOP in our project? </a:t>
            </a:r>
            <a:endParaRPr lang="en-US" sz="4000" b="1" dirty="0">
              <a:solidFill>
                <a:schemeClr val="bg1"/>
              </a:solidFill>
              <a:latin typeface="+mj-lt"/>
            </a:endParaRPr>
          </a:p>
        </p:txBody>
      </p:sp>
      <p:sp>
        <p:nvSpPr>
          <p:cNvPr id="4" name="TextBox 3"/>
          <p:cNvSpPr txBox="1"/>
          <p:nvPr/>
        </p:nvSpPr>
        <p:spPr>
          <a:xfrm>
            <a:off x="985999" y="2552013"/>
            <a:ext cx="9949218" cy="332398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solidFill>
                  <a:schemeClr val="bg1"/>
                </a:solidFill>
                <a:latin typeface="+mj-lt"/>
              </a:rPr>
              <a:t>Modularity and Reusability:</a:t>
            </a:r>
            <a:r>
              <a:rPr lang="en-US" sz="2400" dirty="0">
                <a:solidFill>
                  <a:schemeClr val="bg1"/>
                </a:solidFill>
                <a:latin typeface="+mj-lt"/>
              </a:rPr>
              <a:t> </a:t>
            </a:r>
            <a:r>
              <a:rPr lang="en-US" dirty="0">
                <a:solidFill>
                  <a:schemeClr val="bg1"/>
                </a:solidFill>
                <a:latin typeface="+mj-lt"/>
              </a:rPr>
              <a:t>OOP allows you to organize code into modular components called classes. Each class encapsulates data and related functions, making the code easier to understand, maintain, and reuse. </a:t>
            </a:r>
            <a:endParaRPr lang="en-US" dirty="0" smtClean="0">
              <a:solidFill>
                <a:schemeClr val="bg1"/>
              </a:solidFill>
              <a:latin typeface="+mj-lt"/>
            </a:endParaRPr>
          </a:p>
          <a:p>
            <a:r>
              <a:rPr lang="en-US" b="1" dirty="0" smtClean="0">
                <a:solidFill>
                  <a:schemeClr val="bg1"/>
                </a:solidFill>
                <a:latin typeface="+mj-lt"/>
              </a:rPr>
              <a:t>     In </a:t>
            </a:r>
            <a:r>
              <a:rPr lang="en-US" b="1" dirty="0">
                <a:solidFill>
                  <a:schemeClr val="bg1"/>
                </a:solidFill>
                <a:latin typeface="+mj-lt"/>
              </a:rPr>
              <a:t>an ATM Simulator,</a:t>
            </a:r>
            <a:r>
              <a:rPr lang="en-US" dirty="0">
                <a:solidFill>
                  <a:schemeClr val="bg1"/>
                </a:solidFill>
                <a:latin typeface="+mj-lt"/>
              </a:rPr>
              <a:t> you can create classes such as User, Account, Transaction, and ATM, which </a:t>
            </a:r>
            <a:r>
              <a:rPr lang="en-US" dirty="0" smtClean="0">
                <a:solidFill>
                  <a:schemeClr val="bg1"/>
                </a:solidFill>
                <a:latin typeface="+mj-lt"/>
              </a:rPr>
              <a:t>           </a:t>
            </a:r>
          </a:p>
          <a:p>
            <a:r>
              <a:rPr lang="en-US" dirty="0" smtClean="0">
                <a:solidFill>
                  <a:schemeClr val="bg1"/>
                </a:solidFill>
                <a:latin typeface="+mj-lt"/>
              </a:rPr>
              <a:t>     can be reused </a:t>
            </a:r>
            <a:r>
              <a:rPr lang="en-US" dirty="0">
                <a:solidFill>
                  <a:schemeClr val="bg1"/>
                </a:solidFill>
                <a:latin typeface="+mj-lt"/>
              </a:rPr>
              <a:t>in different parts of the program or in future projects</a:t>
            </a:r>
            <a:r>
              <a:rPr lang="en-US" dirty="0" smtClean="0">
                <a:solidFill>
                  <a:schemeClr val="bg1"/>
                </a:solidFill>
                <a:latin typeface="+mj-lt"/>
              </a:rPr>
              <a:t>.</a:t>
            </a:r>
          </a:p>
          <a:p>
            <a:endParaRPr lang="en-US" dirty="0">
              <a:solidFill>
                <a:schemeClr val="bg1"/>
              </a:solidFill>
              <a:latin typeface="+mj-lt"/>
            </a:endParaRPr>
          </a:p>
          <a:p>
            <a:pPr marL="285750" indent="-285750">
              <a:buFont typeface="Wingdings" panose="05000000000000000000" pitchFamily="2" charset="2"/>
              <a:buChar char="§"/>
            </a:pPr>
            <a:r>
              <a:rPr lang="en-US" sz="2400" b="1" dirty="0">
                <a:solidFill>
                  <a:schemeClr val="bg1"/>
                </a:solidFill>
                <a:latin typeface="+mj-lt"/>
              </a:rPr>
              <a:t>Encapsulation:</a:t>
            </a:r>
            <a:r>
              <a:rPr lang="en-US" sz="2400" dirty="0">
                <a:solidFill>
                  <a:schemeClr val="bg1"/>
                </a:solidFill>
                <a:latin typeface="+mj-lt"/>
              </a:rPr>
              <a:t> </a:t>
            </a:r>
            <a:r>
              <a:rPr lang="en-US" dirty="0">
                <a:solidFill>
                  <a:schemeClr val="bg1"/>
                </a:solidFill>
                <a:latin typeface="+mj-lt"/>
              </a:rPr>
              <a:t>OOP promotes encapsulation, which means bundling data and related functions into a single unit (class) and hiding the internal details from other parts of the program. This enhances security and reduces the risk of data corruption</a:t>
            </a:r>
            <a:r>
              <a:rPr lang="en-US" dirty="0" smtClean="0">
                <a:solidFill>
                  <a:schemeClr val="bg1"/>
                </a:solidFill>
                <a:latin typeface="+mj-lt"/>
              </a:rPr>
              <a:t>.</a:t>
            </a:r>
          </a:p>
          <a:p>
            <a:r>
              <a:rPr lang="en-US" dirty="0" smtClean="0">
                <a:solidFill>
                  <a:schemeClr val="bg1"/>
                </a:solidFill>
                <a:latin typeface="+mj-lt"/>
              </a:rPr>
              <a:t>     I</a:t>
            </a:r>
            <a:r>
              <a:rPr lang="en-US" b="1" dirty="0" smtClean="0">
                <a:solidFill>
                  <a:schemeClr val="bg1"/>
                </a:solidFill>
                <a:latin typeface="+mj-lt"/>
              </a:rPr>
              <a:t>n an  </a:t>
            </a:r>
            <a:r>
              <a:rPr lang="en-US" b="1" dirty="0">
                <a:solidFill>
                  <a:schemeClr val="bg1"/>
                </a:solidFill>
                <a:latin typeface="+mj-lt"/>
              </a:rPr>
              <a:t>ATM Simulator,</a:t>
            </a:r>
            <a:r>
              <a:rPr lang="en-US" dirty="0">
                <a:solidFill>
                  <a:schemeClr val="bg1"/>
                </a:solidFill>
                <a:latin typeface="+mj-lt"/>
              </a:rPr>
              <a:t> you can encapsulate sensitive data, such as user </a:t>
            </a:r>
            <a:r>
              <a:rPr lang="en-US" dirty="0" smtClean="0">
                <a:solidFill>
                  <a:schemeClr val="bg1"/>
                </a:solidFill>
                <a:latin typeface="+mj-lt"/>
              </a:rPr>
              <a:t> </a:t>
            </a:r>
            <a:r>
              <a:rPr lang="en-US" dirty="0">
                <a:solidFill>
                  <a:schemeClr val="bg1"/>
                </a:solidFill>
                <a:latin typeface="+mj-lt"/>
              </a:rPr>
              <a:t>transaction details, within </a:t>
            </a:r>
            <a:r>
              <a:rPr lang="en-US" dirty="0" smtClean="0">
                <a:solidFill>
                  <a:schemeClr val="bg1"/>
                </a:solidFill>
                <a:latin typeface="+mj-lt"/>
              </a:rPr>
              <a:t>         </a:t>
            </a:r>
          </a:p>
          <a:p>
            <a:r>
              <a:rPr lang="en-US" dirty="0" smtClean="0">
                <a:solidFill>
                  <a:schemeClr val="bg1"/>
                </a:solidFill>
                <a:latin typeface="+mj-lt"/>
              </a:rPr>
              <a:t>     appropriate </a:t>
            </a:r>
            <a:r>
              <a:rPr lang="en-US" dirty="0">
                <a:solidFill>
                  <a:schemeClr val="bg1"/>
                </a:solidFill>
                <a:latin typeface="+mj-lt"/>
              </a:rPr>
              <a:t>classes, providing a layer of protection.</a:t>
            </a:r>
          </a:p>
        </p:txBody>
      </p:sp>
      <p:sp>
        <p:nvSpPr>
          <p:cNvPr id="5" name="Rectangle 4"/>
          <p:cNvSpPr/>
          <p:nvPr/>
        </p:nvSpPr>
        <p:spPr>
          <a:xfrm>
            <a:off x="1009305" y="2017441"/>
            <a:ext cx="7734921" cy="110980"/>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03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3740">
            <a:alpha val="62000"/>
          </a:srgb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6</a:t>
            </a:fld>
            <a:endParaRPr lang="en-US"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p:cNvSpPr/>
          <p:nvPr/>
        </p:nvSpPr>
        <p:spPr>
          <a:xfrm>
            <a:off x="403745" y="261591"/>
            <a:ext cx="11451592" cy="6334817"/>
          </a:xfrm>
          <a:prstGeom prst="rect">
            <a:avLst/>
          </a:prstGeom>
          <a:solidFill>
            <a:srgbClr val="08374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50571" y="1440726"/>
            <a:ext cx="10757939" cy="480131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solidFill>
                  <a:schemeClr val="bg1"/>
                </a:solidFill>
                <a:latin typeface="+mj-lt"/>
              </a:rPr>
              <a:t>Abstraction:</a:t>
            </a:r>
            <a:r>
              <a:rPr lang="en-US" dirty="0">
                <a:solidFill>
                  <a:schemeClr val="bg1"/>
                </a:solidFill>
                <a:latin typeface="+mj-lt"/>
              </a:rPr>
              <a:t> </a:t>
            </a:r>
            <a:r>
              <a:rPr lang="en-US" dirty="0" smtClean="0">
                <a:solidFill>
                  <a:schemeClr val="bg1"/>
                </a:solidFill>
                <a:latin typeface="+mj-lt"/>
              </a:rPr>
              <a:t>OOP </a:t>
            </a:r>
            <a:r>
              <a:rPr lang="en-US" dirty="0">
                <a:solidFill>
                  <a:schemeClr val="bg1"/>
                </a:solidFill>
                <a:latin typeface="+mj-lt"/>
              </a:rPr>
              <a:t>allows you to create abstract classes and interfaces that define common behaviors and properties without specifying the implementation details. This abstraction simplifies the program structure and allows for easy modification or extension in the future. </a:t>
            </a:r>
            <a:endParaRPr lang="en-US" dirty="0" smtClean="0">
              <a:solidFill>
                <a:schemeClr val="bg1"/>
              </a:solidFill>
              <a:latin typeface="+mj-lt"/>
            </a:endParaRPr>
          </a:p>
          <a:p>
            <a:r>
              <a:rPr lang="en-US" b="1" dirty="0" smtClean="0">
                <a:solidFill>
                  <a:schemeClr val="bg1"/>
                </a:solidFill>
                <a:latin typeface="+mj-lt"/>
              </a:rPr>
              <a:t>     In </a:t>
            </a:r>
            <a:r>
              <a:rPr lang="en-US" b="1" dirty="0">
                <a:solidFill>
                  <a:schemeClr val="bg1"/>
                </a:solidFill>
                <a:latin typeface="+mj-lt"/>
              </a:rPr>
              <a:t>an ATM Simulator</a:t>
            </a:r>
            <a:r>
              <a:rPr lang="en-US" dirty="0">
                <a:solidFill>
                  <a:schemeClr val="bg1"/>
                </a:solidFill>
                <a:latin typeface="+mj-lt"/>
              </a:rPr>
              <a:t>, you can define an abstract class for a generic transaction and derive specific </a:t>
            </a:r>
            <a:r>
              <a:rPr lang="en-US" dirty="0" smtClean="0">
                <a:solidFill>
                  <a:schemeClr val="bg1"/>
                </a:solidFill>
                <a:latin typeface="+mj-lt"/>
              </a:rPr>
              <a:t>    </a:t>
            </a:r>
          </a:p>
          <a:p>
            <a:r>
              <a:rPr lang="en-US" dirty="0" smtClean="0">
                <a:solidFill>
                  <a:schemeClr val="bg1"/>
                </a:solidFill>
                <a:latin typeface="+mj-lt"/>
              </a:rPr>
              <a:t>     transaction </a:t>
            </a:r>
            <a:r>
              <a:rPr lang="en-US" dirty="0">
                <a:solidFill>
                  <a:schemeClr val="bg1"/>
                </a:solidFill>
                <a:latin typeface="+mj-lt"/>
              </a:rPr>
              <a:t>classes (withdrawal, deposit, transfer) from it</a:t>
            </a:r>
            <a:r>
              <a:rPr lang="en-US" dirty="0" smtClean="0">
                <a:solidFill>
                  <a:schemeClr val="bg1"/>
                </a:solidFill>
                <a:latin typeface="+mj-lt"/>
              </a:rPr>
              <a:t>.</a:t>
            </a:r>
          </a:p>
          <a:p>
            <a:endParaRPr lang="en-US" dirty="0">
              <a:solidFill>
                <a:schemeClr val="bg1"/>
              </a:solidFill>
              <a:latin typeface="+mj-lt"/>
            </a:endParaRPr>
          </a:p>
          <a:p>
            <a:pPr marL="285750" indent="-285750">
              <a:buFont typeface="Wingdings" panose="05000000000000000000" pitchFamily="2" charset="2"/>
              <a:buChar char="§"/>
            </a:pPr>
            <a:r>
              <a:rPr lang="en-US" sz="2400" b="1" dirty="0">
                <a:solidFill>
                  <a:schemeClr val="bg1"/>
                </a:solidFill>
                <a:latin typeface="+mj-lt"/>
              </a:rPr>
              <a:t>Inheritance:</a:t>
            </a:r>
            <a:r>
              <a:rPr lang="en-US" sz="2400" dirty="0">
                <a:solidFill>
                  <a:schemeClr val="bg1"/>
                </a:solidFill>
                <a:latin typeface="+mj-lt"/>
              </a:rPr>
              <a:t> </a:t>
            </a:r>
            <a:r>
              <a:rPr lang="en-US" dirty="0">
                <a:solidFill>
                  <a:schemeClr val="bg1"/>
                </a:solidFill>
                <a:latin typeface="+mj-lt"/>
              </a:rPr>
              <a:t>Inheritance is a key concept in OOP that allows you to create new classes (derived classes) based on existing classes (base classes</a:t>
            </a:r>
            <a:r>
              <a:rPr lang="en-US" dirty="0" smtClean="0">
                <a:solidFill>
                  <a:schemeClr val="bg1"/>
                </a:solidFill>
                <a:latin typeface="+mj-lt"/>
              </a:rPr>
              <a:t>).</a:t>
            </a:r>
          </a:p>
          <a:p>
            <a:r>
              <a:rPr lang="en-US" b="1" dirty="0" smtClean="0">
                <a:solidFill>
                  <a:schemeClr val="bg1"/>
                </a:solidFill>
                <a:latin typeface="+mj-lt"/>
              </a:rPr>
              <a:t>     </a:t>
            </a:r>
            <a:r>
              <a:rPr lang="en-US" b="1" dirty="0">
                <a:solidFill>
                  <a:schemeClr val="bg1"/>
                </a:solidFill>
                <a:latin typeface="+mj-lt"/>
              </a:rPr>
              <a:t>In an ATM Simulator</a:t>
            </a:r>
            <a:r>
              <a:rPr lang="en-US" dirty="0">
                <a:solidFill>
                  <a:schemeClr val="bg1"/>
                </a:solidFill>
                <a:latin typeface="+mj-lt"/>
              </a:rPr>
              <a:t>, you can create a base class, such as Account, and derive different types of accounts </a:t>
            </a:r>
            <a:endParaRPr lang="en-US" dirty="0" smtClean="0">
              <a:solidFill>
                <a:schemeClr val="bg1"/>
              </a:solidFill>
              <a:latin typeface="+mj-lt"/>
            </a:endParaRPr>
          </a:p>
          <a:p>
            <a:r>
              <a:rPr lang="en-US" dirty="0" smtClean="0">
                <a:solidFill>
                  <a:schemeClr val="bg1"/>
                </a:solidFill>
                <a:latin typeface="+mj-lt"/>
              </a:rPr>
              <a:t>     (</a:t>
            </a:r>
            <a:r>
              <a:rPr lang="en-US" dirty="0">
                <a:solidFill>
                  <a:schemeClr val="bg1"/>
                </a:solidFill>
                <a:latin typeface="+mj-lt"/>
              </a:rPr>
              <a:t>e.g., savings, checking) from it. This promotes code reuse and allows for specialized behavior and attributes for </a:t>
            </a:r>
            <a:r>
              <a:rPr lang="en-US" dirty="0" smtClean="0">
                <a:solidFill>
                  <a:schemeClr val="bg1"/>
                </a:solidFill>
                <a:latin typeface="+mj-lt"/>
              </a:rPr>
              <a:t>        </a:t>
            </a:r>
          </a:p>
          <a:p>
            <a:r>
              <a:rPr lang="en-US" dirty="0">
                <a:solidFill>
                  <a:schemeClr val="bg1"/>
                </a:solidFill>
                <a:latin typeface="+mj-lt"/>
              </a:rPr>
              <a:t> </a:t>
            </a:r>
            <a:r>
              <a:rPr lang="en-US" dirty="0" smtClean="0">
                <a:solidFill>
                  <a:schemeClr val="bg1"/>
                </a:solidFill>
                <a:latin typeface="+mj-lt"/>
              </a:rPr>
              <a:t>    account </a:t>
            </a:r>
            <a:r>
              <a:rPr lang="en-US" dirty="0">
                <a:solidFill>
                  <a:schemeClr val="bg1"/>
                </a:solidFill>
                <a:latin typeface="+mj-lt"/>
              </a:rPr>
              <a:t>type</a:t>
            </a:r>
            <a:r>
              <a:rPr lang="en-US" dirty="0" smtClean="0">
                <a:solidFill>
                  <a:schemeClr val="bg1"/>
                </a:solidFill>
                <a:latin typeface="+mj-lt"/>
              </a:rPr>
              <a:t>.</a:t>
            </a:r>
          </a:p>
          <a:p>
            <a:endParaRPr lang="en-US" dirty="0">
              <a:solidFill>
                <a:schemeClr val="bg1"/>
              </a:solidFill>
              <a:latin typeface="+mj-lt"/>
            </a:endParaRPr>
          </a:p>
          <a:p>
            <a:pPr marL="285750" indent="-285750">
              <a:buFont typeface="Wingdings" panose="05000000000000000000" pitchFamily="2" charset="2"/>
              <a:buChar char="§"/>
            </a:pPr>
            <a:r>
              <a:rPr lang="en-US" sz="2400" b="1" dirty="0">
                <a:solidFill>
                  <a:schemeClr val="bg1"/>
                </a:solidFill>
                <a:latin typeface="+mj-lt"/>
              </a:rPr>
              <a:t>Code Maintainability</a:t>
            </a:r>
            <a:r>
              <a:rPr lang="en-US" dirty="0">
                <a:solidFill>
                  <a:schemeClr val="bg1"/>
                </a:solidFill>
                <a:latin typeface="+mj-lt"/>
              </a:rPr>
              <a:t>: OOP principles promote code maintainability by providing a clear structure and separation of concerns. It allows developers to work on different modules independently, making the codebase easier to understand, update, and debug. This is especially important in large projects like an </a:t>
            </a:r>
            <a:r>
              <a:rPr lang="en-US" b="1" dirty="0">
                <a:solidFill>
                  <a:schemeClr val="bg1"/>
                </a:solidFill>
                <a:latin typeface="+mj-lt"/>
              </a:rPr>
              <a:t>ATM Simulator</a:t>
            </a:r>
            <a:r>
              <a:rPr lang="en-US" b="1" dirty="0" smtClean="0">
                <a:solidFill>
                  <a:schemeClr val="bg1"/>
                </a:solidFill>
                <a:latin typeface="+mj-lt"/>
              </a:rPr>
              <a:t>. </a:t>
            </a:r>
            <a:endParaRPr lang="en-US" b="1" dirty="0">
              <a:solidFill>
                <a:schemeClr val="bg1"/>
              </a:solidFill>
              <a:latin typeface="+mj-lt"/>
            </a:endParaRPr>
          </a:p>
        </p:txBody>
      </p:sp>
    </p:spTree>
    <p:extLst>
      <p:ext uri="{BB962C8B-B14F-4D97-AF65-F5344CB8AC3E}">
        <p14:creationId xmlns:p14="http://schemas.microsoft.com/office/powerpoint/2010/main" val="1299719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094A5D1B-B8BE-4CE8-8D90-3F36D4EADDEA}"/>
              </a:ext>
              <a:ext uri="{C183D7F6-B498-43B3-948B-1728B52AA6E4}">
                <adec:decorative xmlns=""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24" name="Rectangle 23">
            <a:extLst>
              <a:ext uri="{FF2B5EF4-FFF2-40B4-BE49-F238E27FC236}">
                <a16:creationId xmlns:a16="http://schemas.microsoft.com/office/drawing/2014/main" id="{4C9191F1-E8DF-4B64-8A28-BC458F6A039C}"/>
              </a:ext>
              <a:ext uri="{C183D7F6-B498-43B3-948B-1728B52AA6E4}">
                <adec:decorative xmlns="" xmlns:adec="http://schemas.microsoft.com/office/drawing/2017/decorative" val="1"/>
              </a:ext>
            </a:extLst>
          </p:cNvPr>
          <p:cNvSpPr/>
          <p:nvPr/>
        </p:nvSpPr>
        <p:spPr>
          <a:xfrm>
            <a:off x="606591" y="-163773"/>
            <a:ext cx="6780628"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832513" y="1241947"/>
            <a:ext cx="4804012" cy="707886"/>
          </a:xfrm>
          <a:prstGeom prst="rect">
            <a:avLst/>
          </a:prstGeom>
          <a:noFill/>
        </p:spPr>
        <p:txBody>
          <a:bodyPr wrap="square" rtlCol="0">
            <a:spAutoFit/>
          </a:bodyPr>
          <a:lstStyle/>
          <a:p>
            <a:r>
              <a:rPr lang="en-US" sz="4000" b="1" dirty="0" smtClean="0">
                <a:solidFill>
                  <a:schemeClr val="bg1"/>
                </a:solidFill>
                <a:latin typeface="+mj-lt"/>
              </a:rPr>
              <a:t>APPLICATIONS:</a:t>
            </a:r>
            <a:endParaRPr lang="en-US" sz="4000" b="1" dirty="0">
              <a:solidFill>
                <a:schemeClr val="bg1"/>
              </a:solidFill>
              <a:latin typeface="+mj-lt"/>
            </a:endParaRPr>
          </a:p>
        </p:txBody>
      </p:sp>
      <p:sp>
        <p:nvSpPr>
          <p:cNvPr id="3" name="TextBox 2"/>
          <p:cNvSpPr txBox="1"/>
          <p:nvPr/>
        </p:nvSpPr>
        <p:spPr>
          <a:xfrm>
            <a:off x="832513" y="2470246"/>
            <a:ext cx="6005015" cy="3416320"/>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chemeClr val="bg1"/>
                </a:solidFill>
                <a:latin typeface="+mj-lt"/>
              </a:rPr>
              <a:t>Training and </a:t>
            </a:r>
            <a:r>
              <a:rPr lang="en-US" sz="3200" dirty="0" smtClean="0">
                <a:solidFill>
                  <a:schemeClr val="bg1"/>
                </a:solidFill>
                <a:latin typeface="+mj-lt"/>
              </a:rPr>
              <a:t>Education</a:t>
            </a:r>
          </a:p>
          <a:p>
            <a:pPr marL="457200" indent="-457200">
              <a:buFont typeface="Wingdings" panose="05000000000000000000" pitchFamily="2" charset="2"/>
              <a:buChar char="§"/>
            </a:pPr>
            <a:r>
              <a:rPr lang="en-US" sz="3200" dirty="0" smtClean="0">
                <a:solidFill>
                  <a:schemeClr val="bg1"/>
                </a:solidFill>
                <a:latin typeface="+mj-lt"/>
              </a:rPr>
              <a:t>Customer Onboarding</a:t>
            </a:r>
          </a:p>
          <a:p>
            <a:pPr marL="457200" indent="-457200">
              <a:buFont typeface="Wingdings" panose="05000000000000000000" pitchFamily="2" charset="2"/>
              <a:buChar char="§"/>
            </a:pPr>
            <a:r>
              <a:rPr lang="en-US" sz="3200" dirty="0" smtClean="0">
                <a:solidFill>
                  <a:schemeClr val="bg1"/>
                </a:solidFill>
                <a:latin typeface="+mj-lt"/>
              </a:rPr>
              <a:t>Software </a:t>
            </a:r>
            <a:r>
              <a:rPr lang="en-US" sz="3200" dirty="0">
                <a:solidFill>
                  <a:schemeClr val="bg1"/>
                </a:solidFill>
                <a:latin typeface="+mj-lt"/>
              </a:rPr>
              <a:t>Development and </a:t>
            </a:r>
            <a:r>
              <a:rPr lang="en-US" sz="3200" dirty="0" smtClean="0">
                <a:solidFill>
                  <a:schemeClr val="bg1"/>
                </a:solidFill>
                <a:latin typeface="+mj-lt"/>
              </a:rPr>
              <a:t>Testing</a:t>
            </a:r>
          </a:p>
          <a:p>
            <a:pPr marL="457200" indent="-457200">
              <a:buFont typeface="Wingdings" panose="05000000000000000000" pitchFamily="2" charset="2"/>
              <a:buChar char="§"/>
            </a:pPr>
            <a:r>
              <a:rPr lang="en-US" sz="3200" dirty="0" smtClean="0">
                <a:solidFill>
                  <a:schemeClr val="bg1"/>
                </a:solidFill>
                <a:latin typeface="+mj-lt"/>
              </a:rPr>
              <a:t>Financial </a:t>
            </a:r>
            <a:r>
              <a:rPr lang="en-US" sz="3200" dirty="0">
                <a:solidFill>
                  <a:schemeClr val="bg1"/>
                </a:solidFill>
                <a:latin typeface="+mj-lt"/>
              </a:rPr>
              <a:t>Literacy </a:t>
            </a:r>
            <a:r>
              <a:rPr lang="en-US" sz="3200" dirty="0" smtClean="0">
                <a:solidFill>
                  <a:schemeClr val="bg1"/>
                </a:solidFill>
                <a:latin typeface="+mj-lt"/>
              </a:rPr>
              <a:t>Programs</a:t>
            </a:r>
            <a:endParaRPr lang="en-US" sz="3200" dirty="0">
              <a:solidFill>
                <a:schemeClr val="bg1"/>
              </a:solidFill>
              <a:latin typeface="+mj-lt"/>
            </a:endParaRPr>
          </a:p>
          <a:p>
            <a:pPr marL="457200" indent="-457200">
              <a:buFont typeface="Wingdings" panose="05000000000000000000" pitchFamily="2" charset="2"/>
              <a:buChar char="§"/>
            </a:pPr>
            <a:r>
              <a:rPr lang="en-US" sz="3200" dirty="0">
                <a:solidFill>
                  <a:schemeClr val="bg1"/>
                </a:solidFill>
                <a:latin typeface="+mj-lt"/>
              </a:rPr>
              <a:t>Research and </a:t>
            </a:r>
            <a:r>
              <a:rPr lang="en-US" sz="3200" dirty="0" smtClean="0">
                <a:solidFill>
                  <a:schemeClr val="bg1"/>
                </a:solidFill>
                <a:latin typeface="+mj-lt"/>
              </a:rPr>
              <a:t>Analysis</a:t>
            </a:r>
            <a:endParaRPr lang="en-US" sz="3200" dirty="0">
              <a:solidFill>
                <a:schemeClr val="bg1"/>
              </a:solidFill>
              <a:latin typeface="+mj-lt"/>
            </a:endParaRPr>
          </a:p>
          <a:p>
            <a:pPr marL="285750" indent="-285750">
              <a:buFont typeface="Wingdings" panose="05000000000000000000" pitchFamily="2" charset="2"/>
              <a:buChar char="§"/>
            </a:pPr>
            <a:endParaRPr lang="en-US" sz="2400" dirty="0">
              <a:latin typeface="+mj-lt"/>
            </a:endParaRPr>
          </a:p>
        </p:txBody>
      </p:sp>
      <p:sp>
        <p:nvSpPr>
          <p:cNvPr id="4" name="Rectangle 3"/>
          <p:cNvSpPr/>
          <p:nvPr/>
        </p:nvSpPr>
        <p:spPr>
          <a:xfrm>
            <a:off x="928048" y="1949833"/>
            <a:ext cx="4148918" cy="110980"/>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75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TM Machine Keypad image - Free stock photo - Public Domain photo - CC0 ..."/>
          <p:cNvPicPr>
            <a:picLocks noGrp="1" noChangeAspect="1"/>
          </p:cNvPicPr>
          <p:nvPr>
            <p:ph type="pic" sz="quarter" idx="12"/>
          </p:nvPr>
        </p:nvPicPr>
        <p:blipFill>
          <a:blip r:embed="rId2" cstate="hqprint">
            <a:extLst>
              <a:ext uri="{28A0092B-C50C-407E-A947-70E740481C1C}">
                <a14:useLocalDpi xmlns:a14="http://schemas.microsoft.com/office/drawing/2010/main" val="0"/>
              </a:ext>
            </a:extLst>
          </a:blip>
          <a:srcRect/>
          <a:stretch>
            <a:fillRect/>
          </a:stretch>
        </p:blipFill>
        <p:spPr>
          <a:xfrm>
            <a:off x="0" y="-163454"/>
            <a:ext cx="12192000" cy="7021453"/>
          </a:xfrm>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3597733" y="-257575"/>
            <a:ext cx="9672000" cy="7115574"/>
          </a:xfrm>
        </p:spPr>
        <p:txBody>
          <a:bodyPr/>
          <a:lstStyle/>
          <a:p>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smtClean="0"/>
              <a:t>Thank YOU</a:t>
            </a:r>
            <a:r>
              <a:rPr lang="en-US" sz="6000" dirty="0"/>
              <a:t/>
            </a:r>
            <a:br>
              <a:rPr lang="en-US" sz="6000" dirty="0"/>
            </a:br>
            <a:endParaRPr lang="en-US" sz="6000" dirty="0"/>
          </a:p>
        </p:txBody>
      </p:sp>
      <p:sp>
        <p:nvSpPr>
          <p:cNvPr id="23" name="Rectangle 22"/>
          <p:cNvSpPr/>
          <p:nvPr/>
        </p:nvSpPr>
        <p:spPr>
          <a:xfrm>
            <a:off x="4740812" y="3826412"/>
            <a:ext cx="4712677" cy="98473"/>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95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AF4BDB64-2AF8-42D4-96C8-B6B6F098993C}">
  <ds:schemaRefs>
    <ds:schemaRef ds:uri="http://schemas.microsoft.com/office/2006/documentManagement/types"/>
    <ds:schemaRef ds:uri="http://purl.org/dc/elements/1.1/"/>
    <ds:schemaRef ds:uri="16c05727-aa75-4e4a-9b5f-8a80a1165891"/>
    <ds:schemaRef ds:uri="http://purl.org/dc/dcmitype/"/>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481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vt:lpstr>
      <vt:lpstr>Calibri</vt:lpstr>
      <vt:lpstr>Courier New</vt:lpstr>
      <vt:lpstr>Gill Sans MT</vt:lpstr>
      <vt:lpstr>Wingdings</vt:lpstr>
      <vt:lpstr>Office Theme</vt:lpstr>
      <vt:lpstr>AUTOMATED TELLER MACHINE </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2023-05-08T12:18:07Z</dcterms:created>
  <dcterms:modified xsi:type="dcterms:W3CDTF">2023-05-10T12:17:30Z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