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Helveticish" panose="020B0604020202020204" charset="0"/>
      <p:regular r:id="rId26"/>
    </p:embeddedFont>
    <p:embeddedFont>
      <p:font typeface="Helveticish 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608393" y="7638339"/>
            <a:ext cx="15071213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028700" y="1028700"/>
            <a:ext cx="11301259" cy="1398531"/>
          </a:xfrm>
          <a:custGeom>
            <a:avLst/>
            <a:gdLst/>
            <a:ahLst/>
            <a:cxnLst/>
            <a:rect l="l" t="t" r="r" b="b"/>
            <a:pathLst>
              <a:path w="11301259" h="1398531">
                <a:moveTo>
                  <a:pt x="0" y="0"/>
                </a:moveTo>
                <a:lnTo>
                  <a:pt x="11301259" y="0"/>
                </a:lnTo>
                <a:lnTo>
                  <a:pt x="11301259" y="1398531"/>
                </a:lnTo>
                <a:lnTo>
                  <a:pt x="0" y="13985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144000" y="7952702"/>
            <a:ext cx="7535607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spc="30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rPr>
              <a:t>Machine Learning com base IBOVESPA</a:t>
            </a:r>
          </a:p>
          <a:p>
            <a:pPr algn="r">
              <a:lnSpc>
                <a:spcPts val="4200"/>
              </a:lnSpc>
            </a:pPr>
            <a:endParaRPr lang="en-US" sz="3000" spc="30">
              <a:solidFill>
                <a:srgbClr val="FFFFFF"/>
              </a:solidFill>
              <a:latin typeface="Helveticish"/>
              <a:ea typeface="Helveticish"/>
              <a:cs typeface="Helveticish"/>
              <a:sym typeface="Helveticish"/>
            </a:endParaRPr>
          </a:p>
          <a:p>
            <a:pPr algn="r">
              <a:lnSpc>
                <a:spcPts val="4200"/>
              </a:lnSpc>
            </a:pPr>
            <a:r>
              <a:rPr lang="en-US" sz="3000" spc="30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rPr>
              <a:t>Grupo 114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08393" y="2532006"/>
            <a:ext cx="15071213" cy="902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6650" b="1">
                <a:solidFill>
                  <a:srgbClr val="ED145B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TECH CHALLENGE 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08393" y="7952702"/>
            <a:ext cx="5213201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Alberto de Franca Marchiori</a:t>
            </a:r>
          </a:p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Alef de Sousa Pereira</a:t>
            </a:r>
          </a:p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Leticia Lauria Lopes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7433908" y="0"/>
            <a:ext cx="10528708" cy="10287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>
            <a:off x="1400807" y="4392573"/>
            <a:ext cx="5565368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7433908" y="964919"/>
            <a:ext cx="10528708" cy="8357162"/>
          </a:xfrm>
          <a:custGeom>
            <a:avLst/>
            <a:gdLst/>
            <a:ahLst/>
            <a:cxnLst/>
            <a:rect l="l" t="t" r="r" b="b"/>
            <a:pathLst>
              <a:path w="10528708" h="8357162">
                <a:moveTo>
                  <a:pt x="0" y="0"/>
                </a:moveTo>
                <a:lnTo>
                  <a:pt x="10528709" y="0"/>
                </a:lnTo>
                <a:lnTo>
                  <a:pt x="10528709" y="8357162"/>
                </a:lnTo>
                <a:lnTo>
                  <a:pt x="0" y="83571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24821" y="1770396"/>
            <a:ext cx="5438559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Variação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400807" y="3798734"/>
            <a:ext cx="5286587" cy="5285529"/>
            <a:chOff x="0" y="0"/>
            <a:chExt cx="7048783" cy="7047371"/>
          </a:xfrm>
        </p:grpSpPr>
        <p:sp>
          <p:nvSpPr>
            <p:cNvPr id="8" name="TextBox 8"/>
            <p:cNvSpPr txBox="1"/>
            <p:nvPr/>
          </p:nvSpPr>
          <p:spPr>
            <a:xfrm>
              <a:off x="0" y="1277973"/>
              <a:ext cx="7048783" cy="5769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869"/>
                </a:lnSpc>
              </a:pPr>
              <a:r>
                <a:rPr lang="en-US" sz="2049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Assim como os gráficos de serie temporal aplicados para o fechamento, a análise baseada na variação também indica forte sazonalidade, com picos alternados de baixa e alta.</a:t>
              </a:r>
            </a:p>
            <a:p>
              <a:pPr algn="just">
                <a:lnSpc>
                  <a:spcPts val="2869"/>
                </a:lnSpc>
              </a:pPr>
              <a:r>
                <a:rPr lang="en-US" sz="2049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A tendência global permanece próxima de zero, o que é esperado para séries de variação percentual.</a:t>
              </a:r>
            </a:p>
            <a:p>
              <a:pPr algn="just">
                <a:lnSpc>
                  <a:spcPts val="2869"/>
                </a:lnSpc>
              </a:pPr>
              <a:r>
                <a:rPr lang="en-US" sz="2049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Já os resíduos se mostram como ruído branco, sem padrão definido, o que evidencia o potencial para análises e previsões.</a:t>
              </a:r>
            </a:p>
            <a:p>
              <a:pPr algn="just">
                <a:lnSpc>
                  <a:spcPts val="2869"/>
                </a:lnSpc>
              </a:pPr>
              <a:endParaRPr lang="en-US" sz="2049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7048783" cy="7251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89"/>
                </a:lnSpc>
              </a:pPr>
              <a:r>
                <a:rPr lang="en-US" sz="3299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Decomposição em 30 dias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829" b="-6688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0" y="0"/>
            <a:ext cx="18288000" cy="3573052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4" name="Group 4"/>
          <p:cNvGrpSpPr/>
          <p:nvPr/>
        </p:nvGrpSpPr>
        <p:grpSpPr>
          <a:xfrm>
            <a:off x="1194654" y="776931"/>
            <a:ext cx="16064646" cy="2019190"/>
            <a:chOff x="0" y="0"/>
            <a:chExt cx="21419528" cy="2692253"/>
          </a:xfrm>
        </p:grpSpPr>
        <p:sp>
          <p:nvSpPr>
            <p:cNvPr id="5" name="TextBox 5"/>
            <p:cNvSpPr txBox="1"/>
            <p:nvPr/>
          </p:nvSpPr>
          <p:spPr>
            <a:xfrm>
              <a:off x="0" y="-38100"/>
              <a:ext cx="21419528" cy="1866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800"/>
                </a:lnSpc>
                <a:spcBef>
                  <a:spcPct val="0"/>
                </a:spcBef>
              </a:pPr>
              <a:r>
                <a:rPr lang="en-US" sz="9000" b="1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Estacionariedade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932370"/>
              <a:ext cx="21419528" cy="759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0"/>
                </a:lnSpc>
                <a:spcBef>
                  <a:spcPct val="0"/>
                </a:spcBef>
              </a:pPr>
              <a:r>
                <a:rPr lang="en-US" sz="3500" b="1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Teste ADF (Dickey-Fuller Aumentado) com base na Variação Percentual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4256299"/>
            <a:ext cx="4404551" cy="5150273"/>
            <a:chOff x="0" y="0"/>
            <a:chExt cx="5872735" cy="6867031"/>
          </a:xfrm>
        </p:grpSpPr>
        <p:sp>
          <p:nvSpPr>
            <p:cNvPr id="8" name="TextBox 8"/>
            <p:cNvSpPr txBox="1"/>
            <p:nvPr/>
          </p:nvSpPr>
          <p:spPr>
            <a:xfrm>
              <a:off x="0" y="1276068"/>
              <a:ext cx="5872735" cy="55909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Estatística do Teste:</a:t>
              </a:r>
            </a:p>
            <a:p>
              <a:pPr marL="0" lvl="0" indent="0" algn="ctr">
                <a:lnSpc>
                  <a:spcPts val="416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-26.8690</a:t>
              </a:r>
            </a:p>
            <a:p>
              <a:pPr marL="0" lvl="0" indent="0" algn="ctr">
                <a:lnSpc>
                  <a:spcPts val="4160"/>
                </a:lnSpc>
                <a:spcBef>
                  <a:spcPct val="0"/>
                </a:spcBef>
              </a:pPr>
              <a:endParaRPr lang="en-US" sz="3200" b="1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endParaRPr>
            </a:p>
            <a:p>
              <a:pPr marL="0" lvl="0" indent="0" algn="ctr">
                <a:lnSpc>
                  <a:spcPts val="416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Valores Críticos:</a:t>
              </a:r>
            </a:p>
            <a:p>
              <a:pPr marL="0" lvl="0" indent="0" algn="ctr">
                <a:lnSpc>
                  <a:spcPts val="416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1%: -3.4392</a:t>
              </a:r>
            </a:p>
            <a:p>
              <a:pPr marL="0" lvl="0" indent="0" algn="ctr">
                <a:lnSpc>
                  <a:spcPts val="416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5%: -2.8654</a:t>
              </a:r>
            </a:p>
            <a:p>
              <a:pPr marL="0" lvl="0" indent="0" algn="ctr">
                <a:lnSpc>
                  <a:spcPts val="416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10%: -2.5688</a:t>
              </a:r>
            </a:p>
            <a:p>
              <a:pPr marL="0" lvl="0" indent="0" algn="ctr">
                <a:lnSpc>
                  <a:spcPts val="4160"/>
                </a:lnSpc>
                <a:spcBef>
                  <a:spcPct val="0"/>
                </a:spcBef>
              </a:pPr>
              <a:endParaRPr lang="en-US" sz="3200" b="1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5872735" cy="984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760"/>
                </a:lnSpc>
                <a:spcBef>
                  <a:spcPct val="0"/>
                </a:spcBef>
              </a:pPr>
              <a:r>
                <a:rPr lang="en-US" sz="4800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P-Valor: 0.00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984741" y="4108027"/>
            <a:ext cx="10274559" cy="5446818"/>
            <a:chOff x="0" y="0"/>
            <a:chExt cx="13699412" cy="726242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285593"/>
              <a:ext cx="13699412" cy="59768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A estacionariedade é uma propriedade importante, pois nos permite assumir que as propriedades estatísticas futuras não serão diferentes daquelas atualmente observadas.</a:t>
              </a:r>
            </a:p>
            <a:p>
              <a:pPr algn="l">
                <a:lnSpc>
                  <a:spcPts val="3900"/>
                </a:lnSpc>
              </a:pPr>
              <a:endParaRPr lang="en-US" sz="3000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endParaRPr>
            </a:p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O teste mostra que a base é considerada estacionária, ou seja, suas propriedades estatísticas, média e variância, são mantidas ao longo do tempo, possuindo um comportamento estável e favorável para análises e modelos de previsão.</a:t>
              </a:r>
            </a:p>
            <a:p>
              <a:pPr marL="0" lvl="0" indent="0" algn="l">
                <a:lnSpc>
                  <a:spcPts val="4160"/>
                </a:lnSpc>
                <a:spcBef>
                  <a:spcPct val="0"/>
                </a:spcBef>
              </a:pPr>
              <a:endParaRPr lang="en-US" sz="3000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13699412" cy="984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759"/>
                </a:lnSpc>
                <a:spcBef>
                  <a:spcPct val="0"/>
                </a:spcBef>
              </a:pPr>
              <a:r>
                <a:rPr lang="en-US" sz="4800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Conclusões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9144000" y="1028700"/>
            <a:ext cx="9144000" cy="82296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4" name="Group 4"/>
          <p:cNvGrpSpPr/>
          <p:nvPr/>
        </p:nvGrpSpPr>
        <p:grpSpPr>
          <a:xfrm>
            <a:off x="9547790" y="1546523"/>
            <a:ext cx="8336420" cy="7193954"/>
            <a:chOff x="0" y="0"/>
            <a:chExt cx="11115227" cy="9591938"/>
          </a:xfrm>
        </p:grpSpPr>
        <p:sp>
          <p:nvSpPr>
            <p:cNvPr id="5" name="TextBox 5"/>
            <p:cNvSpPr txBox="1"/>
            <p:nvPr/>
          </p:nvSpPr>
          <p:spPr>
            <a:xfrm>
              <a:off x="0" y="-47625"/>
              <a:ext cx="11115227" cy="20144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4029"/>
                </a:lnSpc>
                <a:spcBef>
                  <a:spcPct val="0"/>
                </a:spcBef>
              </a:pPr>
              <a:r>
                <a:rPr lang="en-US" sz="3099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A base foi dividida em treino e teste, utilizando para teste apenas os últimos 30 dias de dados, de forma ordenada, sem embaralhamento.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631703"/>
              <a:ext cx="11115227" cy="69602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Foram utilizados como atributos nos datasets dos modelos:</a:t>
              </a:r>
            </a:p>
            <a:p>
              <a:pPr marL="582932" lvl="1" indent="-291466" algn="just">
                <a:lnSpc>
                  <a:spcPts val="378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a Abertura, Máxima e Mínima</a:t>
              </a:r>
            </a:p>
            <a:p>
              <a:pPr marL="582932" lvl="1" indent="-291466" algn="just">
                <a:lnSpc>
                  <a:spcPts val="378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as variáveis defasadas Abertura D-1, Máxima D-1 e Mínima D-1, para preservar a natureza sequencial dos dados</a:t>
              </a:r>
            </a:p>
            <a:p>
              <a:pPr marL="582932" lvl="1" indent="-291466" algn="just">
                <a:lnSpc>
                  <a:spcPts val="378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a média móvel de 2 dias dos fechamentos, para minimizar a volatilidade intradiária</a:t>
              </a:r>
            </a:p>
            <a:p>
              <a:pPr algn="just">
                <a:lnSpc>
                  <a:spcPts val="3780"/>
                </a:lnSpc>
              </a:pPr>
              <a:endParaRPr lang="en-US" sz="2700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endParaRPr>
            </a:p>
            <a:p>
              <a:pPr algn="just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Além disso, para normalização dos dados foi aplicado o StandardScaler para realizar a Regressão Logística.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71814" y="1808778"/>
            <a:ext cx="8362064" cy="2237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40"/>
              </a:lnSpc>
              <a:spcBef>
                <a:spcPct val="0"/>
              </a:spcBef>
            </a:pPr>
            <a:r>
              <a:rPr lang="en-US" sz="6800" b="1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Preparação da Base para Previsão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1814" y="6294140"/>
            <a:ext cx="8362064" cy="1978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sz="4000" b="1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Modelos testados:</a:t>
            </a:r>
          </a:p>
          <a:p>
            <a:pPr algn="ctr">
              <a:lnSpc>
                <a:spcPts val="5200"/>
              </a:lnSpc>
            </a:pPr>
            <a:r>
              <a:rPr lang="en-US" sz="4000" b="1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Regressão Logística</a:t>
            </a:r>
          </a:p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4000" b="1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Random Forest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0" y="0"/>
            <a:ext cx="18288000" cy="3573052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4" name="Group 4"/>
          <p:cNvGrpSpPr/>
          <p:nvPr/>
        </p:nvGrpSpPr>
        <p:grpSpPr>
          <a:xfrm>
            <a:off x="1194654" y="776931"/>
            <a:ext cx="13598962" cy="2019190"/>
            <a:chOff x="0" y="0"/>
            <a:chExt cx="18131949" cy="2692253"/>
          </a:xfrm>
        </p:grpSpPr>
        <p:sp>
          <p:nvSpPr>
            <p:cNvPr id="5" name="TextBox 5"/>
            <p:cNvSpPr txBox="1"/>
            <p:nvPr/>
          </p:nvSpPr>
          <p:spPr>
            <a:xfrm>
              <a:off x="0" y="-38100"/>
              <a:ext cx="18131949" cy="1866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800"/>
                </a:lnSpc>
                <a:spcBef>
                  <a:spcPct val="0"/>
                </a:spcBef>
              </a:pPr>
              <a:r>
                <a:rPr lang="en-US" sz="9000" b="1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Aplicação dos Modelos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932370"/>
              <a:ext cx="18131949" cy="759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0"/>
                </a:lnSpc>
                <a:spcBef>
                  <a:spcPct val="0"/>
                </a:spcBef>
              </a:pPr>
              <a:r>
                <a:rPr lang="en-US" sz="3500" b="1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Regressão Logística e Random Forest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94654" y="4628521"/>
            <a:ext cx="4404551" cy="2187363"/>
            <a:chOff x="0" y="0"/>
            <a:chExt cx="5872735" cy="2916484"/>
          </a:xfrm>
        </p:grpSpPr>
        <p:sp>
          <p:nvSpPr>
            <p:cNvPr id="8" name="TextBox 8"/>
            <p:cNvSpPr txBox="1"/>
            <p:nvPr/>
          </p:nvSpPr>
          <p:spPr>
            <a:xfrm>
              <a:off x="0" y="1282418"/>
              <a:ext cx="5872735" cy="16340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250"/>
                </a:lnSpc>
                <a:spcBef>
                  <a:spcPct val="0"/>
                </a:spcBef>
              </a:pPr>
              <a:r>
                <a:rPr lang="en-US" sz="2500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Indicados para modelos de previsão de classificação binária.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5872735" cy="98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640"/>
                </a:lnSpc>
                <a:spcBef>
                  <a:spcPct val="0"/>
                </a:spcBef>
              </a:pPr>
              <a:r>
                <a:rPr lang="en-US" sz="4700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Ambos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2591340" y="5482014"/>
            <a:ext cx="4404551" cy="442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77"/>
              </a:lnSpc>
              <a:spcBef>
                <a:spcPct val="0"/>
              </a:spcBef>
            </a:pPr>
            <a:r>
              <a:rPr lang="en-US" sz="2675" b="1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Escolhido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591340" y="6327775"/>
            <a:ext cx="4667960" cy="2511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2761" lvl="1" indent="-256381" algn="l">
              <a:lnSpc>
                <a:spcPts val="3324"/>
              </a:lnSpc>
              <a:buFont typeface="Arial"/>
              <a:buChar char="•"/>
            </a:pPr>
            <a:r>
              <a:rPr lang="en-US" sz="2374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rPr>
              <a:t>Simples e interpretável</a:t>
            </a:r>
          </a:p>
          <a:p>
            <a:pPr marL="512761" lvl="1" indent="-256381" algn="l">
              <a:lnSpc>
                <a:spcPts val="3324"/>
              </a:lnSpc>
              <a:buFont typeface="Arial"/>
              <a:buChar char="•"/>
            </a:pPr>
            <a:r>
              <a:rPr lang="en-US" sz="2374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rPr>
              <a:t>Baixa parametrização</a:t>
            </a:r>
          </a:p>
          <a:p>
            <a:pPr marL="512761" lvl="1" indent="-256381" algn="l">
              <a:lnSpc>
                <a:spcPts val="3324"/>
              </a:lnSpc>
              <a:buFont typeface="Arial"/>
              <a:buChar char="•"/>
            </a:pPr>
            <a:r>
              <a:rPr lang="en-US" sz="2374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rPr>
              <a:t>Robusto para bases com número limitado de variáveis e registros.</a:t>
            </a:r>
          </a:p>
          <a:p>
            <a:pPr marL="512761" lvl="1" indent="-256381" algn="l">
              <a:lnSpc>
                <a:spcPts val="3324"/>
              </a:lnSpc>
              <a:buFont typeface="Arial"/>
              <a:buChar char="•"/>
            </a:pPr>
            <a:r>
              <a:rPr lang="en-US" sz="2374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rPr>
              <a:t>Capacidade de generalização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591340" y="4501151"/>
            <a:ext cx="4404551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40"/>
              </a:lnSpc>
              <a:spcBef>
                <a:spcPct val="0"/>
              </a:spcBef>
            </a:pPr>
            <a:r>
              <a:rPr lang="en-US" sz="4700" b="1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Regressão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892997" y="5482014"/>
            <a:ext cx="4404551" cy="442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679" b="1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Testado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892997" y="6327775"/>
            <a:ext cx="4404551" cy="293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2761" lvl="1" indent="-256381" algn="l">
              <a:lnSpc>
                <a:spcPts val="3324"/>
              </a:lnSpc>
              <a:buFont typeface="Arial"/>
              <a:buChar char="•"/>
            </a:pPr>
            <a:r>
              <a:rPr lang="en-US" sz="2374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rPr>
              <a:t>Robusto contra overfitting</a:t>
            </a:r>
          </a:p>
          <a:p>
            <a:pPr marL="512761" lvl="1" indent="-256381" algn="l">
              <a:lnSpc>
                <a:spcPts val="3324"/>
              </a:lnSpc>
              <a:buFont typeface="Arial"/>
              <a:buChar char="•"/>
            </a:pPr>
            <a:r>
              <a:rPr lang="en-US" sz="2374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rPr>
              <a:t>Capacidade de lidar com variáveis numéricas e categóricas</a:t>
            </a:r>
          </a:p>
          <a:p>
            <a:pPr marL="512761" lvl="1" indent="-256381" algn="l">
              <a:lnSpc>
                <a:spcPts val="3324"/>
              </a:lnSpc>
              <a:buFont typeface="Arial"/>
              <a:buChar char="•"/>
            </a:pPr>
            <a:r>
              <a:rPr lang="en-US" sz="2374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rPr>
              <a:t>Boa captura de relações complexas entre as variáveis</a:t>
            </a:r>
          </a:p>
          <a:p>
            <a:pPr algn="l">
              <a:lnSpc>
                <a:spcPts val="3324"/>
              </a:lnSpc>
            </a:pPr>
            <a:endParaRPr lang="en-US" sz="2374">
              <a:solidFill>
                <a:srgbClr val="FFFFFF"/>
              </a:solidFill>
              <a:latin typeface="Helveticish"/>
              <a:ea typeface="Helveticish"/>
              <a:cs typeface="Helveticish"/>
              <a:sym typeface="Helveticish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892997" y="4501151"/>
            <a:ext cx="4404551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40"/>
              </a:lnSpc>
              <a:spcBef>
                <a:spcPct val="0"/>
              </a:spcBef>
            </a:pPr>
            <a:r>
              <a:rPr lang="en-US" sz="4700" b="1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Random Forest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0" y="0"/>
            <a:ext cx="18288000" cy="357305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Freeform 4"/>
          <p:cNvSpPr/>
          <p:nvPr/>
        </p:nvSpPr>
        <p:spPr>
          <a:xfrm>
            <a:off x="6545649" y="3925112"/>
            <a:ext cx="10713651" cy="5828101"/>
          </a:xfrm>
          <a:custGeom>
            <a:avLst/>
            <a:gdLst/>
            <a:ahLst/>
            <a:cxnLst/>
            <a:rect l="l" t="t" r="r" b="b"/>
            <a:pathLst>
              <a:path w="10713651" h="5828101">
                <a:moveTo>
                  <a:pt x="0" y="0"/>
                </a:moveTo>
                <a:lnTo>
                  <a:pt x="10713651" y="0"/>
                </a:lnTo>
                <a:lnTo>
                  <a:pt x="10713651" y="5828100"/>
                </a:lnTo>
                <a:lnTo>
                  <a:pt x="0" y="58281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194654" y="776931"/>
            <a:ext cx="14226956" cy="2019190"/>
            <a:chOff x="0" y="0"/>
            <a:chExt cx="18969275" cy="2692253"/>
          </a:xfrm>
        </p:grpSpPr>
        <p:sp>
          <p:nvSpPr>
            <p:cNvPr id="6" name="TextBox 6"/>
            <p:cNvSpPr txBox="1"/>
            <p:nvPr/>
          </p:nvSpPr>
          <p:spPr>
            <a:xfrm>
              <a:off x="0" y="-38100"/>
              <a:ext cx="18969275" cy="1866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800"/>
                </a:lnSpc>
                <a:spcBef>
                  <a:spcPct val="0"/>
                </a:spcBef>
              </a:pPr>
              <a:r>
                <a:rPr lang="en-US" sz="9000" b="1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Justificativa de Aplicação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32370"/>
              <a:ext cx="18969275" cy="759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0"/>
                </a:lnSpc>
                <a:spcBef>
                  <a:spcPct val="0"/>
                </a:spcBef>
              </a:pPr>
              <a:r>
                <a:rPr lang="en-US" sz="3500" b="1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Random Forest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4903788"/>
            <a:ext cx="5114823" cy="3870748"/>
            <a:chOff x="0" y="0"/>
            <a:chExt cx="6819763" cy="5160998"/>
          </a:xfrm>
        </p:grpSpPr>
        <p:sp>
          <p:nvSpPr>
            <p:cNvPr id="9" name="TextBox 9"/>
            <p:cNvSpPr txBox="1"/>
            <p:nvPr/>
          </p:nvSpPr>
          <p:spPr>
            <a:xfrm>
              <a:off x="0" y="1069693"/>
              <a:ext cx="6819763" cy="4091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10"/>
                </a:lnSpc>
              </a:pPr>
              <a:r>
                <a:rPr lang="en-US" sz="2700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O modelo calcula a importância de cada variável e a contribuição na redução de impurezas nas decisões, auxiliando a entender a melhor configuração a ser utilizada. </a:t>
              </a:r>
            </a:p>
            <a:p>
              <a:pPr marL="0" lvl="0" indent="0" algn="just">
                <a:lnSpc>
                  <a:spcPts val="3510"/>
                </a:lnSpc>
                <a:spcBef>
                  <a:spcPct val="0"/>
                </a:spcBef>
              </a:pPr>
              <a:endParaRPr lang="en-US" sz="2700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6819763" cy="777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4440"/>
                </a:lnSpc>
                <a:spcBef>
                  <a:spcPct val="0"/>
                </a:spcBef>
              </a:pPr>
              <a:r>
                <a:rPr lang="en-US" sz="3700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Variáveis de evidência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0" y="0"/>
            <a:ext cx="18288000" cy="3573052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4" name="Group 4"/>
          <p:cNvGrpSpPr/>
          <p:nvPr/>
        </p:nvGrpSpPr>
        <p:grpSpPr>
          <a:xfrm>
            <a:off x="1194654" y="776931"/>
            <a:ext cx="14226956" cy="2019190"/>
            <a:chOff x="0" y="0"/>
            <a:chExt cx="18969275" cy="2692253"/>
          </a:xfrm>
        </p:grpSpPr>
        <p:sp>
          <p:nvSpPr>
            <p:cNvPr id="5" name="TextBox 5"/>
            <p:cNvSpPr txBox="1"/>
            <p:nvPr/>
          </p:nvSpPr>
          <p:spPr>
            <a:xfrm>
              <a:off x="0" y="-38100"/>
              <a:ext cx="18969275" cy="1866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800"/>
                </a:lnSpc>
                <a:spcBef>
                  <a:spcPct val="0"/>
                </a:spcBef>
              </a:pPr>
              <a:r>
                <a:rPr lang="en-US" sz="9000" b="1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Justificativa de Aplicação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932370"/>
              <a:ext cx="18969275" cy="759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0"/>
                </a:lnSpc>
                <a:spcBef>
                  <a:spcPct val="0"/>
                </a:spcBef>
              </a:pPr>
              <a:r>
                <a:rPr lang="en-US" sz="3500" b="1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Random Forest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284902" y="4797002"/>
            <a:ext cx="9974398" cy="4461298"/>
            <a:chOff x="0" y="0"/>
            <a:chExt cx="13299198" cy="5948398"/>
          </a:xfrm>
        </p:grpSpPr>
        <p:sp>
          <p:nvSpPr>
            <p:cNvPr id="8" name="TextBox 8"/>
            <p:cNvSpPr txBox="1"/>
            <p:nvPr/>
          </p:nvSpPr>
          <p:spPr>
            <a:xfrm>
              <a:off x="0" y="1272893"/>
              <a:ext cx="13299198" cy="4675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10"/>
                </a:lnSpc>
              </a:pPr>
              <a:r>
                <a:rPr lang="en-US" sz="2700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O modelo foi aplicado sem escalonamento utilizando as variáveis evidenciadas anteriormente, com objetivo de evitar o overfitting. Também foi utilizada a validação cruzada (TimeSeriesSplit) com 5 divisões para avaliar estabilidade, obtendo acurácia de 62%</a:t>
              </a:r>
            </a:p>
            <a:p>
              <a:pPr algn="just">
                <a:lnSpc>
                  <a:spcPts val="3510"/>
                </a:lnSpc>
              </a:pPr>
              <a:endParaRPr lang="en-US" sz="2700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endParaRPr>
            </a:p>
            <a:p>
              <a:pPr algn="just">
                <a:lnSpc>
                  <a:spcPts val="3510"/>
                </a:lnSpc>
              </a:pPr>
              <a:r>
                <a:rPr lang="en-US" sz="2700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No entanto, ao aplicar o teste com dados dos últimos 30 dias que não haviam passado pelo modelo, a acurácia foi reduzida a 40%</a:t>
              </a:r>
            </a:p>
            <a:p>
              <a:pPr marL="0" lvl="0" indent="0" algn="just">
                <a:lnSpc>
                  <a:spcPts val="3510"/>
                </a:lnSpc>
                <a:spcBef>
                  <a:spcPct val="0"/>
                </a:spcBef>
              </a:pPr>
              <a:endParaRPr lang="en-US" sz="2700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13299198" cy="98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640"/>
                </a:lnSpc>
                <a:spcBef>
                  <a:spcPct val="0"/>
                </a:spcBef>
              </a:pPr>
              <a:r>
                <a:rPr lang="en-US" sz="4700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Obteve resultados inferiores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4654" y="5803794"/>
            <a:ext cx="4404551" cy="2447713"/>
            <a:chOff x="0" y="0"/>
            <a:chExt cx="5872735" cy="3263618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285593"/>
              <a:ext cx="5872735" cy="1978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Número de Árvores: 100</a:t>
              </a:r>
            </a:p>
            <a:p>
              <a:pPr algn="ctr">
                <a:lnSpc>
                  <a:spcPts val="3900"/>
                </a:lnSpc>
              </a:pPr>
              <a:r>
                <a:rPr lang="en-US" sz="3000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Profundidade Máxima: 4</a:t>
              </a:r>
            </a:p>
            <a:p>
              <a:pPr marL="0" lvl="0" indent="0" algn="ctr">
                <a:lnSpc>
                  <a:spcPts val="39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Aleatoriedade: 42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5872735" cy="984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760"/>
                </a:lnSpc>
                <a:spcBef>
                  <a:spcPct val="0"/>
                </a:spcBef>
              </a:pPr>
              <a:r>
                <a:rPr lang="en-US" sz="4800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Acurácia: 40%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0" y="0"/>
            <a:ext cx="18288000" cy="3573052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4" name="Group 4"/>
          <p:cNvGrpSpPr/>
          <p:nvPr/>
        </p:nvGrpSpPr>
        <p:grpSpPr>
          <a:xfrm>
            <a:off x="1194654" y="776931"/>
            <a:ext cx="14226956" cy="2019190"/>
            <a:chOff x="0" y="0"/>
            <a:chExt cx="18969275" cy="2692253"/>
          </a:xfrm>
        </p:grpSpPr>
        <p:sp>
          <p:nvSpPr>
            <p:cNvPr id="5" name="TextBox 5"/>
            <p:cNvSpPr txBox="1"/>
            <p:nvPr/>
          </p:nvSpPr>
          <p:spPr>
            <a:xfrm>
              <a:off x="0" y="-38100"/>
              <a:ext cx="18969275" cy="1866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800"/>
                </a:lnSpc>
                <a:spcBef>
                  <a:spcPct val="0"/>
                </a:spcBef>
              </a:pPr>
              <a:r>
                <a:rPr lang="en-US" sz="9000" b="1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Justificativa de Aplicação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932370"/>
              <a:ext cx="18969275" cy="759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0"/>
                </a:lnSpc>
                <a:spcBef>
                  <a:spcPct val="0"/>
                </a:spcBef>
              </a:pPr>
              <a:r>
                <a:rPr lang="en-US" sz="3500" b="1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Regressão Logística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94654" y="4628521"/>
            <a:ext cx="16064646" cy="4023148"/>
            <a:chOff x="0" y="0"/>
            <a:chExt cx="21419528" cy="5364198"/>
          </a:xfrm>
        </p:grpSpPr>
        <p:sp>
          <p:nvSpPr>
            <p:cNvPr id="8" name="TextBox 8"/>
            <p:cNvSpPr txBox="1"/>
            <p:nvPr/>
          </p:nvSpPr>
          <p:spPr>
            <a:xfrm>
              <a:off x="0" y="1272893"/>
              <a:ext cx="21419528" cy="4091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10"/>
                </a:lnSpc>
              </a:pPr>
              <a:r>
                <a:rPr lang="en-US" sz="2700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Devido à caracteristica limitada da base utilizada no que se refere a linearidade dos atributos e a utilização de um conjunto de testes de apenas 30 dias, a Regressão Logística demonstrou melhores resultados na predição dos valores futuros, com acurácia de 80% a 83%.</a:t>
              </a:r>
            </a:p>
            <a:p>
              <a:pPr algn="l">
                <a:lnSpc>
                  <a:spcPts val="3510"/>
                </a:lnSpc>
              </a:pPr>
              <a:endParaRPr lang="en-US" sz="2700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endParaRPr>
            </a:p>
            <a:p>
              <a:pPr algn="l">
                <a:lnSpc>
                  <a:spcPts val="3510"/>
                </a:lnSpc>
              </a:pPr>
              <a:r>
                <a:rPr lang="en-US" sz="2700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Isso se dá pela melhor capacidade de generalização em conjuntos de dados pequenos e recentes. </a:t>
              </a:r>
            </a:p>
            <a:p>
              <a:pPr marL="0" lvl="0" indent="0" algn="l">
                <a:lnSpc>
                  <a:spcPts val="3510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A Regressão Logística também é menos sensível a ruídos quando as relações entre as variáveis são aproximadamente lineares.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21419528" cy="98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640"/>
                </a:lnSpc>
                <a:spcBef>
                  <a:spcPct val="0"/>
                </a:spcBef>
              </a:pPr>
              <a:r>
                <a:rPr lang="en-US" sz="4700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Obteve melhores resultados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0" y="0"/>
            <a:ext cx="7372860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4" name="Group 4"/>
          <p:cNvGrpSpPr/>
          <p:nvPr/>
        </p:nvGrpSpPr>
        <p:grpSpPr>
          <a:xfrm>
            <a:off x="1028700" y="3124310"/>
            <a:ext cx="5464940" cy="2019190"/>
            <a:chOff x="0" y="0"/>
            <a:chExt cx="7286586" cy="2692253"/>
          </a:xfrm>
        </p:grpSpPr>
        <p:sp>
          <p:nvSpPr>
            <p:cNvPr id="5" name="TextBox 5"/>
            <p:cNvSpPr txBox="1"/>
            <p:nvPr/>
          </p:nvSpPr>
          <p:spPr>
            <a:xfrm>
              <a:off x="0" y="-38100"/>
              <a:ext cx="7286586" cy="1866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800"/>
                </a:lnSpc>
                <a:spcBef>
                  <a:spcPct val="0"/>
                </a:spcBef>
              </a:pPr>
              <a:r>
                <a:rPr lang="en-US" sz="9000" b="1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Trade-off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932370"/>
              <a:ext cx="7286586" cy="759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0"/>
                </a:lnSpc>
                <a:spcBef>
                  <a:spcPct val="0"/>
                </a:spcBef>
              </a:pPr>
              <a:r>
                <a:rPr lang="en-US" sz="3500" b="1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Acurácia vs. Overfitting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012879" y="2097193"/>
            <a:ext cx="9246421" cy="6092613"/>
            <a:chOff x="0" y="0"/>
            <a:chExt cx="12328562" cy="8123484"/>
          </a:xfrm>
        </p:grpSpPr>
        <p:sp>
          <p:nvSpPr>
            <p:cNvPr id="8" name="TextBox 8"/>
            <p:cNvSpPr txBox="1"/>
            <p:nvPr/>
          </p:nvSpPr>
          <p:spPr>
            <a:xfrm>
              <a:off x="0" y="1574518"/>
              <a:ext cx="12328562" cy="65489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250"/>
                </a:lnSpc>
              </a:pPr>
              <a:r>
                <a:rPr lang="en-US" sz="2500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A utilização da média móvel de 2 dias foi a mais eficaz, com acurácia de 0.80 (0.83 com os dados escalonados), além de apresentar um bom equilíbrio entre precisão e recall para ambas as classes (alta e queda), indicando que o modelo conseguiu identificar corretamente tanto dias de alta quanto de queda do mercado.</a:t>
              </a:r>
            </a:p>
            <a:p>
              <a:pPr algn="just">
                <a:lnSpc>
                  <a:spcPts val="3250"/>
                </a:lnSpc>
              </a:pPr>
              <a:endParaRPr lang="en-US" sz="2500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endParaRPr>
            </a:p>
            <a:p>
              <a:pPr marL="0" lvl="0" indent="0" algn="just">
                <a:lnSpc>
                  <a:spcPts val="325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Já a utilização das médias móveis de 3 e 5 dias obtiveram desempenho inferior, mostrando perda de sensibilidade aos movimentos mais recentes do mercado e evidenciando redução da reatividade do modelo e aumento no risco de overfitting com o uso de janelas maiores.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12328562" cy="1263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20"/>
                </a:lnSpc>
                <a:spcBef>
                  <a:spcPct val="0"/>
                </a:spcBef>
              </a:pPr>
              <a:r>
                <a:rPr lang="en-US" sz="3100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O trade-off entre acurácia e overfitting ficou claro ao testar diferentes médias móveis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325383" y="3210954"/>
            <a:ext cx="17637234" cy="675066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Freeform 4"/>
          <p:cNvSpPr/>
          <p:nvPr/>
        </p:nvSpPr>
        <p:spPr>
          <a:xfrm>
            <a:off x="8911265" y="3764571"/>
            <a:ext cx="4241404" cy="3591657"/>
          </a:xfrm>
          <a:custGeom>
            <a:avLst/>
            <a:gdLst/>
            <a:ahLst/>
            <a:cxnLst/>
            <a:rect l="l" t="t" r="r" b="b"/>
            <a:pathLst>
              <a:path w="4241404" h="3591657">
                <a:moveTo>
                  <a:pt x="0" y="0"/>
                </a:moveTo>
                <a:lnTo>
                  <a:pt x="4241403" y="0"/>
                </a:lnTo>
                <a:lnTo>
                  <a:pt x="4241403" y="3591656"/>
                </a:lnTo>
                <a:lnTo>
                  <a:pt x="0" y="35916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201650" y="3764571"/>
            <a:ext cx="4284717" cy="3681750"/>
          </a:xfrm>
          <a:custGeom>
            <a:avLst/>
            <a:gdLst/>
            <a:ahLst/>
            <a:cxnLst/>
            <a:rect l="l" t="t" r="r" b="b"/>
            <a:pathLst>
              <a:path w="4284717" h="3681750">
                <a:moveTo>
                  <a:pt x="0" y="0"/>
                </a:moveTo>
                <a:lnTo>
                  <a:pt x="4284717" y="0"/>
                </a:lnTo>
                <a:lnTo>
                  <a:pt x="4284717" y="3681750"/>
                </a:lnTo>
                <a:lnTo>
                  <a:pt x="0" y="36817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6600657"/>
            <a:ext cx="7834940" cy="2364288"/>
          </a:xfrm>
          <a:custGeom>
            <a:avLst/>
            <a:gdLst/>
            <a:ahLst/>
            <a:cxnLst/>
            <a:rect l="l" t="t" r="r" b="b"/>
            <a:pathLst>
              <a:path w="7834940" h="2364288">
                <a:moveTo>
                  <a:pt x="0" y="0"/>
                </a:moveTo>
                <a:lnTo>
                  <a:pt x="7834940" y="0"/>
                </a:lnTo>
                <a:lnTo>
                  <a:pt x="7834940" y="2364288"/>
                </a:lnTo>
                <a:lnTo>
                  <a:pt x="0" y="23642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369141" y="4719003"/>
            <a:ext cx="7154058" cy="1682792"/>
            <a:chOff x="0" y="0"/>
            <a:chExt cx="9538745" cy="2243722"/>
          </a:xfrm>
        </p:grpSpPr>
        <p:sp>
          <p:nvSpPr>
            <p:cNvPr id="8" name="TextBox 8"/>
            <p:cNvSpPr txBox="1"/>
            <p:nvPr/>
          </p:nvSpPr>
          <p:spPr>
            <a:xfrm>
              <a:off x="0" y="-57150"/>
              <a:ext cx="9538745" cy="759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50"/>
                </a:lnSpc>
                <a:spcBef>
                  <a:spcPct val="0"/>
                </a:spcBef>
              </a:pPr>
              <a:r>
                <a:rPr lang="en-US" sz="3500" b="1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Acurácia de 80%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010764"/>
              <a:ext cx="9538745" cy="943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69"/>
                </a:lnSpc>
              </a:pPr>
              <a:r>
                <a:rPr lang="en-US" sz="2049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O teste simples apontou 80% de acurácia dos testes, sendo evidenciado também pela Matriz de Confusão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895364" y="990600"/>
            <a:ext cx="12497272" cy="14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 b="1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Resultados e Métricas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144000" y="7539313"/>
            <a:ext cx="8115300" cy="1718987"/>
            <a:chOff x="0" y="0"/>
            <a:chExt cx="10820400" cy="2291982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57150"/>
              <a:ext cx="10820400" cy="759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50"/>
                </a:lnSpc>
                <a:spcBef>
                  <a:spcPct val="0"/>
                </a:spcBef>
              </a:pPr>
              <a:r>
                <a:rPr lang="en-US" sz="3500" b="1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Matriz de Confusão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059024"/>
              <a:ext cx="10820400" cy="943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69"/>
                </a:lnSpc>
              </a:pPr>
              <a:r>
                <a:rPr lang="en-US" sz="2049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Dos 30 testados, o modelo obteve resultado em 25 previsões quando escalonado e 24 quando não, com erros equilíbrados entre classes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325383" y="3210954"/>
            <a:ext cx="17637234" cy="675066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Freeform 4"/>
          <p:cNvSpPr/>
          <p:nvPr/>
        </p:nvSpPr>
        <p:spPr>
          <a:xfrm>
            <a:off x="1028700" y="6133683"/>
            <a:ext cx="7910991" cy="3124617"/>
          </a:xfrm>
          <a:custGeom>
            <a:avLst/>
            <a:gdLst/>
            <a:ahLst/>
            <a:cxnLst/>
            <a:rect l="l" t="t" r="r" b="b"/>
            <a:pathLst>
              <a:path w="7910991" h="3124617">
                <a:moveTo>
                  <a:pt x="0" y="0"/>
                </a:moveTo>
                <a:lnTo>
                  <a:pt x="7910991" y="0"/>
                </a:lnTo>
                <a:lnTo>
                  <a:pt x="7910991" y="3124617"/>
                </a:lnTo>
                <a:lnTo>
                  <a:pt x="0" y="31246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8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999655" y="6133683"/>
            <a:ext cx="8259645" cy="3124617"/>
          </a:xfrm>
          <a:custGeom>
            <a:avLst/>
            <a:gdLst/>
            <a:ahLst/>
            <a:cxnLst/>
            <a:rect l="l" t="t" r="r" b="b"/>
            <a:pathLst>
              <a:path w="8259645" h="3124617">
                <a:moveTo>
                  <a:pt x="0" y="0"/>
                </a:moveTo>
                <a:lnTo>
                  <a:pt x="8259645" y="0"/>
                </a:lnTo>
                <a:lnTo>
                  <a:pt x="8259645" y="3124617"/>
                </a:lnTo>
                <a:lnTo>
                  <a:pt x="0" y="31246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024290" y="3553127"/>
            <a:ext cx="14239420" cy="2406692"/>
            <a:chOff x="0" y="0"/>
            <a:chExt cx="18985893" cy="3208922"/>
          </a:xfrm>
        </p:grpSpPr>
        <p:sp>
          <p:nvSpPr>
            <p:cNvPr id="7" name="TextBox 7"/>
            <p:cNvSpPr txBox="1"/>
            <p:nvPr/>
          </p:nvSpPr>
          <p:spPr>
            <a:xfrm>
              <a:off x="0" y="-57150"/>
              <a:ext cx="18985893" cy="759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50"/>
                </a:lnSpc>
                <a:spcBef>
                  <a:spcPct val="0"/>
                </a:spcBef>
              </a:pPr>
              <a:r>
                <a:rPr lang="en-US" sz="3500" b="1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Precisão, Recall e F1-Score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010764"/>
              <a:ext cx="18985893" cy="19085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69"/>
                </a:lnSpc>
              </a:pPr>
              <a:r>
                <a:rPr lang="en-US" sz="2049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O modelo acerta 82% das vezes que prevê queda e 77% das vezes que prevê alta no modelo não escalonado, </a:t>
              </a:r>
            </a:p>
            <a:p>
              <a:pPr algn="ctr">
                <a:lnSpc>
                  <a:spcPts val="2869"/>
                </a:lnSpc>
              </a:pPr>
              <a:r>
                <a:rPr lang="en-US" sz="2049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e quando escalonado, esses percentuais sobem para 86% e 80% respectivamente</a:t>
              </a:r>
            </a:p>
            <a:p>
              <a:pPr algn="ctr">
                <a:lnSpc>
                  <a:spcPts val="2869"/>
                </a:lnSpc>
              </a:pPr>
              <a:endParaRPr lang="en-US" sz="2049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endParaRPr>
            </a:p>
            <a:p>
              <a:pPr algn="ctr">
                <a:lnSpc>
                  <a:spcPts val="2869"/>
                </a:lnSpc>
              </a:pPr>
              <a:r>
                <a:rPr lang="en-US" sz="2049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A acurácia média geral varia de 80% a 83%, validando o modelo com os critérios mínimos definidos. 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895364" y="990600"/>
            <a:ext cx="12497272" cy="14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 b="1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Resultados e Métricas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-77837" y="3409236"/>
            <a:ext cx="18443674" cy="6552381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Box 4"/>
          <p:cNvSpPr txBox="1"/>
          <p:nvPr/>
        </p:nvSpPr>
        <p:spPr>
          <a:xfrm>
            <a:off x="1849136" y="990600"/>
            <a:ext cx="7381500" cy="14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9000" b="1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Pauta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49136" y="5066176"/>
            <a:ext cx="5868235" cy="58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50"/>
              </a:lnSpc>
              <a:spcBef>
                <a:spcPct val="0"/>
              </a:spcBef>
            </a:pPr>
            <a:r>
              <a:rPr lang="en-US" sz="3500" b="1">
                <a:solidFill>
                  <a:srgbClr val="000000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O que este relatório aborda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230636" y="5047126"/>
            <a:ext cx="7208228" cy="426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Objetivo do Projeto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Aquisição e Limpeza dos Dados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Engenharia de Atributos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Análise Exploratória dos Dados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Preparação da Base para Previsão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Aplicação do Modelo e Justificativa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Trade-off entre Acurácia e Overfitting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Resultados e Métricas</a:t>
            </a:r>
          </a:p>
        </p:txBody>
      </p:sp>
      <p:sp>
        <p:nvSpPr>
          <p:cNvPr id="7" name="AutoShape 7"/>
          <p:cNvSpPr/>
          <p:nvPr/>
        </p:nvSpPr>
        <p:spPr>
          <a:xfrm flipH="1">
            <a:off x="8370311" y="4829008"/>
            <a:ext cx="0" cy="4754553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0" y="5143500"/>
            <a:ext cx="18288000" cy="51435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4" name="Group 4"/>
          <p:cNvGrpSpPr/>
          <p:nvPr/>
        </p:nvGrpSpPr>
        <p:grpSpPr>
          <a:xfrm>
            <a:off x="2344519" y="1562155"/>
            <a:ext cx="13598962" cy="2019190"/>
            <a:chOff x="0" y="0"/>
            <a:chExt cx="18131949" cy="2692253"/>
          </a:xfrm>
        </p:grpSpPr>
        <p:sp>
          <p:nvSpPr>
            <p:cNvPr id="5" name="TextBox 5"/>
            <p:cNvSpPr txBox="1"/>
            <p:nvPr/>
          </p:nvSpPr>
          <p:spPr>
            <a:xfrm>
              <a:off x="0" y="-38100"/>
              <a:ext cx="18131949" cy="1866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0800"/>
                </a:lnSpc>
                <a:spcBef>
                  <a:spcPct val="0"/>
                </a:spcBef>
              </a:pPr>
              <a:r>
                <a:rPr lang="en-US" sz="9000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Obrigado!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932370"/>
              <a:ext cx="18131949" cy="759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50"/>
                </a:lnSpc>
                <a:spcBef>
                  <a:spcPct val="0"/>
                </a:spcBef>
              </a:pPr>
              <a:r>
                <a:rPr lang="en-US" sz="3500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Caso tenha alguma dúvida, entre em contato.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49998" y="6706602"/>
            <a:ext cx="4404551" cy="1286087"/>
            <a:chOff x="0" y="0"/>
            <a:chExt cx="5872735" cy="1714782"/>
          </a:xfrm>
        </p:grpSpPr>
        <p:sp>
          <p:nvSpPr>
            <p:cNvPr id="8" name="TextBox 8"/>
            <p:cNvSpPr txBox="1"/>
            <p:nvPr/>
          </p:nvSpPr>
          <p:spPr>
            <a:xfrm>
              <a:off x="0" y="-57150"/>
              <a:ext cx="5872735" cy="759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50"/>
                </a:lnSpc>
                <a:spcBef>
                  <a:spcPct val="0"/>
                </a:spcBef>
              </a:pPr>
              <a:r>
                <a:rPr lang="en-US" sz="3500" b="1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Alberto Marchiori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158099"/>
              <a:ext cx="5872735" cy="5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94"/>
                </a:lnSpc>
              </a:pPr>
              <a:r>
                <a:rPr lang="en-US" sz="2424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RM362799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941724" y="6706602"/>
            <a:ext cx="4404551" cy="1286087"/>
            <a:chOff x="0" y="0"/>
            <a:chExt cx="5872735" cy="171478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57150"/>
              <a:ext cx="5872735" cy="759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50"/>
                </a:lnSpc>
                <a:spcBef>
                  <a:spcPct val="0"/>
                </a:spcBef>
              </a:pPr>
              <a:r>
                <a:rPr lang="en-US" sz="3500" b="1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Alef Pereira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158099"/>
              <a:ext cx="5872735" cy="5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94"/>
                </a:lnSpc>
              </a:pPr>
              <a:r>
                <a:rPr lang="en-US" sz="2424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RM362855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633451" y="6706602"/>
            <a:ext cx="4404551" cy="1286087"/>
            <a:chOff x="0" y="0"/>
            <a:chExt cx="5872735" cy="1714782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57150"/>
              <a:ext cx="5872735" cy="759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50"/>
                </a:lnSpc>
                <a:spcBef>
                  <a:spcPct val="0"/>
                </a:spcBef>
              </a:pPr>
              <a:r>
                <a:rPr lang="en-US" sz="3500" b="1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Leticia Lopes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158099"/>
              <a:ext cx="5872735" cy="5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94"/>
                </a:lnSpc>
              </a:pPr>
              <a:r>
                <a:rPr lang="en-US" sz="2424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RM362795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9144000" y="0"/>
            <a:ext cx="9299674" cy="10287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Box 4"/>
          <p:cNvSpPr txBox="1"/>
          <p:nvPr/>
        </p:nvSpPr>
        <p:spPr>
          <a:xfrm>
            <a:off x="1194654" y="990600"/>
            <a:ext cx="6754692" cy="2686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40"/>
              </a:lnSpc>
            </a:pPr>
            <a:r>
              <a:rPr lang="en-US" sz="8700" b="1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Objetivo do</a:t>
            </a:r>
          </a:p>
          <a:p>
            <a:pPr marL="0" lvl="0" indent="0" algn="l">
              <a:lnSpc>
                <a:spcPts val="10440"/>
              </a:lnSpc>
              <a:spcBef>
                <a:spcPct val="0"/>
              </a:spcBef>
            </a:pPr>
            <a:r>
              <a:rPr lang="en-US" sz="8700" b="1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Projeto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389898" y="2295525"/>
            <a:ext cx="6869402" cy="5728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17"/>
              </a:lnSpc>
            </a:pPr>
            <a:r>
              <a:rPr lang="en-US" sz="3474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Criar um modelo de Machine Learning capaz de prever se o fechamento do IBOVESPA no dia seguinte será maior ou menor que o dia atual, com base nas informações históricas. </a:t>
            </a:r>
          </a:p>
          <a:p>
            <a:pPr algn="just">
              <a:lnSpc>
                <a:spcPts val="4517"/>
              </a:lnSpc>
            </a:pPr>
            <a:endParaRPr lang="en-US" sz="3474">
              <a:solidFill>
                <a:srgbClr val="000000"/>
              </a:solidFill>
              <a:latin typeface="Helveticish"/>
              <a:ea typeface="Helveticish"/>
              <a:cs typeface="Helveticish"/>
              <a:sym typeface="Helveticish"/>
            </a:endParaRPr>
          </a:p>
          <a:p>
            <a:pPr algn="just">
              <a:lnSpc>
                <a:spcPts val="4517"/>
              </a:lnSpc>
            </a:pPr>
            <a:r>
              <a:rPr lang="en-US" sz="3474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Para critérios mínimos de sucesso,  buscamos uma acurácia mínima de 75% das predições realizadas.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0" y="325383"/>
            <a:ext cx="18288000" cy="963623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Freeform 4"/>
          <p:cNvSpPr/>
          <p:nvPr/>
        </p:nvSpPr>
        <p:spPr>
          <a:xfrm>
            <a:off x="10659495" y="803078"/>
            <a:ext cx="7230615" cy="8680845"/>
          </a:xfrm>
          <a:custGeom>
            <a:avLst/>
            <a:gdLst/>
            <a:ahLst/>
            <a:cxnLst/>
            <a:rect l="l" t="t" r="r" b="b"/>
            <a:pathLst>
              <a:path w="7230615" h="8680845">
                <a:moveTo>
                  <a:pt x="0" y="0"/>
                </a:moveTo>
                <a:lnTo>
                  <a:pt x="7230615" y="0"/>
                </a:lnTo>
                <a:lnTo>
                  <a:pt x="7230615" y="8680844"/>
                </a:lnTo>
                <a:lnTo>
                  <a:pt x="0" y="86808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607" r="-2607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846893"/>
            <a:ext cx="8336420" cy="8593215"/>
            <a:chOff x="0" y="0"/>
            <a:chExt cx="11115227" cy="11457620"/>
          </a:xfrm>
        </p:grpSpPr>
        <p:sp>
          <p:nvSpPr>
            <p:cNvPr id="6" name="TextBox 6"/>
            <p:cNvSpPr txBox="1"/>
            <p:nvPr/>
          </p:nvSpPr>
          <p:spPr>
            <a:xfrm>
              <a:off x="0" y="-28575"/>
              <a:ext cx="11115227" cy="2771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160"/>
                </a:lnSpc>
                <a:spcBef>
                  <a:spcPct val="0"/>
                </a:spcBef>
              </a:pPr>
              <a:r>
                <a:rPr lang="en-US" sz="6800" b="1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Aquisição e Limpeza dos Dados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427147"/>
              <a:ext cx="11115227" cy="17921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542"/>
                </a:lnSpc>
                <a:spcBef>
                  <a:spcPct val="0"/>
                </a:spcBef>
              </a:pPr>
              <a:r>
                <a:rPr lang="en-US" sz="2725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Foi utilizado um histórico de 4 anos do IBOVESPA contendo as informações de Abertura, Fechamento, Máxima, Mínima, Variação Percentual e Volume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5893750"/>
              <a:ext cx="11115227" cy="5563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Realizamos a limpeza e transformação da base com:</a:t>
              </a:r>
            </a:p>
            <a:p>
              <a:pPr marL="518162" lvl="1" indent="-259081" algn="just">
                <a:lnSpc>
                  <a:spcPts val="3360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Conversão da Data para o formato datetime e ordenação cronológica</a:t>
              </a:r>
            </a:p>
            <a:p>
              <a:pPr marL="518162" lvl="1" indent="-259081" algn="just">
                <a:lnSpc>
                  <a:spcPts val="3360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Conversão dos campos numéricos para float</a:t>
              </a:r>
            </a:p>
            <a:p>
              <a:pPr marL="518162" lvl="1" indent="-259081" algn="just">
                <a:lnSpc>
                  <a:spcPts val="3360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Utilização da Variação Percentual para definição do resultado do dia, sendo variações maiores que 0 consideradas como alta e variações menores ou iguais a 0 consideradas como baixa</a:t>
              </a:r>
            </a:p>
            <a:p>
              <a:pPr marL="518162" lvl="1" indent="-259081" algn="just">
                <a:lnSpc>
                  <a:spcPts val="3360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Limpeza de dados nulos, inclusive dos resultantes após processamento das médias móveis e defasagem (lag)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325383" y="1028700"/>
            <a:ext cx="17637234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 flipV="1">
            <a:off x="9139238" y="3082380"/>
            <a:ext cx="4762" cy="5729485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3643281" y="1446560"/>
            <a:ext cx="11001438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000000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Engenharia de Atributos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19288" y="3082380"/>
            <a:ext cx="7410337" cy="5729485"/>
            <a:chOff x="0" y="0"/>
            <a:chExt cx="9880449" cy="7639314"/>
          </a:xfrm>
        </p:grpSpPr>
        <p:sp>
          <p:nvSpPr>
            <p:cNvPr id="7" name="TextBox 7"/>
            <p:cNvSpPr txBox="1"/>
            <p:nvPr/>
          </p:nvSpPr>
          <p:spPr>
            <a:xfrm>
              <a:off x="0" y="881512"/>
              <a:ext cx="9880449" cy="586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10"/>
                </a:lnSpc>
                <a:spcBef>
                  <a:spcPct val="0"/>
                </a:spcBef>
              </a:pPr>
              <a:r>
                <a:rPr lang="en-US" sz="2700" b="1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Inclusão de variáveis defasadas (lagged)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628403"/>
              <a:ext cx="9880449" cy="5985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4"/>
                </a:lnSpc>
              </a:pPr>
              <a:r>
                <a:rPr lang="en-US" sz="2324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As variáveis Abertura D-1, Máxima D-1, Mínima D-1 e Fechamento D-1 foram criadas para representar o comportamento do mercado no dia anterior, assim como as médias móveis de 2, 3 e 5 dias, para reduzir a volatilidade intradiária em valores de fechamento, nas quais a média de 2 dias obteve melhores resultados nos modelos aplicados.</a:t>
              </a:r>
            </a:p>
            <a:p>
              <a:pPr algn="ctr">
                <a:lnSpc>
                  <a:spcPts val="3254"/>
                </a:lnSpc>
              </a:pPr>
              <a:endParaRPr lang="en-US" sz="2324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endParaRPr>
            </a:p>
            <a:p>
              <a:pPr algn="ctr">
                <a:lnSpc>
                  <a:spcPts val="3254"/>
                </a:lnSpc>
              </a:pPr>
              <a:r>
                <a:rPr lang="en-US" sz="2324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A utilização de variáveis defasadas permite capturar a natureza sequencial do mercado financeiro, prioritária para prever os resultados de uma série temporal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9880449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110"/>
                </a:lnSpc>
                <a:spcBef>
                  <a:spcPct val="0"/>
                </a:spcBef>
              </a:pPr>
              <a:r>
                <a:rPr lang="en-US" sz="3425" b="1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Criação de Variáveis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853612" y="3901530"/>
            <a:ext cx="7410337" cy="4091185"/>
            <a:chOff x="0" y="0"/>
            <a:chExt cx="9880449" cy="545491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881512"/>
              <a:ext cx="9880449" cy="586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10"/>
                </a:lnSpc>
                <a:spcBef>
                  <a:spcPct val="0"/>
                </a:spcBef>
              </a:pPr>
              <a:r>
                <a:rPr lang="en-US" sz="2700" b="1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O que o modelo deverá prever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628403"/>
              <a:ext cx="9880449" cy="3801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4"/>
                </a:lnSpc>
              </a:pPr>
              <a:r>
                <a:rPr lang="en-US" sz="2324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O target do modelo utilizado foi definido utilizando a Variação Percentual (Var%) apresentada na base.</a:t>
              </a:r>
            </a:p>
            <a:p>
              <a:pPr algn="ctr">
                <a:lnSpc>
                  <a:spcPts val="3254"/>
                </a:lnSpc>
              </a:pPr>
              <a:endParaRPr lang="en-US" sz="2324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endParaRPr>
            </a:p>
            <a:p>
              <a:pPr algn="ctr">
                <a:lnSpc>
                  <a:spcPts val="3254"/>
                </a:lnSpc>
              </a:pPr>
              <a:r>
                <a:rPr lang="en-US" sz="2324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Foi considerado para os fins de análise e predição que variações positivas e acima de 0 indicam fechamentos em alta, e os demais resultados, fechamentos em baixa, resultando em um target binário, ideal para o modelo.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9880449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110"/>
                </a:lnSpc>
                <a:spcBef>
                  <a:spcPct val="0"/>
                </a:spcBef>
              </a:pPr>
              <a:r>
                <a:rPr lang="en-US" sz="3425" b="1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Definição do Target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829" b="-6688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0" y="0"/>
            <a:ext cx="18288000" cy="3573052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4" name="Group 4"/>
          <p:cNvGrpSpPr/>
          <p:nvPr/>
        </p:nvGrpSpPr>
        <p:grpSpPr>
          <a:xfrm>
            <a:off x="1194654" y="776931"/>
            <a:ext cx="16064646" cy="2019190"/>
            <a:chOff x="0" y="0"/>
            <a:chExt cx="21419528" cy="2692253"/>
          </a:xfrm>
        </p:grpSpPr>
        <p:sp>
          <p:nvSpPr>
            <p:cNvPr id="5" name="TextBox 5"/>
            <p:cNvSpPr txBox="1"/>
            <p:nvPr/>
          </p:nvSpPr>
          <p:spPr>
            <a:xfrm>
              <a:off x="0" y="-38100"/>
              <a:ext cx="21419528" cy="1866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800"/>
                </a:lnSpc>
                <a:spcBef>
                  <a:spcPct val="0"/>
                </a:spcBef>
              </a:pPr>
              <a:r>
                <a:rPr lang="en-US" sz="9000" b="1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Análise Exploratória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932370"/>
              <a:ext cx="21419528" cy="759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0"/>
                </a:lnSpc>
                <a:spcBef>
                  <a:spcPct val="0"/>
                </a:spcBef>
              </a:pPr>
              <a:r>
                <a:rPr lang="en-US" sz="3500" b="1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Utilizando dados de 01/07/2022 até 01/07/2025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94654" y="4529726"/>
            <a:ext cx="4404551" cy="3702579"/>
            <a:chOff x="0" y="0"/>
            <a:chExt cx="5872735" cy="4936772"/>
          </a:xfrm>
        </p:grpSpPr>
        <p:sp>
          <p:nvSpPr>
            <p:cNvPr id="8" name="TextBox 8"/>
            <p:cNvSpPr txBox="1"/>
            <p:nvPr/>
          </p:nvSpPr>
          <p:spPr>
            <a:xfrm>
              <a:off x="0" y="1276068"/>
              <a:ext cx="5872735" cy="13999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6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Amplitude da Variação Percentual no período 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015474"/>
              <a:ext cx="5872735" cy="19212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2892"/>
                </a:lnSpc>
                <a:spcBef>
                  <a:spcPct val="0"/>
                </a:spcBef>
              </a:pPr>
              <a:r>
                <a:rPr lang="en-US" sz="2225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A média global de variação se mantém próxima de 0%, indicando equilíbrio entre as altas e baixas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5872735" cy="984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760"/>
                </a:lnSpc>
                <a:spcBef>
                  <a:spcPct val="0"/>
                </a:spcBef>
              </a:pPr>
              <a:r>
                <a:rPr lang="en-US" sz="4800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-3,35% a 5,54%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024701" y="4529726"/>
            <a:ext cx="4404551" cy="2535449"/>
            <a:chOff x="0" y="0"/>
            <a:chExt cx="5872735" cy="3380599"/>
          </a:xfrm>
        </p:grpSpPr>
        <p:sp>
          <p:nvSpPr>
            <p:cNvPr id="12" name="TextBox 12"/>
            <p:cNvSpPr txBox="1"/>
            <p:nvPr/>
          </p:nvSpPr>
          <p:spPr>
            <a:xfrm>
              <a:off x="0" y="1276068"/>
              <a:ext cx="5872735" cy="759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0"/>
                </a:lnSpc>
                <a:spcBef>
                  <a:spcPct val="0"/>
                </a:spcBef>
              </a:pPr>
              <a:r>
                <a:rPr lang="en-US" sz="3500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O ponto mais baixo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365869"/>
              <a:ext cx="5872735" cy="10147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22"/>
                </a:lnSpc>
                <a:spcBef>
                  <a:spcPct val="0"/>
                </a:spcBef>
              </a:pPr>
              <a:r>
                <a:rPr lang="en-US" sz="2325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O período de índice mais baixo da análise, em julho de 2022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5872735" cy="984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760"/>
                </a:lnSpc>
                <a:spcBef>
                  <a:spcPct val="0"/>
                </a:spcBef>
              </a:pPr>
              <a:r>
                <a:rPr lang="en-US" sz="4800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96.121 pontos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854749" y="4529726"/>
            <a:ext cx="4404551" cy="2535449"/>
            <a:chOff x="0" y="0"/>
            <a:chExt cx="5872735" cy="3380599"/>
          </a:xfrm>
        </p:grpSpPr>
        <p:sp>
          <p:nvSpPr>
            <p:cNvPr id="16" name="TextBox 16"/>
            <p:cNvSpPr txBox="1"/>
            <p:nvPr/>
          </p:nvSpPr>
          <p:spPr>
            <a:xfrm>
              <a:off x="0" y="1276068"/>
              <a:ext cx="5872735" cy="759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0"/>
                </a:lnSpc>
                <a:spcBef>
                  <a:spcPct val="0"/>
                </a:spcBef>
              </a:pPr>
              <a:r>
                <a:rPr lang="en-US" sz="3500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O ponto mais alto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2365869"/>
              <a:ext cx="5872735" cy="10147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22"/>
                </a:lnSpc>
                <a:spcBef>
                  <a:spcPct val="0"/>
                </a:spcBef>
              </a:pPr>
              <a:r>
                <a:rPr lang="en-US" sz="2325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O período de índice mais alto da análise, em maio de 2025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5872735" cy="984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759"/>
                </a:lnSpc>
                <a:spcBef>
                  <a:spcPct val="0"/>
                </a:spcBef>
              </a:pPr>
              <a:r>
                <a:rPr lang="en-US" sz="4800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140.110 pontos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325383" y="666285"/>
            <a:ext cx="17637234" cy="9121531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Freeform 4"/>
          <p:cNvSpPr/>
          <p:nvPr/>
        </p:nvSpPr>
        <p:spPr>
          <a:xfrm>
            <a:off x="1028700" y="2288766"/>
            <a:ext cx="12506897" cy="5174729"/>
          </a:xfrm>
          <a:custGeom>
            <a:avLst/>
            <a:gdLst/>
            <a:ahLst/>
            <a:cxnLst/>
            <a:rect l="l" t="t" r="r" b="b"/>
            <a:pathLst>
              <a:path w="12506897" h="5174729">
                <a:moveTo>
                  <a:pt x="0" y="0"/>
                </a:moveTo>
                <a:lnTo>
                  <a:pt x="12506897" y="0"/>
                </a:lnTo>
                <a:lnTo>
                  <a:pt x="12506897" y="5174729"/>
                </a:lnTo>
                <a:lnTo>
                  <a:pt x="0" y="51747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643281" y="987206"/>
            <a:ext cx="11001438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000000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Evolução Histórica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80843" y="7755439"/>
            <a:ext cx="3462454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4"/>
              </a:lnSpc>
            </a:pPr>
            <a:r>
              <a:rPr lang="en-US" sz="2624" b="1">
                <a:solidFill>
                  <a:srgbClr val="000000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Queda Recente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181484" y="7755439"/>
            <a:ext cx="3462454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4"/>
              </a:lnSpc>
            </a:pPr>
            <a:r>
              <a:rPr lang="en-US" sz="2624" b="1">
                <a:solidFill>
                  <a:srgbClr val="000000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Consolidação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382125" y="7755439"/>
            <a:ext cx="3462454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4"/>
              </a:lnSpc>
            </a:pPr>
            <a:r>
              <a:rPr lang="en-US" sz="2624" b="1">
                <a:solidFill>
                  <a:srgbClr val="000000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Alta Sustentada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313975" y="7758770"/>
            <a:ext cx="4225072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4"/>
              </a:lnSpc>
            </a:pPr>
            <a:r>
              <a:rPr lang="en-US" sz="2624" b="1">
                <a:solidFill>
                  <a:srgbClr val="000000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Correções e Recuperação</a:t>
            </a:r>
          </a:p>
        </p:txBody>
      </p:sp>
      <p:sp>
        <p:nvSpPr>
          <p:cNvPr id="10" name="AutoShape 10"/>
          <p:cNvSpPr/>
          <p:nvPr/>
        </p:nvSpPr>
        <p:spPr>
          <a:xfrm flipH="1" flipV="1">
            <a:off x="9134475" y="7822114"/>
            <a:ext cx="9525" cy="1741171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V="1">
            <a:off x="13080613" y="7822097"/>
            <a:ext cx="0" cy="1741188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flipV="1">
            <a:off x="4686184" y="7822079"/>
            <a:ext cx="0" cy="1741205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5181484" y="8345989"/>
            <a:ext cx="3462454" cy="1053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35"/>
              </a:lnSpc>
            </a:pPr>
            <a:r>
              <a:rPr lang="en-US" sz="2025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Agosto/2022 a Abril/2023</a:t>
            </a:r>
          </a:p>
          <a:p>
            <a:pPr algn="ctr">
              <a:lnSpc>
                <a:spcPts val="2835"/>
              </a:lnSpc>
            </a:pPr>
            <a:r>
              <a:rPr lang="en-US" sz="2025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Oscilação entre 100.000 e 120.000 pontos, estável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378698" y="8345989"/>
            <a:ext cx="3462454" cy="1053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35"/>
              </a:lnSpc>
            </a:pPr>
            <a:r>
              <a:rPr lang="en-US" sz="2025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Junho/2023 - atual</a:t>
            </a:r>
          </a:p>
          <a:p>
            <a:pPr algn="ctr">
              <a:lnSpc>
                <a:spcPts val="2835"/>
              </a:lnSpc>
            </a:pPr>
            <a:r>
              <a:rPr lang="en-US" sz="2025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Valorização consistente, com apetite de risco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460993" y="8345989"/>
            <a:ext cx="3931037" cy="1053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35"/>
              </a:lnSpc>
            </a:pPr>
            <a:r>
              <a:rPr lang="en-US" sz="2025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Mesmo com as correções entre 2024 e 2025, a tendência de alta se manteve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80843" y="8345989"/>
            <a:ext cx="3462454" cy="1053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35"/>
              </a:lnSpc>
            </a:pPr>
            <a:r>
              <a:rPr lang="en-US" sz="2025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Julho/2022</a:t>
            </a:r>
          </a:p>
          <a:p>
            <a:pPr algn="ctr">
              <a:lnSpc>
                <a:spcPts val="2835"/>
              </a:lnSpc>
            </a:pPr>
            <a:r>
              <a:rPr lang="en-US" sz="2025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Índice mais baixo do período, com instabilidade econômica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944787" y="3473767"/>
            <a:ext cx="3685478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4"/>
              </a:lnSpc>
            </a:pPr>
            <a:r>
              <a:rPr lang="en-US" sz="2624" b="1">
                <a:solidFill>
                  <a:srgbClr val="000000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Visão Geral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183021" y="4064317"/>
            <a:ext cx="3209009" cy="2110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35"/>
              </a:lnSpc>
            </a:pPr>
            <a:r>
              <a:rPr lang="en-US" sz="2025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Índice com trajetória ascendente e rápida recuperação em casos de queda, o que indica maior confiança do mercado diante desafios econômicos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7433908" y="0"/>
            <a:ext cx="10528708" cy="10287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>
            <a:off x="1400807" y="4392573"/>
            <a:ext cx="5565368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7768496" y="251413"/>
            <a:ext cx="9859533" cy="9784174"/>
          </a:xfrm>
          <a:custGeom>
            <a:avLst/>
            <a:gdLst/>
            <a:ahLst/>
            <a:cxnLst/>
            <a:rect l="l" t="t" r="r" b="b"/>
            <a:pathLst>
              <a:path w="9859533" h="9784174">
                <a:moveTo>
                  <a:pt x="0" y="0"/>
                </a:moveTo>
                <a:lnTo>
                  <a:pt x="9859533" y="0"/>
                </a:lnTo>
                <a:lnTo>
                  <a:pt x="9859533" y="9784174"/>
                </a:lnTo>
                <a:lnTo>
                  <a:pt x="0" y="97841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24821" y="1779921"/>
            <a:ext cx="5438559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  <a:spcBef>
                <a:spcPct val="0"/>
              </a:spcBef>
            </a:pPr>
            <a:r>
              <a:rPr lang="en-US" sz="7200" b="1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Fechamento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400807" y="3808714"/>
            <a:ext cx="5286587" cy="4561629"/>
            <a:chOff x="0" y="0"/>
            <a:chExt cx="7048783" cy="6082171"/>
          </a:xfrm>
        </p:grpSpPr>
        <p:sp>
          <p:nvSpPr>
            <p:cNvPr id="8" name="TextBox 8"/>
            <p:cNvSpPr txBox="1"/>
            <p:nvPr/>
          </p:nvSpPr>
          <p:spPr>
            <a:xfrm>
              <a:off x="0" y="1277973"/>
              <a:ext cx="7048783" cy="4804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869"/>
                </a:lnSpc>
              </a:pPr>
              <a:r>
                <a:rPr lang="en-US" sz="2049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Observa-se tendência crescente até meados de 2024, seguido de leve queda e nova alta em 2025.</a:t>
              </a:r>
            </a:p>
            <a:p>
              <a:pPr algn="just">
                <a:lnSpc>
                  <a:spcPts val="2869"/>
                </a:lnSpc>
              </a:pPr>
              <a:r>
                <a:rPr lang="en-US" sz="2049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A sazonalidade forte, com ciclos regulares, pode refletir comportamentos previsíveis relacionados a padrões semanais ou mensais.</a:t>
              </a:r>
            </a:p>
            <a:p>
              <a:pPr algn="just">
                <a:lnSpc>
                  <a:spcPts val="2869"/>
                </a:lnSpc>
              </a:pPr>
              <a:r>
                <a:rPr lang="en-US" sz="2049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O resíduo possui pequenas flutuações que não seguem tendência ou sazonalidade, mas ainda possuem padrão observável.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7048783" cy="7251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89"/>
                </a:lnSpc>
              </a:pPr>
              <a:r>
                <a:rPr lang="en-US" sz="3299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Decomposição em 30 dias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7433908" y="0"/>
            <a:ext cx="10528708" cy="10287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>
            <a:off x="1400807" y="4392573"/>
            <a:ext cx="5565368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0011900" y="443620"/>
            <a:ext cx="5372725" cy="3948953"/>
          </a:xfrm>
          <a:custGeom>
            <a:avLst/>
            <a:gdLst/>
            <a:ahLst/>
            <a:cxnLst/>
            <a:rect l="l" t="t" r="r" b="b"/>
            <a:pathLst>
              <a:path w="5372725" h="3948953">
                <a:moveTo>
                  <a:pt x="0" y="0"/>
                </a:moveTo>
                <a:lnTo>
                  <a:pt x="5372725" y="0"/>
                </a:lnTo>
                <a:lnTo>
                  <a:pt x="5372725" y="3948953"/>
                </a:lnTo>
                <a:lnTo>
                  <a:pt x="0" y="39489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433908" y="4891055"/>
            <a:ext cx="10528708" cy="4922171"/>
          </a:xfrm>
          <a:custGeom>
            <a:avLst/>
            <a:gdLst/>
            <a:ahLst/>
            <a:cxnLst/>
            <a:rect l="l" t="t" r="r" b="b"/>
            <a:pathLst>
              <a:path w="10528708" h="4922171">
                <a:moveTo>
                  <a:pt x="0" y="0"/>
                </a:moveTo>
                <a:lnTo>
                  <a:pt x="10528709" y="0"/>
                </a:lnTo>
                <a:lnTo>
                  <a:pt x="10528709" y="4922171"/>
                </a:lnTo>
                <a:lnTo>
                  <a:pt x="0" y="49221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24821" y="1770396"/>
            <a:ext cx="5438559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Variação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400807" y="3333750"/>
            <a:ext cx="5286587" cy="5626523"/>
            <a:chOff x="0" y="0"/>
            <a:chExt cx="7048783" cy="7502031"/>
          </a:xfrm>
        </p:grpSpPr>
        <p:sp>
          <p:nvSpPr>
            <p:cNvPr id="9" name="TextBox 9"/>
            <p:cNvSpPr txBox="1"/>
            <p:nvPr/>
          </p:nvSpPr>
          <p:spPr>
            <a:xfrm>
              <a:off x="0" y="1732633"/>
              <a:ext cx="7048783" cy="5769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869"/>
                </a:lnSpc>
              </a:pPr>
              <a:r>
                <a:rPr lang="en-US" sz="2049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Observamos equilíbrio na quantidade de dias em que houveram altas e baixas no índice.</a:t>
              </a:r>
            </a:p>
            <a:p>
              <a:pPr algn="just">
                <a:lnSpc>
                  <a:spcPts val="2869"/>
                </a:lnSpc>
              </a:pPr>
              <a:endParaRPr lang="en-US" sz="2049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endParaRPr>
            </a:p>
            <a:p>
              <a:pPr algn="just">
                <a:lnSpc>
                  <a:spcPts val="2869"/>
                </a:lnSpc>
              </a:pPr>
              <a:r>
                <a:rPr lang="en-US" sz="2049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É comum que o percentual de variação seja próximo de 0, sendo dias com variação menor que -2% ou maiores que 2% considerados exceção.</a:t>
              </a:r>
            </a:p>
            <a:p>
              <a:pPr algn="just">
                <a:lnSpc>
                  <a:spcPts val="2869"/>
                </a:lnSpc>
              </a:pPr>
              <a:endParaRPr lang="en-US" sz="2049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endParaRPr>
            </a:p>
            <a:p>
              <a:pPr algn="just">
                <a:lnSpc>
                  <a:spcPts val="2869"/>
                </a:lnSpc>
              </a:pPr>
              <a:r>
                <a:rPr lang="en-US" sz="2049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Podemos considerar que temos volatilidade controlada da variação, com poucos eventos extremos, considerado um fator importante para investidores para análise de risco.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7048783" cy="1170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10"/>
                </a:lnSpc>
              </a:pPr>
              <a:r>
                <a:rPr lang="en-US" sz="2700" b="1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Distribuição equilibrada, com média global próxima de 0%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1503</Words>
  <Application>Microsoft Office PowerPoint</Application>
  <PresentationFormat>Personalizar</PresentationFormat>
  <Paragraphs>168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Helveticish</vt:lpstr>
      <vt:lpstr>Helveticish Bold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Financeira em Preto e Verde Gradiente Profissional Relatório de Finanças</dc:title>
  <cp:lastModifiedBy>alef souza pereira</cp:lastModifiedBy>
  <cp:revision>1</cp:revision>
  <dcterms:created xsi:type="dcterms:W3CDTF">2006-08-16T00:00:00Z</dcterms:created>
  <dcterms:modified xsi:type="dcterms:W3CDTF">2025-08-04T16:41:00Z</dcterms:modified>
  <dc:identifier>DAGudeGZcfc</dc:identifier>
</cp:coreProperties>
</file>