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9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F39B1F"/>
    <a:srgbClr val="F56A1D"/>
    <a:srgbClr val="E6526F"/>
    <a:srgbClr val="F373BF"/>
    <a:srgbClr val="BF73F2"/>
    <a:srgbClr val="FFCCCC"/>
    <a:srgbClr val="E85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SABD\Progetto%202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&#224;\Magistrale\SABD\Progetto%202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 1</c:v>
          </c:tx>
          <c:spPr>
            <a:ln w="28575" cap="rnd">
              <a:solidFill>
                <a:srgbClr val="AC14BC"/>
              </a:solidFill>
              <a:round/>
            </a:ln>
            <a:effectLst/>
          </c:spPr>
          <c:marker>
            <c:symbol val="none"/>
          </c:marker>
          <c:val>
            <c:numRef>
              <c:f>Foglio1!$B$3:$B$5</c:f>
              <c:numCache>
                <c:formatCode>General</c:formatCode>
                <c:ptCount val="3"/>
                <c:pt idx="0">
                  <c:v>213</c:v>
                </c:pt>
                <c:pt idx="1">
                  <c:v>370</c:v>
                </c:pt>
                <c:pt idx="2">
                  <c:v>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AB-4595-8391-BC24D29B5A08}"/>
            </c:ext>
          </c:extLst>
        </c:ser>
        <c:ser>
          <c:idx val="1"/>
          <c:order val="1"/>
          <c:tx>
            <c:v>query 2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Foglio1!$D$3:$D$5</c:f>
              <c:numCache>
                <c:formatCode>General</c:formatCode>
                <c:ptCount val="3"/>
                <c:pt idx="0">
                  <c:v>3000</c:v>
                </c:pt>
                <c:pt idx="1">
                  <c:v>5000</c:v>
                </c:pt>
                <c:pt idx="2">
                  <c:v>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AB-4595-8391-BC24D29B5A08}"/>
            </c:ext>
          </c:extLst>
        </c:ser>
        <c:ser>
          <c:idx val="2"/>
          <c:order val="2"/>
          <c:tx>
            <c:v>query 3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Foglio1!$F$3:$F$5</c:f>
              <c:numCache>
                <c:formatCode>General</c:formatCode>
                <c:ptCount val="3"/>
                <c:pt idx="0">
                  <c:v>146</c:v>
                </c:pt>
                <c:pt idx="1">
                  <c:v>485</c:v>
                </c:pt>
                <c:pt idx="2">
                  <c:v>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AB-4595-8391-BC24D29B5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527103"/>
        <c:axId val="367527519"/>
      </c:lineChart>
      <c:catAx>
        <c:axId val="36752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parallelism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7527519"/>
        <c:crosses val="autoZero"/>
        <c:auto val="1"/>
        <c:lblAlgn val="ctr"/>
        <c:lblOffset val="100"/>
        <c:noMultiLvlLbl val="0"/>
      </c:catAx>
      <c:valAx>
        <c:axId val="36752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752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query 1</c:v>
          </c:tx>
          <c:spPr>
            <a:ln w="28575" cap="rnd">
              <a:solidFill>
                <a:srgbClr val="AC14BC"/>
              </a:solidFill>
              <a:round/>
            </a:ln>
            <a:effectLst/>
          </c:spPr>
          <c:marker>
            <c:symbol val="none"/>
          </c:marker>
          <c:val>
            <c:numRef>
              <c:f>Foglio1!$C$3:$C$5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43-47AB-8A22-064CE0718065}"/>
            </c:ext>
          </c:extLst>
        </c:ser>
        <c:ser>
          <c:idx val="1"/>
          <c:order val="1"/>
          <c:tx>
            <c:v>query 2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Foglio1!$E$3:$E$5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43-47AB-8A22-064CE0718065}"/>
            </c:ext>
          </c:extLst>
        </c:ser>
        <c:ser>
          <c:idx val="2"/>
          <c:order val="2"/>
          <c:tx>
            <c:v>query 3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Foglio1!$G$3:$G$5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43-47AB-8A22-064CE0718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7527103"/>
        <c:axId val="367527519"/>
      </c:lineChart>
      <c:catAx>
        <c:axId val="36752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parallelism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7527519"/>
        <c:crosses val="autoZero"/>
        <c:auto val="1"/>
        <c:lblAlgn val="ctr"/>
        <c:lblOffset val="100"/>
        <c:noMultiLvlLbl val="0"/>
      </c:catAx>
      <c:valAx>
        <c:axId val="36752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r/s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6752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4C49A-05DF-4C3C-ADF3-6954F44C4F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0CAE52-A7F1-4971-8461-03B7187032FC}">
      <dgm:prSet/>
      <dgm:spPr>
        <a:solidFill>
          <a:srgbClr val="BF73F2"/>
        </a:solidFill>
      </dgm:spPr>
      <dgm:t>
        <a:bodyPr/>
        <a:lstStyle/>
        <a:p>
          <a:r>
            <a:rPr lang="it-IT" b="0" dirty="0"/>
            <a:t>Introduzione</a:t>
          </a:r>
          <a:endParaRPr lang="en-US" b="0" dirty="0"/>
        </a:p>
      </dgm:t>
    </dgm:pt>
    <dgm:pt modelId="{271865B5-8E53-43BA-BC31-AA960AE84BD8}" type="parTrans" cxnId="{3C6CF6F4-256C-46EA-B293-8EEFEDC0BFE4}">
      <dgm:prSet/>
      <dgm:spPr/>
      <dgm:t>
        <a:bodyPr/>
        <a:lstStyle/>
        <a:p>
          <a:endParaRPr lang="en-US"/>
        </a:p>
      </dgm:t>
    </dgm:pt>
    <dgm:pt modelId="{503718B9-6462-47CE-88CD-C19BDE23599B}" type="sibTrans" cxnId="{3C6CF6F4-256C-46EA-B293-8EEFEDC0BFE4}">
      <dgm:prSet/>
      <dgm:spPr/>
      <dgm:t>
        <a:bodyPr/>
        <a:lstStyle/>
        <a:p>
          <a:endParaRPr lang="en-US"/>
        </a:p>
      </dgm:t>
    </dgm:pt>
    <dgm:pt modelId="{A15EE3FD-B155-4C25-8AFE-24E523BF0C27}">
      <dgm:prSet/>
      <dgm:spPr>
        <a:solidFill>
          <a:srgbClr val="F373BF"/>
        </a:solidFill>
      </dgm:spPr>
      <dgm:t>
        <a:bodyPr/>
        <a:lstStyle/>
        <a:p>
          <a:r>
            <a:rPr lang="it-IT"/>
            <a:t>Architettura</a:t>
          </a:r>
          <a:endParaRPr lang="en-US"/>
        </a:p>
      </dgm:t>
    </dgm:pt>
    <dgm:pt modelId="{7A32FE8A-2690-4671-B2E0-DA7ADDED6697}" type="parTrans" cxnId="{9F980744-5EEF-4CE1-AAEF-487DFBB36CB2}">
      <dgm:prSet/>
      <dgm:spPr/>
      <dgm:t>
        <a:bodyPr/>
        <a:lstStyle/>
        <a:p>
          <a:endParaRPr lang="en-US"/>
        </a:p>
      </dgm:t>
    </dgm:pt>
    <dgm:pt modelId="{33427823-895F-49B9-8DDF-4EB9DDBDFDE0}" type="sibTrans" cxnId="{9F980744-5EEF-4CE1-AAEF-487DFBB36CB2}">
      <dgm:prSet/>
      <dgm:spPr/>
      <dgm:t>
        <a:bodyPr/>
        <a:lstStyle/>
        <a:p>
          <a:endParaRPr lang="en-US"/>
        </a:p>
      </dgm:t>
    </dgm:pt>
    <dgm:pt modelId="{EB722075-4EE0-4DD8-8E56-AFA4A4D087D1}">
      <dgm:prSet/>
      <dgm:spPr>
        <a:solidFill>
          <a:srgbClr val="E6526F"/>
        </a:solidFill>
      </dgm:spPr>
      <dgm:t>
        <a:bodyPr/>
        <a:lstStyle/>
        <a:p>
          <a:r>
            <a:rPr lang="en-US" dirty="0"/>
            <a:t>Ingestion</a:t>
          </a:r>
        </a:p>
      </dgm:t>
    </dgm:pt>
    <dgm:pt modelId="{5E6F098B-40BA-4BB4-AD2C-BDA4E96B2932}" type="parTrans" cxnId="{94A4A245-878B-4BB6-93F2-4DC778F870B6}">
      <dgm:prSet/>
      <dgm:spPr/>
      <dgm:t>
        <a:bodyPr/>
        <a:lstStyle/>
        <a:p>
          <a:endParaRPr lang="en-US"/>
        </a:p>
      </dgm:t>
    </dgm:pt>
    <dgm:pt modelId="{8E39DEBA-6663-4188-947B-B49B851A82F4}" type="sibTrans" cxnId="{94A4A245-878B-4BB6-93F2-4DC778F870B6}">
      <dgm:prSet/>
      <dgm:spPr/>
      <dgm:t>
        <a:bodyPr/>
        <a:lstStyle/>
        <a:p>
          <a:endParaRPr lang="en-US"/>
        </a:p>
      </dgm:t>
    </dgm:pt>
    <dgm:pt modelId="{992ECE52-84DD-4BA7-988D-39A48C5CD3C5}">
      <dgm:prSet/>
      <dgm:spPr>
        <a:solidFill>
          <a:srgbClr val="F56A1D"/>
        </a:solidFill>
      </dgm:spPr>
      <dgm:t>
        <a:bodyPr/>
        <a:lstStyle/>
        <a:p>
          <a:r>
            <a:rPr lang="it-IT" dirty="0"/>
            <a:t>Queries</a:t>
          </a:r>
          <a:endParaRPr lang="en-US" dirty="0"/>
        </a:p>
      </dgm:t>
    </dgm:pt>
    <dgm:pt modelId="{F704FE74-7414-45DA-8F08-ADCE4327C5EA}" type="parTrans" cxnId="{24F5ACFE-CE75-48CE-B9BD-CB42EFC477C8}">
      <dgm:prSet/>
      <dgm:spPr/>
      <dgm:t>
        <a:bodyPr/>
        <a:lstStyle/>
        <a:p>
          <a:endParaRPr lang="en-US"/>
        </a:p>
      </dgm:t>
    </dgm:pt>
    <dgm:pt modelId="{65AE940C-E6EE-41DB-8A85-6E695DC00CF0}" type="sibTrans" cxnId="{24F5ACFE-CE75-48CE-B9BD-CB42EFC477C8}">
      <dgm:prSet/>
      <dgm:spPr/>
      <dgm:t>
        <a:bodyPr/>
        <a:lstStyle/>
        <a:p>
          <a:endParaRPr lang="en-US"/>
        </a:p>
      </dgm:t>
    </dgm:pt>
    <dgm:pt modelId="{5D050D93-1536-4537-9096-C328227156A0}">
      <dgm:prSet/>
      <dgm:spPr>
        <a:solidFill>
          <a:srgbClr val="F39B1F"/>
        </a:solidFill>
      </dgm:spPr>
      <dgm:t>
        <a:bodyPr/>
        <a:lstStyle/>
        <a:p>
          <a:r>
            <a:rPr lang="it-IT" dirty="0"/>
            <a:t>Visualizzazione</a:t>
          </a:r>
          <a:endParaRPr lang="en-US" dirty="0"/>
        </a:p>
      </dgm:t>
    </dgm:pt>
    <dgm:pt modelId="{13168721-9104-4867-9749-6F6BF51E6822}" type="parTrans" cxnId="{08AED3FE-E7A1-4F4A-9019-516407B06C83}">
      <dgm:prSet/>
      <dgm:spPr/>
      <dgm:t>
        <a:bodyPr/>
        <a:lstStyle/>
        <a:p>
          <a:endParaRPr lang="en-US"/>
        </a:p>
      </dgm:t>
    </dgm:pt>
    <dgm:pt modelId="{D4D56A99-5AB3-4424-B363-A5EC491BA156}" type="sibTrans" cxnId="{08AED3FE-E7A1-4F4A-9019-516407B06C83}">
      <dgm:prSet/>
      <dgm:spPr/>
      <dgm:t>
        <a:bodyPr/>
        <a:lstStyle/>
        <a:p>
          <a:endParaRPr lang="en-US"/>
        </a:p>
      </dgm:t>
    </dgm:pt>
    <dgm:pt modelId="{40CCFE4A-3388-4B33-B0F3-F68680B3798B}">
      <dgm:prSet/>
      <dgm:spPr>
        <a:solidFill>
          <a:srgbClr val="FFCC66"/>
        </a:solidFill>
      </dgm:spPr>
      <dgm:t>
        <a:bodyPr/>
        <a:lstStyle/>
        <a:p>
          <a:r>
            <a:rPr lang="en-US" dirty="0"/>
            <a:t>Performance</a:t>
          </a:r>
        </a:p>
      </dgm:t>
    </dgm:pt>
    <dgm:pt modelId="{FED769A0-59B7-41A5-AF5E-7F496CEFAC52}" type="parTrans" cxnId="{5C2891C5-5998-4668-89C1-5DDAB9D3CE22}">
      <dgm:prSet/>
      <dgm:spPr/>
      <dgm:t>
        <a:bodyPr/>
        <a:lstStyle/>
        <a:p>
          <a:endParaRPr lang="en-US"/>
        </a:p>
      </dgm:t>
    </dgm:pt>
    <dgm:pt modelId="{E9572542-F05A-4BB1-9FDD-E0C9736ACCA8}" type="sibTrans" cxnId="{5C2891C5-5998-4668-89C1-5DDAB9D3CE22}">
      <dgm:prSet/>
      <dgm:spPr/>
      <dgm:t>
        <a:bodyPr/>
        <a:lstStyle/>
        <a:p>
          <a:endParaRPr lang="en-US"/>
        </a:p>
      </dgm:t>
    </dgm:pt>
    <dgm:pt modelId="{1BE3C7C3-64E3-493A-9423-30F13C990B74}">
      <dgm:prSet/>
      <dgm:spPr>
        <a:solidFill>
          <a:srgbClr val="FFCC99"/>
        </a:solidFill>
      </dgm:spPr>
      <dgm:t>
        <a:bodyPr/>
        <a:lstStyle/>
        <a:p>
          <a:r>
            <a:rPr lang="it-IT" dirty="0"/>
            <a:t>Conclusione</a:t>
          </a:r>
          <a:endParaRPr lang="en-US" dirty="0"/>
        </a:p>
      </dgm:t>
    </dgm:pt>
    <dgm:pt modelId="{32BEE645-9A27-4B22-B5D8-1ABA7F02B73D}" type="parTrans" cxnId="{2A2DE88A-A248-4DEB-991A-23C5CD6C5656}">
      <dgm:prSet/>
      <dgm:spPr/>
      <dgm:t>
        <a:bodyPr/>
        <a:lstStyle/>
        <a:p>
          <a:endParaRPr lang="en-US"/>
        </a:p>
      </dgm:t>
    </dgm:pt>
    <dgm:pt modelId="{AB0180D5-9F8B-4DE4-A0D7-B72BE2E66C80}" type="sibTrans" cxnId="{2A2DE88A-A248-4DEB-991A-23C5CD6C5656}">
      <dgm:prSet/>
      <dgm:spPr/>
      <dgm:t>
        <a:bodyPr/>
        <a:lstStyle/>
        <a:p>
          <a:endParaRPr lang="en-US"/>
        </a:p>
      </dgm:t>
    </dgm:pt>
    <dgm:pt modelId="{4EDAD08D-D211-412E-A5F8-9BE18F9A1197}" type="pres">
      <dgm:prSet presAssocID="{5314C49A-05DF-4C3C-ADF3-6954F44C4F1C}" presName="linear" presStyleCnt="0">
        <dgm:presLayoutVars>
          <dgm:animLvl val="lvl"/>
          <dgm:resizeHandles val="exact"/>
        </dgm:presLayoutVars>
      </dgm:prSet>
      <dgm:spPr/>
    </dgm:pt>
    <dgm:pt modelId="{96AC2B18-4340-4394-A6C5-74A013CF5DF4}" type="pres">
      <dgm:prSet presAssocID="{400CAE52-A7F1-4971-8461-03B7187032F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B70F70A-AFDC-41CE-A0A4-F54BBA13FBE0}" type="pres">
      <dgm:prSet presAssocID="{503718B9-6462-47CE-88CD-C19BDE23599B}" presName="spacer" presStyleCnt="0"/>
      <dgm:spPr/>
    </dgm:pt>
    <dgm:pt modelId="{2308D8E4-EDB9-4252-B1C1-7868B94D8554}" type="pres">
      <dgm:prSet presAssocID="{A15EE3FD-B155-4C25-8AFE-24E523BF0C2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71885D9-3752-407B-9943-ADA3A2C9D41C}" type="pres">
      <dgm:prSet presAssocID="{33427823-895F-49B9-8DDF-4EB9DDBDFDE0}" presName="spacer" presStyleCnt="0"/>
      <dgm:spPr/>
    </dgm:pt>
    <dgm:pt modelId="{26050B40-B640-4D6F-82CF-4EB69E5EED25}" type="pres">
      <dgm:prSet presAssocID="{EB722075-4EE0-4DD8-8E56-AFA4A4D087D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F1A4C2A-EDC7-496A-8E60-210BFBCA380A}" type="pres">
      <dgm:prSet presAssocID="{8E39DEBA-6663-4188-947B-B49B851A82F4}" presName="spacer" presStyleCnt="0"/>
      <dgm:spPr/>
    </dgm:pt>
    <dgm:pt modelId="{47348057-5AA4-4FFD-A7AF-2063F8A23E4C}" type="pres">
      <dgm:prSet presAssocID="{992ECE52-84DD-4BA7-988D-39A48C5CD3C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4934167-47FC-4FE9-801A-9300AE6C8DB4}" type="pres">
      <dgm:prSet presAssocID="{65AE940C-E6EE-41DB-8A85-6E695DC00CF0}" presName="spacer" presStyleCnt="0"/>
      <dgm:spPr/>
    </dgm:pt>
    <dgm:pt modelId="{B1503C6E-A6C3-4FC4-806C-3ABA1F2A02C1}" type="pres">
      <dgm:prSet presAssocID="{5D050D93-1536-4537-9096-C328227156A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CF2BDDE-7A5C-4CE9-859E-A02268F1460D}" type="pres">
      <dgm:prSet presAssocID="{D4D56A99-5AB3-4424-B363-A5EC491BA156}" presName="spacer" presStyleCnt="0"/>
      <dgm:spPr/>
    </dgm:pt>
    <dgm:pt modelId="{CB20E4FA-22F1-428D-9B5B-74BB5A5FFA53}" type="pres">
      <dgm:prSet presAssocID="{40CCFE4A-3388-4B33-B0F3-F68680B3798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818A76-702A-4C89-9C16-D6EE6F9185CB}" type="pres">
      <dgm:prSet presAssocID="{E9572542-F05A-4BB1-9FDD-E0C9736ACCA8}" presName="spacer" presStyleCnt="0"/>
      <dgm:spPr/>
    </dgm:pt>
    <dgm:pt modelId="{6EA2F166-6E06-46FC-B793-EF5280ACFD20}" type="pres">
      <dgm:prSet presAssocID="{1BE3C7C3-64E3-493A-9423-30F13C990B7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7B03D01-EFCB-4142-A421-156680E829EC}" type="presOf" srcId="{40CCFE4A-3388-4B33-B0F3-F68680B3798B}" destId="{CB20E4FA-22F1-428D-9B5B-74BB5A5FFA53}" srcOrd="0" destOrd="0" presId="urn:microsoft.com/office/officeart/2005/8/layout/vList2"/>
    <dgm:cxn modelId="{58244214-63F6-4B56-9F47-7B8ABE7B3032}" type="presOf" srcId="{1BE3C7C3-64E3-493A-9423-30F13C990B74}" destId="{6EA2F166-6E06-46FC-B793-EF5280ACFD20}" srcOrd="0" destOrd="0" presId="urn:microsoft.com/office/officeart/2005/8/layout/vList2"/>
    <dgm:cxn modelId="{1EB6DF3D-F888-4CFF-A434-EC162D648094}" type="presOf" srcId="{992ECE52-84DD-4BA7-988D-39A48C5CD3C5}" destId="{47348057-5AA4-4FFD-A7AF-2063F8A23E4C}" srcOrd="0" destOrd="0" presId="urn:microsoft.com/office/officeart/2005/8/layout/vList2"/>
    <dgm:cxn modelId="{9F980744-5EEF-4CE1-AAEF-487DFBB36CB2}" srcId="{5314C49A-05DF-4C3C-ADF3-6954F44C4F1C}" destId="{A15EE3FD-B155-4C25-8AFE-24E523BF0C27}" srcOrd="1" destOrd="0" parTransId="{7A32FE8A-2690-4671-B2E0-DA7ADDED6697}" sibTransId="{33427823-895F-49B9-8DDF-4EB9DDBDFDE0}"/>
    <dgm:cxn modelId="{94A4A245-878B-4BB6-93F2-4DC778F870B6}" srcId="{5314C49A-05DF-4C3C-ADF3-6954F44C4F1C}" destId="{EB722075-4EE0-4DD8-8E56-AFA4A4D087D1}" srcOrd="2" destOrd="0" parTransId="{5E6F098B-40BA-4BB4-AD2C-BDA4E96B2932}" sibTransId="{8E39DEBA-6663-4188-947B-B49B851A82F4}"/>
    <dgm:cxn modelId="{A1558669-1B90-41A4-A9AF-06CD7CB461F4}" type="presOf" srcId="{A15EE3FD-B155-4C25-8AFE-24E523BF0C27}" destId="{2308D8E4-EDB9-4252-B1C1-7868B94D8554}" srcOrd="0" destOrd="0" presId="urn:microsoft.com/office/officeart/2005/8/layout/vList2"/>
    <dgm:cxn modelId="{8D915F54-3C7A-4C77-B100-DE05254C0450}" type="presOf" srcId="{5314C49A-05DF-4C3C-ADF3-6954F44C4F1C}" destId="{4EDAD08D-D211-412E-A5F8-9BE18F9A1197}" srcOrd="0" destOrd="0" presId="urn:microsoft.com/office/officeart/2005/8/layout/vList2"/>
    <dgm:cxn modelId="{07F04F7C-2742-4C53-A6C9-E6512C1BF7EC}" type="presOf" srcId="{EB722075-4EE0-4DD8-8E56-AFA4A4D087D1}" destId="{26050B40-B640-4D6F-82CF-4EB69E5EED25}" srcOrd="0" destOrd="0" presId="urn:microsoft.com/office/officeart/2005/8/layout/vList2"/>
    <dgm:cxn modelId="{6C1A4184-D79A-4C3C-B385-20910782F69B}" type="presOf" srcId="{400CAE52-A7F1-4971-8461-03B7187032FC}" destId="{96AC2B18-4340-4394-A6C5-74A013CF5DF4}" srcOrd="0" destOrd="0" presId="urn:microsoft.com/office/officeart/2005/8/layout/vList2"/>
    <dgm:cxn modelId="{2A2DE88A-A248-4DEB-991A-23C5CD6C5656}" srcId="{5314C49A-05DF-4C3C-ADF3-6954F44C4F1C}" destId="{1BE3C7C3-64E3-493A-9423-30F13C990B74}" srcOrd="6" destOrd="0" parTransId="{32BEE645-9A27-4B22-B5D8-1ABA7F02B73D}" sibTransId="{AB0180D5-9F8B-4DE4-A0D7-B72BE2E66C80}"/>
    <dgm:cxn modelId="{5C2891C5-5998-4668-89C1-5DDAB9D3CE22}" srcId="{5314C49A-05DF-4C3C-ADF3-6954F44C4F1C}" destId="{40CCFE4A-3388-4B33-B0F3-F68680B3798B}" srcOrd="5" destOrd="0" parTransId="{FED769A0-59B7-41A5-AF5E-7F496CEFAC52}" sibTransId="{E9572542-F05A-4BB1-9FDD-E0C9736ACCA8}"/>
    <dgm:cxn modelId="{BED808ED-FEDC-4E46-8A64-5341078CD65B}" type="presOf" srcId="{5D050D93-1536-4537-9096-C328227156A0}" destId="{B1503C6E-A6C3-4FC4-806C-3ABA1F2A02C1}" srcOrd="0" destOrd="0" presId="urn:microsoft.com/office/officeart/2005/8/layout/vList2"/>
    <dgm:cxn modelId="{3C6CF6F4-256C-46EA-B293-8EEFEDC0BFE4}" srcId="{5314C49A-05DF-4C3C-ADF3-6954F44C4F1C}" destId="{400CAE52-A7F1-4971-8461-03B7187032FC}" srcOrd="0" destOrd="0" parTransId="{271865B5-8E53-43BA-BC31-AA960AE84BD8}" sibTransId="{503718B9-6462-47CE-88CD-C19BDE23599B}"/>
    <dgm:cxn modelId="{24F5ACFE-CE75-48CE-B9BD-CB42EFC477C8}" srcId="{5314C49A-05DF-4C3C-ADF3-6954F44C4F1C}" destId="{992ECE52-84DD-4BA7-988D-39A48C5CD3C5}" srcOrd="3" destOrd="0" parTransId="{F704FE74-7414-45DA-8F08-ADCE4327C5EA}" sibTransId="{65AE940C-E6EE-41DB-8A85-6E695DC00CF0}"/>
    <dgm:cxn modelId="{08AED3FE-E7A1-4F4A-9019-516407B06C83}" srcId="{5314C49A-05DF-4C3C-ADF3-6954F44C4F1C}" destId="{5D050D93-1536-4537-9096-C328227156A0}" srcOrd="4" destOrd="0" parTransId="{13168721-9104-4867-9749-6F6BF51E6822}" sibTransId="{D4D56A99-5AB3-4424-B363-A5EC491BA156}"/>
    <dgm:cxn modelId="{F3D364E1-666E-4528-84AC-1D3598C323B2}" type="presParOf" srcId="{4EDAD08D-D211-412E-A5F8-9BE18F9A1197}" destId="{96AC2B18-4340-4394-A6C5-74A013CF5DF4}" srcOrd="0" destOrd="0" presId="urn:microsoft.com/office/officeart/2005/8/layout/vList2"/>
    <dgm:cxn modelId="{352C218A-54EE-4FD6-90CF-FC38B381DE56}" type="presParOf" srcId="{4EDAD08D-D211-412E-A5F8-9BE18F9A1197}" destId="{2B70F70A-AFDC-41CE-A0A4-F54BBA13FBE0}" srcOrd="1" destOrd="0" presId="urn:microsoft.com/office/officeart/2005/8/layout/vList2"/>
    <dgm:cxn modelId="{BCC0BC33-9183-4200-84C4-209D198F94EF}" type="presParOf" srcId="{4EDAD08D-D211-412E-A5F8-9BE18F9A1197}" destId="{2308D8E4-EDB9-4252-B1C1-7868B94D8554}" srcOrd="2" destOrd="0" presId="urn:microsoft.com/office/officeart/2005/8/layout/vList2"/>
    <dgm:cxn modelId="{75C722F4-934D-44C2-AB59-077F3ABA891D}" type="presParOf" srcId="{4EDAD08D-D211-412E-A5F8-9BE18F9A1197}" destId="{871885D9-3752-407B-9943-ADA3A2C9D41C}" srcOrd="3" destOrd="0" presId="urn:microsoft.com/office/officeart/2005/8/layout/vList2"/>
    <dgm:cxn modelId="{FA1C95E2-94AA-417E-856A-BCFD927A65FE}" type="presParOf" srcId="{4EDAD08D-D211-412E-A5F8-9BE18F9A1197}" destId="{26050B40-B640-4D6F-82CF-4EB69E5EED25}" srcOrd="4" destOrd="0" presId="urn:microsoft.com/office/officeart/2005/8/layout/vList2"/>
    <dgm:cxn modelId="{20DEABD1-4E53-44A7-A4AC-908A587C4B2B}" type="presParOf" srcId="{4EDAD08D-D211-412E-A5F8-9BE18F9A1197}" destId="{6F1A4C2A-EDC7-496A-8E60-210BFBCA380A}" srcOrd="5" destOrd="0" presId="urn:microsoft.com/office/officeart/2005/8/layout/vList2"/>
    <dgm:cxn modelId="{E7ABB87C-6B1F-4A8F-A3E1-20ACA1251257}" type="presParOf" srcId="{4EDAD08D-D211-412E-A5F8-9BE18F9A1197}" destId="{47348057-5AA4-4FFD-A7AF-2063F8A23E4C}" srcOrd="6" destOrd="0" presId="urn:microsoft.com/office/officeart/2005/8/layout/vList2"/>
    <dgm:cxn modelId="{010212EF-4E29-4C8E-8608-C45A1C5BFE3E}" type="presParOf" srcId="{4EDAD08D-D211-412E-A5F8-9BE18F9A1197}" destId="{74934167-47FC-4FE9-801A-9300AE6C8DB4}" srcOrd="7" destOrd="0" presId="urn:microsoft.com/office/officeart/2005/8/layout/vList2"/>
    <dgm:cxn modelId="{9E109FD9-0D6B-413A-B160-C215ED6616CD}" type="presParOf" srcId="{4EDAD08D-D211-412E-A5F8-9BE18F9A1197}" destId="{B1503C6E-A6C3-4FC4-806C-3ABA1F2A02C1}" srcOrd="8" destOrd="0" presId="urn:microsoft.com/office/officeart/2005/8/layout/vList2"/>
    <dgm:cxn modelId="{7309A942-80AC-40A9-A201-AD849F322FFD}" type="presParOf" srcId="{4EDAD08D-D211-412E-A5F8-9BE18F9A1197}" destId="{9CF2BDDE-7A5C-4CE9-859E-A02268F1460D}" srcOrd="9" destOrd="0" presId="urn:microsoft.com/office/officeart/2005/8/layout/vList2"/>
    <dgm:cxn modelId="{34EA7A05-6182-44BA-94A6-12917B0E7A1C}" type="presParOf" srcId="{4EDAD08D-D211-412E-A5F8-9BE18F9A1197}" destId="{CB20E4FA-22F1-428D-9B5B-74BB5A5FFA53}" srcOrd="10" destOrd="0" presId="urn:microsoft.com/office/officeart/2005/8/layout/vList2"/>
    <dgm:cxn modelId="{162EA4F1-2C57-4AB4-B6A4-D95A8937BF1F}" type="presParOf" srcId="{4EDAD08D-D211-412E-A5F8-9BE18F9A1197}" destId="{4F818A76-702A-4C89-9C16-D6EE6F9185CB}" srcOrd="11" destOrd="0" presId="urn:microsoft.com/office/officeart/2005/8/layout/vList2"/>
    <dgm:cxn modelId="{FD1B4550-DD96-42A5-A51B-1CC822159EE9}" type="presParOf" srcId="{4EDAD08D-D211-412E-A5F8-9BE18F9A1197}" destId="{6EA2F166-6E06-46FC-B793-EF5280ACFD2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C2B18-4340-4394-A6C5-74A013CF5DF4}">
      <dsp:nvSpPr>
        <dsp:cNvPr id="0" name=""/>
        <dsp:cNvSpPr/>
      </dsp:nvSpPr>
      <dsp:spPr>
        <a:xfrm>
          <a:off x="0" y="81952"/>
          <a:ext cx="5430960" cy="719549"/>
        </a:xfrm>
        <a:prstGeom prst="roundRect">
          <a:avLst/>
        </a:prstGeom>
        <a:solidFill>
          <a:srgbClr val="BF73F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0" kern="1200" dirty="0"/>
            <a:t>Introduzione</a:t>
          </a:r>
          <a:endParaRPr lang="en-US" sz="3000" b="0" kern="1200" dirty="0"/>
        </a:p>
      </dsp:txBody>
      <dsp:txXfrm>
        <a:off x="35125" y="117077"/>
        <a:ext cx="5360710" cy="649299"/>
      </dsp:txXfrm>
    </dsp:sp>
    <dsp:sp modelId="{2308D8E4-EDB9-4252-B1C1-7868B94D8554}">
      <dsp:nvSpPr>
        <dsp:cNvPr id="0" name=""/>
        <dsp:cNvSpPr/>
      </dsp:nvSpPr>
      <dsp:spPr>
        <a:xfrm>
          <a:off x="0" y="887902"/>
          <a:ext cx="5430960" cy="719549"/>
        </a:xfrm>
        <a:prstGeom prst="roundRect">
          <a:avLst/>
        </a:prstGeom>
        <a:solidFill>
          <a:srgbClr val="F373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Architettura</a:t>
          </a:r>
          <a:endParaRPr lang="en-US" sz="3000" kern="1200"/>
        </a:p>
      </dsp:txBody>
      <dsp:txXfrm>
        <a:off x="35125" y="923027"/>
        <a:ext cx="5360710" cy="649299"/>
      </dsp:txXfrm>
    </dsp:sp>
    <dsp:sp modelId="{26050B40-B640-4D6F-82CF-4EB69E5EED25}">
      <dsp:nvSpPr>
        <dsp:cNvPr id="0" name=""/>
        <dsp:cNvSpPr/>
      </dsp:nvSpPr>
      <dsp:spPr>
        <a:xfrm>
          <a:off x="0" y="1693852"/>
          <a:ext cx="5430960" cy="719549"/>
        </a:xfrm>
        <a:prstGeom prst="roundRect">
          <a:avLst/>
        </a:prstGeom>
        <a:solidFill>
          <a:srgbClr val="E652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Ingestion</a:t>
          </a:r>
        </a:p>
      </dsp:txBody>
      <dsp:txXfrm>
        <a:off x="35125" y="1728977"/>
        <a:ext cx="5360710" cy="649299"/>
      </dsp:txXfrm>
    </dsp:sp>
    <dsp:sp modelId="{47348057-5AA4-4FFD-A7AF-2063F8A23E4C}">
      <dsp:nvSpPr>
        <dsp:cNvPr id="0" name=""/>
        <dsp:cNvSpPr/>
      </dsp:nvSpPr>
      <dsp:spPr>
        <a:xfrm>
          <a:off x="0" y="2499802"/>
          <a:ext cx="5430960" cy="719549"/>
        </a:xfrm>
        <a:prstGeom prst="roundRect">
          <a:avLst/>
        </a:prstGeom>
        <a:solidFill>
          <a:srgbClr val="F56A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Queries</a:t>
          </a:r>
          <a:endParaRPr lang="en-US" sz="3000" kern="1200" dirty="0"/>
        </a:p>
      </dsp:txBody>
      <dsp:txXfrm>
        <a:off x="35125" y="2534927"/>
        <a:ext cx="5360710" cy="649299"/>
      </dsp:txXfrm>
    </dsp:sp>
    <dsp:sp modelId="{B1503C6E-A6C3-4FC4-806C-3ABA1F2A02C1}">
      <dsp:nvSpPr>
        <dsp:cNvPr id="0" name=""/>
        <dsp:cNvSpPr/>
      </dsp:nvSpPr>
      <dsp:spPr>
        <a:xfrm>
          <a:off x="0" y="3305752"/>
          <a:ext cx="5430960" cy="719549"/>
        </a:xfrm>
        <a:prstGeom prst="roundRect">
          <a:avLst/>
        </a:prstGeom>
        <a:solidFill>
          <a:srgbClr val="F39B1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Visualizzazione</a:t>
          </a:r>
          <a:endParaRPr lang="en-US" sz="3000" kern="1200" dirty="0"/>
        </a:p>
      </dsp:txBody>
      <dsp:txXfrm>
        <a:off x="35125" y="3340877"/>
        <a:ext cx="5360710" cy="649299"/>
      </dsp:txXfrm>
    </dsp:sp>
    <dsp:sp modelId="{CB20E4FA-22F1-428D-9B5B-74BB5A5FFA53}">
      <dsp:nvSpPr>
        <dsp:cNvPr id="0" name=""/>
        <dsp:cNvSpPr/>
      </dsp:nvSpPr>
      <dsp:spPr>
        <a:xfrm>
          <a:off x="0" y="4111702"/>
          <a:ext cx="5430960" cy="719549"/>
        </a:xfrm>
        <a:prstGeom prst="roundRect">
          <a:avLst/>
        </a:prstGeom>
        <a:solidFill>
          <a:srgbClr val="FFCC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Performance</a:t>
          </a:r>
        </a:p>
      </dsp:txBody>
      <dsp:txXfrm>
        <a:off x="35125" y="4146827"/>
        <a:ext cx="5360710" cy="649299"/>
      </dsp:txXfrm>
    </dsp:sp>
    <dsp:sp modelId="{6EA2F166-6E06-46FC-B793-EF5280ACFD20}">
      <dsp:nvSpPr>
        <dsp:cNvPr id="0" name=""/>
        <dsp:cNvSpPr/>
      </dsp:nvSpPr>
      <dsp:spPr>
        <a:xfrm>
          <a:off x="0" y="4917652"/>
          <a:ext cx="5430960" cy="719549"/>
        </a:xfrm>
        <a:prstGeom prst="roundRect">
          <a:avLst/>
        </a:prstGeom>
        <a:solidFill>
          <a:srgbClr val="FF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Conclusione</a:t>
          </a:r>
          <a:endParaRPr lang="en-US" sz="3000" kern="1200" dirty="0"/>
        </a:p>
      </dsp:txBody>
      <dsp:txXfrm>
        <a:off x="35125" y="4952777"/>
        <a:ext cx="536071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9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3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3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" name="Rectangle 11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AC9DDE-FF44-43F4-B9C4-843D0C49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60" y="765690"/>
            <a:ext cx="4773663" cy="3306031"/>
          </a:xfrm>
        </p:spPr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SABD 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2020-2021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567D70-10A2-4829-A1B2-AD783A6C2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>
            <a:normAutofit/>
          </a:bodyPr>
          <a:lstStyle/>
          <a:p>
            <a:r>
              <a:rPr lang="it-IT" dirty="0"/>
              <a:t>Analisi di dati marittimi geo-spaziali con </a:t>
            </a:r>
            <a:r>
              <a:rPr lang="it-IT" dirty="0" err="1"/>
              <a:t>Flink</a:t>
            </a:r>
            <a:r>
              <a:rPr lang="it-IT" dirty="0"/>
              <a:t>/</a:t>
            </a:r>
            <a:r>
              <a:rPr lang="it-IT" dirty="0" err="1"/>
              <a:t>Storm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8" name="Group 13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03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Immagine 6" descr="Immagine che contiene clipart, grafica vettoriale&#10;&#10;Descrizione generata automaticamente">
            <a:extLst>
              <a:ext uri="{FF2B5EF4-FFF2-40B4-BE49-F238E27FC236}">
                <a16:creationId xmlns:a16="http://schemas.microsoft.com/office/drawing/2014/main" id="{07035567-7484-4ECA-B0CF-2489CAF8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40" y="1245842"/>
            <a:ext cx="4517695" cy="45176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31ED0E-F306-4988-87AF-5DA2BAA807E6}"/>
              </a:ext>
            </a:extLst>
          </p:cNvPr>
          <p:cNvSpPr txBox="1"/>
          <p:nvPr/>
        </p:nvSpPr>
        <p:spPr>
          <a:xfrm>
            <a:off x="891560" y="6027597"/>
            <a:ext cx="477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</a:rPr>
              <a:t>Lisa Trombetti - Alessandra Fanfano</a:t>
            </a:r>
          </a:p>
        </p:txBody>
      </p:sp>
    </p:spTree>
    <p:extLst>
      <p:ext uri="{BB962C8B-B14F-4D97-AF65-F5344CB8AC3E}">
        <p14:creationId xmlns:p14="http://schemas.microsoft.com/office/powerpoint/2010/main" val="276132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F02CE-15BD-486C-BA19-7A40889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Queries: Query 3</a:t>
            </a:r>
          </a:p>
        </p:txBody>
      </p:sp>
      <p:pic>
        <p:nvPicPr>
          <p:cNvPr id="5" name="Segnaposto contenuto 4" descr="Immagine che contiene testo, segnale, screenshot&#10;&#10;Descrizione generata automaticamente">
            <a:extLst>
              <a:ext uri="{FF2B5EF4-FFF2-40B4-BE49-F238E27FC236}">
                <a16:creationId xmlns:a16="http://schemas.microsoft.com/office/drawing/2014/main" id="{0A3CE87A-0627-4BFB-A0A4-F6326A64B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86" y="1729995"/>
            <a:ext cx="8364934" cy="4885907"/>
          </a:xfrm>
        </p:spPr>
      </p:pic>
    </p:spTree>
    <p:extLst>
      <p:ext uri="{BB962C8B-B14F-4D97-AF65-F5344CB8AC3E}">
        <p14:creationId xmlns:p14="http://schemas.microsoft.com/office/powerpoint/2010/main" val="278389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49AF0-C13C-4BE7-8683-847BB3E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Visualizzazione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6578EA-661C-4674-89C3-0A6B7361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la visualizzazione dei risultati è possibile utilizzare le dashboards di </a:t>
            </a:r>
            <a:r>
              <a:rPr lang="it-IT" dirty="0" err="1"/>
              <a:t>Grafana</a:t>
            </a:r>
            <a:r>
              <a:rPr lang="it-IT" dirty="0"/>
              <a:t> appositamente realizzate:</a:t>
            </a:r>
          </a:p>
          <a:p>
            <a:r>
              <a:rPr lang="it-IT" b="1" dirty="0"/>
              <a:t>SABD_2 </a:t>
            </a:r>
            <a:r>
              <a:rPr lang="it-IT" dirty="0"/>
              <a:t>: risultati delle queries</a:t>
            </a:r>
          </a:p>
          <a:p>
            <a:r>
              <a:rPr lang="it-IT" b="1" dirty="0"/>
              <a:t>SABD_2 </a:t>
            </a:r>
            <a:r>
              <a:rPr lang="it-IT" b="1" dirty="0" err="1"/>
              <a:t>metrics</a:t>
            </a:r>
            <a:r>
              <a:rPr lang="it-IT" b="1" dirty="0"/>
              <a:t> </a:t>
            </a:r>
            <a:r>
              <a:rPr lang="it-IT" dirty="0"/>
              <a:t>: metriche del </a:t>
            </a:r>
            <a:r>
              <a:rPr lang="it-IT" dirty="0" err="1"/>
              <a:t>jobmanager</a:t>
            </a:r>
            <a:r>
              <a:rPr lang="it-IT" dirty="0"/>
              <a:t> ottenute da </a:t>
            </a:r>
            <a:r>
              <a:rPr lang="it-IT" dirty="0" err="1"/>
              <a:t>Graphite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35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49AF0-C13C-4BE7-8683-847BB3E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Visualizzazione: SABD_2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3B80880-9A95-4D08-9D8A-68F8F23C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, monitor, computer, interni&#10;&#10;Descrizione generata automaticamente">
            <a:extLst>
              <a:ext uri="{FF2B5EF4-FFF2-40B4-BE49-F238E27FC236}">
                <a16:creationId xmlns:a16="http://schemas.microsoft.com/office/drawing/2014/main" id="{0B3F36D1-4CB6-4466-8CD5-F318536D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6" b="4327"/>
          <a:stretch/>
        </p:blipFill>
        <p:spPr>
          <a:xfrm>
            <a:off x="749076" y="1652221"/>
            <a:ext cx="9954783" cy="47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49AF0-C13C-4BE7-8683-847BB3E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Visualizzazione: SABD_2 </a:t>
            </a:r>
            <a:r>
              <a:rPr lang="it-IT" b="1" dirty="0" err="1"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  <a:endParaRPr lang="it-IT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3B80880-9A95-4D08-9D8A-68F8F23C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, monitor, interni, schermo&#10;&#10;Descrizione generata automaticamente">
            <a:extLst>
              <a:ext uri="{FF2B5EF4-FFF2-40B4-BE49-F238E27FC236}">
                <a16:creationId xmlns:a16="http://schemas.microsoft.com/office/drawing/2014/main" id="{8ED1218D-6E37-4DDC-A6FD-74D055004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8" b="3357"/>
          <a:stretch/>
        </p:blipFill>
        <p:spPr>
          <a:xfrm>
            <a:off x="640100" y="1562470"/>
            <a:ext cx="10063759" cy="49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49AF0-C13C-4BE7-8683-847BB3E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B11A60E-986E-43AF-8602-9AC402A2C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545276"/>
              </p:ext>
            </p:extLst>
          </p:nvPr>
        </p:nvGraphicFramePr>
        <p:xfrm>
          <a:off x="560773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0AC2424B-0B3E-4E4A-B95D-08AF5BC429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933021"/>
              </p:ext>
            </p:extLst>
          </p:nvPr>
        </p:nvGraphicFramePr>
        <p:xfrm>
          <a:off x="5886853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594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49AF0-C13C-4BE7-8683-847BB3E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Conclusione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3B80880-9A95-4D08-9D8A-68F8F23C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Le performance migliori sono state riscontrate nelle query 1 e 3 sia per latenza che per throughput</a:t>
            </a:r>
          </a:p>
          <a:p>
            <a:r>
              <a:rPr lang="it-IT" dirty="0"/>
              <a:t>All’aumentare del grado di parallelismo degli operatori vi è un deterioramento delle prestazioni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Possibile miglioramento </a:t>
            </a:r>
            <a:r>
              <a:rPr lang="it-IT" dirty="0"/>
              <a:t>: Il calcolo della distanza nella query 2 si potrebbe effettuare andando a sommare ogni volta la differenza fra il punto attuale e l’ultimo registrato piuttosto che usare sempre il primo valore riscontrato di longitudine e latitudine</a:t>
            </a:r>
          </a:p>
        </p:txBody>
      </p:sp>
    </p:spTree>
    <p:extLst>
      <p:ext uri="{BB962C8B-B14F-4D97-AF65-F5344CB8AC3E}">
        <p14:creationId xmlns:p14="http://schemas.microsoft.com/office/powerpoint/2010/main" val="278494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">
            <a:extLst>
              <a:ext uri="{FF2B5EF4-FFF2-40B4-BE49-F238E27FC236}">
                <a16:creationId xmlns:a16="http://schemas.microsoft.com/office/drawing/2014/main" id="{859C48A9-2FAD-4CB2-9AF3-849F37D80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6F851C-F2C8-4A1A-84A3-A88FF7FC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31" y="1180163"/>
            <a:ext cx="3910905" cy="4497674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</a:p>
        </p:txBody>
      </p:sp>
      <p:sp>
        <p:nvSpPr>
          <p:cNvPr id="108" name="Freeform 145">
            <a:extLst>
              <a:ext uri="{FF2B5EF4-FFF2-40B4-BE49-F238E27FC236}">
                <a16:creationId xmlns:a16="http://schemas.microsoft.com/office/drawing/2014/main" id="{B7D9EBFF-BE38-459C-8398-C529622C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18215" y="6458027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85">
            <a:extLst>
              <a:ext uri="{FF2B5EF4-FFF2-40B4-BE49-F238E27FC236}">
                <a16:creationId xmlns:a16="http://schemas.microsoft.com/office/drawing/2014/main" id="{AE183758-6556-4968-8BCD-BF6907D40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30208" y="6379390"/>
            <a:ext cx="127608" cy="97107"/>
          </a:xfrm>
          <a:custGeom>
            <a:avLst/>
            <a:gdLst>
              <a:gd name="T0" fmla="*/ 21 w 39"/>
              <a:gd name="T1" fmla="*/ 0 h 32"/>
              <a:gd name="T2" fmla="*/ 13 w 39"/>
              <a:gd name="T3" fmla="*/ 20 h 32"/>
              <a:gd name="T4" fmla="*/ 21 w 39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2">
                <a:moveTo>
                  <a:pt x="21" y="0"/>
                </a:moveTo>
                <a:cubicBezTo>
                  <a:pt x="39" y="2"/>
                  <a:pt x="32" y="32"/>
                  <a:pt x="13" y="20"/>
                </a:cubicBezTo>
                <a:cubicBezTo>
                  <a:pt x="3" y="23"/>
                  <a:pt x="0" y="1"/>
                  <a:pt x="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41">
            <a:extLst>
              <a:ext uri="{FF2B5EF4-FFF2-40B4-BE49-F238E27FC236}">
                <a16:creationId xmlns:a16="http://schemas.microsoft.com/office/drawing/2014/main" id="{377BE59D-AC3D-4975-A360-8CC5502A8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8445" y="6324969"/>
            <a:ext cx="144445" cy="78339"/>
          </a:xfrm>
          <a:custGeom>
            <a:avLst/>
            <a:gdLst>
              <a:gd name="T0" fmla="*/ 29 w 44"/>
              <a:gd name="T1" fmla="*/ 0 h 26"/>
              <a:gd name="T2" fmla="*/ 26 w 44"/>
              <a:gd name="T3" fmla="*/ 26 h 26"/>
              <a:gd name="T4" fmla="*/ 29 w 44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29" y="0"/>
                </a:moveTo>
                <a:cubicBezTo>
                  <a:pt x="44" y="3"/>
                  <a:pt x="40" y="22"/>
                  <a:pt x="26" y="26"/>
                </a:cubicBezTo>
                <a:cubicBezTo>
                  <a:pt x="0" y="25"/>
                  <a:pt x="11" y="6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1" name="Group 18">
            <a:extLst>
              <a:ext uri="{FF2B5EF4-FFF2-40B4-BE49-F238E27FC236}">
                <a16:creationId xmlns:a16="http://schemas.microsoft.com/office/drawing/2014/main" id="{BE44C9CE-DE8C-411B-B3CB-DC298AA9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8825" y="-31769"/>
            <a:ext cx="740657" cy="6354110"/>
            <a:chOff x="11168825" y="-31769"/>
            <a:chExt cx="740657" cy="6354110"/>
          </a:xfrm>
        </p:grpSpPr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965F0E1-1C9F-466A-8B63-AE6A0A18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1">
              <a:extLst>
                <a:ext uri="{FF2B5EF4-FFF2-40B4-BE49-F238E27FC236}">
                  <a16:creationId xmlns:a16="http://schemas.microsoft.com/office/drawing/2014/main" id="{6C7F7A9F-39EB-4986-88ED-7CC2D7F1E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F54E414E-1FB9-4B7E-B98B-FC408EF0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58B6B8AE-D28A-4D01-9590-81CA9E142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A983289D-FF74-405E-9900-40E892EA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6">
              <a:extLst>
                <a:ext uri="{FF2B5EF4-FFF2-40B4-BE49-F238E27FC236}">
                  <a16:creationId xmlns:a16="http://schemas.microsoft.com/office/drawing/2014/main" id="{6E6E8465-F7F7-4A12-9895-D7559F92A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19847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7">
              <a:extLst>
                <a:ext uri="{FF2B5EF4-FFF2-40B4-BE49-F238E27FC236}">
                  <a16:creationId xmlns:a16="http://schemas.microsoft.com/office/drawing/2014/main" id="{1044257E-F13F-4F72-B3A0-77BBAEF8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6991AD29-0D1D-4943-85B4-396F73331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0">
              <a:extLst>
                <a:ext uri="{FF2B5EF4-FFF2-40B4-BE49-F238E27FC236}">
                  <a16:creationId xmlns:a16="http://schemas.microsoft.com/office/drawing/2014/main" id="{846CC28C-BD2A-4B62-AE65-D758482D8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324" y="18933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">
              <a:extLst>
                <a:ext uri="{FF2B5EF4-FFF2-40B4-BE49-F238E27FC236}">
                  <a16:creationId xmlns:a16="http://schemas.microsoft.com/office/drawing/2014/main" id="{5C52B10D-F487-4B22-AAB6-83D0D0BCA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5721E3D1-7C7D-4287-836E-E18E6C5E1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9">
              <a:extLst>
                <a:ext uri="{FF2B5EF4-FFF2-40B4-BE49-F238E27FC236}">
                  <a16:creationId xmlns:a16="http://schemas.microsoft.com/office/drawing/2014/main" id="{8B7115D0-6F96-43ED-9605-5D5776D0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0">
              <a:extLst>
                <a:ext uri="{FF2B5EF4-FFF2-40B4-BE49-F238E27FC236}">
                  <a16:creationId xmlns:a16="http://schemas.microsoft.com/office/drawing/2014/main" id="{964EAF63-4F75-48E9-839B-72629E0D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1">
              <a:extLst>
                <a:ext uri="{FF2B5EF4-FFF2-40B4-BE49-F238E27FC236}">
                  <a16:creationId xmlns:a16="http://schemas.microsoft.com/office/drawing/2014/main" id="{15C8133D-1BB6-4D30-8E66-AC762418E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2">
              <a:extLst>
                <a:ext uri="{FF2B5EF4-FFF2-40B4-BE49-F238E27FC236}">
                  <a16:creationId xmlns:a16="http://schemas.microsoft.com/office/drawing/2014/main" id="{C900A5D4-F3A2-4DE0-A1FD-256F97AE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3">
              <a:extLst>
                <a:ext uri="{FF2B5EF4-FFF2-40B4-BE49-F238E27FC236}">
                  <a16:creationId xmlns:a16="http://schemas.microsoft.com/office/drawing/2014/main" id="{06019569-CED4-4704-B16F-6C737355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4">
              <a:extLst>
                <a:ext uri="{FF2B5EF4-FFF2-40B4-BE49-F238E27FC236}">
                  <a16:creationId xmlns:a16="http://schemas.microsoft.com/office/drawing/2014/main" id="{C41AAEDF-2C2E-454F-9B1F-B292B6BD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6">
              <a:extLst>
                <a:ext uri="{FF2B5EF4-FFF2-40B4-BE49-F238E27FC236}">
                  <a16:creationId xmlns:a16="http://schemas.microsoft.com/office/drawing/2014/main" id="{27635896-F471-440E-82B8-5F20AA0B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362" y="11524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9">
              <a:extLst>
                <a:ext uri="{FF2B5EF4-FFF2-40B4-BE49-F238E27FC236}">
                  <a16:creationId xmlns:a16="http://schemas.microsoft.com/office/drawing/2014/main" id="{DCCE6371-0732-4622-BF9B-8CDAE655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0">
              <a:extLst>
                <a:ext uri="{FF2B5EF4-FFF2-40B4-BE49-F238E27FC236}">
                  <a16:creationId xmlns:a16="http://schemas.microsoft.com/office/drawing/2014/main" id="{A82995E3-5C87-4E54-948B-78EC02AF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5">
              <a:extLst>
                <a:ext uri="{FF2B5EF4-FFF2-40B4-BE49-F238E27FC236}">
                  <a16:creationId xmlns:a16="http://schemas.microsoft.com/office/drawing/2014/main" id="{B4A33A69-BC3C-4807-BD4F-29051D4FA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8424" y="192673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6">
              <a:extLst>
                <a:ext uri="{FF2B5EF4-FFF2-40B4-BE49-F238E27FC236}">
                  <a16:creationId xmlns:a16="http://schemas.microsoft.com/office/drawing/2014/main" id="{77A8CCDF-F727-49B9-92B3-03C8E755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8061" y="53385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7">
              <a:extLst>
                <a:ext uri="{FF2B5EF4-FFF2-40B4-BE49-F238E27FC236}">
                  <a16:creationId xmlns:a16="http://schemas.microsoft.com/office/drawing/2014/main" id="{2F823EBE-29F9-4853-8151-44177E789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3826" y="221380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8">
              <a:extLst>
                <a:ext uri="{FF2B5EF4-FFF2-40B4-BE49-F238E27FC236}">
                  <a16:creationId xmlns:a16="http://schemas.microsoft.com/office/drawing/2014/main" id="{425EFE7D-59A7-408A-B7EC-3C1915D57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5732" y="114370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9">
              <a:extLst>
                <a:ext uri="{FF2B5EF4-FFF2-40B4-BE49-F238E27FC236}">
                  <a16:creationId xmlns:a16="http://schemas.microsoft.com/office/drawing/2014/main" id="{2A01DF9D-6D4D-42E2-B507-712276E6F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8929" y="1645028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0">
              <a:extLst>
                <a:ext uri="{FF2B5EF4-FFF2-40B4-BE49-F238E27FC236}">
                  <a16:creationId xmlns:a16="http://schemas.microsoft.com/office/drawing/2014/main" id="{FC81B218-8E4D-44A5-81A9-BE68BB68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5" y="28602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1">
              <a:extLst>
                <a:ext uri="{FF2B5EF4-FFF2-40B4-BE49-F238E27FC236}">
                  <a16:creationId xmlns:a16="http://schemas.microsoft.com/office/drawing/2014/main" id="{BDCFABFF-C0E7-4320-A0AC-1E6A244F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6984" y="137352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2">
              <a:extLst>
                <a:ext uri="{FF2B5EF4-FFF2-40B4-BE49-F238E27FC236}">
                  <a16:creationId xmlns:a16="http://schemas.microsoft.com/office/drawing/2014/main" id="{434BFCB7-FEFD-4E62-AF0D-D31435E8E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87" y="85486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75F2A950-86FC-437D-9BAE-52430679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1653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26E9AED6-5A24-489F-8283-2D56A840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2566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FA389496-22E1-4F21-89B2-94F14A397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2539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848F2079-432D-439C-8E89-AC4BE924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4648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92874069-C275-46A3-80AE-8D7C37DBD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158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42DFDE2E-0FF8-4A98-8841-8BB2C536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29293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BF5AE575-247A-4C81-A82D-E3958273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7694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DB8A4B63-89AB-4556-9AE8-89008B8A0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105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5BD141FA-1B13-4C53-84D6-001A33A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4672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2">
              <a:extLst>
                <a:ext uri="{FF2B5EF4-FFF2-40B4-BE49-F238E27FC236}">
                  <a16:creationId xmlns:a16="http://schemas.microsoft.com/office/drawing/2014/main" id="{47B6077C-C574-45F3-8A6E-5B95B289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4658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D667AAED-9B7E-40D4-95D3-804437E6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39499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5">
              <a:extLst>
                <a:ext uri="{FF2B5EF4-FFF2-40B4-BE49-F238E27FC236}">
                  <a16:creationId xmlns:a16="http://schemas.microsoft.com/office/drawing/2014/main" id="{ED4DD42F-20E4-4D5D-B0ED-03EFA335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058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1896D6C0-F361-4426-8D04-0083D15AA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6998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DD7C46C3-2ECB-4656-848D-9067E38A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188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FFD18C07-0032-4C82-BE71-4D51ED4B7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4853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">
              <a:extLst>
                <a:ext uri="{FF2B5EF4-FFF2-40B4-BE49-F238E27FC236}">
                  <a16:creationId xmlns:a16="http://schemas.microsoft.com/office/drawing/2014/main" id="{8950A694-3B9D-46EA-A0F3-7A6649D5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3">
              <a:extLst>
                <a:ext uri="{FF2B5EF4-FFF2-40B4-BE49-F238E27FC236}">
                  <a16:creationId xmlns:a16="http://schemas.microsoft.com/office/drawing/2014/main" id="{D062DE1B-C68A-4A16-BEA3-B003CDA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4">
              <a:extLst>
                <a:ext uri="{FF2B5EF4-FFF2-40B4-BE49-F238E27FC236}">
                  <a16:creationId xmlns:a16="http://schemas.microsoft.com/office/drawing/2014/main" id="{2A1C73D6-A2FB-465F-A15B-36AA5D01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5">
              <a:extLst>
                <a:ext uri="{FF2B5EF4-FFF2-40B4-BE49-F238E27FC236}">
                  <a16:creationId xmlns:a16="http://schemas.microsoft.com/office/drawing/2014/main" id="{D55D7865-E6AE-415D-A8C4-7C5A32A3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6">
              <a:extLst>
                <a:ext uri="{FF2B5EF4-FFF2-40B4-BE49-F238E27FC236}">
                  <a16:creationId xmlns:a16="http://schemas.microsoft.com/office/drawing/2014/main" id="{B9672CA1-9BC0-425C-BF94-79F17939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7">
              <a:extLst>
                <a:ext uri="{FF2B5EF4-FFF2-40B4-BE49-F238E27FC236}">
                  <a16:creationId xmlns:a16="http://schemas.microsoft.com/office/drawing/2014/main" id="{08DFEA9A-A535-458A-9950-A3358C5A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8">
              <a:extLst>
                <a:ext uri="{FF2B5EF4-FFF2-40B4-BE49-F238E27FC236}">
                  <a16:creationId xmlns:a16="http://schemas.microsoft.com/office/drawing/2014/main" id="{23245835-C289-45EA-B41A-1252725F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9">
              <a:extLst>
                <a:ext uri="{FF2B5EF4-FFF2-40B4-BE49-F238E27FC236}">
                  <a16:creationId xmlns:a16="http://schemas.microsoft.com/office/drawing/2014/main" id="{0AFB26ED-87DA-4AFB-AE43-2432C35B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0">
              <a:extLst>
                <a:ext uri="{FF2B5EF4-FFF2-40B4-BE49-F238E27FC236}">
                  <a16:creationId xmlns:a16="http://schemas.microsoft.com/office/drawing/2014/main" id="{253F6336-3C2D-45EB-B6CC-837D55DDD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1">
              <a:extLst>
                <a:ext uri="{FF2B5EF4-FFF2-40B4-BE49-F238E27FC236}">
                  <a16:creationId xmlns:a16="http://schemas.microsoft.com/office/drawing/2014/main" id="{0DA2D173-44B4-483D-A774-4184E409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2">
              <a:extLst>
                <a:ext uri="{FF2B5EF4-FFF2-40B4-BE49-F238E27FC236}">
                  <a16:creationId xmlns:a16="http://schemas.microsoft.com/office/drawing/2014/main" id="{0CB352C4-5B1D-4A74-8554-F4ECE8CD8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3">
              <a:extLst>
                <a:ext uri="{FF2B5EF4-FFF2-40B4-BE49-F238E27FC236}">
                  <a16:creationId xmlns:a16="http://schemas.microsoft.com/office/drawing/2014/main" id="{271B3474-6418-4288-8006-4098D84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4">
              <a:extLst>
                <a:ext uri="{FF2B5EF4-FFF2-40B4-BE49-F238E27FC236}">
                  <a16:creationId xmlns:a16="http://schemas.microsoft.com/office/drawing/2014/main" id="{A9248BB0-07AC-488D-A21C-C5A6A391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5">
              <a:extLst>
                <a:ext uri="{FF2B5EF4-FFF2-40B4-BE49-F238E27FC236}">
                  <a16:creationId xmlns:a16="http://schemas.microsoft.com/office/drawing/2014/main" id="{6CCB1591-9266-4539-8E7B-BD6948551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7">
              <a:extLst>
                <a:ext uri="{FF2B5EF4-FFF2-40B4-BE49-F238E27FC236}">
                  <a16:creationId xmlns:a16="http://schemas.microsoft.com/office/drawing/2014/main" id="{66E23B6C-5D63-47FA-AB5C-B5D0D11F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8">
              <a:extLst>
                <a:ext uri="{FF2B5EF4-FFF2-40B4-BE49-F238E27FC236}">
                  <a16:creationId xmlns:a16="http://schemas.microsoft.com/office/drawing/2014/main" id="{1C0F9B2D-2AAA-4359-AC6B-E3FD5A0A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1">
              <a:extLst>
                <a:ext uri="{FF2B5EF4-FFF2-40B4-BE49-F238E27FC236}">
                  <a16:creationId xmlns:a16="http://schemas.microsoft.com/office/drawing/2014/main" id="{E9D87B5D-B1E8-4FCD-922C-3DEE976A3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7244" y="2708876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2">
              <a:extLst>
                <a:ext uri="{FF2B5EF4-FFF2-40B4-BE49-F238E27FC236}">
                  <a16:creationId xmlns:a16="http://schemas.microsoft.com/office/drawing/2014/main" id="{AF4AF7C2-3909-4813-BE0A-A413F45C2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6284" y="24335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3">
              <a:extLst>
                <a:ext uri="{FF2B5EF4-FFF2-40B4-BE49-F238E27FC236}">
                  <a16:creationId xmlns:a16="http://schemas.microsoft.com/office/drawing/2014/main" id="{A5099345-9081-4A89-99D9-EF03FD94F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5786" y="323006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4">
              <a:extLst>
                <a:ext uri="{FF2B5EF4-FFF2-40B4-BE49-F238E27FC236}">
                  <a16:creationId xmlns:a16="http://schemas.microsoft.com/office/drawing/2014/main" id="{B11A1299-8A1F-4956-B3C2-6D7354C8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0892" y="5353190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5">
              <a:extLst>
                <a:ext uri="{FF2B5EF4-FFF2-40B4-BE49-F238E27FC236}">
                  <a16:creationId xmlns:a16="http://schemas.microsoft.com/office/drawing/2014/main" id="{813AD72B-F579-4FA3-B790-3413BEA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9243" y="300065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6">
              <a:extLst>
                <a:ext uri="{FF2B5EF4-FFF2-40B4-BE49-F238E27FC236}">
                  <a16:creationId xmlns:a16="http://schemas.microsoft.com/office/drawing/2014/main" id="{C38D88ED-8B91-49B6-B47B-B4F2F7A5C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4629" y="3520219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">
              <a:extLst>
                <a:ext uri="{FF2B5EF4-FFF2-40B4-BE49-F238E27FC236}">
                  <a16:creationId xmlns:a16="http://schemas.microsoft.com/office/drawing/2014/main" id="{F3D8BECB-5A31-413A-BDF0-073C3C4C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3941" y="472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8">
              <a:extLst>
                <a:ext uri="{FF2B5EF4-FFF2-40B4-BE49-F238E27FC236}">
                  <a16:creationId xmlns:a16="http://schemas.microsoft.com/office/drawing/2014/main" id="{EAF19333-3DD2-43BA-BAAE-748D65A35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6426" y="421061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9">
              <a:extLst>
                <a:ext uri="{FF2B5EF4-FFF2-40B4-BE49-F238E27FC236}">
                  <a16:creationId xmlns:a16="http://schemas.microsoft.com/office/drawing/2014/main" id="{573E1D95-E168-45FC-AC44-2AB70BB57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9321" y="4473061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00">
              <a:extLst>
                <a:ext uri="{FF2B5EF4-FFF2-40B4-BE49-F238E27FC236}">
                  <a16:creationId xmlns:a16="http://schemas.microsoft.com/office/drawing/2014/main" id="{CE894873-89D2-4FE3-A432-8E8603EB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8830" y="3839052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1">
              <a:extLst>
                <a:ext uri="{FF2B5EF4-FFF2-40B4-BE49-F238E27FC236}">
                  <a16:creationId xmlns:a16="http://schemas.microsoft.com/office/drawing/2014/main" id="{513D056D-2B7A-4F18-80FE-05358FD3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3547" y="508820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2">
              <a:extLst>
                <a:ext uri="{FF2B5EF4-FFF2-40B4-BE49-F238E27FC236}">
                  <a16:creationId xmlns:a16="http://schemas.microsoft.com/office/drawing/2014/main" id="{83602C49-58ED-42C8-B7FD-65BACB954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8877" y="571180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03">
              <a:extLst>
                <a:ext uri="{FF2B5EF4-FFF2-40B4-BE49-F238E27FC236}">
                  <a16:creationId xmlns:a16="http://schemas.microsoft.com/office/drawing/2014/main" id="{E2E66761-0338-48F1-BE5A-8A5AF19DC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2634" y="59190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4">
              <a:extLst>
                <a:ext uri="{FF2B5EF4-FFF2-40B4-BE49-F238E27FC236}">
                  <a16:creationId xmlns:a16="http://schemas.microsoft.com/office/drawing/2014/main" id="{2F5694C3-9B6C-48D6-A828-9B393F17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094" y="240897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3">
              <a:extLst>
                <a:ext uri="{FF2B5EF4-FFF2-40B4-BE49-F238E27FC236}">
                  <a16:creationId xmlns:a16="http://schemas.microsoft.com/office/drawing/2014/main" id="{4AB20198-2EC0-4574-A70E-9B7166C2F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9435" y="479689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:a16="http://schemas.microsoft.com/office/drawing/2014/main" id="{4C97BB7D-625E-4D2D-BC87-785EDCB3C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839" y="356321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:a16="http://schemas.microsoft.com/office/drawing/2014/main" id="{FC68E95F-01B4-4114-A7BD-32E3D314C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126" y="422606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7">
              <a:extLst>
                <a:ext uri="{FF2B5EF4-FFF2-40B4-BE49-F238E27FC236}">
                  <a16:creationId xmlns:a16="http://schemas.microsoft.com/office/drawing/2014/main" id="{B20BB92B-364F-4F10-9567-F286509A1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4443" y="596268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9">
              <a:extLst>
                <a:ext uri="{FF2B5EF4-FFF2-40B4-BE49-F238E27FC236}">
                  <a16:creationId xmlns:a16="http://schemas.microsoft.com/office/drawing/2014/main" id="{D169AC19-639E-42F2-8431-2FB4D0983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0504" y="618305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6">
              <a:extLst>
                <a:ext uri="{FF2B5EF4-FFF2-40B4-BE49-F238E27FC236}">
                  <a16:creationId xmlns:a16="http://schemas.microsoft.com/office/drawing/2014/main" id="{E78E9D8E-286B-48D4-B196-79F4F76A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018" y="6119642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">
              <a:extLst>
                <a:ext uri="{FF2B5EF4-FFF2-40B4-BE49-F238E27FC236}">
                  <a16:creationId xmlns:a16="http://schemas.microsoft.com/office/drawing/2014/main" id="{974AB854-D28A-4EA2-BCAB-10CB78BA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542" y="41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2" name="Freeform 118">
            <a:extLst>
              <a:ext uri="{FF2B5EF4-FFF2-40B4-BE49-F238E27FC236}">
                <a16:creationId xmlns:a16="http://schemas.microsoft.com/office/drawing/2014/main" id="{3A8CD798-CB25-45CA-B21C-641CF4610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207776" y="6698118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87">
            <a:extLst>
              <a:ext uri="{FF2B5EF4-FFF2-40B4-BE49-F238E27FC236}">
                <a16:creationId xmlns:a16="http://schemas.microsoft.com/office/drawing/2014/main" id="{39AEB1B0-022C-404F-BAD4-D137A7AC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454699" y="6633625"/>
            <a:ext cx="134697" cy="90579"/>
          </a:xfrm>
          <a:custGeom>
            <a:avLst/>
            <a:gdLst>
              <a:gd name="T0" fmla="*/ 27 w 41"/>
              <a:gd name="T1" fmla="*/ 0 h 30"/>
              <a:gd name="T2" fmla="*/ 41 w 41"/>
              <a:gd name="T3" fmla="*/ 19 h 30"/>
              <a:gd name="T4" fmla="*/ 27 w 41"/>
              <a:gd name="T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0">
                <a:moveTo>
                  <a:pt x="27" y="0"/>
                </a:moveTo>
                <a:cubicBezTo>
                  <a:pt x="35" y="0"/>
                  <a:pt x="40" y="11"/>
                  <a:pt x="41" y="19"/>
                </a:cubicBezTo>
                <a:cubicBezTo>
                  <a:pt x="21" y="30"/>
                  <a:pt x="0" y="10"/>
                  <a:pt x="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8">
            <a:extLst>
              <a:ext uri="{FF2B5EF4-FFF2-40B4-BE49-F238E27FC236}">
                <a16:creationId xmlns:a16="http://schemas.microsoft.com/office/drawing/2014/main" id="{49DF50F8-4893-4663-A0A2-E4AD00AC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7521" y="6663369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241271B-37F8-4060-9C34-B8A61DC73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424158"/>
              </p:ext>
            </p:extLst>
          </p:nvPr>
        </p:nvGraphicFramePr>
        <p:xfrm>
          <a:off x="5364127" y="567346"/>
          <a:ext cx="5430960" cy="5719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20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D0E35-248F-438A-AD58-5CDED5E1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5A81E2-1DDF-442B-A562-509D160D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/>
              <a:t>Query 1</a:t>
            </a:r>
            <a:r>
              <a:rPr lang="it-IT" dirty="0"/>
              <a:t> – Calcolare per ogni cella del Mar Mediterraneo Occidentale il numero medio di navi militari, passeggeri, cargo e di altro tipo nell’arco di :</a:t>
            </a:r>
          </a:p>
          <a:p>
            <a:pPr marL="514350"/>
            <a:r>
              <a:rPr lang="it-IT" sz="1600" b="0" dirty="0"/>
              <a:t>7 giorni</a:t>
            </a:r>
          </a:p>
          <a:p>
            <a:pPr marL="514350"/>
            <a:r>
              <a:rPr lang="it-IT" sz="1600" b="0" dirty="0"/>
              <a:t>1 mese</a:t>
            </a:r>
            <a:endParaRPr lang="it-IT" sz="1600" dirty="0"/>
          </a:p>
          <a:p>
            <a:r>
              <a:rPr lang="it-IT" b="1" dirty="0"/>
              <a:t>Query 2 </a:t>
            </a:r>
            <a:r>
              <a:rPr lang="it-IT" dirty="0"/>
              <a:t>– Fornire una classifica delle 3 celle più frequentate nel Mar Mediterraneo occidentale e orientale divisi per mattina (00:00-11:59) e pomeriggio (12:00-23:59) nell’arco di:</a:t>
            </a:r>
          </a:p>
          <a:p>
            <a:pPr lvl="2"/>
            <a:r>
              <a:rPr lang="it-IT" b="0" dirty="0"/>
              <a:t>7 giorni</a:t>
            </a:r>
          </a:p>
          <a:p>
            <a:pPr lvl="2"/>
            <a:r>
              <a:rPr lang="it-IT" b="0" dirty="0"/>
              <a:t>1 mese</a:t>
            </a:r>
          </a:p>
          <a:p>
            <a:r>
              <a:rPr lang="it-IT" b="1" dirty="0"/>
              <a:t>Query 3 </a:t>
            </a:r>
            <a:r>
              <a:rPr lang="it-IT" dirty="0"/>
              <a:t>– Fornire una classifica in tempo reale dei 5 viaggi con punteggio di percorrenza più alto nell’arco di:</a:t>
            </a:r>
          </a:p>
          <a:p>
            <a:pPr lvl="2"/>
            <a:r>
              <a:rPr lang="it-IT" b="0" dirty="0"/>
              <a:t>1 ora</a:t>
            </a:r>
          </a:p>
          <a:p>
            <a:pPr lvl="2"/>
            <a:r>
              <a:rPr lang="it-IT" b="0" dirty="0"/>
              <a:t>2 ore</a:t>
            </a:r>
          </a:p>
        </p:txBody>
      </p:sp>
    </p:spTree>
    <p:extLst>
      <p:ext uri="{BB962C8B-B14F-4D97-AF65-F5344CB8AC3E}">
        <p14:creationId xmlns:p14="http://schemas.microsoft.com/office/powerpoint/2010/main" val="8424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2E952-CAF9-4347-A02F-1940B984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Architettura</a:t>
            </a:r>
          </a:p>
        </p:txBody>
      </p:sp>
      <p:pic>
        <p:nvPicPr>
          <p:cNvPr id="6" name="Immagine 5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339C1490-5C8E-4FF1-B3C7-4D8A13B9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93" y="3728232"/>
            <a:ext cx="3124200" cy="3124200"/>
          </a:xfrm>
          <a:prstGeom prst="rect">
            <a:avLst/>
          </a:prstGeom>
        </p:spPr>
      </p:pic>
      <p:pic>
        <p:nvPicPr>
          <p:cNvPr id="7" name="Picture 2" descr="Apache NiFi And Kafka Docker Example | by Cory Maklin | Towards Data Science">
            <a:extLst>
              <a:ext uri="{FF2B5EF4-FFF2-40B4-BE49-F238E27FC236}">
                <a16:creationId xmlns:a16="http://schemas.microsoft.com/office/drawing/2014/main" id="{00D9CA0E-E431-407D-AD9B-BABDB463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2" y="3566478"/>
            <a:ext cx="2462846" cy="13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dis logo - BigR.io">
            <a:extLst>
              <a:ext uri="{FF2B5EF4-FFF2-40B4-BE49-F238E27FC236}">
                <a16:creationId xmlns:a16="http://schemas.microsoft.com/office/drawing/2014/main" id="{0A72EC06-0132-4FDF-91F9-9C78EC41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701" y="3519584"/>
            <a:ext cx="2279937" cy="13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D67F8B7-2CBD-44A7-AA01-24CEFEC24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76" y="1534065"/>
            <a:ext cx="2279937" cy="2279937"/>
          </a:xfrm>
          <a:prstGeom prst="rect">
            <a:avLst/>
          </a:prstGeom>
        </p:spPr>
      </p:pic>
      <p:pic>
        <p:nvPicPr>
          <p:cNvPr id="13" name="Immagine 12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A14B6C3B-7788-4078-BB3C-2FCA43CD8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64" y="1965960"/>
            <a:ext cx="2705230" cy="1325563"/>
          </a:xfrm>
          <a:prstGeom prst="rect">
            <a:avLst/>
          </a:prstGeom>
        </p:spPr>
      </p:pic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47EFC390-1A3A-4F61-A5AE-563AF42615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04134" y="2965817"/>
            <a:ext cx="937736" cy="587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F2545AFA-C18B-40DD-BE84-71EC1A4BD24A}"/>
              </a:ext>
            </a:extLst>
          </p:cNvPr>
          <p:cNvCxnSpPr>
            <a:cxnSpLocks/>
          </p:cNvCxnSpPr>
          <p:nvPr/>
        </p:nvCxnSpPr>
        <p:spPr>
          <a:xfrm flipV="1">
            <a:off x="5593593" y="2628742"/>
            <a:ext cx="1304357" cy="456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029466F0-BBE1-4AA0-8F50-334B70FA24F8}"/>
              </a:ext>
            </a:extLst>
          </p:cNvPr>
          <p:cNvCxnSpPr>
            <a:cxnSpLocks/>
          </p:cNvCxnSpPr>
          <p:nvPr/>
        </p:nvCxnSpPr>
        <p:spPr>
          <a:xfrm>
            <a:off x="5593593" y="3154046"/>
            <a:ext cx="2955603" cy="102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861AABF-647B-4A5D-93BE-6470A5E72A0E}"/>
              </a:ext>
            </a:extLst>
          </p:cNvPr>
          <p:cNvSpPr txBox="1"/>
          <p:nvPr/>
        </p:nvSpPr>
        <p:spPr>
          <a:xfrm>
            <a:off x="1485322" y="3081185"/>
            <a:ext cx="114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E640CA6-28BD-4989-BBC4-CF7A77C5CFF6}"/>
              </a:ext>
            </a:extLst>
          </p:cNvPr>
          <p:cNvSpPr txBox="1"/>
          <p:nvPr/>
        </p:nvSpPr>
        <p:spPr>
          <a:xfrm>
            <a:off x="5753315" y="2218425"/>
            <a:ext cx="114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accent1"/>
                </a:solidFill>
              </a:rPr>
              <a:t>metrics</a:t>
            </a:r>
            <a:r>
              <a:rPr lang="it-IT" sz="1400" dirty="0">
                <a:solidFill>
                  <a:schemeClr val="accent1"/>
                </a:solidFill>
              </a:rPr>
              <a:t> report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C55EA7-8F46-45BD-A0B6-5D22BE193FB2}"/>
              </a:ext>
            </a:extLst>
          </p:cNvPr>
          <p:cNvSpPr txBox="1"/>
          <p:nvPr/>
        </p:nvSpPr>
        <p:spPr>
          <a:xfrm>
            <a:off x="7454475" y="3668113"/>
            <a:ext cx="114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341161-0EB8-49AA-AF0B-501E03F3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913" y="1276321"/>
            <a:ext cx="1986064" cy="882695"/>
          </a:xfrm>
          <a:prstGeom prst="rect">
            <a:avLst/>
          </a:prstGeom>
          <a:noFill/>
        </p:spPr>
      </p:pic>
      <p:cxnSp>
        <p:nvCxnSpPr>
          <p:cNvPr id="4" name="Connettore curvo 3">
            <a:extLst>
              <a:ext uri="{FF2B5EF4-FFF2-40B4-BE49-F238E27FC236}">
                <a16:creationId xmlns:a16="http://schemas.microsoft.com/office/drawing/2014/main" id="{57E9502E-CA56-447D-A482-704F1AAC941F}"/>
              </a:ext>
            </a:extLst>
          </p:cNvPr>
          <p:cNvCxnSpPr>
            <a:stCxn id="11" idx="3"/>
            <a:endCxn id="2050" idx="2"/>
          </p:cNvCxnSpPr>
          <p:nvPr/>
        </p:nvCxnSpPr>
        <p:spPr>
          <a:xfrm flipV="1">
            <a:off x="8976913" y="2159016"/>
            <a:ext cx="993032" cy="515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14A2B3A-F19D-4283-960D-416FFDCADFB5}"/>
              </a:ext>
            </a:extLst>
          </p:cNvPr>
          <p:cNvSpPr txBox="1"/>
          <p:nvPr/>
        </p:nvSpPr>
        <p:spPr>
          <a:xfrm>
            <a:off x="9693127" y="2447995"/>
            <a:ext cx="126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accent1"/>
                </a:solidFill>
              </a:rPr>
              <a:t>visualization</a:t>
            </a:r>
            <a:endParaRPr lang="it-IT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E1B85-B997-4BD2-A617-8A2FF1E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latin typeface="Roboto" panose="02000000000000000000" pitchFamily="2" charset="0"/>
                <a:ea typeface="Roboto" panose="02000000000000000000" pitchFamily="2" charset="0"/>
              </a:rPr>
              <a:t>Ingestion</a:t>
            </a:r>
            <a:endParaRPr lang="it-IT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magine 4" descr="Immagine che contiene testo, mappa, interni&#10;&#10;Descrizione generata automaticamente">
            <a:extLst>
              <a:ext uri="{FF2B5EF4-FFF2-40B4-BE49-F238E27FC236}">
                <a16:creationId xmlns:a16="http://schemas.microsoft.com/office/drawing/2014/main" id="{09D8275F-43F1-43C9-BFD2-2060C408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7" y="1828483"/>
            <a:ext cx="10619198" cy="44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F02CE-15BD-486C-BA19-7A40889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Queries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02945D-D90C-4DB0-9641-911CC652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85242"/>
            <a:ext cx="9634011" cy="2867488"/>
          </a:xfrm>
        </p:spPr>
        <p:txBody>
          <a:bodyPr numCol="2">
            <a:normAutofit fontScale="85000" lnSpcReduction="10000"/>
          </a:bodyPr>
          <a:lstStyle/>
          <a:p>
            <a:r>
              <a:rPr lang="it-IT" dirty="0"/>
              <a:t>Id</a:t>
            </a:r>
          </a:p>
          <a:p>
            <a:r>
              <a:rPr lang="it-IT" dirty="0" err="1"/>
              <a:t>Ship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r>
              <a:rPr lang="it-IT" dirty="0" err="1"/>
              <a:t>Lon</a:t>
            </a:r>
            <a:endParaRPr lang="it-IT" dirty="0"/>
          </a:p>
          <a:p>
            <a:r>
              <a:rPr lang="it-IT" dirty="0" err="1"/>
              <a:t>Lat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Cell id</a:t>
            </a:r>
          </a:p>
          <a:p>
            <a:r>
              <a:rPr lang="it-IT" dirty="0" err="1"/>
              <a:t>Timestamp</a:t>
            </a:r>
            <a:endParaRPr lang="it-IT" dirty="0"/>
          </a:p>
          <a:p>
            <a:r>
              <a:rPr lang="it-IT" dirty="0"/>
              <a:t>Trip id</a:t>
            </a:r>
          </a:p>
          <a:p>
            <a:r>
              <a:rPr lang="it-IT" dirty="0"/>
              <a:t>Sea </a:t>
            </a:r>
            <a:r>
              <a:rPr lang="it-IT" dirty="0" err="1"/>
              <a:t>type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9B727E-9FE3-4AF1-A0EC-4A081740BBA2}"/>
              </a:ext>
            </a:extLst>
          </p:cNvPr>
          <p:cNvSpPr txBox="1"/>
          <p:nvPr/>
        </p:nvSpPr>
        <p:spPr>
          <a:xfrm>
            <a:off x="1069848" y="1713390"/>
            <a:ext cx="979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stata realizzata una classe </a:t>
            </a:r>
            <a:r>
              <a:rPr lang="it-IT" b="1" dirty="0"/>
              <a:t>Record</a:t>
            </a:r>
            <a:r>
              <a:rPr lang="it-IT" dirty="0"/>
              <a:t> per mantenere tutti i dati necessari per l’esecuzione delle queries: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F02CE-15BD-486C-BA19-7A40889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Queries: Sea </a:t>
            </a:r>
            <a:r>
              <a:rPr lang="it-IT" b="1" dirty="0" err="1"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BA57F290-C159-43BA-AB88-E4D9C2393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1" b="8209"/>
          <a:stretch/>
        </p:blipFill>
        <p:spPr>
          <a:xfrm>
            <a:off x="584502" y="1828483"/>
            <a:ext cx="10119357" cy="432039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DAEAB0C-E2FB-44C1-86BE-C63445F4F431}"/>
              </a:ext>
            </a:extLst>
          </p:cNvPr>
          <p:cNvCxnSpPr/>
          <p:nvPr/>
        </p:nvCxnSpPr>
        <p:spPr>
          <a:xfrm flipV="1">
            <a:off x="6489577" y="5051394"/>
            <a:ext cx="532660" cy="2485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E67DB6D-7D55-49B6-A45C-ED1C70BC05C1}"/>
              </a:ext>
            </a:extLst>
          </p:cNvPr>
          <p:cNvCxnSpPr/>
          <p:nvPr/>
        </p:nvCxnSpPr>
        <p:spPr>
          <a:xfrm flipV="1">
            <a:off x="7103615" y="1828483"/>
            <a:ext cx="0" cy="39150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AFAA4B14-C8DD-46C0-865F-14B08A7E7DDD}"/>
              </a:ext>
            </a:extLst>
          </p:cNvPr>
          <p:cNvCxnSpPr/>
          <p:nvPr/>
        </p:nvCxnSpPr>
        <p:spPr>
          <a:xfrm>
            <a:off x="6800295" y="3213717"/>
            <a:ext cx="2947387" cy="887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F02CE-15BD-486C-BA19-7A40889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Queries: Query 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B05164F-AA95-414F-A30E-10A75A68A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32" y="1828483"/>
            <a:ext cx="6488442" cy="4484479"/>
          </a:xfrm>
        </p:spPr>
      </p:pic>
    </p:spTree>
    <p:extLst>
      <p:ext uri="{BB962C8B-B14F-4D97-AF65-F5344CB8AC3E}">
        <p14:creationId xmlns:p14="http://schemas.microsoft.com/office/powerpoint/2010/main" val="168670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F02CE-15BD-486C-BA19-7A40889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Queries: Query 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D505B84-98D0-4F7B-88EA-3E31AA21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5" y="2090991"/>
            <a:ext cx="10137015" cy="3937518"/>
          </a:xfrm>
        </p:spPr>
      </p:pic>
    </p:spTree>
    <p:extLst>
      <p:ext uri="{BB962C8B-B14F-4D97-AF65-F5344CB8AC3E}">
        <p14:creationId xmlns:p14="http://schemas.microsoft.com/office/powerpoint/2010/main" val="139509842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295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Modern Love</vt:lpstr>
      <vt:lpstr>Roboto</vt:lpstr>
      <vt:lpstr>BohemianVTI</vt:lpstr>
      <vt:lpstr>SABD 2020-2021</vt:lpstr>
      <vt:lpstr>Indice</vt:lpstr>
      <vt:lpstr>Introduzione</vt:lpstr>
      <vt:lpstr>Architettura</vt:lpstr>
      <vt:lpstr>Ingestion</vt:lpstr>
      <vt:lpstr>Queries</vt:lpstr>
      <vt:lpstr>Queries: Sea Type </vt:lpstr>
      <vt:lpstr>Queries: Query 1</vt:lpstr>
      <vt:lpstr>Queries: Query 2</vt:lpstr>
      <vt:lpstr>Queries: Query 3</vt:lpstr>
      <vt:lpstr>Visualizzazione</vt:lpstr>
      <vt:lpstr>Visualizzazione: SABD_2</vt:lpstr>
      <vt:lpstr>Visualizzazione: SABD_2 metrics</vt:lpstr>
      <vt:lpstr>Performance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2020-2021</dc:title>
  <dc:creator>lisa trombetti</dc:creator>
  <cp:lastModifiedBy>lisa trombetti</cp:lastModifiedBy>
  <cp:revision>10</cp:revision>
  <dcterms:created xsi:type="dcterms:W3CDTF">2021-07-07T17:50:20Z</dcterms:created>
  <dcterms:modified xsi:type="dcterms:W3CDTF">2021-07-08T16:04:54Z</dcterms:modified>
</cp:coreProperties>
</file>