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8" r:id="rId3"/>
    <p:sldId id="266" r:id="rId4"/>
    <p:sldId id="267" r:id="rId5"/>
    <p:sldId id="269" r:id="rId6"/>
    <p:sldId id="270" r:id="rId7"/>
    <p:sldId id="271" r:id="rId8"/>
    <p:sldId id="272" r:id="rId9"/>
    <p:sldId id="278" r:id="rId10"/>
    <p:sldId id="279" r:id="rId11"/>
    <p:sldId id="280" r:id="rId12"/>
    <p:sldId id="277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1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1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versit&#224;\Magistrale\SABD\Progetto1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Grafici!$B$2:$E$2</c:f>
              <c:numCache>
                <c:formatCode>0</c:formatCode>
                <c:ptCount val="4"/>
                <c:pt idx="0">
                  <c:v>22.6</c:v>
                </c:pt>
                <c:pt idx="1">
                  <c:v>18.2</c:v>
                </c:pt>
                <c:pt idx="2">
                  <c:v>16.100000000000001</c:v>
                </c:pt>
                <c:pt idx="3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B-4320-AD90-B5D84C7E5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Grafici!$B$4:$E$4</c:f>
              <c:numCache>
                <c:formatCode>0</c:formatCode>
                <c:ptCount val="4"/>
                <c:pt idx="0">
                  <c:v>20.6</c:v>
                </c:pt>
                <c:pt idx="1">
                  <c:v>18.3</c:v>
                </c:pt>
                <c:pt idx="2">
                  <c:v>16.600000000000001</c:v>
                </c:pt>
                <c:pt idx="3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F-478E-9231-6047676A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Grafici!$B$7:$E$7</c:f>
              <c:numCache>
                <c:formatCode>General</c:formatCode>
                <c:ptCount val="4"/>
                <c:pt idx="0">
                  <c:v>32</c:v>
                </c:pt>
                <c:pt idx="1">
                  <c:v>26</c:v>
                </c:pt>
                <c:pt idx="2">
                  <c:v>25</c:v>
                </c:pt>
                <c:pt idx="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BA-4F8F-B168-6DC63C6B3F70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Grafici!$B$8:$E$8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23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BA-4F8F-B168-6DC63C6B3F70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Grafici!$B$9:$E$9</c:f>
              <c:numCache>
                <c:formatCode>General</c:formatCode>
                <c:ptCount val="4"/>
                <c:pt idx="0">
                  <c:v>36</c:v>
                </c:pt>
                <c:pt idx="1">
                  <c:v>27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BA-4F8F-B168-6DC63C6B3F70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Grafici!$B$10:$E$10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BA-4F8F-B168-6DC63C6B3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 Bisecting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Grafici!$B$12:$E$12</c:f>
              <c:numCache>
                <c:formatCode>General</c:formatCode>
                <c:ptCount val="4"/>
                <c:pt idx="0">
                  <c:v>31</c:v>
                </c:pt>
                <c:pt idx="1">
                  <c:v>29</c:v>
                </c:pt>
                <c:pt idx="2">
                  <c:v>27</c:v>
                </c:pt>
                <c:pt idx="3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FB-4DE1-B8AF-D2FD93EAEBF4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Grafici!$B$13:$E$13</c:f>
              <c:numCache>
                <c:formatCode>General</c:formatCode>
                <c:ptCount val="4"/>
                <c:pt idx="0">
                  <c:v>34</c:v>
                </c:pt>
                <c:pt idx="1">
                  <c:v>29</c:v>
                </c:pt>
                <c:pt idx="2">
                  <c:v>27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FB-4DE1-B8AF-D2FD93EAEBF4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Grafici!$B$14:$E$14</c:f>
              <c:numCache>
                <c:formatCode>General</c:formatCode>
                <c:ptCount val="4"/>
                <c:pt idx="0">
                  <c:v>32</c:v>
                </c:pt>
                <c:pt idx="1">
                  <c:v>30</c:v>
                </c:pt>
                <c:pt idx="2">
                  <c:v>26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FB-4DE1-B8AF-D2FD93EAEBF4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Grafici!$B$15:$E$15</c:f>
              <c:numCache>
                <c:formatCode>General</c:formatCode>
                <c:ptCount val="4"/>
                <c:pt idx="0">
                  <c:v>36</c:v>
                </c:pt>
                <c:pt idx="1">
                  <c:v>31</c:v>
                </c:pt>
                <c:pt idx="2">
                  <c:v>28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FB-4DE1-B8AF-D2FD93EAE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5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SQL Query3 </a:t>
            </a:r>
            <a:r>
              <a:rPr lang="en-US" baseline="0"/>
              <a:t>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Grafici!$B$20:$E$20</c:f>
              <c:numCache>
                <c:formatCode>General</c:formatCode>
                <c:ptCount val="4"/>
                <c:pt idx="0">
                  <c:v>80</c:v>
                </c:pt>
                <c:pt idx="1">
                  <c:v>51</c:v>
                </c:pt>
                <c:pt idx="2">
                  <c:v>46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8-4971-83CC-0311B44F52B5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Grafici!$B$21:$E$21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45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8-4971-83CC-0311B44F52B5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Grafici!$B$22:$E$22</c:f>
              <c:numCache>
                <c:formatCode>General</c:formatCode>
                <c:ptCount val="4"/>
                <c:pt idx="0">
                  <c:v>56</c:v>
                </c:pt>
                <c:pt idx="1">
                  <c:v>48</c:v>
                </c:pt>
                <c:pt idx="2">
                  <c:v>44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C8-4971-83CC-0311B44F52B5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Grafici!$B$23:$E$23</c:f>
              <c:numCache>
                <c:formatCode>General</c:formatCode>
                <c:ptCount val="4"/>
                <c:pt idx="0">
                  <c:v>60</c:v>
                </c:pt>
                <c:pt idx="1">
                  <c:v>50</c:v>
                </c:pt>
                <c:pt idx="2">
                  <c:v>42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C8-4971-83CC-0311B44F5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SQL Query3 </a:t>
            </a:r>
            <a:r>
              <a:rPr lang="en-US" baseline="0"/>
              <a:t> Bisecting K-means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k=2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Grafici!$B$26:$E$26</c:f>
              <c:numCache>
                <c:formatCode>General</c:formatCode>
                <c:ptCount val="4"/>
                <c:pt idx="0">
                  <c:v>70</c:v>
                </c:pt>
                <c:pt idx="1">
                  <c:v>52</c:v>
                </c:pt>
                <c:pt idx="2">
                  <c:v>47</c:v>
                </c:pt>
                <c:pt idx="3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66-4C5F-8B5E-B6996D717777}"/>
            </c:ext>
          </c:extLst>
        </c:ser>
        <c:ser>
          <c:idx val="1"/>
          <c:order val="1"/>
          <c:tx>
            <c:v>k=3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Grafici!$B$27:$E$27</c:f>
              <c:numCache>
                <c:formatCode>General</c:formatCode>
                <c:ptCount val="4"/>
                <c:pt idx="0">
                  <c:v>100</c:v>
                </c:pt>
                <c:pt idx="1">
                  <c:v>57</c:v>
                </c:pt>
                <c:pt idx="2">
                  <c:v>49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66-4C5F-8B5E-B6996D717777}"/>
            </c:ext>
          </c:extLst>
        </c:ser>
        <c:ser>
          <c:idx val="2"/>
          <c:order val="2"/>
          <c:tx>
            <c:v>k=4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Grafici!$B$28:$E$28</c:f>
              <c:numCache>
                <c:formatCode>General</c:formatCode>
                <c:ptCount val="4"/>
                <c:pt idx="0">
                  <c:v>70</c:v>
                </c:pt>
                <c:pt idx="1">
                  <c:v>54</c:v>
                </c:pt>
                <c:pt idx="2">
                  <c:v>50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66-4C5F-8B5E-B6996D717777}"/>
            </c:ext>
          </c:extLst>
        </c:ser>
        <c:ser>
          <c:idx val="3"/>
          <c:order val="3"/>
          <c:tx>
            <c:v>k=5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Grafici!$B$29:$E$29</c:f>
              <c:numCache>
                <c:formatCode>General</c:formatCode>
                <c:ptCount val="4"/>
                <c:pt idx="0">
                  <c:v>70</c:v>
                </c:pt>
                <c:pt idx="1">
                  <c:v>57</c:v>
                </c:pt>
                <c:pt idx="2">
                  <c:v>50</c:v>
                </c:pt>
                <c:pt idx="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66-4C5F-8B5E-B6996D717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Query2</a:t>
            </a:r>
            <a:r>
              <a:rPr lang="en-US" baseline="0"/>
              <a:t> a confronto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Grafici!$B$4:$E$4</c:f>
              <c:numCache>
                <c:formatCode>0</c:formatCode>
                <c:ptCount val="4"/>
                <c:pt idx="0">
                  <c:v>20.6</c:v>
                </c:pt>
                <c:pt idx="1">
                  <c:v>18.3</c:v>
                </c:pt>
                <c:pt idx="2">
                  <c:v>16.600000000000001</c:v>
                </c:pt>
                <c:pt idx="3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C3-46D7-95FA-540E65110B96}"/>
            </c:ext>
          </c:extLst>
        </c:ser>
        <c:ser>
          <c:idx val="1"/>
          <c:order val="1"/>
          <c:tx>
            <c:v>sql-query2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Grafici!$B$17:$E$17</c:f>
              <c:numCache>
                <c:formatCode>0</c:formatCode>
                <c:ptCount val="4"/>
                <c:pt idx="0">
                  <c:v>64.900000000000006</c:v>
                </c:pt>
                <c:pt idx="1">
                  <c:v>46.8</c:v>
                </c:pt>
                <c:pt idx="2">
                  <c:v>41</c:v>
                </c:pt>
                <c:pt idx="3">
                  <c:v>34.9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C3-46D7-95FA-540E65110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Query3 </a:t>
            </a:r>
            <a:r>
              <a:rPr lang="en-US" baseline="0"/>
              <a:t>a confronto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query3 kmeans</c:v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Grafici!$B$8:$E$8</c:f>
              <c:numCache>
                <c:formatCode>General</c:formatCode>
                <c:ptCount val="4"/>
                <c:pt idx="0">
                  <c:v>33</c:v>
                </c:pt>
                <c:pt idx="1">
                  <c:v>27</c:v>
                </c:pt>
                <c:pt idx="2">
                  <c:v>23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1-42BF-AF44-EE4DAE769329}"/>
            </c:ext>
          </c:extLst>
        </c:ser>
        <c:ser>
          <c:idx val="1"/>
          <c:order val="1"/>
          <c:tx>
            <c:v>query3 bisec-kmeans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Grafici!$B$13:$E$13</c:f>
              <c:numCache>
                <c:formatCode>General</c:formatCode>
                <c:ptCount val="4"/>
                <c:pt idx="0">
                  <c:v>34</c:v>
                </c:pt>
                <c:pt idx="1">
                  <c:v>29</c:v>
                </c:pt>
                <c:pt idx="2">
                  <c:v>27</c:v>
                </c:pt>
                <c:pt idx="3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1-42BF-AF44-EE4DAE769329}"/>
            </c:ext>
          </c:extLst>
        </c:ser>
        <c:ser>
          <c:idx val="2"/>
          <c:order val="2"/>
          <c:tx>
            <c:v>sql-query3 kmeans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Grafici!$B$21:$E$21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45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F1-42BF-AF44-EE4DAE769329}"/>
            </c:ext>
          </c:extLst>
        </c:ser>
        <c:ser>
          <c:idx val="3"/>
          <c:order val="3"/>
          <c:tx>
            <c:v>sql-query3 bisec-kmeans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Grafici!$B$1:$E$1</c:f>
              <c:numCache>
                <c:formatCode>0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Grafici!$B$27:$E$27</c:f>
              <c:numCache>
                <c:formatCode>General</c:formatCode>
                <c:ptCount val="4"/>
                <c:pt idx="0">
                  <c:v>100</c:v>
                </c:pt>
                <c:pt idx="1">
                  <c:v>57</c:v>
                </c:pt>
                <c:pt idx="2">
                  <c:v>49</c:v>
                </c:pt>
                <c:pt idx="3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F1-42BF-AF44-EE4DAE769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689904"/>
        <c:axId val="2014683664"/>
      </c:lineChart>
      <c:catAx>
        <c:axId val="201468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spark-worker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3664"/>
        <c:crosses val="autoZero"/>
        <c:auto val="1"/>
        <c:lblAlgn val="ctr"/>
        <c:lblOffset val="100"/>
        <c:noMultiLvlLbl val="0"/>
      </c:catAx>
      <c:valAx>
        <c:axId val="2014683664"/>
        <c:scaling>
          <c:orientation val="minMax"/>
          <c:max val="10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4689904"/>
        <c:crosses val="autoZero"/>
        <c:crossBetween val="between"/>
        <c:majorUnit val="20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A9074-3937-4A0F-8E7C-37C8866D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C0124D-D3DD-46FB-AAE0-1D7E5B2A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F03410-BEE4-4157-A0AE-E90CA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31D5C-B88E-4F51-BF7C-4CB54B27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ED3B7-FA5D-4AA7-9CB2-805D1E70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B19E3-BB53-4F98-9925-427E0AA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5FC305-39A2-444E-B1F6-B20B9B6B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E326A-B0B1-4752-8D0D-D1E95B3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3473C-543A-43FA-BC93-24B2AAF0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0763F4-544E-49F4-8D96-33445CE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E6409A-E43D-4C6B-BF7E-797ABB4A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C98FDB-65EC-4513-98CB-0BC2FCA9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218F8C-91D2-4E28-8B4E-BD045214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A8F5C2-EB6F-4622-9FB1-A1269512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7F3DDA-5589-4E6B-9313-E9118E4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31351-A2A0-428B-9F4C-6B2CD9D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35CF-8EB4-47EF-B1BE-52674C9E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130816-2826-4076-A2A7-4637D01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828E3-EDB0-40D7-90E2-122636D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D603D5-43CC-4198-813D-16CA4E1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0FB36-2E57-42A9-B003-6B2553EE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CE194-F153-4AFE-BEA5-7B719A2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2291C-9CC1-465E-9356-D5311AFD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6ECAC8-FC8E-44CB-9B27-1C9F7C5D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FE3F49-9EC7-48C8-B65B-40A7436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D88C2-4344-4F4B-A5B9-365D0429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FB68E-FA41-45C0-8D34-DB7E9F99D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3DB6BB-3327-4FC1-BCDF-4252067B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BC2916-F29C-4507-93C5-9B106E5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DB4FD-7774-449B-81FA-AFD4DBD8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BAAF5-2817-4FB1-9D7A-68B618EC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77054-8AF2-4CA8-864D-C0CE6110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14CD96-A9D3-4076-A959-2388F688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5053B8-EED2-4AE0-BD32-7FC41F6F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826603-B337-4A78-89B3-ED2AB5CD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AFD13D-0C47-4C42-AC54-3C003185F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60078B-55CF-479A-9CE5-E610267F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81339D-7F2F-4CF8-B822-4ED1846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4B1910-9D50-4C4B-A88F-0976CE10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0A7C4-F09E-4118-8F9B-9405D4C7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93F990-9C0D-4B58-881E-8F06518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9AE812-93D9-4B8B-967E-50B95057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35BC3F-1700-41CB-8AAF-DEA73254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824884-C2CC-4A98-A39D-42D387F5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27AF66-B522-41D9-80CD-1E6CDC1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B0957-1315-4251-97E3-F2C451A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ABC1E-E5B8-453F-996E-D48980AC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E17E2-F78E-41B2-979F-FD1E8BAE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A57E88-560F-49E8-A629-275184E9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C648D-CCAE-4392-84AE-25A5E7FA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34500A-B32E-440F-A1F8-B95DC33B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802216-9F89-4314-876B-CB30FFA2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6DE45-30E6-460E-A3EE-14436601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C32514-3848-4E8F-B101-D84BD8302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BE9645-3AB0-44D0-BF96-B28D7D3A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B9483E-24BD-4666-8048-3572CB2E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0B4B74-AEA2-45FC-82BA-8848605E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6A4E4-AE92-4A86-9D5D-8D02BF25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9D8EB38-BBE3-45F3-81B2-AB90D84A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DA0680-6FF0-430B-AB69-1A581610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45E33-7E50-46F2-B1C6-47385E41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3BACAF-310A-4171-81F8-6D9004D70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858CB-4035-4E6C-BD6F-83AAF45C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lisa9601.grafana.net/dashboard/snapshot/j262Lw4iUP8ucMkrC7MvJtbhqX5878qx?orgId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talia/covid19-opendata-vaccin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F67DA9-FBDC-4B4C-94C2-414DD144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250" y="4051115"/>
            <a:ext cx="6757415" cy="1748006"/>
          </a:xfrm>
        </p:spPr>
        <p:txBody>
          <a:bodyPr anchor="t">
            <a:normAutofit fontScale="90000"/>
          </a:bodyPr>
          <a:lstStyle/>
          <a:p>
            <a:pPr algn="r"/>
            <a:r>
              <a:rPr lang="it-IT" sz="5600" dirty="0">
                <a:latin typeface="Roboto" panose="02000000000000000000" pitchFamily="2" charset="0"/>
                <a:ea typeface="Roboto" panose="02000000000000000000" pitchFamily="2" charset="0"/>
              </a:rPr>
              <a:t>Sistemi e Architetture per Big Data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75AF08-6D34-438A-B30D-63A42F7C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9959" y="917226"/>
            <a:ext cx="4395214" cy="2948389"/>
          </a:xfrm>
        </p:spPr>
        <p:txBody>
          <a:bodyPr anchor="b">
            <a:normAutofit/>
          </a:bodyPr>
          <a:lstStyle/>
          <a:p>
            <a:pPr algn="r"/>
            <a:endParaRPr lang="it-IT" sz="2000" dirty="0"/>
          </a:p>
          <a:p>
            <a:pPr algn="r"/>
            <a:r>
              <a:rPr lang="it-IT" sz="2000" i="1" dirty="0">
                <a:latin typeface="Roboto" panose="02000000000000000000" pitchFamily="2" charset="0"/>
                <a:ea typeface="Roboto" panose="02000000000000000000" pitchFamily="2" charset="0"/>
              </a:rPr>
              <a:t>A.A. 2020/2021</a:t>
            </a:r>
          </a:p>
          <a:p>
            <a:pPr algn="r"/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Analisi del dataset delle vaccinazioni anti Covid-19 con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Hadoop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/Spark</a:t>
            </a:r>
          </a:p>
          <a:p>
            <a:pPr algn="r"/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Lisa Trombetti – Alessandra Fanfano</a:t>
            </a:r>
          </a:p>
        </p:txBody>
      </p:sp>
      <p:pic>
        <p:nvPicPr>
          <p:cNvPr id="6" name="Graphic 6" descr="Database">
            <a:extLst>
              <a:ext uri="{FF2B5EF4-FFF2-40B4-BE49-F238E27FC236}">
                <a16:creationId xmlns:a16="http://schemas.microsoft.com/office/drawing/2014/main" id="{01669B36-2E98-4121-8E49-CA6647BF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9B5494F-0D03-4346-9F42-B24E824B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query 2</a:t>
            </a:r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AA271E7-1BEB-4CBE-B8B8-3FA47B25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84" y="2238209"/>
            <a:ext cx="1457528" cy="23815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B0553F-E672-47E4-9EF8-CD68645DD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27" y="2238209"/>
            <a:ext cx="5916616" cy="42546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E126C83-A247-4226-A89B-2205A90C2850}"/>
              </a:ext>
            </a:extLst>
          </p:cNvPr>
          <p:cNvSpPr txBox="1"/>
          <p:nvPr/>
        </p:nvSpPr>
        <p:spPr>
          <a:xfrm>
            <a:off x="1940294" y="5314099"/>
            <a:ext cx="1255667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000" dirty="0"/>
              <a:t>date &gt; 2021-1-31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C5C1108A-F044-432B-85F8-B4D7FD72E668}"/>
              </a:ext>
            </a:extLst>
          </p:cNvPr>
          <p:cNvCxnSpPr>
            <a:cxnSpLocks/>
          </p:cNvCxnSpPr>
          <p:nvPr/>
        </p:nvCxnSpPr>
        <p:spPr>
          <a:xfrm>
            <a:off x="3195961" y="5433134"/>
            <a:ext cx="1473693" cy="74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E953B3B-3308-4317-A8F5-B50080622FF1}"/>
              </a:ext>
            </a:extLst>
          </p:cNvPr>
          <p:cNvSpPr txBox="1"/>
          <p:nvPr/>
        </p:nvSpPr>
        <p:spPr>
          <a:xfrm>
            <a:off x="5734976" y="4606213"/>
            <a:ext cx="12428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000" dirty="0"/>
              <a:t>Numero donne vaccinate per ogni giorno, regione e fascia d’età</a:t>
            </a:r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A6DD3E92-CB1F-4AB4-9A0B-E9C7963F7C14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5451541" y="3701341"/>
            <a:ext cx="1800868" cy="8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53C0F9E-B493-4970-A2DA-11BEF516D1CB}"/>
              </a:ext>
            </a:extLst>
          </p:cNvPr>
          <p:cNvSpPr txBox="1"/>
          <p:nvPr/>
        </p:nvSpPr>
        <p:spPr>
          <a:xfrm>
            <a:off x="6811228" y="5560320"/>
            <a:ext cx="124287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regressione</a:t>
            </a:r>
            <a:r>
              <a:rPr lang="en-US" sz="1000" dirty="0"/>
              <a:t> </a:t>
            </a:r>
            <a:r>
              <a:rPr lang="en-US" sz="1000" dirty="0" err="1"/>
              <a:t>lineare</a:t>
            </a:r>
            <a:endParaRPr lang="it-IT" sz="1000" dirty="0"/>
          </a:p>
        </p:txBody>
      </p: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1A735198-B03C-4C6B-89C1-B275A34C638D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6597551" y="4725206"/>
            <a:ext cx="1627512" cy="42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5125263-2533-4435-9BA8-55DEDDCCA4D0}"/>
              </a:ext>
            </a:extLst>
          </p:cNvPr>
          <p:cNvSpPr txBox="1"/>
          <p:nvPr/>
        </p:nvSpPr>
        <p:spPr>
          <a:xfrm>
            <a:off x="7911348" y="4603666"/>
            <a:ext cx="95468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top 5 </a:t>
            </a:r>
            <a:r>
              <a:rPr lang="en-US" sz="1000" dirty="0" err="1"/>
              <a:t>regioni</a:t>
            </a:r>
            <a:r>
              <a:rPr lang="en-US" sz="1000" dirty="0"/>
              <a:t> per </a:t>
            </a:r>
            <a:r>
              <a:rPr lang="en-US" sz="1000" dirty="0" err="1"/>
              <a:t>ogni</a:t>
            </a:r>
            <a:r>
              <a:rPr lang="en-US" sz="1000" dirty="0"/>
              <a:t> mese, fascia </a:t>
            </a:r>
            <a:r>
              <a:rPr lang="en-US" sz="1000" dirty="0" err="1"/>
              <a:t>d’età</a:t>
            </a:r>
            <a:endParaRPr lang="it-IT" sz="1000" dirty="0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74F091D0-2D15-4B52-BA56-FAB4FDC9B5BE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7960400" y="4175377"/>
            <a:ext cx="670858" cy="185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1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query 3</a:t>
            </a:r>
          </a:p>
        </p:txBody>
      </p:sp>
      <p:pic>
        <p:nvPicPr>
          <p:cNvPr id="5" name="Immagine 4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00EA7266-AD34-4D32-A3DE-C70CF5D3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1" y="2276475"/>
            <a:ext cx="1457528" cy="2372056"/>
          </a:xfrm>
          <a:prstGeom prst="rect">
            <a:avLst/>
          </a:prstGeom>
        </p:spPr>
      </p:pic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F5BDC6E9-41B5-496E-A644-CF95F9F8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20" y="2276475"/>
            <a:ext cx="1457528" cy="23625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BD6B5E-2354-4012-B745-6B1FEAC5B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30" y="2280986"/>
            <a:ext cx="6059412" cy="421189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C69CAF-C0DC-4225-BE29-58A4C5F21D39}"/>
              </a:ext>
            </a:extLst>
          </p:cNvPr>
          <p:cNvSpPr txBox="1"/>
          <p:nvPr/>
        </p:nvSpPr>
        <p:spPr>
          <a:xfrm>
            <a:off x="10730204" y="3331029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986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  <a:hlinkClick r:id="rId2"/>
              </a:rPr>
              <a:t>https://lisa9601.grafana.net/dashboard/snapshot/j262Lw4iUP8ucMkrC7MvJtbhqX5878qx?orgId=1</a:t>
            </a:r>
            <a:endParaRPr lang="it-IT" sz="2600" dirty="0">
              <a:ea typeface="Roboto" panose="02000000000000000000" pitchFamily="2" charset="0"/>
            </a:endParaRPr>
          </a:p>
        </p:txBody>
      </p:sp>
      <p:pic>
        <p:nvPicPr>
          <p:cNvPr id="1026" name="Picture 2" descr="Grafana: The open observability platform | Grafana Labs">
            <a:extLst>
              <a:ext uri="{FF2B5EF4-FFF2-40B4-BE49-F238E27FC236}">
                <a16:creationId xmlns:a16="http://schemas.microsoft.com/office/drawing/2014/main" id="{8D098286-E30F-492B-B181-1BE01735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14" y="3351379"/>
            <a:ext cx="2142293" cy="23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4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5945C572-C56A-4521-BAB4-499D13AC6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52664"/>
              </p:ext>
            </p:extLst>
          </p:nvPr>
        </p:nvGraphicFramePr>
        <p:xfrm>
          <a:off x="838200" y="26904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D6D8255-6CC7-4FB2-8615-183A3FB86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6265"/>
              </p:ext>
            </p:extLst>
          </p:nvPr>
        </p:nvGraphicFramePr>
        <p:xfrm>
          <a:off x="6781800" y="26904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204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EF3129B-C43F-42CD-80E6-BB9182FD0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234345"/>
              </p:ext>
            </p:extLst>
          </p:nvPr>
        </p:nvGraphicFramePr>
        <p:xfrm>
          <a:off x="838200" y="2086463"/>
          <a:ext cx="4132385" cy="229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8E684088-8564-42CA-8AF1-95985DCEB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60389"/>
              </p:ext>
            </p:extLst>
          </p:nvPr>
        </p:nvGraphicFramePr>
        <p:xfrm>
          <a:off x="6781800" y="2086463"/>
          <a:ext cx="4132385" cy="229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425C7D8-5C86-47E9-8284-436CF07E5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37869"/>
              </p:ext>
            </p:extLst>
          </p:nvPr>
        </p:nvGraphicFramePr>
        <p:xfrm>
          <a:off x="838200" y="4548310"/>
          <a:ext cx="4132385" cy="229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1BBB399D-577C-4BE5-82B3-A57E7220A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146332"/>
              </p:ext>
            </p:extLst>
          </p:nvPr>
        </p:nvGraphicFramePr>
        <p:xfrm>
          <a:off x="6781800" y="4559787"/>
          <a:ext cx="4132385" cy="229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298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35F5A94-ABB3-4A84-94E4-778A8915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901826"/>
              </p:ext>
            </p:extLst>
          </p:nvPr>
        </p:nvGraphicFramePr>
        <p:xfrm>
          <a:off x="838200" y="2831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404C5FC-5C7F-4C4C-895E-81D4A7CF1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8896"/>
              </p:ext>
            </p:extLst>
          </p:nvPr>
        </p:nvGraphicFramePr>
        <p:xfrm>
          <a:off x="6781800" y="2831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3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it-IT" sz="2600" dirty="0">
                <a:ea typeface="Roboto" panose="02000000000000000000" pitchFamily="2" charset="0"/>
              </a:rPr>
              <a:t>Performance migliori nelle query che non usano Spark SQL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 migliori usando l’algoritmo di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dirty="0">
                <a:ea typeface="Roboto" panose="02000000000000000000" pitchFamily="2" charset="0"/>
              </a:rPr>
              <a:t>Performance peggiori all’aumentare del numero di </a:t>
            </a:r>
            <a:r>
              <a:rPr lang="it-IT" sz="2600" dirty="0" err="1">
                <a:ea typeface="Roboto" panose="02000000000000000000" pitchFamily="2" charset="0"/>
              </a:rPr>
              <a:t>spark</a:t>
            </a:r>
            <a:r>
              <a:rPr lang="it-IT" sz="2600" dirty="0">
                <a:ea typeface="Roboto" panose="02000000000000000000" pitchFamily="2" charset="0"/>
              </a:rPr>
              <a:t>-workers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 peggiori all’aumentare del numero k di cluster</a:t>
            </a:r>
          </a:p>
          <a:p>
            <a:endParaRPr lang="it-IT" sz="2600" dirty="0"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6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it-IT" sz="2600" dirty="0">
                <a:ea typeface="Roboto" panose="02000000000000000000" pitchFamily="2" charset="0"/>
              </a:rPr>
              <a:t>Introduzione</a:t>
            </a:r>
          </a:p>
          <a:p>
            <a:r>
              <a:rPr lang="it-IT" sz="2600" dirty="0">
                <a:ea typeface="Roboto" panose="02000000000000000000" pitchFamily="2" charset="0"/>
              </a:rPr>
              <a:t>Architettura</a:t>
            </a:r>
          </a:p>
          <a:p>
            <a:r>
              <a:rPr lang="it-IT" sz="2600" dirty="0">
                <a:ea typeface="Roboto" panose="02000000000000000000" pitchFamily="2" charset="0"/>
              </a:rPr>
              <a:t>Implementazione</a:t>
            </a:r>
          </a:p>
          <a:p>
            <a:r>
              <a:rPr lang="it-IT" sz="2600" dirty="0">
                <a:ea typeface="Roboto" panose="02000000000000000000" pitchFamily="2" charset="0"/>
              </a:rPr>
              <a:t>Visualizzazione</a:t>
            </a:r>
          </a:p>
          <a:p>
            <a:r>
              <a:rPr lang="it-IT" sz="2600" dirty="0">
                <a:ea typeface="Roboto" panose="02000000000000000000" pitchFamily="2" charset="0"/>
              </a:rPr>
              <a:t>Performance</a:t>
            </a:r>
          </a:p>
          <a:p>
            <a:r>
              <a:rPr lang="it-IT" sz="2600" dirty="0">
                <a:ea typeface="Roboto" panose="02000000000000000000" pitchFamily="2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28940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1000874" cy="3689684"/>
          </a:xfrm>
        </p:spPr>
        <p:txBody>
          <a:bodyPr>
            <a:normAutofit fontScale="77500" lnSpcReduction="20000"/>
          </a:bodyPr>
          <a:lstStyle/>
          <a:p>
            <a:r>
              <a:rPr lang="it-IT" sz="2600" b="1" dirty="0">
                <a:ea typeface="Roboto" panose="02000000000000000000" pitchFamily="2" charset="0"/>
              </a:rPr>
              <a:t>Query1</a:t>
            </a:r>
            <a:r>
              <a:rPr lang="it-IT" sz="2600" dirty="0">
                <a:ea typeface="Roboto" panose="02000000000000000000" pitchFamily="2" charset="0"/>
              </a:rPr>
              <a:t> – numero medio di vaccinazioni per un generico centro per ogni regione e ogni mese</a:t>
            </a: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b="1" dirty="0">
                <a:ea typeface="Roboto" panose="02000000000000000000" pitchFamily="2" charset="0"/>
              </a:rPr>
              <a:t>Query2</a:t>
            </a:r>
            <a:r>
              <a:rPr lang="it-IT" sz="2600" dirty="0">
                <a:ea typeface="Roboto" panose="02000000000000000000" pitchFamily="2" charset="0"/>
              </a:rPr>
              <a:t> – per ogni mese e fascia d’età le 5 regioni con maggior numero predetto di donne vaccinate il primo giorno del mese</a:t>
            </a: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r>
              <a:rPr lang="it-IT" sz="2600" b="1" dirty="0">
                <a:ea typeface="Roboto" panose="02000000000000000000" pitchFamily="2" charset="0"/>
              </a:rPr>
              <a:t>Query3</a:t>
            </a:r>
            <a:r>
              <a:rPr lang="it-IT" sz="2600" dirty="0">
                <a:ea typeface="Roboto" panose="02000000000000000000" pitchFamily="2" charset="0"/>
              </a:rPr>
              <a:t> – classificazione delle regioni utilizzando i dati fino al primo di giugno tramite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r>
              <a:rPr lang="it-IT" sz="2600" dirty="0">
                <a:ea typeface="Roboto" panose="02000000000000000000" pitchFamily="2" charset="0"/>
              </a:rPr>
              <a:t> e </a:t>
            </a:r>
            <a:r>
              <a:rPr lang="it-IT" sz="2600" dirty="0" err="1">
                <a:ea typeface="Roboto" panose="02000000000000000000" pitchFamily="2" charset="0"/>
              </a:rPr>
              <a:t>Bisecting</a:t>
            </a:r>
            <a:r>
              <a:rPr lang="it-IT" sz="2600" dirty="0">
                <a:ea typeface="Roboto" panose="02000000000000000000" pitchFamily="2" charset="0"/>
              </a:rPr>
              <a:t> K-</a:t>
            </a:r>
            <a:r>
              <a:rPr lang="it-IT" sz="2600" dirty="0" err="1">
                <a:ea typeface="Roboto" panose="02000000000000000000" pitchFamily="2" charset="0"/>
              </a:rPr>
              <a:t>means</a:t>
            </a:r>
            <a:endParaRPr lang="it-IT" sz="2600" dirty="0">
              <a:ea typeface="Roboto" panose="02000000000000000000" pitchFamily="2" charset="0"/>
            </a:endParaRPr>
          </a:p>
          <a:p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Questo progetto utilizza i dati messi a disposizione dalla protezione civile italiana sulle vaccinazioni contro il Covid 19 </a:t>
            </a: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  <a:hlinkClick r:id="rId2"/>
              </a:rPr>
              <a:t>https://github.com/italia/covid19-opendata-vaccini</a:t>
            </a:r>
            <a:endParaRPr lang="it-IT" sz="2600" dirty="0">
              <a:ea typeface="Roboto" panose="020000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1A55A1-3353-48DB-BBC3-9DFFFB46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37" y="5579434"/>
            <a:ext cx="708597" cy="102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Architettura</a:t>
            </a:r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339C1490-5C8E-4FF1-B3C7-4D8A13B9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03170"/>
            <a:ext cx="3810000" cy="3810000"/>
          </a:xfrm>
          <a:prstGeom prst="rect">
            <a:avLst/>
          </a:prstGeom>
        </p:spPr>
      </p:pic>
      <p:pic>
        <p:nvPicPr>
          <p:cNvPr id="3074" name="Picture 2" descr="Clarifying the Spark vs. Hadoop Question - DATAVERSITY">
            <a:extLst>
              <a:ext uri="{FF2B5EF4-FFF2-40B4-BE49-F238E27FC236}">
                <a16:creationId xmlns:a16="http://schemas.microsoft.com/office/drawing/2014/main" id="{88712354-15CC-41C8-B820-EB37F6A7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1254"/>
            <a:ext cx="2462846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doop HDFS Logo | Tech logos, Logos, Algorithm">
            <a:extLst>
              <a:ext uri="{FF2B5EF4-FFF2-40B4-BE49-F238E27FC236}">
                <a16:creationId xmlns:a16="http://schemas.microsoft.com/office/drawing/2014/main" id="{9F21849B-AEE3-435A-A904-FD8B9394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61" y="2001253"/>
            <a:ext cx="2779967" cy="17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pache NiFi And Kafka Docker Example | by Cory Maklin | Towards Data Science">
            <a:extLst>
              <a:ext uri="{FF2B5EF4-FFF2-40B4-BE49-F238E27FC236}">
                <a16:creationId xmlns:a16="http://schemas.microsoft.com/office/drawing/2014/main" id="{00D9CA0E-E431-407D-AD9B-BABDB463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84" y="3303170"/>
            <a:ext cx="2462846" cy="13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dis logo - BigR.io">
            <a:extLst>
              <a:ext uri="{FF2B5EF4-FFF2-40B4-BE49-F238E27FC236}">
                <a16:creationId xmlns:a16="http://schemas.microsoft.com/office/drawing/2014/main" id="{0A72EC06-0132-4FDF-91F9-9C78EC41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38" y="3429000"/>
            <a:ext cx="2279937" cy="13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448580-057E-4271-A022-276BFFDF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3" y="2190750"/>
            <a:ext cx="8314006" cy="4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12321C22-08B5-4A3B-9D30-F1F9FA24F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70" y="2141537"/>
            <a:ext cx="2671660" cy="4351338"/>
          </a:xfrm>
        </p:spPr>
      </p:pic>
    </p:spTree>
    <p:extLst>
      <p:ext uri="{BB962C8B-B14F-4D97-AF65-F5344CB8AC3E}">
        <p14:creationId xmlns:p14="http://schemas.microsoft.com/office/powerpoint/2010/main" val="7488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nifi</a:t>
            </a:r>
          </a:p>
        </p:txBody>
      </p:sp>
      <p:pic>
        <p:nvPicPr>
          <p:cNvPr id="7" name="Segnaposto contenuto 4" descr="Immagine che contiene testo, mappa, interni&#10;&#10;Descrizione generata automaticamente">
            <a:extLst>
              <a:ext uri="{FF2B5EF4-FFF2-40B4-BE49-F238E27FC236}">
                <a16:creationId xmlns:a16="http://schemas.microsoft.com/office/drawing/2014/main" id="{E62E51BD-02EE-408C-86DC-D89EBFB1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63" y="2141537"/>
            <a:ext cx="7896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4951D-6A54-4ED4-962E-B3487F5D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Scelte implementative:</a:t>
            </a:r>
          </a:p>
          <a:p>
            <a:r>
              <a:rPr lang="it-IT" sz="2600" dirty="0" err="1">
                <a:ea typeface="Roboto" panose="02000000000000000000" pitchFamily="2" charset="0"/>
              </a:rPr>
              <a:t>SimpleRegression</a:t>
            </a:r>
            <a:r>
              <a:rPr lang="it-IT" sz="2600" dirty="0">
                <a:ea typeface="Roboto" panose="02000000000000000000" pitchFamily="2" charset="0"/>
              </a:rPr>
              <a:t> </a:t>
            </a:r>
          </a:p>
          <a:p>
            <a:r>
              <a:rPr lang="it-IT" sz="2600" dirty="0">
                <a:ea typeface="Roboto" panose="02000000000000000000" pitchFamily="2" charset="0"/>
              </a:rPr>
              <a:t>Modifica alla Query3</a:t>
            </a:r>
          </a:p>
          <a:p>
            <a:endParaRPr lang="it-IT" sz="2600" dirty="0"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600" dirty="0">
                <a:ea typeface="Roboto" panose="02000000000000000000" pitchFamily="2" charset="0"/>
              </a:rPr>
              <a:t>Realizzazione delle query:</a:t>
            </a:r>
          </a:p>
          <a:p>
            <a:r>
              <a:rPr lang="it-IT" sz="2600" dirty="0">
                <a:ea typeface="Roboto" panose="02000000000000000000" pitchFamily="2" charset="0"/>
              </a:rPr>
              <a:t>RDD api</a:t>
            </a:r>
          </a:p>
          <a:p>
            <a:r>
              <a:rPr lang="it-IT" sz="2600" dirty="0">
                <a:ea typeface="Roboto" panose="02000000000000000000" pitchFamily="2" charset="0"/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6896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C0F532-52CD-4915-A3AE-BF3C2E9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Implementazione: query 1</a:t>
            </a:r>
          </a:p>
        </p:txBody>
      </p:sp>
      <p:pic>
        <p:nvPicPr>
          <p:cNvPr id="5" name="Immagine 4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0204E907-B7C2-44C6-93E0-BA9196AAA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2" y="2300291"/>
            <a:ext cx="1495634" cy="24196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DD49C0-1819-48FB-9DAB-F8E4FAD1F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47" y="2324107"/>
            <a:ext cx="1476581" cy="23720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17E3C46-4676-4715-8B31-EC9EF1C39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79" y="2324107"/>
            <a:ext cx="5996024" cy="41687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1AE219-2ECB-4E04-8DEF-8AC788FF6F51}"/>
              </a:ext>
            </a:extLst>
          </p:cNvPr>
          <p:cNvSpPr txBox="1"/>
          <p:nvPr/>
        </p:nvSpPr>
        <p:spPr>
          <a:xfrm>
            <a:off x="2254368" y="4946651"/>
            <a:ext cx="14956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000" dirty="0"/>
              <a:t>data somministrazione &gt; 2020-21-31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77C519AE-7555-4F2E-A859-AE82E35EDA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750002" y="5146706"/>
            <a:ext cx="808377" cy="457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C5B58B5-C77B-4164-80D5-79428C8F12BB}"/>
              </a:ext>
            </a:extLst>
          </p:cNvPr>
          <p:cNvSpPr txBox="1"/>
          <p:nvPr/>
        </p:nvSpPr>
        <p:spPr>
          <a:xfrm>
            <a:off x="5881125" y="4054548"/>
            <a:ext cx="95468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persone</a:t>
            </a:r>
            <a:r>
              <a:rPr lang="en-US" sz="1000" dirty="0"/>
              <a:t> vaccinate per </a:t>
            </a:r>
            <a:r>
              <a:rPr lang="en-US" sz="1000" dirty="0" err="1"/>
              <a:t>regione</a:t>
            </a:r>
            <a:r>
              <a:rPr lang="en-US" sz="1000" dirty="0"/>
              <a:t> e per mese</a:t>
            </a:r>
            <a:endParaRPr lang="it-IT" sz="1000" dirty="0"/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8FDB3337-AF02-4538-B594-140CBE51050D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5697327" y="3393408"/>
            <a:ext cx="1178183" cy="1440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CC1A292-0BF9-475D-8265-73542CDCABB7}"/>
              </a:ext>
            </a:extLst>
          </p:cNvPr>
          <p:cNvSpPr txBox="1"/>
          <p:nvPr/>
        </p:nvSpPr>
        <p:spPr>
          <a:xfrm>
            <a:off x="10732364" y="2300291"/>
            <a:ext cx="95468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numero</a:t>
            </a:r>
            <a:r>
              <a:rPr lang="en-US" sz="1000" dirty="0"/>
              <a:t> </a:t>
            </a:r>
            <a:r>
              <a:rPr lang="en-US" sz="1000" dirty="0" err="1"/>
              <a:t>centri</a:t>
            </a:r>
            <a:r>
              <a:rPr lang="en-US" sz="1000" dirty="0"/>
              <a:t> </a:t>
            </a:r>
            <a:r>
              <a:rPr lang="en-US" sz="1000" dirty="0" err="1"/>
              <a:t>vaccinali</a:t>
            </a:r>
            <a:r>
              <a:rPr lang="en-US" sz="1000" dirty="0"/>
              <a:t> per </a:t>
            </a:r>
            <a:r>
              <a:rPr lang="en-US" sz="1000" dirty="0" err="1"/>
              <a:t>regione</a:t>
            </a:r>
            <a:endParaRPr lang="it-IT" sz="1000" dirty="0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4328AE0B-5068-4F86-A915-AA629214AEC2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H="1" flipV="1">
            <a:off x="9773407" y="1351289"/>
            <a:ext cx="487296" cy="2385300"/>
          </a:xfrm>
          <a:prstGeom prst="curvedConnector4">
            <a:avLst>
              <a:gd name="adj1" fmla="val -46912"/>
              <a:gd name="adj2" fmla="val 600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95D7559-1AF7-43AF-AE18-2A6DBD9E3D2D}"/>
              </a:ext>
            </a:extLst>
          </p:cNvPr>
          <p:cNvSpPr txBox="1"/>
          <p:nvPr/>
        </p:nvSpPr>
        <p:spPr>
          <a:xfrm>
            <a:off x="8203409" y="5604210"/>
            <a:ext cx="95468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join </a:t>
            </a:r>
            <a:r>
              <a:rPr lang="en-US" sz="1000" dirty="0" err="1"/>
              <a:t>vaccinazioni</a:t>
            </a:r>
            <a:r>
              <a:rPr lang="en-US" sz="1000" dirty="0"/>
              <a:t> e </a:t>
            </a:r>
            <a:r>
              <a:rPr lang="en-US" sz="1000" dirty="0" err="1"/>
              <a:t>centri</a:t>
            </a:r>
            <a:r>
              <a:rPr lang="en-US" sz="1000" dirty="0"/>
              <a:t> </a:t>
            </a:r>
            <a:r>
              <a:rPr lang="en-US" sz="1000" dirty="0" err="1"/>
              <a:t>vaccinali</a:t>
            </a:r>
            <a:endParaRPr lang="it-IT" sz="1000" dirty="0"/>
          </a:p>
        </p:txBody>
      </p: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9BD986C6-C0B8-48E0-9D1B-EA9E0AE33260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7770395" y="4693855"/>
            <a:ext cx="1698035" cy="122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11C60BF-ACB2-4DC4-A155-6BF173785241}"/>
              </a:ext>
            </a:extLst>
          </p:cNvPr>
          <p:cNvSpPr txBox="1"/>
          <p:nvPr/>
        </p:nvSpPr>
        <p:spPr>
          <a:xfrm>
            <a:off x="10264613" y="5191453"/>
            <a:ext cx="95468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numero</a:t>
            </a:r>
            <a:r>
              <a:rPr lang="en-US" sz="1000" dirty="0"/>
              <a:t> medio </a:t>
            </a:r>
            <a:r>
              <a:rPr lang="en-US" sz="1000" dirty="0" err="1"/>
              <a:t>vaccinazioni</a:t>
            </a:r>
            <a:r>
              <a:rPr lang="en-US" sz="1000" dirty="0"/>
              <a:t> per </a:t>
            </a:r>
            <a:r>
              <a:rPr lang="en-US" sz="1000" dirty="0" err="1"/>
              <a:t>centro</a:t>
            </a:r>
            <a:r>
              <a:rPr lang="en-US" sz="1000" dirty="0"/>
              <a:t> al </a:t>
            </a:r>
            <a:r>
              <a:rPr lang="en-US" sz="1000" dirty="0" err="1"/>
              <a:t>giorno</a:t>
            </a:r>
            <a:endParaRPr lang="it-IT" sz="1000" dirty="0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3B311CD1-0184-490F-89E2-659E7FEBC30B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429833" y="3879332"/>
            <a:ext cx="739250" cy="1884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01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317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Tema di Office</vt:lpstr>
      <vt:lpstr>Sistemi e Architetture per Big Data</vt:lpstr>
      <vt:lpstr>Indice</vt:lpstr>
      <vt:lpstr>Introduzione</vt:lpstr>
      <vt:lpstr>Architettura</vt:lpstr>
      <vt:lpstr>Implementazione: nifi</vt:lpstr>
      <vt:lpstr>Implementazione: nifi</vt:lpstr>
      <vt:lpstr>Implementazione: nifi</vt:lpstr>
      <vt:lpstr>Implementazione: queries</vt:lpstr>
      <vt:lpstr>Implementazione: query 1</vt:lpstr>
      <vt:lpstr>Implementazione: query 2</vt:lpstr>
      <vt:lpstr>Implementazione: query 3</vt:lpstr>
      <vt:lpstr>Visualizzazione</vt:lpstr>
      <vt:lpstr>Performance</vt:lpstr>
      <vt:lpstr>Performance</vt:lpstr>
      <vt:lpstr>Performance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Architetture per Big Data</dc:title>
  <dc:creator>lisa trombetti</dc:creator>
  <cp:lastModifiedBy>lisa trombetti</cp:lastModifiedBy>
  <cp:revision>5</cp:revision>
  <dcterms:created xsi:type="dcterms:W3CDTF">2021-06-03T08:09:56Z</dcterms:created>
  <dcterms:modified xsi:type="dcterms:W3CDTF">2021-06-06T09:31:58Z</dcterms:modified>
</cp:coreProperties>
</file>