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8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versit&#224;\Magistrale\SABD\Progetto1\performanc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&#224;\Magistrale\SABD\Progetto1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versit&#224;\Magistrale\SABD\Progetto1\performanc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versit&#224;\Magistrale\SABD\Progetto1\performanc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versit&#224;\Magistrale\SABD\Progetto1\performanc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versit&#224;\Magistrale\SABD\Progetto1\performance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&#224;\Magistrale\SABD\Progetto1\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versit&#224;\Magistrale\SABD\Progetto1\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Query1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query1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Grafici!$B$2:$E$2</c:f>
              <c:numCache>
                <c:formatCode>0</c:formatCode>
                <c:ptCount val="4"/>
                <c:pt idx="0">
                  <c:v>22.6</c:v>
                </c:pt>
                <c:pt idx="1">
                  <c:v>18.2</c:v>
                </c:pt>
                <c:pt idx="2">
                  <c:v>16.100000000000001</c:v>
                </c:pt>
                <c:pt idx="3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8B-4320-AD90-B5D84C7E5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5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query2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Grafici!$B$4:$E$4</c:f>
              <c:numCache>
                <c:formatCode>0</c:formatCode>
                <c:ptCount val="4"/>
                <c:pt idx="0">
                  <c:v>20.6</c:v>
                </c:pt>
                <c:pt idx="1">
                  <c:v>18.3</c:v>
                </c:pt>
                <c:pt idx="2">
                  <c:v>16.600000000000001</c:v>
                </c:pt>
                <c:pt idx="3">
                  <c:v>15.5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7F-478E-9231-6047676A2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Query3 </a:t>
            </a:r>
            <a:r>
              <a:rPr lang="en-US" baseline="0"/>
              <a:t> K-means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k=2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Grafici!$B$7:$E$7</c:f>
              <c:numCache>
                <c:formatCode>General</c:formatCode>
                <c:ptCount val="4"/>
                <c:pt idx="0">
                  <c:v>32</c:v>
                </c:pt>
                <c:pt idx="1">
                  <c:v>26</c:v>
                </c:pt>
                <c:pt idx="2">
                  <c:v>25</c:v>
                </c:pt>
                <c:pt idx="3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BA-4F8F-B168-6DC63C6B3F70}"/>
            </c:ext>
          </c:extLst>
        </c:ser>
        <c:ser>
          <c:idx val="1"/>
          <c:order val="1"/>
          <c:tx>
            <c:v>k=3</c:v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Grafici!$B$8:$E$8</c:f>
              <c:numCache>
                <c:formatCode>General</c:formatCode>
                <c:ptCount val="4"/>
                <c:pt idx="0">
                  <c:v>33</c:v>
                </c:pt>
                <c:pt idx="1">
                  <c:v>27</c:v>
                </c:pt>
                <c:pt idx="2">
                  <c:v>23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BA-4F8F-B168-6DC63C6B3F70}"/>
            </c:ext>
          </c:extLst>
        </c:ser>
        <c:ser>
          <c:idx val="2"/>
          <c:order val="2"/>
          <c:tx>
            <c:v>k=4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Grafici!$B$9:$E$9</c:f>
              <c:numCache>
                <c:formatCode>General</c:formatCode>
                <c:ptCount val="4"/>
                <c:pt idx="0">
                  <c:v>36</c:v>
                </c:pt>
                <c:pt idx="1">
                  <c:v>27</c:v>
                </c:pt>
                <c:pt idx="2">
                  <c:v>25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BA-4F8F-B168-6DC63C6B3F70}"/>
            </c:ext>
          </c:extLst>
        </c:ser>
        <c:ser>
          <c:idx val="3"/>
          <c:order val="3"/>
          <c:tx>
            <c:v>k=5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Grafici!$B$10:$E$10</c:f>
              <c:numCache>
                <c:formatCode>General</c:formatCode>
                <c:ptCount val="4"/>
                <c:pt idx="0">
                  <c:v>33</c:v>
                </c:pt>
                <c:pt idx="1">
                  <c:v>27</c:v>
                </c:pt>
                <c:pt idx="2">
                  <c:v>25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BA-4F8F-B168-6DC63C6B3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5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Query3 </a:t>
            </a:r>
            <a:r>
              <a:rPr lang="en-US" baseline="0"/>
              <a:t> Bisecting K-means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k=2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Grafici!$B$12:$E$12</c:f>
              <c:numCache>
                <c:formatCode>General</c:formatCode>
                <c:ptCount val="4"/>
                <c:pt idx="0">
                  <c:v>31</c:v>
                </c:pt>
                <c:pt idx="1">
                  <c:v>29</c:v>
                </c:pt>
                <c:pt idx="2">
                  <c:v>27</c:v>
                </c:pt>
                <c:pt idx="3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FB-4DE1-B8AF-D2FD93EAEBF4}"/>
            </c:ext>
          </c:extLst>
        </c:ser>
        <c:ser>
          <c:idx val="1"/>
          <c:order val="1"/>
          <c:tx>
            <c:v>k=3</c:v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Grafici!$B$13:$E$13</c:f>
              <c:numCache>
                <c:formatCode>General</c:formatCode>
                <c:ptCount val="4"/>
                <c:pt idx="0">
                  <c:v>34</c:v>
                </c:pt>
                <c:pt idx="1">
                  <c:v>29</c:v>
                </c:pt>
                <c:pt idx="2">
                  <c:v>27</c:v>
                </c:pt>
                <c:pt idx="3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FB-4DE1-B8AF-D2FD93EAEBF4}"/>
            </c:ext>
          </c:extLst>
        </c:ser>
        <c:ser>
          <c:idx val="2"/>
          <c:order val="2"/>
          <c:tx>
            <c:v>k=4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Grafici!$B$14:$E$14</c:f>
              <c:numCache>
                <c:formatCode>General</c:formatCode>
                <c:ptCount val="4"/>
                <c:pt idx="0">
                  <c:v>32</c:v>
                </c:pt>
                <c:pt idx="1">
                  <c:v>30</c:v>
                </c:pt>
                <c:pt idx="2">
                  <c:v>26</c:v>
                </c:pt>
                <c:pt idx="3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FB-4DE1-B8AF-D2FD93EAEBF4}"/>
            </c:ext>
          </c:extLst>
        </c:ser>
        <c:ser>
          <c:idx val="3"/>
          <c:order val="3"/>
          <c:tx>
            <c:v>k=5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Grafici!$B$15:$E$15</c:f>
              <c:numCache>
                <c:formatCode>General</c:formatCode>
                <c:ptCount val="4"/>
                <c:pt idx="0">
                  <c:v>36</c:v>
                </c:pt>
                <c:pt idx="1">
                  <c:v>31</c:v>
                </c:pt>
                <c:pt idx="2">
                  <c:v>28</c:v>
                </c:pt>
                <c:pt idx="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FB-4DE1-B8AF-D2FD93EAE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5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SQL Query3 </a:t>
            </a:r>
            <a:r>
              <a:rPr lang="en-US" baseline="0"/>
              <a:t> K-means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k=2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Grafici!$B$20:$E$20</c:f>
              <c:numCache>
                <c:formatCode>General</c:formatCode>
                <c:ptCount val="4"/>
                <c:pt idx="0">
                  <c:v>80</c:v>
                </c:pt>
                <c:pt idx="1">
                  <c:v>51</c:v>
                </c:pt>
                <c:pt idx="2">
                  <c:v>46</c:v>
                </c:pt>
                <c:pt idx="3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C8-4971-83CC-0311B44F52B5}"/>
            </c:ext>
          </c:extLst>
        </c:ser>
        <c:ser>
          <c:idx val="1"/>
          <c:order val="1"/>
          <c:tx>
            <c:v>k=3</c:v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Grafici!$B$21:$E$21</c:f>
              <c:numCache>
                <c:formatCode>General</c:formatCode>
                <c:ptCount val="4"/>
                <c:pt idx="0">
                  <c:v>70</c:v>
                </c:pt>
                <c:pt idx="1">
                  <c:v>50</c:v>
                </c:pt>
                <c:pt idx="2">
                  <c:v>45</c:v>
                </c:pt>
                <c:pt idx="3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C8-4971-83CC-0311B44F52B5}"/>
            </c:ext>
          </c:extLst>
        </c:ser>
        <c:ser>
          <c:idx val="2"/>
          <c:order val="2"/>
          <c:tx>
            <c:v>k=4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Grafici!$B$22:$E$22</c:f>
              <c:numCache>
                <c:formatCode>General</c:formatCode>
                <c:ptCount val="4"/>
                <c:pt idx="0">
                  <c:v>56</c:v>
                </c:pt>
                <c:pt idx="1">
                  <c:v>48</c:v>
                </c:pt>
                <c:pt idx="2">
                  <c:v>44</c:v>
                </c:pt>
                <c:pt idx="3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C8-4971-83CC-0311B44F52B5}"/>
            </c:ext>
          </c:extLst>
        </c:ser>
        <c:ser>
          <c:idx val="3"/>
          <c:order val="3"/>
          <c:tx>
            <c:v>k=5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Grafici!$B$23:$E$23</c:f>
              <c:numCache>
                <c:formatCode>General</c:formatCode>
                <c:ptCount val="4"/>
                <c:pt idx="0">
                  <c:v>60</c:v>
                </c:pt>
                <c:pt idx="1">
                  <c:v>50</c:v>
                </c:pt>
                <c:pt idx="2">
                  <c:v>42</c:v>
                </c:pt>
                <c:pt idx="3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C8-4971-83CC-0311B44F5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10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SQL Query3 </a:t>
            </a:r>
            <a:r>
              <a:rPr lang="en-US" baseline="0"/>
              <a:t> Bisecting K-means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k=2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Grafici!$B$26:$E$26</c:f>
              <c:numCache>
                <c:formatCode>General</c:formatCode>
                <c:ptCount val="4"/>
                <c:pt idx="0">
                  <c:v>70</c:v>
                </c:pt>
                <c:pt idx="1">
                  <c:v>52</c:v>
                </c:pt>
                <c:pt idx="2">
                  <c:v>47</c:v>
                </c:pt>
                <c:pt idx="3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66-4C5F-8B5E-B6996D717777}"/>
            </c:ext>
          </c:extLst>
        </c:ser>
        <c:ser>
          <c:idx val="1"/>
          <c:order val="1"/>
          <c:tx>
            <c:v>k=3</c:v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Grafici!$B$27:$E$27</c:f>
              <c:numCache>
                <c:formatCode>General</c:formatCode>
                <c:ptCount val="4"/>
                <c:pt idx="0">
                  <c:v>100</c:v>
                </c:pt>
                <c:pt idx="1">
                  <c:v>57</c:v>
                </c:pt>
                <c:pt idx="2">
                  <c:v>49</c:v>
                </c:pt>
                <c:pt idx="3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66-4C5F-8B5E-B6996D717777}"/>
            </c:ext>
          </c:extLst>
        </c:ser>
        <c:ser>
          <c:idx val="2"/>
          <c:order val="2"/>
          <c:tx>
            <c:v>k=4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Grafici!$B$28:$E$28</c:f>
              <c:numCache>
                <c:formatCode>General</c:formatCode>
                <c:ptCount val="4"/>
                <c:pt idx="0">
                  <c:v>70</c:v>
                </c:pt>
                <c:pt idx="1">
                  <c:v>54</c:v>
                </c:pt>
                <c:pt idx="2">
                  <c:v>50</c:v>
                </c:pt>
                <c:pt idx="3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66-4C5F-8B5E-B6996D717777}"/>
            </c:ext>
          </c:extLst>
        </c:ser>
        <c:ser>
          <c:idx val="3"/>
          <c:order val="3"/>
          <c:tx>
            <c:v>k=5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Grafici!$B$29:$E$29</c:f>
              <c:numCache>
                <c:formatCode>General</c:formatCode>
                <c:ptCount val="4"/>
                <c:pt idx="0">
                  <c:v>70</c:v>
                </c:pt>
                <c:pt idx="1">
                  <c:v>57</c:v>
                </c:pt>
                <c:pt idx="2">
                  <c:v>50</c:v>
                </c:pt>
                <c:pt idx="3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66-4C5F-8B5E-B6996D717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10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Query2</a:t>
            </a:r>
            <a:r>
              <a:rPr lang="en-US" baseline="0"/>
              <a:t> a confronto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query2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Grafici!$B$4:$E$4</c:f>
              <c:numCache>
                <c:formatCode>0</c:formatCode>
                <c:ptCount val="4"/>
                <c:pt idx="0">
                  <c:v>20.6</c:v>
                </c:pt>
                <c:pt idx="1">
                  <c:v>18.3</c:v>
                </c:pt>
                <c:pt idx="2">
                  <c:v>16.600000000000001</c:v>
                </c:pt>
                <c:pt idx="3">
                  <c:v>15.5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C3-46D7-95FA-540E65110B96}"/>
            </c:ext>
          </c:extLst>
        </c:ser>
        <c:ser>
          <c:idx val="1"/>
          <c:order val="1"/>
          <c:tx>
            <c:v>sql-query2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Grafici!$B$17:$E$17</c:f>
              <c:numCache>
                <c:formatCode>0</c:formatCode>
                <c:ptCount val="4"/>
                <c:pt idx="0">
                  <c:v>64.900000000000006</c:v>
                </c:pt>
                <c:pt idx="1">
                  <c:v>46.8</c:v>
                </c:pt>
                <c:pt idx="2">
                  <c:v>41</c:v>
                </c:pt>
                <c:pt idx="3">
                  <c:v>34.9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C3-46D7-95FA-540E65110B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Query3 </a:t>
            </a:r>
            <a:r>
              <a:rPr lang="en-US" baseline="0"/>
              <a:t>a confronto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query3 kmeans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Grafici!$B$8:$E$8</c:f>
              <c:numCache>
                <c:formatCode>General</c:formatCode>
                <c:ptCount val="4"/>
                <c:pt idx="0">
                  <c:v>33</c:v>
                </c:pt>
                <c:pt idx="1">
                  <c:v>27</c:v>
                </c:pt>
                <c:pt idx="2">
                  <c:v>23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F1-42BF-AF44-EE4DAE769329}"/>
            </c:ext>
          </c:extLst>
        </c:ser>
        <c:ser>
          <c:idx val="1"/>
          <c:order val="1"/>
          <c:tx>
            <c:v>query3 bisec-kmeans</c:v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Grafici!$B$13:$E$13</c:f>
              <c:numCache>
                <c:formatCode>General</c:formatCode>
                <c:ptCount val="4"/>
                <c:pt idx="0">
                  <c:v>34</c:v>
                </c:pt>
                <c:pt idx="1">
                  <c:v>29</c:v>
                </c:pt>
                <c:pt idx="2">
                  <c:v>27</c:v>
                </c:pt>
                <c:pt idx="3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F1-42BF-AF44-EE4DAE769329}"/>
            </c:ext>
          </c:extLst>
        </c:ser>
        <c:ser>
          <c:idx val="2"/>
          <c:order val="2"/>
          <c:tx>
            <c:v>sql-query3 kmeans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Grafici!$B$21:$E$21</c:f>
              <c:numCache>
                <c:formatCode>General</c:formatCode>
                <c:ptCount val="4"/>
                <c:pt idx="0">
                  <c:v>70</c:v>
                </c:pt>
                <c:pt idx="1">
                  <c:v>50</c:v>
                </c:pt>
                <c:pt idx="2">
                  <c:v>45</c:v>
                </c:pt>
                <c:pt idx="3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F1-42BF-AF44-EE4DAE769329}"/>
            </c:ext>
          </c:extLst>
        </c:ser>
        <c:ser>
          <c:idx val="3"/>
          <c:order val="3"/>
          <c:tx>
            <c:v>sql-query3 bisec-kmeans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Grafici!$B$27:$E$27</c:f>
              <c:numCache>
                <c:formatCode>General</c:formatCode>
                <c:ptCount val="4"/>
                <c:pt idx="0">
                  <c:v>100</c:v>
                </c:pt>
                <c:pt idx="1">
                  <c:v>57</c:v>
                </c:pt>
                <c:pt idx="2">
                  <c:v>49</c:v>
                </c:pt>
                <c:pt idx="3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5F1-42BF-AF44-EE4DAE769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ax val="10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20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A9074-3937-4A0F-8E7C-37C8866D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C0124D-D3DD-46FB-AAE0-1D7E5B2AB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F03410-BEE4-4157-A0AE-E90CAC3A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C31D5C-B88E-4F51-BF7C-4CB54B27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FED3B7-FA5D-4AA7-9CB2-805D1E70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0B19E3-BB53-4F98-9925-427E0AAB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5FC305-39A2-444E-B1F6-B20B9B6B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0E326A-B0B1-4752-8D0D-D1E95B36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3473C-543A-43FA-BC93-24B2AAF0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0763F4-544E-49F4-8D96-33445CE8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E6409A-E43D-4C6B-BF7E-797ABB4A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C98FDB-65EC-4513-98CB-0BC2FCA99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218F8C-91D2-4E28-8B4E-BD045214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A8F5C2-EB6F-4622-9FB1-A1269512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7F3DDA-5589-4E6B-9313-E9118E42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231351-A2A0-428B-9F4C-6B2CD9D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C35CF-8EB4-47EF-B1BE-52674C9E7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130816-2826-4076-A2A7-4637D01E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0828E3-EDB0-40D7-90E2-122636D7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D603D5-43CC-4198-813D-16CA4E1F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A0FB36-2E57-42A9-B003-6B2553EE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1CE194-F153-4AFE-BEA5-7B719A2B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A2291C-9CC1-465E-9356-D5311AFD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6ECAC8-FC8E-44CB-9B27-1C9F7C5D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FE3F49-9EC7-48C8-B65B-40A7436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D88C2-4344-4F4B-A5B9-365D0429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0FB68E-FA41-45C0-8D34-DB7E9F99D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3DB6BB-3327-4FC1-BCDF-4252067BB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BC2916-F29C-4507-93C5-9B106E5E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DB4FD-7774-449B-81FA-AFD4DBD8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8BAAF5-2817-4FB1-9D7A-68B618EC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577054-8AF2-4CA8-864D-C0CE6110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14CD96-A9D3-4076-A959-2388F688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5053B8-EED2-4AE0-BD32-7FC41F6F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826603-B337-4A78-89B3-ED2AB5CD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5AFD13D-0C47-4C42-AC54-3C003185F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60078B-55CF-479A-9CE5-E610267F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81339D-7F2F-4CF8-B822-4ED18468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4B1910-9D50-4C4B-A88F-0976CE10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0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0A7C4-F09E-4118-8F9B-9405D4C7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93F990-9C0D-4B58-881E-8F065187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9AE812-93D9-4B8B-967E-50B95057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35BC3F-1700-41CB-8AAF-DEA73254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9824884-C2CC-4A98-A39D-42D387F5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27AF66-B522-41D9-80CD-1E6CDC1F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B0957-1315-4251-97E3-F2C451A3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ABC1E-E5B8-453F-996E-D48980AC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0E17E2-F78E-41B2-979F-FD1E8BAE3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A57E88-560F-49E8-A629-275184E95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FC648D-CCAE-4392-84AE-25A5E7FA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34500A-B32E-440F-A1F8-B95DC33B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802216-9F89-4314-876B-CB30FFA2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C6DE45-30E6-460E-A3EE-14436601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C32514-3848-4E8F-B101-D84BD8302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BE9645-3AB0-44D0-BF96-B28D7D3A3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B9483E-24BD-4666-8048-3572CB2E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0B4B74-AEA2-45FC-82BA-8848605E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D6A4E4-AE92-4A86-9D5D-8D02BF25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9D8EB38-BBE3-45F3-81B2-AB90D84A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DA0680-6FF0-430B-AB69-1A581610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745E33-7E50-46F2-B1C6-47385E416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3BACAF-310A-4171-81F8-6D9004D70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8858CB-4035-4E6C-BD6F-83AAF45C0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talia/covid19-opendata-vaccin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F67DA9-FBDC-4B4C-94C2-414DD144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250" y="4051115"/>
            <a:ext cx="6757415" cy="1748006"/>
          </a:xfrm>
        </p:spPr>
        <p:txBody>
          <a:bodyPr anchor="t">
            <a:normAutofit fontScale="90000"/>
          </a:bodyPr>
          <a:lstStyle/>
          <a:p>
            <a:pPr algn="r"/>
            <a:r>
              <a:rPr lang="it-IT" sz="5600" dirty="0">
                <a:latin typeface="Roboto" panose="02000000000000000000" pitchFamily="2" charset="0"/>
                <a:ea typeface="Roboto" panose="02000000000000000000" pitchFamily="2" charset="0"/>
              </a:rPr>
              <a:t>Sistemi e Architetture per Big Data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75AF08-6D34-438A-B30D-63A42F7C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9959" y="917226"/>
            <a:ext cx="4395214" cy="2948389"/>
          </a:xfrm>
        </p:spPr>
        <p:txBody>
          <a:bodyPr anchor="b">
            <a:normAutofit/>
          </a:bodyPr>
          <a:lstStyle/>
          <a:p>
            <a:pPr algn="r"/>
            <a:endParaRPr lang="it-IT" sz="2000" dirty="0"/>
          </a:p>
          <a:p>
            <a:pPr algn="r"/>
            <a:r>
              <a:rPr lang="it-IT" sz="2000" i="1" dirty="0">
                <a:latin typeface="Roboto" panose="02000000000000000000" pitchFamily="2" charset="0"/>
                <a:ea typeface="Roboto" panose="02000000000000000000" pitchFamily="2" charset="0"/>
              </a:rPr>
              <a:t>A.A. 2020/2021</a:t>
            </a:r>
          </a:p>
          <a:p>
            <a:pPr algn="r"/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Analisi del dataset delle vaccinazioni anti Covid-19 con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Hadoop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/Spark</a:t>
            </a:r>
          </a:p>
          <a:p>
            <a:pPr algn="r"/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Lisa Trombetti – Alessandra Fanfano</a:t>
            </a:r>
          </a:p>
        </p:txBody>
      </p:sp>
      <p:pic>
        <p:nvPicPr>
          <p:cNvPr id="6" name="Graphic 6" descr="Database">
            <a:extLst>
              <a:ext uri="{FF2B5EF4-FFF2-40B4-BE49-F238E27FC236}">
                <a16:creationId xmlns:a16="http://schemas.microsoft.com/office/drawing/2014/main" id="{01669B36-2E98-4121-8E49-CA6647BF4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914" y="2934031"/>
            <a:ext cx="2433099" cy="2433099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9B5494F-0D03-4346-9F42-B24E824B7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5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6EF3129B-C43F-42CD-80E6-BB9182FD05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234345"/>
              </p:ext>
            </p:extLst>
          </p:nvPr>
        </p:nvGraphicFramePr>
        <p:xfrm>
          <a:off x="838200" y="2086463"/>
          <a:ext cx="4132385" cy="2298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8E684088-8564-42CA-8AF1-95985DCEB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160389"/>
              </p:ext>
            </p:extLst>
          </p:nvPr>
        </p:nvGraphicFramePr>
        <p:xfrm>
          <a:off x="6781800" y="2086463"/>
          <a:ext cx="4132385" cy="2298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0425C7D8-5C86-47E9-8284-436CF07E5E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237869"/>
              </p:ext>
            </p:extLst>
          </p:nvPr>
        </p:nvGraphicFramePr>
        <p:xfrm>
          <a:off x="838200" y="4548310"/>
          <a:ext cx="4132385" cy="229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1BBB399D-577C-4BE5-82B3-A57E7220AD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146332"/>
              </p:ext>
            </p:extLst>
          </p:nvPr>
        </p:nvGraphicFramePr>
        <p:xfrm>
          <a:off x="6781800" y="4559787"/>
          <a:ext cx="4132385" cy="2298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8298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235F5A94-ABB3-4A84-94E4-778A89151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901826"/>
              </p:ext>
            </p:extLst>
          </p:nvPr>
        </p:nvGraphicFramePr>
        <p:xfrm>
          <a:off x="838200" y="28311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0404C5FC-5C7F-4C4C-895E-81D4A7CF1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058896"/>
              </p:ext>
            </p:extLst>
          </p:nvPr>
        </p:nvGraphicFramePr>
        <p:xfrm>
          <a:off x="6781800" y="28311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3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4951D-6A54-4ED4-962E-B3487F5D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it-IT" sz="2600" dirty="0">
                <a:ea typeface="Roboto" panose="02000000000000000000" pitchFamily="2" charset="0"/>
              </a:rPr>
              <a:t>Performance migliori nelle query che non usano Spark SQL</a:t>
            </a:r>
          </a:p>
          <a:p>
            <a:r>
              <a:rPr lang="it-IT" sz="2600" dirty="0">
                <a:ea typeface="Roboto" panose="02000000000000000000" pitchFamily="2" charset="0"/>
              </a:rPr>
              <a:t>Performance migliori usando l’algoritmo di K-</a:t>
            </a:r>
            <a:r>
              <a:rPr lang="it-IT" sz="2600" dirty="0" err="1">
                <a:ea typeface="Roboto" panose="02000000000000000000" pitchFamily="2" charset="0"/>
              </a:rPr>
              <a:t>means</a:t>
            </a:r>
            <a:endParaRPr lang="it-IT" sz="2600" dirty="0"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sz="2600" dirty="0">
              <a:ea typeface="Roboto" panose="02000000000000000000" pitchFamily="2" charset="0"/>
            </a:endParaRPr>
          </a:p>
          <a:p>
            <a:r>
              <a:rPr lang="it-IT" sz="2600" dirty="0">
                <a:ea typeface="Roboto" panose="02000000000000000000" pitchFamily="2" charset="0"/>
              </a:rPr>
              <a:t>Performance peggiori all’aumentare del numero di </a:t>
            </a:r>
            <a:r>
              <a:rPr lang="it-IT" sz="2600" dirty="0" err="1">
                <a:ea typeface="Roboto" panose="02000000000000000000" pitchFamily="2" charset="0"/>
              </a:rPr>
              <a:t>spark</a:t>
            </a:r>
            <a:r>
              <a:rPr lang="it-IT" sz="2600" dirty="0">
                <a:ea typeface="Roboto" panose="02000000000000000000" pitchFamily="2" charset="0"/>
              </a:rPr>
              <a:t>-workers</a:t>
            </a:r>
          </a:p>
          <a:p>
            <a:r>
              <a:rPr lang="it-IT" sz="2600" dirty="0">
                <a:ea typeface="Roboto" panose="02000000000000000000" pitchFamily="2" charset="0"/>
              </a:rPr>
              <a:t>Performance peggiori all’aumentare del numero k di cluster</a:t>
            </a:r>
          </a:p>
          <a:p>
            <a:endParaRPr lang="it-IT" sz="2600" dirty="0"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6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4951D-6A54-4ED4-962E-B3487F5D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it-IT" sz="2600" dirty="0">
                <a:ea typeface="Roboto" panose="02000000000000000000" pitchFamily="2" charset="0"/>
              </a:rPr>
              <a:t>Introduzione</a:t>
            </a:r>
          </a:p>
          <a:p>
            <a:r>
              <a:rPr lang="it-IT" sz="2600" dirty="0">
                <a:ea typeface="Roboto" panose="02000000000000000000" pitchFamily="2" charset="0"/>
              </a:rPr>
              <a:t>Architettura</a:t>
            </a:r>
          </a:p>
          <a:p>
            <a:r>
              <a:rPr lang="it-IT" sz="2600" dirty="0">
                <a:ea typeface="Roboto" panose="02000000000000000000" pitchFamily="2" charset="0"/>
              </a:rPr>
              <a:t>Implementazione</a:t>
            </a:r>
          </a:p>
          <a:p>
            <a:r>
              <a:rPr lang="it-IT" sz="2600" dirty="0">
                <a:ea typeface="Roboto" panose="02000000000000000000" pitchFamily="2" charset="0"/>
              </a:rPr>
              <a:t>Performance</a:t>
            </a:r>
          </a:p>
          <a:p>
            <a:r>
              <a:rPr lang="it-IT" sz="2600" dirty="0">
                <a:ea typeface="Roboto" panose="02000000000000000000" pitchFamily="2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28940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4951D-6A54-4ED4-962E-B3487F5D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1000874" cy="3689684"/>
          </a:xfrm>
        </p:spPr>
        <p:txBody>
          <a:bodyPr>
            <a:normAutofit fontScale="77500" lnSpcReduction="20000"/>
          </a:bodyPr>
          <a:lstStyle/>
          <a:p>
            <a:r>
              <a:rPr lang="it-IT" sz="2600" b="1" dirty="0">
                <a:ea typeface="Roboto" panose="02000000000000000000" pitchFamily="2" charset="0"/>
              </a:rPr>
              <a:t>Query1</a:t>
            </a:r>
            <a:r>
              <a:rPr lang="it-IT" sz="2600" dirty="0">
                <a:ea typeface="Roboto" panose="02000000000000000000" pitchFamily="2" charset="0"/>
              </a:rPr>
              <a:t> – numero medio di vaccinazioni per un generico centro per ogni regione e ogni mese</a:t>
            </a:r>
          </a:p>
          <a:p>
            <a:pPr marL="0" indent="0">
              <a:buNone/>
            </a:pPr>
            <a:endParaRPr lang="it-IT" sz="2600" dirty="0">
              <a:ea typeface="Roboto" panose="02000000000000000000" pitchFamily="2" charset="0"/>
            </a:endParaRPr>
          </a:p>
          <a:p>
            <a:r>
              <a:rPr lang="it-IT" sz="2600" b="1" dirty="0">
                <a:ea typeface="Roboto" panose="02000000000000000000" pitchFamily="2" charset="0"/>
              </a:rPr>
              <a:t>Query2</a:t>
            </a:r>
            <a:r>
              <a:rPr lang="it-IT" sz="2600" dirty="0">
                <a:ea typeface="Roboto" panose="02000000000000000000" pitchFamily="2" charset="0"/>
              </a:rPr>
              <a:t> – per ogni mese e fascia d’età le 5 regioni con maggior numero predetto di donne vaccinate il primo giorno del mese</a:t>
            </a:r>
          </a:p>
          <a:p>
            <a:pPr marL="0" indent="0">
              <a:buNone/>
            </a:pPr>
            <a:endParaRPr lang="it-IT" sz="2600" dirty="0">
              <a:ea typeface="Roboto" panose="02000000000000000000" pitchFamily="2" charset="0"/>
            </a:endParaRPr>
          </a:p>
          <a:p>
            <a:r>
              <a:rPr lang="it-IT" sz="2600" b="1" dirty="0">
                <a:ea typeface="Roboto" panose="02000000000000000000" pitchFamily="2" charset="0"/>
              </a:rPr>
              <a:t>Query3</a:t>
            </a:r>
            <a:r>
              <a:rPr lang="it-IT" sz="2600" dirty="0">
                <a:ea typeface="Roboto" panose="02000000000000000000" pitchFamily="2" charset="0"/>
              </a:rPr>
              <a:t> – classificazione delle regioni utilizzando i dati fino al primo di giugno tramite K-</a:t>
            </a:r>
            <a:r>
              <a:rPr lang="it-IT" sz="2600" dirty="0" err="1">
                <a:ea typeface="Roboto" panose="02000000000000000000" pitchFamily="2" charset="0"/>
              </a:rPr>
              <a:t>means</a:t>
            </a:r>
            <a:r>
              <a:rPr lang="it-IT" sz="2600" dirty="0">
                <a:ea typeface="Roboto" panose="02000000000000000000" pitchFamily="2" charset="0"/>
              </a:rPr>
              <a:t> e </a:t>
            </a:r>
            <a:r>
              <a:rPr lang="it-IT" sz="2600" dirty="0" err="1">
                <a:ea typeface="Roboto" panose="02000000000000000000" pitchFamily="2" charset="0"/>
              </a:rPr>
              <a:t>Bisecting</a:t>
            </a:r>
            <a:r>
              <a:rPr lang="it-IT" sz="2600" dirty="0">
                <a:ea typeface="Roboto" panose="02000000000000000000" pitchFamily="2" charset="0"/>
              </a:rPr>
              <a:t> K-</a:t>
            </a:r>
            <a:r>
              <a:rPr lang="it-IT" sz="2600" dirty="0" err="1">
                <a:ea typeface="Roboto" panose="02000000000000000000" pitchFamily="2" charset="0"/>
              </a:rPr>
              <a:t>means</a:t>
            </a:r>
            <a:endParaRPr lang="it-IT" sz="2600" dirty="0">
              <a:ea typeface="Roboto" panose="02000000000000000000" pitchFamily="2" charset="0"/>
            </a:endParaRPr>
          </a:p>
          <a:p>
            <a:endParaRPr lang="it-IT" sz="2600" dirty="0"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sz="2600" dirty="0"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sz="2600" dirty="0">
                <a:ea typeface="Roboto" panose="02000000000000000000" pitchFamily="2" charset="0"/>
              </a:rPr>
              <a:t>Questo progetto utilizza i dati messi a disposizione dalla protezione civile italiana sulle vaccinazioni contro il Covid 19 </a:t>
            </a:r>
          </a:p>
          <a:p>
            <a:pPr marL="0" indent="0">
              <a:buNone/>
            </a:pPr>
            <a:r>
              <a:rPr lang="it-IT" sz="2600" dirty="0">
                <a:ea typeface="Roboto" panose="02000000000000000000" pitchFamily="2" charset="0"/>
                <a:hlinkClick r:id="rId2"/>
              </a:rPr>
              <a:t>https://github.com/italia/covid19-opendata-vaccini</a:t>
            </a:r>
            <a:endParaRPr lang="it-IT" sz="2600" dirty="0">
              <a:ea typeface="Roboto" panose="020000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61A55A1-3353-48DB-BBC3-9DFFFB461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37" y="5579434"/>
            <a:ext cx="708597" cy="10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0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Architettura</a:t>
            </a:r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339C1490-5C8E-4FF1-B3C7-4D8A13B9C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303170"/>
            <a:ext cx="3810000" cy="3810000"/>
          </a:xfrm>
          <a:prstGeom prst="rect">
            <a:avLst/>
          </a:prstGeom>
        </p:spPr>
      </p:pic>
      <p:pic>
        <p:nvPicPr>
          <p:cNvPr id="3074" name="Picture 2" descr="Clarifying the Spark vs. Hadoop Question - DATAVERSITY">
            <a:extLst>
              <a:ext uri="{FF2B5EF4-FFF2-40B4-BE49-F238E27FC236}">
                <a16:creationId xmlns:a16="http://schemas.microsoft.com/office/drawing/2014/main" id="{88712354-15CC-41C8-B820-EB37F6A72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1254"/>
            <a:ext cx="2462846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adoop HDFS Logo | Tech logos, Logos, Algorithm">
            <a:extLst>
              <a:ext uri="{FF2B5EF4-FFF2-40B4-BE49-F238E27FC236}">
                <a16:creationId xmlns:a16="http://schemas.microsoft.com/office/drawing/2014/main" id="{9F21849B-AEE3-435A-A904-FD8B93949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861" y="2001253"/>
            <a:ext cx="2779967" cy="176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pache NiFi And Kafka Docker Example | by Cory Maklin | Towards Data Science">
            <a:extLst>
              <a:ext uri="{FF2B5EF4-FFF2-40B4-BE49-F238E27FC236}">
                <a16:creationId xmlns:a16="http://schemas.microsoft.com/office/drawing/2014/main" id="{00D9CA0E-E431-407D-AD9B-BABDB463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84" y="3303170"/>
            <a:ext cx="2462846" cy="13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dis logo - BigR.io">
            <a:extLst>
              <a:ext uri="{FF2B5EF4-FFF2-40B4-BE49-F238E27FC236}">
                <a16:creationId xmlns:a16="http://schemas.microsoft.com/office/drawing/2014/main" id="{0A72EC06-0132-4FDF-91F9-9C78EC415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38" y="3429000"/>
            <a:ext cx="2279937" cy="130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87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Implementazione: nifi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2448580-057E-4271-A022-276BFFDF4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63" y="2190750"/>
            <a:ext cx="8314006" cy="44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7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Implementazione: nifi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12321C22-08B5-4A3B-9D30-F1F9FA24F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70" y="2141537"/>
            <a:ext cx="2671660" cy="4351338"/>
          </a:xfrm>
        </p:spPr>
      </p:pic>
    </p:spTree>
    <p:extLst>
      <p:ext uri="{BB962C8B-B14F-4D97-AF65-F5344CB8AC3E}">
        <p14:creationId xmlns:p14="http://schemas.microsoft.com/office/powerpoint/2010/main" val="74889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Implementazione: nifi</a:t>
            </a:r>
          </a:p>
        </p:txBody>
      </p:sp>
      <p:pic>
        <p:nvPicPr>
          <p:cNvPr id="7" name="Segnaposto contenuto 4" descr="Immagine che contiene testo, mappa, interni&#10;&#10;Descrizione generata automaticamente">
            <a:extLst>
              <a:ext uri="{FF2B5EF4-FFF2-40B4-BE49-F238E27FC236}">
                <a16:creationId xmlns:a16="http://schemas.microsoft.com/office/drawing/2014/main" id="{E62E51BD-02EE-408C-86DC-D89EBFB12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63" y="2141537"/>
            <a:ext cx="7896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4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Implementazione: queries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4951D-6A54-4ED4-962E-B3487F5D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>
                <a:ea typeface="Roboto" panose="02000000000000000000" pitchFamily="2" charset="0"/>
              </a:rPr>
              <a:t>Scelte implementative:</a:t>
            </a:r>
          </a:p>
          <a:p>
            <a:r>
              <a:rPr lang="it-IT" sz="2600" dirty="0" err="1">
                <a:ea typeface="Roboto" panose="02000000000000000000" pitchFamily="2" charset="0"/>
              </a:rPr>
              <a:t>SimpleRegression</a:t>
            </a:r>
            <a:r>
              <a:rPr lang="it-IT" sz="2600" dirty="0">
                <a:ea typeface="Roboto" panose="02000000000000000000" pitchFamily="2" charset="0"/>
              </a:rPr>
              <a:t> </a:t>
            </a:r>
          </a:p>
          <a:p>
            <a:r>
              <a:rPr lang="it-IT" sz="2600" dirty="0">
                <a:ea typeface="Roboto" panose="02000000000000000000" pitchFamily="2" charset="0"/>
              </a:rPr>
              <a:t>Modifica alla Query3</a:t>
            </a:r>
          </a:p>
          <a:p>
            <a:endParaRPr lang="it-IT" sz="2600" dirty="0"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sz="2600" dirty="0">
                <a:ea typeface="Roboto" panose="02000000000000000000" pitchFamily="2" charset="0"/>
              </a:rPr>
              <a:t>Realizzazione delle query:</a:t>
            </a:r>
          </a:p>
          <a:p>
            <a:r>
              <a:rPr lang="it-IT" sz="2600" dirty="0">
                <a:ea typeface="Roboto" panose="02000000000000000000" pitchFamily="2" charset="0"/>
              </a:rPr>
              <a:t>RDD api</a:t>
            </a:r>
          </a:p>
          <a:p>
            <a:r>
              <a:rPr lang="it-IT" sz="2600" dirty="0">
                <a:ea typeface="Roboto" panose="02000000000000000000" pitchFamily="2" charset="0"/>
              </a:rPr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268966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</a:t>
            </a: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5945C572-C56A-4521-BAB4-499D13AC6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852664"/>
              </p:ext>
            </p:extLst>
          </p:nvPr>
        </p:nvGraphicFramePr>
        <p:xfrm>
          <a:off x="838200" y="26904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DD6D8255-6CC7-4FB2-8615-183A3FB86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16265"/>
              </p:ext>
            </p:extLst>
          </p:nvPr>
        </p:nvGraphicFramePr>
        <p:xfrm>
          <a:off x="6781800" y="26904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2041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232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Tema di Office</vt:lpstr>
      <vt:lpstr>Sistemi e Architetture per Big Data</vt:lpstr>
      <vt:lpstr>Indice</vt:lpstr>
      <vt:lpstr>Introduzione</vt:lpstr>
      <vt:lpstr>Architettura</vt:lpstr>
      <vt:lpstr>Implementazione: nifi</vt:lpstr>
      <vt:lpstr>Implementazione: nifi</vt:lpstr>
      <vt:lpstr>Implementazione: nifi</vt:lpstr>
      <vt:lpstr>Implementazione: queries</vt:lpstr>
      <vt:lpstr>Performance</vt:lpstr>
      <vt:lpstr>Performance</vt:lpstr>
      <vt:lpstr>Performance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e Architetture per Big Data</dc:title>
  <dc:creator>lisa trombetti</dc:creator>
  <cp:lastModifiedBy>lisa trombetti</cp:lastModifiedBy>
  <cp:revision>1</cp:revision>
  <dcterms:created xsi:type="dcterms:W3CDTF">2021-06-03T08:09:56Z</dcterms:created>
  <dcterms:modified xsi:type="dcterms:W3CDTF">2021-06-03T09:24:59Z</dcterms:modified>
</cp:coreProperties>
</file>