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1" r:id="rId2"/>
    <p:sldId id="259" r:id="rId3"/>
    <p:sldId id="257" r:id="rId4"/>
    <p:sldId id="268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70" userDrawn="1">
          <p15:clr>
            <a:srgbClr val="A4A3A4"/>
          </p15:clr>
        </p15:guide>
        <p15:guide id="4" pos="7310" userDrawn="1">
          <p15:clr>
            <a:srgbClr val="A4A3A4"/>
          </p15:clr>
        </p15:guide>
        <p15:guide id="5" orient="horz" pos="3861" userDrawn="1">
          <p15:clr>
            <a:srgbClr val="A4A3A4"/>
          </p15:clr>
        </p15:guide>
        <p15:guide id="6" orient="horz" pos="10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002D"/>
    <a:srgbClr val="85001F"/>
    <a:srgbClr val="FFE1E1"/>
    <a:srgbClr val="E1B597"/>
    <a:srgbClr val="1B222C"/>
    <a:srgbClr val="706660"/>
    <a:srgbClr val="E6E6E6"/>
    <a:srgbClr val="DCDCDC"/>
    <a:srgbClr val="D8A982"/>
    <a:srgbClr val="DCA7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242" autoAdjust="0"/>
  </p:normalViewPr>
  <p:slideViewPr>
    <p:cSldViewPr snapToGrid="0" showGuides="1">
      <p:cViewPr varScale="1">
        <p:scale>
          <a:sx n="104" d="100"/>
          <a:sy n="104" d="100"/>
        </p:scale>
        <p:origin x="144" y="240"/>
      </p:cViewPr>
      <p:guideLst>
        <p:guide orient="horz" pos="2160"/>
        <p:guide pos="3840"/>
        <p:guide pos="370"/>
        <p:guide pos="7310"/>
        <p:guide orient="horz" pos="3861"/>
        <p:guide orient="horz" pos="10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363A26-213A-4949-88F7-F3F8DC8796FB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8768A5-A414-4AA8-BD5D-131E4AA42C6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259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768A5-A414-4AA8-BD5D-131E4AA42C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848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768A5-A414-4AA8-BD5D-131E4AA42C6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02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768A5-A414-4AA8-BD5D-131E4AA42C6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19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768A5-A414-4AA8-BD5D-131E4AA42C6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542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768A5-A414-4AA8-BD5D-131E4AA42C6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565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768A5-A414-4AA8-BD5D-131E4AA42C6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77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F93C-5040-462F-A71D-DDDC711E49C0}" type="datetime1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117C3-953C-4526-B0C6-2FD1C4FC1E6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77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3E942-81E2-4D8E-863F-FA697B3DD37A}" type="datetime1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117C3-953C-4526-B0C6-2FD1C4FC1E6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355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26A7C-EC8B-4924-91E9-4DD88FA6B52B}" type="datetime1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117C3-953C-4526-B0C6-2FD1C4FC1E6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28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 userDrawn="1"/>
        </p:nvSpPr>
        <p:spPr>
          <a:xfrm flipH="1">
            <a:off x="10392229" y="6356350"/>
            <a:ext cx="1215571" cy="365125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E1B597"/>
              </a:gs>
              <a:gs pos="75000">
                <a:srgbClr val="E1B597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365125"/>
            <a:ext cx="11023600" cy="1044575"/>
          </a:xfrm>
        </p:spPr>
        <p:txBody>
          <a:bodyPr>
            <a:normAutofit/>
          </a:bodyPr>
          <a:lstStyle>
            <a:lvl1pPr algn="ctr">
              <a:defRPr sz="3600">
                <a:latin typeface="Bahnschrift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200" y="1707356"/>
            <a:ext cx="11023600" cy="4351338"/>
          </a:xfrm>
        </p:spPr>
        <p:txBody>
          <a:bodyPr/>
          <a:lstStyle>
            <a:lvl1pPr>
              <a:defRPr>
                <a:latin typeface="Bahnschrift Light" panose="020B0502040204020203" pitchFamily="34" charset="0"/>
              </a:defRPr>
            </a:lvl1pPr>
            <a:lvl2pPr>
              <a:defRPr>
                <a:latin typeface="Bahnschrift Light" panose="020B0502040204020203" pitchFamily="34" charset="0"/>
              </a:defRPr>
            </a:lvl2pPr>
            <a:lvl3pPr>
              <a:defRPr>
                <a:latin typeface="Bahnschrift Light" panose="020B0502040204020203" pitchFamily="34" charset="0"/>
              </a:defRPr>
            </a:lvl3pPr>
            <a:lvl4pPr>
              <a:defRPr>
                <a:latin typeface="Bahnschrift Light" panose="020B0502040204020203" pitchFamily="34" charset="0"/>
              </a:defRPr>
            </a:lvl4pPr>
            <a:lvl5pPr>
              <a:defRPr>
                <a:latin typeface="Bahnschrift Light" panose="020B05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4200" y="6356350"/>
            <a:ext cx="2743200" cy="365125"/>
          </a:xfrm>
        </p:spPr>
        <p:txBody>
          <a:bodyPr/>
          <a:lstStyle/>
          <a:p>
            <a:fld id="{7EC057E4-1D38-4BD9-8BCC-B2087BD6EA06}" type="datetime1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72800" y="6356350"/>
            <a:ext cx="635000" cy="365125"/>
          </a:xfrm>
        </p:spPr>
        <p:txBody>
          <a:bodyPr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614117C3-953C-4526-B0C6-2FD1C4FC1E6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469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D4BB6-5DCD-4083-ACA2-E557BABA5F8C}" type="datetime1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117C3-953C-4526-B0C6-2FD1C4FC1E6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5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F486-9655-43C0-BD90-79EB61075354}" type="datetime1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117C3-953C-4526-B0C6-2FD1C4FC1E6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09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C448-545F-43F8-A4E0-533930669629}" type="datetime1">
              <a:rPr lang="en-US" smtClean="0"/>
              <a:t>2/17/2021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117C3-953C-4526-B0C6-2FD1C4FC1E6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820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E7ADC-64CE-443B-99E4-C5EB36CF4796}" type="datetime1">
              <a:rPr lang="en-US" smtClean="0"/>
              <a:t>2/17/2021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117C3-953C-4526-B0C6-2FD1C4FC1E6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03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73663-0802-4DB9-A786-3671525CF1A9}" type="datetime1">
              <a:rPr lang="en-US" smtClean="0"/>
              <a:t>2/17/2021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117C3-953C-4526-B0C6-2FD1C4FC1E6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69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488E-E791-4285-9718-B54B41B62BCD}" type="datetime1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117C3-953C-4526-B0C6-2FD1C4FC1E6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98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8721-1479-428F-8171-303FE3D611C8}" type="datetime1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117C3-953C-4526-B0C6-2FD1C4FC1E6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45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3F3E4-957F-431A-85A1-8174AA259220}" type="datetime1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117C3-953C-4526-B0C6-2FD1C4FC1E6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1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hemealdb.com/" TargetMode="Externa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0" y="0"/>
            <a:ext cx="12214282" cy="6858000"/>
            <a:chOff x="0" y="0"/>
            <a:chExt cx="12214282" cy="6858000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" t="5906" r="622" b="10183"/>
            <a:stretch/>
          </p:blipFill>
          <p:spPr>
            <a:xfrm>
              <a:off x="0" y="0"/>
              <a:ext cx="12214282" cy="6855766"/>
            </a:xfrm>
            <a:custGeom>
              <a:avLst/>
              <a:gdLst>
                <a:gd name="connsiteX0" fmla="*/ 0 w 6544235"/>
                <a:gd name="connsiteY0" fmla="*/ 0 h 6230470"/>
                <a:gd name="connsiteX1" fmla="*/ 6544235 w 6544235"/>
                <a:gd name="connsiteY1" fmla="*/ 0 h 6230470"/>
                <a:gd name="connsiteX2" fmla="*/ 6544235 w 6544235"/>
                <a:gd name="connsiteY2" fmla="*/ 6230470 h 6230470"/>
                <a:gd name="connsiteX3" fmla="*/ 0 w 6544235"/>
                <a:gd name="connsiteY3" fmla="*/ 6230470 h 6230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44235" h="6230470">
                  <a:moveTo>
                    <a:pt x="0" y="0"/>
                  </a:moveTo>
                  <a:lnTo>
                    <a:pt x="6544235" y="0"/>
                  </a:lnTo>
                  <a:lnTo>
                    <a:pt x="6544235" y="6230470"/>
                  </a:lnTo>
                  <a:lnTo>
                    <a:pt x="0" y="6230470"/>
                  </a:lnTo>
                  <a:close/>
                </a:path>
              </a:pathLst>
            </a:custGeom>
          </p:spPr>
        </p:pic>
        <p:sp>
          <p:nvSpPr>
            <p:cNvPr id="22" name="Rounded Rectangle 21"/>
            <p:cNvSpPr/>
            <p:nvPr/>
          </p:nvSpPr>
          <p:spPr>
            <a:xfrm>
              <a:off x="0" y="0"/>
              <a:ext cx="12214281" cy="6858000"/>
            </a:xfrm>
            <a:prstGeom prst="roundRect">
              <a:avLst>
                <a:gd name="adj" fmla="val 0"/>
              </a:avLst>
            </a:prstGeom>
            <a:solidFill>
              <a:srgbClr val="1B222C">
                <a:alpha val="9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7537098" y="4269910"/>
            <a:ext cx="4188397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La cucina a </a:t>
            </a:r>
            <a:r>
              <a:rPr lang="en-US" sz="1400" b="1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portata</a:t>
            </a:r>
            <a:r>
              <a:rPr lang="en-US" sz="1400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 di click… </a:t>
            </a:r>
          </a:p>
          <a:p>
            <a:r>
              <a:rPr lang="en-US" sz="1400" dirty="0">
                <a:solidFill>
                  <a:schemeClr val="bg1"/>
                </a:solidFill>
                <a:latin typeface="Bahnschrift Light" panose="020B0502040204020203" pitchFamily="34" charset="0"/>
              </a:rPr>
              <a:t>Un idea di Alessio Furlan</a:t>
            </a:r>
          </a:p>
        </p:txBody>
      </p:sp>
      <p:sp>
        <p:nvSpPr>
          <p:cNvPr id="29" name="Oval 28"/>
          <p:cNvSpPr/>
          <p:nvPr/>
        </p:nvSpPr>
        <p:spPr>
          <a:xfrm>
            <a:off x="6816061" y="1450600"/>
            <a:ext cx="1596571" cy="1596571"/>
          </a:xfrm>
          <a:prstGeom prst="ellipse">
            <a:avLst/>
          </a:prstGeom>
          <a:solidFill>
            <a:srgbClr val="C0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248473" y="1842608"/>
            <a:ext cx="4477024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800" b="1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MyPersonalChef</a:t>
            </a:r>
            <a:endParaRPr lang="en-US" sz="4800" b="1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9" name="Freeform 18"/>
          <p:cNvSpPr/>
          <p:nvPr/>
        </p:nvSpPr>
        <p:spPr>
          <a:xfrm flipH="1" flipV="1">
            <a:off x="3330517" y="0"/>
            <a:ext cx="8883765" cy="5648881"/>
          </a:xfrm>
          <a:custGeom>
            <a:avLst/>
            <a:gdLst>
              <a:gd name="connsiteX0" fmla="*/ 8883765 w 8883765"/>
              <a:gd name="connsiteY0" fmla="*/ 0 h 5648881"/>
              <a:gd name="connsiteX1" fmla="*/ 8883765 w 8883765"/>
              <a:gd name="connsiteY1" fmla="*/ 5648881 h 5648881"/>
              <a:gd name="connsiteX2" fmla="*/ 0 w 8883765"/>
              <a:gd name="connsiteY2" fmla="*/ 5648881 h 5648881"/>
              <a:gd name="connsiteX3" fmla="*/ 0 w 8883765"/>
              <a:gd name="connsiteY3" fmla="*/ 4321364 h 5648881"/>
              <a:gd name="connsiteX4" fmla="*/ 129878 w 8883765"/>
              <a:gd name="connsiteY4" fmla="*/ 4338417 h 5648881"/>
              <a:gd name="connsiteX5" fmla="*/ 4292600 w 8883765"/>
              <a:gd name="connsiteY5" fmla="*/ 4559873 h 5648881"/>
              <a:gd name="connsiteX6" fmla="*/ 8823486 w 8883765"/>
              <a:gd name="connsiteY6" fmla="*/ 31405 h 5648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83765" h="5648881">
                <a:moveTo>
                  <a:pt x="8883765" y="0"/>
                </a:moveTo>
                <a:lnTo>
                  <a:pt x="8883765" y="5648881"/>
                </a:lnTo>
                <a:lnTo>
                  <a:pt x="0" y="5648881"/>
                </a:lnTo>
                <a:lnTo>
                  <a:pt x="0" y="4321364"/>
                </a:lnTo>
                <a:lnTo>
                  <a:pt x="129878" y="4338417"/>
                </a:lnTo>
                <a:cubicBezTo>
                  <a:pt x="1316832" y="4525345"/>
                  <a:pt x="3046413" y="5117086"/>
                  <a:pt x="4292600" y="4559873"/>
                </a:cubicBezTo>
                <a:cubicBezTo>
                  <a:pt x="5850335" y="3863358"/>
                  <a:pt x="7290867" y="902794"/>
                  <a:pt x="8823486" y="31405"/>
                </a:cubicBezTo>
                <a:close/>
              </a:path>
            </a:pathLst>
          </a:custGeom>
          <a:gradFill>
            <a:gsLst>
              <a:gs pos="0">
                <a:srgbClr val="E1B597">
                  <a:alpha val="12000"/>
                </a:srgbClr>
              </a:gs>
              <a:gs pos="75000">
                <a:srgbClr val="E1B597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7337429" y="3963980"/>
            <a:ext cx="0" cy="1042746"/>
          </a:xfrm>
          <a:prstGeom prst="line">
            <a:avLst/>
          </a:prstGeom>
          <a:ln>
            <a:solidFill>
              <a:srgbClr val="E1B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-1" y="3839115"/>
            <a:ext cx="3054682" cy="301888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14342" y="688975"/>
            <a:ext cx="3054682" cy="3150140"/>
          </a:xfrm>
          <a:prstGeom prst="rect">
            <a:avLst/>
          </a:prstGeom>
          <a:solidFill>
            <a:srgbClr val="8500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5001F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0" t="2400" r="2400" b="2400"/>
          <a:stretch/>
        </p:blipFill>
        <p:spPr>
          <a:xfrm>
            <a:off x="-1" y="688975"/>
            <a:ext cx="6169025" cy="6169025"/>
          </a:xfrm>
          <a:custGeom>
            <a:avLst/>
            <a:gdLst>
              <a:gd name="connsiteX0" fmla="*/ 3282950 w 6565900"/>
              <a:gd name="connsiteY0" fmla="*/ 0 h 6565900"/>
              <a:gd name="connsiteX1" fmla="*/ 6565900 w 6565900"/>
              <a:gd name="connsiteY1" fmla="*/ 3282950 h 6565900"/>
              <a:gd name="connsiteX2" fmla="*/ 3282950 w 6565900"/>
              <a:gd name="connsiteY2" fmla="*/ 6565900 h 6565900"/>
              <a:gd name="connsiteX3" fmla="*/ 0 w 6565900"/>
              <a:gd name="connsiteY3" fmla="*/ 3282950 h 6565900"/>
              <a:gd name="connsiteX4" fmla="*/ 3282950 w 6565900"/>
              <a:gd name="connsiteY4" fmla="*/ 0 h 656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5900" h="6565900">
                <a:moveTo>
                  <a:pt x="3282950" y="0"/>
                </a:moveTo>
                <a:cubicBezTo>
                  <a:pt x="5096073" y="0"/>
                  <a:pt x="6565900" y="1469827"/>
                  <a:pt x="6565900" y="3282950"/>
                </a:cubicBezTo>
                <a:cubicBezTo>
                  <a:pt x="6565900" y="5096073"/>
                  <a:pt x="5096073" y="6565900"/>
                  <a:pt x="3282950" y="6565900"/>
                </a:cubicBezTo>
                <a:cubicBezTo>
                  <a:pt x="1469827" y="6565900"/>
                  <a:pt x="0" y="5096073"/>
                  <a:pt x="0" y="3282950"/>
                </a:cubicBezTo>
                <a:cubicBezTo>
                  <a:pt x="0" y="1469827"/>
                  <a:pt x="1469827" y="0"/>
                  <a:pt x="328295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32402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870" t="5906" r="17547" b="10183"/>
          <a:stretch/>
        </p:blipFill>
        <p:spPr>
          <a:xfrm>
            <a:off x="587375" y="736600"/>
            <a:ext cx="7489825" cy="5384800"/>
          </a:xfrm>
          <a:custGeom>
            <a:avLst/>
            <a:gdLst>
              <a:gd name="connsiteX0" fmla="*/ 0 w 6544235"/>
              <a:gd name="connsiteY0" fmla="*/ 0 h 6230470"/>
              <a:gd name="connsiteX1" fmla="*/ 6544235 w 6544235"/>
              <a:gd name="connsiteY1" fmla="*/ 0 h 6230470"/>
              <a:gd name="connsiteX2" fmla="*/ 6544235 w 6544235"/>
              <a:gd name="connsiteY2" fmla="*/ 6230470 h 6230470"/>
              <a:gd name="connsiteX3" fmla="*/ 0 w 6544235"/>
              <a:gd name="connsiteY3" fmla="*/ 6230470 h 6230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44235" h="6230470">
                <a:moveTo>
                  <a:pt x="0" y="0"/>
                </a:moveTo>
                <a:lnTo>
                  <a:pt x="6544235" y="0"/>
                </a:lnTo>
                <a:lnTo>
                  <a:pt x="6544235" y="6230470"/>
                </a:lnTo>
                <a:lnTo>
                  <a:pt x="0" y="6230470"/>
                </a:lnTo>
                <a:close/>
              </a:path>
            </a:pathLst>
          </a:custGeom>
        </p:spPr>
      </p:pic>
      <p:sp>
        <p:nvSpPr>
          <p:cNvPr id="6" name="Rectangle 5"/>
          <p:cNvSpPr/>
          <p:nvPr/>
        </p:nvSpPr>
        <p:spPr>
          <a:xfrm>
            <a:off x="587375" y="736600"/>
            <a:ext cx="5737225" cy="5384800"/>
          </a:xfrm>
          <a:prstGeom prst="rect">
            <a:avLst/>
          </a:prstGeom>
          <a:solidFill>
            <a:srgbClr val="1B222C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31801" y="2057645"/>
            <a:ext cx="6692695" cy="4255655"/>
          </a:xfrm>
          <a:custGeom>
            <a:avLst/>
            <a:gdLst>
              <a:gd name="connsiteX0" fmla="*/ 8883765 w 8883765"/>
              <a:gd name="connsiteY0" fmla="*/ 0 h 5648881"/>
              <a:gd name="connsiteX1" fmla="*/ 8883765 w 8883765"/>
              <a:gd name="connsiteY1" fmla="*/ 5648881 h 5648881"/>
              <a:gd name="connsiteX2" fmla="*/ 0 w 8883765"/>
              <a:gd name="connsiteY2" fmla="*/ 5648881 h 5648881"/>
              <a:gd name="connsiteX3" fmla="*/ 0 w 8883765"/>
              <a:gd name="connsiteY3" fmla="*/ 4321364 h 5648881"/>
              <a:gd name="connsiteX4" fmla="*/ 129878 w 8883765"/>
              <a:gd name="connsiteY4" fmla="*/ 4338417 h 5648881"/>
              <a:gd name="connsiteX5" fmla="*/ 4292600 w 8883765"/>
              <a:gd name="connsiteY5" fmla="*/ 4559873 h 5648881"/>
              <a:gd name="connsiteX6" fmla="*/ 8823486 w 8883765"/>
              <a:gd name="connsiteY6" fmla="*/ 31405 h 5648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83765" h="5648881">
                <a:moveTo>
                  <a:pt x="8883765" y="0"/>
                </a:moveTo>
                <a:lnTo>
                  <a:pt x="8883765" y="5648881"/>
                </a:lnTo>
                <a:lnTo>
                  <a:pt x="0" y="5648881"/>
                </a:lnTo>
                <a:lnTo>
                  <a:pt x="0" y="4321364"/>
                </a:lnTo>
                <a:lnTo>
                  <a:pt x="129878" y="4338417"/>
                </a:lnTo>
                <a:cubicBezTo>
                  <a:pt x="1316832" y="4525345"/>
                  <a:pt x="3046413" y="5117086"/>
                  <a:pt x="4292600" y="4559873"/>
                </a:cubicBezTo>
                <a:cubicBezTo>
                  <a:pt x="5850335" y="3863358"/>
                  <a:pt x="7290867" y="902794"/>
                  <a:pt x="8823486" y="31405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10000"/>
                </a:schemeClr>
              </a:gs>
              <a:gs pos="77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" b="4"/>
          <a:stretch/>
        </p:blipFill>
        <p:spPr>
          <a:xfrm>
            <a:off x="6083300" y="0"/>
            <a:ext cx="6108700" cy="6858000"/>
          </a:xfrm>
          <a:custGeom>
            <a:avLst/>
            <a:gdLst>
              <a:gd name="connsiteX0" fmla="*/ 0 w 6108700"/>
              <a:gd name="connsiteY0" fmla="*/ 0 h 6858000"/>
              <a:gd name="connsiteX1" fmla="*/ 6108700 w 6108700"/>
              <a:gd name="connsiteY1" fmla="*/ 0 h 6858000"/>
              <a:gd name="connsiteX2" fmla="*/ 6108700 w 6108700"/>
              <a:gd name="connsiteY2" fmla="*/ 6858000 h 6858000"/>
              <a:gd name="connsiteX3" fmla="*/ 0 w 61087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8700" h="6858000">
                <a:moveTo>
                  <a:pt x="0" y="0"/>
                </a:moveTo>
                <a:lnTo>
                  <a:pt x="6108700" y="0"/>
                </a:lnTo>
                <a:lnTo>
                  <a:pt x="6108700" y="6858000"/>
                </a:lnTo>
                <a:lnTo>
                  <a:pt x="0" y="6858000"/>
                </a:lnTo>
                <a:close/>
              </a:path>
            </a:pathLst>
          </a:custGeom>
          <a:effectLst>
            <a:outerShdw blurRad="50800" dist="50800" dir="10800000" sx="99000" sy="99000" algn="ctr" rotWithShape="0">
              <a:srgbClr val="000000">
                <a:alpha val="39000"/>
              </a:srgbClr>
            </a:outerShdw>
          </a:effectLst>
        </p:spPr>
      </p:pic>
      <p:grpSp>
        <p:nvGrpSpPr>
          <p:cNvPr id="17" name="Group 16"/>
          <p:cNvGrpSpPr/>
          <p:nvPr/>
        </p:nvGrpSpPr>
        <p:grpSpPr>
          <a:xfrm>
            <a:off x="1222310" y="1851679"/>
            <a:ext cx="3621459" cy="3262364"/>
            <a:chOff x="1222310" y="1567873"/>
            <a:chExt cx="3621459" cy="3262364"/>
          </a:xfrm>
        </p:grpSpPr>
        <p:sp>
          <p:nvSpPr>
            <p:cNvPr id="5" name="TextBox 4"/>
            <p:cNvSpPr txBox="1"/>
            <p:nvPr/>
          </p:nvSpPr>
          <p:spPr>
            <a:xfrm>
              <a:off x="1450975" y="2116773"/>
              <a:ext cx="3392794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a-DK" sz="3600" dirty="0">
                  <a:solidFill>
                    <a:schemeClr val="bg1"/>
                  </a:solidFill>
                  <a:latin typeface="Bahnschrift Light" panose="020B0502040204020203" pitchFamily="34" charset="0"/>
                </a:rPr>
                <a:t>Che cos’è?</a:t>
              </a:r>
              <a:endParaRPr lang="en-US" sz="3600" dirty="0">
                <a:solidFill>
                  <a:schemeClr val="bg1"/>
                </a:solidFill>
                <a:latin typeface="Bahnschrift Light" panose="020B0502040204020203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50975" y="3322132"/>
              <a:ext cx="3392794" cy="150810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it-IT" sz="1400" dirty="0" err="1">
                  <a:solidFill>
                    <a:schemeClr val="bg1"/>
                  </a:solidFill>
                  <a:latin typeface="Bahnschrift Light" panose="020B0502040204020203" pitchFamily="34" charset="0"/>
                </a:rPr>
                <a:t>MyPersonalChef</a:t>
              </a:r>
              <a:r>
                <a:rPr lang="it-IT" sz="1400" dirty="0">
                  <a:solidFill>
                    <a:schemeClr val="bg1"/>
                  </a:solidFill>
                  <a:latin typeface="Bahnschrift Light" panose="020B0502040204020203" pitchFamily="34" charset="0"/>
                </a:rPr>
                <a:t> è un app pensata per chi ama la cucina e desidera consultare le ricette in modo facile e veloce. L’app offre la possibilità di consultare moltissime ricette in modo veloce e intuitivo suggerendo anche la preparazione da effettuare.</a:t>
              </a:r>
              <a:endParaRPr lang="en-US" sz="1400" dirty="0">
                <a:solidFill>
                  <a:schemeClr val="bg1"/>
                </a:solidFill>
                <a:latin typeface="Bahnschrift Light" panose="020B0502040204020203" pitchFamily="34" charset="0"/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1450975" y="1567873"/>
              <a:ext cx="660400" cy="330200"/>
            </a:xfrm>
            <a:custGeom>
              <a:avLst/>
              <a:gdLst>
                <a:gd name="connsiteX0" fmla="*/ 330200 w 660400"/>
                <a:gd name="connsiteY0" fmla="*/ 0 h 330200"/>
                <a:gd name="connsiteX1" fmla="*/ 660400 w 660400"/>
                <a:gd name="connsiteY1" fmla="*/ 330200 h 330200"/>
                <a:gd name="connsiteX2" fmla="*/ 0 w 660400"/>
                <a:gd name="connsiteY2" fmla="*/ 330200 h 330200"/>
                <a:gd name="connsiteX3" fmla="*/ 330200 w 660400"/>
                <a:gd name="connsiteY3" fmla="*/ 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0400" h="330200">
                  <a:moveTo>
                    <a:pt x="330200" y="0"/>
                  </a:moveTo>
                  <a:cubicBezTo>
                    <a:pt x="512564" y="0"/>
                    <a:pt x="660400" y="147836"/>
                    <a:pt x="660400" y="330200"/>
                  </a:cubicBezTo>
                  <a:lnTo>
                    <a:pt x="0" y="330200"/>
                  </a:lnTo>
                  <a:cubicBezTo>
                    <a:pt x="0" y="147836"/>
                    <a:pt x="147836" y="0"/>
                    <a:pt x="330200" y="0"/>
                  </a:cubicBezTo>
                  <a:close/>
                </a:path>
              </a:pathLst>
            </a:custGeom>
            <a:solidFill>
              <a:srgbClr val="8500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" name="Straight Connector 2"/>
            <p:cNvCxnSpPr/>
            <p:nvPr/>
          </p:nvCxnSpPr>
          <p:spPr>
            <a:xfrm>
              <a:off x="1222310" y="1898073"/>
              <a:ext cx="889065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1222311" y="1898074"/>
              <a:ext cx="0" cy="1188026"/>
            </a:xfrm>
            <a:prstGeom prst="line">
              <a:avLst/>
            </a:prstGeom>
            <a:ln>
              <a:solidFill>
                <a:srgbClr val="85001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ounded Rectangle 12"/>
          <p:cNvSpPr/>
          <p:nvPr/>
        </p:nvSpPr>
        <p:spPr>
          <a:xfrm flipH="1">
            <a:off x="10392229" y="6356350"/>
            <a:ext cx="1215571" cy="365125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C00000"/>
              </a:gs>
              <a:gs pos="75000">
                <a:srgbClr val="E1B597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117C3-953C-4526-B0C6-2FD1C4FC1E6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878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544" y="0"/>
            <a:ext cx="8883765" cy="6855766"/>
            <a:chOff x="494794" y="472238"/>
            <a:chExt cx="7662799" cy="591352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18007" b="5087"/>
            <a:stretch/>
          </p:blipFill>
          <p:spPr>
            <a:xfrm>
              <a:off x="494794" y="472238"/>
              <a:ext cx="7662799" cy="5913524"/>
            </a:xfrm>
            <a:custGeom>
              <a:avLst/>
              <a:gdLst>
                <a:gd name="connsiteX0" fmla="*/ 0 w 6544235"/>
                <a:gd name="connsiteY0" fmla="*/ 0 h 6230470"/>
                <a:gd name="connsiteX1" fmla="*/ 6544235 w 6544235"/>
                <a:gd name="connsiteY1" fmla="*/ 0 h 6230470"/>
                <a:gd name="connsiteX2" fmla="*/ 6544235 w 6544235"/>
                <a:gd name="connsiteY2" fmla="*/ 6230470 h 6230470"/>
                <a:gd name="connsiteX3" fmla="*/ 0 w 6544235"/>
                <a:gd name="connsiteY3" fmla="*/ 6230470 h 6230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44235" h="6230470">
                  <a:moveTo>
                    <a:pt x="0" y="0"/>
                  </a:moveTo>
                  <a:lnTo>
                    <a:pt x="6544235" y="0"/>
                  </a:lnTo>
                  <a:lnTo>
                    <a:pt x="6544235" y="6230470"/>
                  </a:lnTo>
                  <a:lnTo>
                    <a:pt x="0" y="6230470"/>
                  </a:lnTo>
                  <a:close/>
                </a:path>
              </a:pathLst>
            </a:custGeom>
          </p:spPr>
        </p:pic>
        <p:sp>
          <p:nvSpPr>
            <p:cNvPr id="8" name="Rounded Rectangle 7"/>
            <p:cNvSpPr/>
            <p:nvPr/>
          </p:nvSpPr>
          <p:spPr>
            <a:xfrm>
              <a:off x="494794" y="472238"/>
              <a:ext cx="7662799" cy="5913524"/>
            </a:xfrm>
            <a:prstGeom prst="roundRect">
              <a:avLst>
                <a:gd name="adj" fmla="val 0"/>
              </a:avLst>
            </a:prstGeom>
            <a:solidFill>
              <a:srgbClr val="1B222C">
                <a:alpha val="9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1" name="Freeform 30"/>
          <p:cNvSpPr/>
          <p:nvPr/>
        </p:nvSpPr>
        <p:spPr>
          <a:xfrm flipV="1">
            <a:off x="34415" y="0"/>
            <a:ext cx="7975600" cy="4255655"/>
          </a:xfrm>
          <a:custGeom>
            <a:avLst/>
            <a:gdLst>
              <a:gd name="connsiteX0" fmla="*/ 8883765 w 8883765"/>
              <a:gd name="connsiteY0" fmla="*/ 0 h 5648881"/>
              <a:gd name="connsiteX1" fmla="*/ 8883765 w 8883765"/>
              <a:gd name="connsiteY1" fmla="*/ 5648881 h 5648881"/>
              <a:gd name="connsiteX2" fmla="*/ 0 w 8883765"/>
              <a:gd name="connsiteY2" fmla="*/ 5648881 h 5648881"/>
              <a:gd name="connsiteX3" fmla="*/ 0 w 8883765"/>
              <a:gd name="connsiteY3" fmla="*/ 4321364 h 5648881"/>
              <a:gd name="connsiteX4" fmla="*/ 129878 w 8883765"/>
              <a:gd name="connsiteY4" fmla="*/ 4338417 h 5648881"/>
              <a:gd name="connsiteX5" fmla="*/ 4292600 w 8883765"/>
              <a:gd name="connsiteY5" fmla="*/ 4559873 h 5648881"/>
              <a:gd name="connsiteX6" fmla="*/ 8823486 w 8883765"/>
              <a:gd name="connsiteY6" fmla="*/ 31405 h 5648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83765" h="5648881">
                <a:moveTo>
                  <a:pt x="8883765" y="0"/>
                </a:moveTo>
                <a:lnTo>
                  <a:pt x="8883765" y="5648881"/>
                </a:lnTo>
                <a:lnTo>
                  <a:pt x="0" y="5648881"/>
                </a:lnTo>
                <a:lnTo>
                  <a:pt x="0" y="4321364"/>
                </a:lnTo>
                <a:lnTo>
                  <a:pt x="129878" y="4338417"/>
                </a:lnTo>
                <a:cubicBezTo>
                  <a:pt x="1316832" y="4525345"/>
                  <a:pt x="3046413" y="5117086"/>
                  <a:pt x="4292600" y="4559873"/>
                </a:cubicBezTo>
                <a:cubicBezTo>
                  <a:pt x="5850335" y="3863358"/>
                  <a:pt x="7290867" y="902794"/>
                  <a:pt x="8823486" y="31405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10000"/>
                </a:schemeClr>
              </a:gs>
              <a:gs pos="71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44306" y="3477556"/>
            <a:ext cx="5508625" cy="64633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Bahnschrift Light" panose="020B0502040204020203" pitchFamily="34" charset="0"/>
              </a:rPr>
              <a:t>Il design </a:t>
            </a:r>
            <a:r>
              <a:rPr lang="en-US" sz="14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dell’app</a:t>
            </a:r>
            <a:r>
              <a:rPr lang="en-US" sz="1400" dirty="0">
                <a:solidFill>
                  <a:schemeClr val="bg1"/>
                </a:solidFill>
                <a:latin typeface="Bahnschrift Light" panose="020B0502040204020203" pitchFamily="34" charset="0"/>
              </a:rPr>
              <a:t> è </a:t>
            </a:r>
            <a:r>
              <a:rPr lang="en-US" sz="14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caratterizzato</a:t>
            </a:r>
            <a:r>
              <a:rPr lang="en-US" sz="1400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dall’utilizzo</a:t>
            </a:r>
            <a:r>
              <a:rPr lang="en-US" sz="1400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della</a:t>
            </a:r>
            <a:r>
              <a:rPr lang="en-US" sz="1400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en-US" sz="1400" b="1" u="sng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rotondità</a:t>
            </a:r>
            <a:r>
              <a:rPr lang="en-US" sz="1400" b="1" u="sng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en-US" sz="1400" b="1" u="sng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delle</a:t>
            </a:r>
            <a:r>
              <a:rPr lang="en-US" sz="1400" b="1" u="sng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en-US" sz="1400" b="1" u="sng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forme</a:t>
            </a:r>
            <a:r>
              <a:rPr lang="en-US" sz="1400" b="1" u="sng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che</a:t>
            </a:r>
            <a:r>
              <a:rPr lang="en-US" sz="1400" dirty="0">
                <a:solidFill>
                  <a:schemeClr val="bg1"/>
                </a:solidFill>
                <a:latin typeface="Bahnschrift Light" panose="020B0502040204020203" pitchFamily="34" charset="0"/>
              </a:rPr>
              <a:t> è un </a:t>
            </a:r>
            <a:r>
              <a:rPr lang="en-US" sz="14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richiamo</a:t>
            </a:r>
            <a:r>
              <a:rPr lang="en-US" sz="1400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alla</a:t>
            </a:r>
            <a:r>
              <a:rPr lang="en-US" sz="1400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en-US" sz="1400" b="1" u="sng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femminilità</a:t>
            </a:r>
            <a:r>
              <a:rPr lang="en-US" sz="1400" dirty="0">
                <a:solidFill>
                  <a:schemeClr val="bg1"/>
                </a:solidFill>
                <a:latin typeface="Bahnschrift Light" panose="020B0502040204020203" pitchFamily="34" charset="0"/>
              </a:rPr>
              <a:t> in </a:t>
            </a:r>
            <a:r>
              <a:rPr lang="en-US" sz="14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quanto</a:t>
            </a:r>
            <a:r>
              <a:rPr lang="en-US" sz="1400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nelle</a:t>
            </a:r>
            <a:r>
              <a:rPr lang="en-US" sz="1400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nostre</a:t>
            </a:r>
            <a:r>
              <a:rPr lang="en-US" sz="1400" dirty="0">
                <a:solidFill>
                  <a:schemeClr val="bg1"/>
                </a:solidFill>
                <a:latin typeface="Bahnschrift Light" panose="020B0502040204020203" pitchFamily="34" charset="0"/>
              </a:rPr>
              <a:t> zone è la donna </a:t>
            </a:r>
            <a:r>
              <a:rPr lang="en-US" sz="14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che</a:t>
            </a:r>
            <a:r>
              <a:rPr lang="en-US" sz="1400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solitamente</a:t>
            </a:r>
            <a:r>
              <a:rPr lang="en-US" sz="1400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si</a:t>
            </a:r>
            <a:r>
              <a:rPr lang="en-US" sz="1400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dedica</a:t>
            </a:r>
            <a:r>
              <a:rPr lang="en-US" sz="1400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alla</a:t>
            </a:r>
            <a:r>
              <a:rPr lang="en-US" sz="1400" dirty="0">
                <a:solidFill>
                  <a:schemeClr val="bg1"/>
                </a:solidFill>
                <a:latin typeface="Bahnschrift Light" panose="020B0502040204020203" pitchFamily="34" charset="0"/>
              </a:rPr>
              <a:t> cucina;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6" b="5966"/>
          <a:stretch/>
        </p:blipFill>
        <p:spPr>
          <a:xfrm>
            <a:off x="8660861" y="820655"/>
            <a:ext cx="2686232" cy="52166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TextBox 15"/>
          <p:cNvSpPr txBox="1"/>
          <p:nvPr/>
        </p:nvSpPr>
        <p:spPr>
          <a:xfrm>
            <a:off x="1744306" y="2815706"/>
            <a:ext cx="550862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t-IT" sz="2800" dirty="0">
                <a:solidFill>
                  <a:srgbClr val="BC002D"/>
                </a:solidFill>
                <a:latin typeface="+mj-lt"/>
              </a:rPr>
              <a:t>Le Forme</a:t>
            </a:r>
            <a:endParaRPr lang="en-US" sz="2800" dirty="0">
              <a:solidFill>
                <a:srgbClr val="BC002D"/>
              </a:solidFill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44306" y="5175572"/>
            <a:ext cx="5508625" cy="86177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L’app</a:t>
            </a:r>
            <a:r>
              <a:rPr lang="en-US" sz="1400" dirty="0">
                <a:solidFill>
                  <a:schemeClr val="bg1"/>
                </a:solidFill>
                <a:latin typeface="Bahnschrift Light" panose="020B0502040204020203" pitchFamily="34" charset="0"/>
              </a:rPr>
              <a:t> è </a:t>
            </a:r>
            <a:r>
              <a:rPr lang="en-US" sz="14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stata</a:t>
            </a:r>
            <a:r>
              <a:rPr lang="en-US" sz="1400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realizzata</a:t>
            </a:r>
            <a:r>
              <a:rPr lang="en-US" sz="1400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utilizzando</a:t>
            </a:r>
            <a:r>
              <a:rPr lang="en-US" sz="1400" dirty="0">
                <a:solidFill>
                  <a:schemeClr val="bg1"/>
                </a:solidFill>
                <a:latin typeface="Bahnschrift Light" panose="020B0502040204020203" pitchFamily="34" charset="0"/>
              </a:rPr>
              <a:t> 3 </a:t>
            </a:r>
            <a:r>
              <a:rPr lang="en-US" sz="14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colori</a:t>
            </a:r>
            <a:r>
              <a:rPr lang="en-US" sz="1400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en-US" sz="1400" u="sng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analoghi</a:t>
            </a:r>
            <a:r>
              <a:rPr lang="en-US" sz="1400" dirty="0">
                <a:solidFill>
                  <a:schemeClr val="bg1"/>
                </a:solidFill>
                <a:latin typeface="Bahnschrift Light" panose="020B0502040204020203" pitchFamily="34" charset="0"/>
              </a:rPr>
              <a:t>: </a:t>
            </a:r>
            <a:r>
              <a:rPr lang="en-US" sz="1400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Il rosso </a:t>
            </a:r>
            <a:r>
              <a:rPr lang="en-US" sz="1400" b="1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scuro</a:t>
            </a:r>
            <a:r>
              <a:rPr lang="en-US" sz="1400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, il viola </a:t>
            </a:r>
            <a:r>
              <a:rPr lang="en-US" sz="1400" b="1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scuro</a:t>
            </a:r>
            <a:r>
              <a:rPr lang="en-US" sz="1400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 e il </a:t>
            </a:r>
            <a:r>
              <a:rPr lang="en-US" sz="1400" b="1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nero</a:t>
            </a:r>
            <a:r>
              <a:rPr lang="en-US" sz="1400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. </a:t>
            </a:r>
            <a:r>
              <a:rPr lang="en-US" sz="1400" dirty="0">
                <a:solidFill>
                  <a:schemeClr val="bg1"/>
                </a:solidFill>
                <a:latin typeface="Bahnschrift Light" panose="020B0502040204020203" pitchFamily="34" charset="0"/>
              </a:rPr>
              <a:t>Non a </a:t>
            </a:r>
            <a:r>
              <a:rPr lang="en-US" sz="14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caso</a:t>
            </a:r>
            <a:r>
              <a:rPr lang="en-US" sz="1400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quindi</a:t>
            </a:r>
            <a:r>
              <a:rPr lang="en-US" sz="1400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sono</a:t>
            </a:r>
            <a:r>
              <a:rPr lang="en-US" sz="1400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stati</a:t>
            </a:r>
            <a:r>
              <a:rPr lang="en-US" sz="1400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scelti</a:t>
            </a:r>
            <a:r>
              <a:rPr lang="en-US" sz="1400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questi</a:t>
            </a:r>
            <a:r>
              <a:rPr lang="en-US" sz="1400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abbinamenti</a:t>
            </a:r>
            <a:r>
              <a:rPr lang="en-US" sz="1400" dirty="0">
                <a:solidFill>
                  <a:schemeClr val="bg1"/>
                </a:solidFill>
                <a:latin typeface="Bahnschrift Light" panose="020B0502040204020203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infatti</a:t>
            </a:r>
            <a:r>
              <a:rPr lang="en-US" sz="1400" dirty="0">
                <a:solidFill>
                  <a:schemeClr val="bg1"/>
                </a:solidFill>
                <a:latin typeface="Bahnschrift Light" panose="020B0502040204020203" pitchFamily="34" charset="0"/>
              </a:rPr>
              <a:t> il rosso indica la “</a:t>
            </a:r>
            <a:r>
              <a:rPr lang="en-US" sz="14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passione</a:t>
            </a:r>
            <a:r>
              <a:rPr lang="en-US" sz="1400" dirty="0">
                <a:solidFill>
                  <a:schemeClr val="bg1"/>
                </a:solidFill>
                <a:latin typeface="Bahnschrift Light" panose="020B0502040204020203" pitchFamily="34" charset="0"/>
              </a:rPr>
              <a:t>”, il viola la </a:t>
            </a:r>
            <a:r>
              <a:rPr lang="en-US" sz="14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femminilità</a:t>
            </a:r>
            <a:r>
              <a:rPr lang="en-US" sz="1400" dirty="0">
                <a:solidFill>
                  <a:schemeClr val="bg1"/>
                </a:solidFill>
                <a:latin typeface="Bahnschrift Light" panose="020B0502040204020203" pitchFamily="34" charset="0"/>
              </a:rPr>
              <a:t>, e il </a:t>
            </a:r>
            <a:r>
              <a:rPr lang="en-US" sz="14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nero</a:t>
            </a:r>
            <a:r>
              <a:rPr lang="en-US" sz="1400" dirty="0">
                <a:solidFill>
                  <a:schemeClr val="bg1"/>
                </a:solidFill>
                <a:latin typeface="Bahnschrift Light" panose="020B0502040204020203" pitchFamily="34" charset="0"/>
              </a:rPr>
              <a:t> la </a:t>
            </a:r>
            <a:r>
              <a:rPr lang="en-US" sz="14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formalità</a:t>
            </a:r>
            <a:r>
              <a:rPr lang="en-US" sz="1400" dirty="0">
                <a:solidFill>
                  <a:schemeClr val="bg1"/>
                </a:solidFill>
                <a:latin typeface="Bahnschrift Light" panose="020B0502040204020203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l’eleganza</a:t>
            </a:r>
            <a:r>
              <a:rPr lang="en-US" sz="1400" dirty="0">
                <a:solidFill>
                  <a:schemeClr val="bg1"/>
                </a:solidFill>
                <a:latin typeface="Bahnschrift Light" panose="020B0502040204020203" pitchFamily="34" charset="0"/>
              </a:rPr>
              <a:t>.</a:t>
            </a:r>
            <a:endParaRPr lang="en-US" sz="1400" b="1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44306" y="4621443"/>
            <a:ext cx="550862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>
                <a:solidFill>
                  <a:srgbClr val="BC002D"/>
                </a:solidFill>
                <a:latin typeface="+mj-lt"/>
              </a:rPr>
              <a:t>I Colori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84199" y="1079501"/>
            <a:ext cx="3556000" cy="1044575"/>
          </a:xfrm>
        </p:spPr>
        <p:txBody>
          <a:bodyPr lIns="0" tIns="0" rIns="0" bIns="0">
            <a:no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Il design</a:t>
            </a:r>
          </a:p>
        </p:txBody>
      </p:sp>
      <p:sp>
        <p:nvSpPr>
          <p:cNvPr id="11" name="Oval 10"/>
          <p:cNvSpPr/>
          <p:nvPr/>
        </p:nvSpPr>
        <p:spPr>
          <a:xfrm>
            <a:off x="844907" y="2815706"/>
            <a:ext cx="584200" cy="584200"/>
          </a:xfrm>
          <a:prstGeom prst="ellipse">
            <a:avLst/>
          </a:prstGeom>
          <a:gradFill>
            <a:gsLst>
              <a:gs pos="36000">
                <a:srgbClr val="1B222C"/>
              </a:gs>
              <a:gs pos="100000">
                <a:srgbClr val="C00000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844907" y="4621443"/>
            <a:ext cx="584200" cy="584200"/>
          </a:xfrm>
          <a:prstGeom prst="ellipse">
            <a:avLst/>
          </a:prstGeom>
          <a:gradFill>
            <a:gsLst>
              <a:gs pos="36000">
                <a:srgbClr val="1B222C"/>
              </a:gs>
              <a:gs pos="100000">
                <a:srgbClr val="C00000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84199" y="2750209"/>
            <a:ext cx="8449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4199" y="4543832"/>
            <a:ext cx="8449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02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1744306" y="4426525"/>
            <a:ext cx="5508625" cy="0"/>
          </a:xfrm>
          <a:prstGeom prst="line">
            <a:avLst/>
          </a:prstGeom>
          <a:ln>
            <a:solidFill>
              <a:srgbClr val="8500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12">
            <a:extLst>
              <a:ext uri="{FF2B5EF4-FFF2-40B4-BE49-F238E27FC236}">
                <a16:creationId xmlns:a16="http://schemas.microsoft.com/office/drawing/2014/main" id="{7780040B-CDEB-4670-B33A-B9872B26CB95}"/>
              </a:ext>
            </a:extLst>
          </p:cNvPr>
          <p:cNvSpPr/>
          <p:nvPr/>
        </p:nvSpPr>
        <p:spPr>
          <a:xfrm flipH="1">
            <a:off x="10392229" y="6356350"/>
            <a:ext cx="1215571" cy="365125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C00000"/>
              </a:gs>
              <a:gs pos="75000">
                <a:srgbClr val="E1B597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117C3-953C-4526-B0C6-2FD1C4FC1E6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68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2234"/>
            <a:ext cx="8883765" cy="6855766"/>
            <a:chOff x="494794" y="472238"/>
            <a:chExt cx="7662799" cy="591352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18007" b="5087"/>
            <a:stretch/>
          </p:blipFill>
          <p:spPr>
            <a:xfrm>
              <a:off x="494794" y="472238"/>
              <a:ext cx="7662799" cy="5913524"/>
            </a:xfrm>
            <a:custGeom>
              <a:avLst/>
              <a:gdLst>
                <a:gd name="connsiteX0" fmla="*/ 0 w 6544235"/>
                <a:gd name="connsiteY0" fmla="*/ 0 h 6230470"/>
                <a:gd name="connsiteX1" fmla="*/ 6544235 w 6544235"/>
                <a:gd name="connsiteY1" fmla="*/ 0 h 6230470"/>
                <a:gd name="connsiteX2" fmla="*/ 6544235 w 6544235"/>
                <a:gd name="connsiteY2" fmla="*/ 6230470 h 6230470"/>
                <a:gd name="connsiteX3" fmla="*/ 0 w 6544235"/>
                <a:gd name="connsiteY3" fmla="*/ 6230470 h 6230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44235" h="6230470">
                  <a:moveTo>
                    <a:pt x="0" y="0"/>
                  </a:moveTo>
                  <a:lnTo>
                    <a:pt x="6544235" y="0"/>
                  </a:lnTo>
                  <a:lnTo>
                    <a:pt x="6544235" y="6230470"/>
                  </a:lnTo>
                  <a:lnTo>
                    <a:pt x="0" y="6230470"/>
                  </a:lnTo>
                  <a:close/>
                </a:path>
              </a:pathLst>
            </a:custGeom>
          </p:spPr>
        </p:pic>
        <p:sp>
          <p:nvSpPr>
            <p:cNvPr id="8" name="Rounded Rectangle 7"/>
            <p:cNvSpPr/>
            <p:nvPr/>
          </p:nvSpPr>
          <p:spPr>
            <a:xfrm>
              <a:off x="494794" y="472238"/>
              <a:ext cx="7662799" cy="5913524"/>
            </a:xfrm>
            <a:prstGeom prst="roundRect">
              <a:avLst>
                <a:gd name="adj" fmla="val 0"/>
              </a:avLst>
            </a:prstGeom>
            <a:solidFill>
              <a:srgbClr val="1B222C">
                <a:alpha val="9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1" name="Freeform 30"/>
          <p:cNvSpPr/>
          <p:nvPr/>
        </p:nvSpPr>
        <p:spPr>
          <a:xfrm flipV="1">
            <a:off x="0" y="-2"/>
            <a:ext cx="7975600" cy="4255655"/>
          </a:xfrm>
          <a:custGeom>
            <a:avLst/>
            <a:gdLst>
              <a:gd name="connsiteX0" fmla="*/ 8883765 w 8883765"/>
              <a:gd name="connsiteY0" fmla="*/ 0 h 5648881"/>
              <a:gd name="connsiteX1" fmla="*/ 8883765 w 8883765"/>
              <a:gd name="connsiteY1" fmla="*/ 5648881 h 5648881"/>
              <a:gd name="connsiteX2" fmla="*/ 0 w 8883765"/>
              <a:gd name="connsiteY2" fmla="*/ 5648881 h 5648881"/>
              <a:gd name="connsiteX3" fmla="*/ 0 w 8883765"/>
              <a:gd name="connsiteY3" fmla="*/ 4321364 h 5648881"/>
              <a:gd name="connsiteX4" fmla="*/ 129878 w 8883765"/>
              <a:gd name="connsiteY4" fmla="*/ 4338417 h 5648881"/>
              <a:gd name="connsiteX5" fmla="*/ 4292600 w 8883765"/>
              <a:gd name="connsiteY5" fmla="*/ 4559873 h 5648881"/>
              <a:gd name="connsiteX6" fmla="*/ 8823486 w 8883765"/>
              <a:gd name="connsiteY6" fmla="*/ 31405 h 5648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83765" h="5648881">
                <a:moveTo>
                  <a:pt x="8883765" y="0"/>
                </a:moveTo>
                <a:lnTo>
                  <a:pt x="8883765" y="5648881"/>
                </a:lnTo>
                <a:lnTo>
                  <a:pt x="0" y="5648881"/>
                </a:lnTo>
                <a:lnTo>
                  <a:pt x="0" y="4321364"/>
                </a:lnTo>
                <a:lnTo>
                  <a:pt x="129878" y="4338417"/>
                </a:lnTo>
                <a:cubicBezTo>
                  <a:pt x="1316832" y="4525345"/>
                  <a:pt x="3046413" y="5117086"/>
                  <a:pt x="4292600" y="4559873"/>
                </a:cubicBezTo>
                <a:cubicBezTo>
                  <a:pt x="5850335" y="3863358"/>
                  <a:pt x="7290867" y="902794"/>
                  <a:pt x="8823486" y="31405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10000"/>
                </a:schemeClr>
              </a:gs>
              <a:gs pos="71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74" b="4674"/>
          <a:stretch/>
        </p:blipFill>
        <p:spPr>
          <a:xfrm>
            <a:off x="8660861" y="820655"/>
            <a:ext cx="2686232" cy="52166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84200" y="1083250"/>
            <a:ext cx="3556000" cy="1044575"/>
          </a:xfrm>
        </p:spPr>
        <p:txBody>
          <a:bodyPr lIns="0" tIns="0" rIns="0" bIns="0">
            <a:no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Il database</a:t>
            </a:r>
          </a:p>
        </p:txBody>
      </p:sp>
      <p:sp>
        <p:nvSpPr>
          <p:cNvPr id="21" name="Rounded Rectangle 12">
            <a:extLst>
              <a:ext uri="{FF2B5EF4-FFF2-40B4-BE49-F238E27FC236}">
                <a16:creationId xmlns:a16="http://schemas.microsoft.com/office/drawing/2014/main" id="{7780040B-CDEB-4670-B33A-B9872B26CB95}"/>
              </a:ext>
            </a:extLst>
          </p:cNvPr>
          <p:cNvSpPr/>
          <p:nvPr/>
        </p:nvSpPr>
        <p:spPr>
          <a:xfrm flipH="1">
            <a:off x="10392229" y="6356350"/>
            <a:ext cx="1215571" cy="365125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C00000"/>
              </a:gs>
              <a:gs pos="75000">
                <a:srgbClr val="E1B597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117C3-953C-4526-B0C6-2FD1C4FC1E6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9" name="TextBox 22">
            <a:extLst>
              <a:ext uri="{FF2B5EF4-FFF2-40B4-BE49-F238E27FC236}">
                <a16:creationId xmlns:a16="http://schemas.microsoft.com/office/drawing/2014/main" id="{82B94FB7-CF41-413E-87CA-FA6750AAF760}"/>
              </a:ext>
            </a:extLst>
          </p:cNvPr>
          <p:cNvSpPr txBox="1"/>
          <p:nvPr/>
        </p:nvSpPr>
        <p:spPr>
          <a:xfrm>
            <a:off x="584200" y="2448101"/>
            <a:ext cx="5508625" cy="107721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Inizialmente</a:t>
            </a:r>
            <a:r>
              <a:rPr lang="en-US" sz="1400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l’app</a:t>
            </a:r>
            <a:r>
              <a:rPr lang="en-US" sz="1400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utilizzava</a:t>
            </a:r>
            <a:r>
              <a:rPr lang="en-US" sz="1400" dirty="0">
                <a:solidFill>
                  <a:schemeClr val="bg1"/>
                </a:solidFill>
                <a:latin typeface="Bahnschrift Light" panose="020B0502040204020203" pitchFamily="34" charset="0"/>
              </a:rPr>
              <a:t> un database </a:t>
            </a:r>
            <a:r>
              <a:rPr lang="en-US" sz="14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creato</a:t>
            </a:r>
            <a:r>
              <a:rPr lang="en-US" sz="1400" dirty="0">
                <a:solidFill>
                  <a:schemeClr val="bg1"/>
                </a:solidFill>
                <a:latin typeface="Bahnschrift Light" panose="020B0502040204020203" pitchFamily="34" charset="0"/>
              </a:rPr>
              <a:t> e </a:t>
            </a:r>
            <a:r>
              <a:rPr lang="en-US" sz="14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popolato</a:t>
            </a:r>
            <a:r>
              <a:rPr lang="en-US" sz="1400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manualmente</a:t>
            </a:r>
            <a:r>
              <a:rPr lang="en-US" sz="1400" dirty="0">
                <a:solidFill>
                  <a:schemeClr val="bg1"/>
                </a:solidFill>
                <a:latin typeface="Bahnschrift Light" panose="020B0502040204020203" pitchFamily="34" charset="0"/>
              </a:rPr>
              <a:t> con </a:t>
            </a:r>
            <a:r>
              <a:rPr lang="en-US" sz="14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alcune</a:t>
            </a:r>
            <a:r>
              <a:rPr lang="en-US" sz="1400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ricette</a:t>
            </a:r>
            <a:r>
              <a:rPr lang="en-US" sz="1400" dirty="0">
                <a:solidFill>
                  <a:schemeClr val="bg1"/>
                </a:solidFill>
                <a:latin typeface="Bahnschrift Light" panose="020B0502040204020203" pitchFamily="34" charset="0"/>
              </a:rPr>
              <a:t>, ma, </a:t>
            </a:r>
            <a:r>
              <a:rPr lang="en-US" sz="14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pensando</a:t>
            </a:r>
            <a:r>
              <a:rPr lang="en-US" sz="1400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all’utilizzo</a:t>
            </a:r>
            <a:r>
              <a:rPr lang="en-US" sz="1400" dirty="0">
                <a:solidFill>
                  <a:schemeClr val="bg1"/>
                </a:solidFill>
                <a:latin typeface="Bahnschrift Light" panose="020B0502040204020203" pitchFamily="34" charset="0"/>
              </a:rPr>
              <a:t> finale, le </a:t>
            </a:r>
            <a:r>
              <a:rPr lang="en-US" sz="14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ricette</a:t>
            </a:r>
            <a:r>
              <a:rPr lang="en-US" sz="1400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erano</a:t>
            </a:r>
            <a:r>
              <a:rPr lang="en-US" sz="1400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troppo</a:t>
            </a:r>
            <a:r>
              <a:rPr lang="en-US" sz="1400" dirty="0">
                <a:solidFill>
                  <a:schemeClr val="bg1"/>
                </a:solidFill>
                <a:latin typeface="Bahnschrift Light" panose="020B0502040204020203" pitchFamily="34" charset="0"/>
              </a:rPr>
              <a:t> poche </a:t>
            </a:r>
            <a:r>
              <a:rPr lang="en-US" sz="14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quindi</a:t>
            </a:r>
            <a:r>
              <a:rPr lang="en-US" sz="1400" dirty="0">
                <a:solidFill>
                  <a:schemeClr val="bg1"/>
                </a:solidFill>
                <a:latin typeface="Bahnschrift Light" panose="020B0502040204020203" pitchFamily="34" charset="0"/>
              </a:rPr>
              <a:t> è </a:t>
            </a:r>
            <a:r>
              <a:rPr lang="en-US" sz="14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stato</a:t>
            </a:r>
            <a:r>
              <a:rPr lang="en-US" sz="1400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scelto</a:t>
            </a:r>
            <a:r>
              <a:rPr lang="en-US" sz="1400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l’utilizzo</a:t>
            </a:r>
            <a:r>
              <a:rPr lang="en-US" sz="1400" dirty="0">
                <a:solidFill>
                  <a:schemeClr val="bg1"/>
                </a:solidFill>
                <a:latin typeface="Bahnschrift Light" panose="020B0502040204020203" pitchFamily="34" charset="0"/>
              </a:rPr>
              <a:t> di un database </a:t>
            </a:r>
            <a:r>
              <a:rPr lang="en-US" sz="14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già</a:t>
            </a:r>
            <a:r>
              <a:rPr lang="en-US" sz="1400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creato</a:t>
            </a:r>
            <a:r>
              <a:rPr lang="en-US" sz="1400" dirty="0">
                <a:solidFill>
                  <a:schemeClr val="bg1"/>
                </a:solidFill>
                <a:latin typeface="Bahnschrift Light" panose="020B0502040204020203" pitchFamily="34" charset="0"/>
              </a:rPr>
              <a:t> (</a:t>
            </a:r>
            <a:r>
              <a:rPr lang="en-US" sz="1400" dirty="0">
                <a:solidFill>
                  <a:schemeClr val="bg1"/>
                </a:solidFill>
                <a:latin typeface="Bahnschrift Light" panose="020B0502040204020203" pitchFamily="34" charset="0"/>
                <a:hlinkClick r:id="rId5"/>
              </a:rPr>
              <a:t>themealdb.com </a:t>
            </a:r>
            <a:r>
              <a:rPr lang="en-US" sz="1400" dirty="0">
                <a:solidFill>
                  <a:schemeClr val="bg1"/>
                </a:solidFill>
                <a:latin typeface="Bahnschrift Light" panose="020B0502040204020203" pitchFamily="34" charset="0"/>
              </a:rPr>
              <a:t>in lingua inglese) dove </a:t>
            </a:r>
            <a:r>
              <a:rPr lang="en-US" sz="14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attraverso</a:t>
            </a:r>
            <a:r>
              <a:rPr lang="en-US" sz="1400" dirty="0">
                <a:solidFill>
                  <a:schemeClr val="bg1"/>
                </a:solidFill>
                <a:latin typeface="Bahnschrift Light" panose="020B0502040204020203" pitchFamily="34" charset="0"/>
              </a:rPr>
              <a:t> le API è </a:t>
            </a:r>
            <a:r>
              <a:rPr lang="en-US" sz="14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possibile</a:t>
            </a:r>
            <a:r>
              <a:rPr lang="en-US" sz="1400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popolare</a:t>
            </a:r>
            <a:r>
              <a:rPr lang="en-US" sz="1400" dirty="0">
                <a:solidFill>
                  <a:schemeClr val="bg1"/>
                </a:solidFill>
                <a:latin typeface="Bahnschrift Light" panose="020B0502040204020203" pitchFamily="34" charset="0"/>
              </a:rPr>
              <a:t> la </a:t>
            </a:r>
            <a:r>
              <a:rPr lang="en-US" sz="14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lista</a:t>
            </a:r>
            <a:r>
              <a:rPr lang="en-US" sz="1400" dirty="0">
                <a:solidFill>
                  <a:schemeClr val="bg1"/>
                </a:solidFill>
                <a:latin typeface="Bahnschrift Light" panose="020B0502040204020203" pitchFamily="34" charset="0"/>
              </a:rPr>
              <a:t> di </a:t>
            </a:r>
            <a:r>
              <a:rPr lang="en-US" sz="14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ricette</a:t>
            </a:r>
            <a:r>
              <a:rPr lang="en-US" sz="1400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nell’app</a:t>
            </a:r>
            <a:r>
              <a:rPr lang="en-US" sz="1400" dirty="0">
                <a:solidFill>
                  <a:schemeClr val="bg1"/>
                </a:solidFill>
                <a:latin typeface="Bahnschrift Light" panose="020B0502040204020203" pitchFamily="34" charset="0"/>
              </a:rPr>
              <a:t>.</a:t>
            </a:r>
            <a:endParaRPr lang="en-US" sz="1400" b="1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567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7" t="11769" r="23427" b="2410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0" y="2234"/>
            <a:ext cx="12192000" cy="685576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1B222C"/>
              </a:gs>
              <a:gs pos="96000">
                <a:srgbClr val="1B222C">
                  <a:alpha val="9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84200" y="1143794"/>
            <a:ext cx="2603500" cy="3249612"/>
          </a:xfrm>
          <a:prstGeom prst="rect">
            <a:avLst/>
          </a:prstGeom>
          <a:solidFill>
            <a:srgbClr val="8500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31900" y="1831903"/>
            <a:ext cx="5321300" cy="3882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193800" y="1637506"/>
            <a:ext cx="5156200" cy="0"/>
          </a:xfrm>
          <a:prstGeom prst="line">
            <a:avLst/>
          </a:prstGeom>
          <a:ln>
            <a:solidFill>
              <a:srgbClr val="7066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1028699" y="1815306"/>
            <a:ext cx="0" cy="3221904"/>
          </a:xfrm>
          <a:prstGeom prst="line">
            <a:avLst/>
          </a:prstGeom>
          <a:ln>
            <a:solidFill>
              <a:srgbClr val="7066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652985" y="2279706"/>
            <a:ext cx="4490966" cy="2185214"/>
            <a:chOff x="1717267" y="2880282"/>
            <a:chExt cx="4094659" cy="2185214"/>
          </a:xfrm>
        </p:grpSpPr>
        <p:sp>
          <p:nvSpPr>
            <p:cNvPr id="13" name="TextBox 12"/>
            <p:cNvSpPr txBox="1"/>
            <p:nvPr/>
          </p:nvSpPr>
          <p:spPr>
            <a:xfrm>
              <a:off x="1717267" y="2880282"/>
              <a:ext cx="4083868" cy="11079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a-DK" sz="3600" dirty="0">
                  <a:solidFill>
                    <a:srgbClr val="1B222C"/>
                  </a:solidFill>
                  <a:latin typeface="Bahnschrift Light" panose="020B0502040204020203" pitchFamily="34" charset="0"/>
                </a:rPr>
                <a:t>MIGLIORAMENTI FUTURI</a:t>
              </a:r>
              <a:endParaRPr lang="en-US" sz="3600" dirty="0">
                <a:solidFill>
                  <a:srgbClr val="1B222C"/>
                </a:solidFill>
                <a:latin typeface="Bahnschrift Light" panose="020B0502040204020203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28058" y="3988278"/>
              <a:ext cx="4083868" cy="107721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 err="1">
                  <a:solidFill>
                    <a:srgbClr val="1B222C"/>
                  </a:solidFill>
                  <a:latin typeface="Bahnschrift Light" panose="020B0502040204020203" pitchFamily="34" charset="0"/>
                </a:rPr>
                <a:t>Verrà</a:t>
              </a:r>
              <a:r>
                <a:rPr lang="en-US" sz="1400" dirty="0">
                  <a:solidFill>
                    <a:srgbClr val="1B222C"/>
                  </a:solidFill>
                  <a:latin typeface="Bahnschrift Light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1B222C"/>
                  </a:solidFill>
                  <a:latin typeface="Bahnschrift Light" panose="020B0502040204020203" pitchFamily="34" charset="0"/>
                </a:rPr>
                <a:t>implementata</a:t>
              </a:r>
              <a:r>
                <a:rPr lang="en-US" sz="1400" dirty="0">
                  <a:solidFill>
                    <a:srgbClr val="1B222C"/>
                  </a:solidFill>
                  <a:latin typeface="Bahnschrift Light" panose="020B0502040204020203" pitchFamily="34" charset="0"/>
                </a:rPr>
                <a:t> la </a:t>
              </a:r>
              <a:r>
                <a:rPr lang="en-US" sz="1400" dirty="0" err="1">
                  <a:solidFill>
                    <a:srgbClr val="1B222C"/>
                  </a:solidFill>
                  <a:latin typeface="Bahnschrift Light" panose="020B0502040204020203" pitchFamily="34" charset="0"/>
                </a:rPr>
                <a:t>possibilità</a:t>
              </a:r>
              <a:r>
                <a:rPr lang="en-US" sz="1400" dirty="0">
                  <a:solidFill>
                    <a:srgbClr val="1B222C"/>
                  </a:solidFill>
                  <a:latin typeface="Bahnschrift Light" panose="020B0502040204020203" pitchFamily="34" charset="0"/>
                </a:rPr>
                <a:t> di </a:t>
              </a:r>
              <a:r>
                <a:rPr lang="en-US" sz="1400" dirty="0" err="1">
                  <a:solidFill>
                    <a:srgbClr val="1B222C"/>
                  </a:solidFill>
                  <a:latin typeface="Bahnschrift Light" panose="020B0502040204020203" pitchFamily="34" charset="0"/>
                </a:rPr>
                <a:t>registrarsi</a:t>
              </a:r>
              <a:r>
                <a:rPr lang="en-US" sz="1400" dirty="0">
                  <a:solidFill>
                    <a:srgbClr val="1B222C"/>
                  </a:solidFill>
                  <a:latin typeface="Bahnschrift Light" panose="020B0502040204020203" pitchFamily="34" charset="0"/>
                </a:rPr>
                <a:t> come chef e </a:t>
              </a:r>
              <a:r>
                <a:rPr lang="en-US" sz="1400" dirty="0" err="1">
                  <a:solidFill>
                    <a:srgbClr val="1B222C"/>
                  </a:solidFill>
                  <a:latin typeface="Bahnschrift Light" panose="020B0502040204020203" pitchFamily="34" charset="0"/>
                </a:rPr>
                <a:t>quindi</a:t>
              </a:r>
              <a:r>
                <a:rPr lang="en-US" sz="1400" dirty="0">
                  <a:solidFill>
                    <a:srgbClr val="1B222C"/>
                  </a:solidFill>
                  <a:latin typeface="Bahnschrift Light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1B222C"/>
                  </a:solidFill>
                  <a:latin typeface="Bahnschrift Light" panose="020B0502040204020203" pitchFamily="34" charset="0"/>
                </a:rPr>
                <a:t>pubblicare</a:t>
              </a:r>
              <a:r>
                <a:rPr lang="en-US" sz="1400" dirty="0">
                  <a:solidFill>
                    <a:srgbClr val="1B222C"/>
                  </a:solidFill>
                  <a:latin typeface="Bahnschrift Light" panose="020B0502040204020203" pitchFamily="34" charset="0"/>
                </a:rPr>
                <a:t> le </a:t>
              </a:r>
              <a:r>
                <a:rPr lang="en-US" sz="1400" dirty="0" err="1">
                  <a:solidFill>
                    <a:srgbClr val="1B222C"/>
                  </a:solidFill>
                  <a:latin typeface="Bahnschrift Light" panose="020B0502040204020203" pitchFamily="34" charset="0"/>
                </a:rPr>
                <a:t>proprie</a:t>
              </a:r>
              <a:r>
                <a:rPr lang="en-US" sz="1400" dirty="0">
                  <a:solidFill>
                    <a:srgbClr val="1B222C"/>
                  </a:solidFill>
                  <a:latin typeface="Bahnschrift Light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1B222C"/>
                  </a:solidFill>
                  <a:latin typeface="Bahnschrift Light" panose="020B0502040204020203" pitchFamily="34" charset="0"/>
                </a:rPr>
                <a:t>ricette</a:t>
              </a:r>
              <a:r>
                <a:rPr lang="en-US" sz="1400" dirty="0">
                  <a:solidFill>
                    <a:srgbClr val="1B222C"/>
                  </a:solidFill>
                  <a:latin typeface="Bahnschrift Light" panose="020B0502040204020203" pitchFamily="34" charset="0"/>
                </a:rPr>
                <a:t>. </a:t>
              </a:r>
              <a:r>
                <a:rPr lang="en-US" sz="1400" dirty="0" err="1">
                  <a:solidFill>
                    <a:srgbClr val="1B222C"/>
                  </a:solidFill>
                  <a:latin typeface="Bahnschrift Light" panose="020B0502040204020203" pitchFamily="34" charset="0"/>
                </a:rPr>
                <a:t>Inoltre</a:t>
              </a:r>
              <a:r>
                <a:rPr lang="en-US" sz="1400" dirty="0">
                  <a:solidFill>
                    <a:srgbClr val="1B222C"/>
                  </a:solidFill>
                  <a:latin typeface="Bahnschrift Light" panose="020B0502040204020203" pitchFamily="34" charset="0"/>
                </a:rPr>
                <a:t> ci </a:t>
              </a:r>
              <a:r>
                <a:rPr lang="en-US" sz="1400" dirty="0" err="1">
                  <a:solidFill>
                    <a:srgbClr val="1B222C"/>
                  </a:solidFill>
                  <a:latin typeface="Bahnschrift Light" panose="020B0502040204020203" pitchFamily="34" charset="0"/>
                </a:rPr>
                <a:t>sarà</a:t>
              </a:r>
              <a:r>
                <a:rPr lang="en-US" sz="1400" dirty="0">
                  <a:solidFill>
                    <a:srgbClr val="1B222C"/>
                  </a:solidFill>
                  <a:latin typeface="Bahnschrift Light" panose="020B0502040204020203" pitchFamily="34" charset="0"/>
                </a:rPr>
                <a:t> la </a:t>
              </a:r>
              <a:r>
                <a:rPr lang="en-US" sz="1400" dirty="0" err="1">
                  <a:solidFill>
                    <a:srgbClr val="1B222C"/>
                  </a:solidFill>
                  <a:latin typeface="Bahnschrift Light" panose="020B0502040204020203" pitchFamily="34" charset="0"/>
                </a:rPr>
                <a:t>possibilità</a:t>
              </a:r>
              <a:r>
                <a:rPr lang="en-US" sz="1400" dirty="0">
                  <a:solidFill>
                    <a:srgbClr val="1B222C"/>
                  </a:solidFill>
                  <a:latin typeface="Bahnschrift Light" panose="020B0502040204020203" pitchFamily="34" charset="0"/>
                </a:rPr>
                <a:t> di </a:t>
              </a:r>
              <a:r>
                <a:rPr lang="en-US" sz="1400" dirty="0" err="1">
                  <a:solidFill>
                    <a:srgbClr val="1B222C"/>
                  </a:solidFill>
                  <a:latin typeface="Bahnschrift Light" panose="020B0502040204020203" pitchFamily="34" charset="0"/>
                </a:rPr>
                <a:t>visualizzare</a:t>
              </a:r>
              <a:r>
                <a:rPr lang="en-US" sz="1400" dirty="0">
                  <a:solidFill>
                    <a:srgbClr val="1B222C"/>
                  </a:solidFill>
                  <a:latin typeface="Bahnschrift Light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1B222C"/>
                  </a:solidFill>
                  <a:latin typeface="Bahnschrift Light" panose="020B0502040204020203" pitchFamily="34" charset="0"/>
                </a:rPr>
                <a:t>attraverso</a:t>
              </a:r>
              <a:r>
                <a:rPr lang="en-US" sz="1400" dirty="0">
                  <a:solidFill>
                    <a:srgbClr val="1B222C"/>
                  </a:solidFill>
                  <a:latin typeface="Bahnschrift Light" panose="020B0502040204020203" pitchFamily="34" charset="0"/>
                </a:rPr>
                <a:t> una </a:t>
              </a:r>
              <a:r>
                <a:rPr lang="en-US" sz="1400" dirty="0" err="1">
                  <a:solidFill>
                    <a:srgbClr val="1B222C"/>
                  </a:solidFill>
                  <a:latin typeface="Bahnschrift Light" panose="020B0502040204020203" pitchFamily="34" charset="0"/>
                </a:rPr>
                <a:t>mappa</a:t>
              </a:r>
              <a:r>
                <a:rPr lang="en-US" sz="1400" dirty="0">
                  <a:solidFill>
                    <a:srgbClr val="1B222C"/>
                  </a:solidFill>
                  <a:latin typeface="Bahnschrift Light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1B222C"/>
                  </a:solidFill>
                  <a:latin typeface="Bahnschrift Light" panose="020B0502040204020203" pitchFamily="34" charset="0"/>
                </a:rPr>
                <a:t>gli</a:t>
              </a:r>
              <a:r>
                <a:rPr lang="en-US" sz="1400" dirty="0">
                  <a:solidFill>
                    <a:srgbClr val="1B222C"/>
                  </a:solidFill>
                  <a:latin typeface="Bahnschrift Light" panose="020B0502040204020203" pitchFamily="34" charset="0"/>
                </a:rPr>
                <a:t> chef </a:t>
              </a:r>
              <a:r>
                <a:rPr lang="en-US" sz="1400" dirty="0" err="1">
                  <a:solidFill>
                    <a:srgbClr val="1B222C"/>
                  </a:solidFill>
                  <a:latin typeface="Bahnschrift Light" panose="020B0502040204020203" pitchFamily="34" charset="0"/>
                </a:rPr>
                <a:t>vicini</a:t>
              </a:r>
              <a:r>
                <a:rPr lang="en-US" sz="1400" dirty="0">
                  <a:solidFill>
                    <a:srgbClr val="1B222C"/>
                  </a:solidFill>
                  <a:latin typeface="Bahnschrift Light" panose="020B0502040204020203" pitchFamily="34" charset="0"/>
                </a:rPr>
                <a:t> e </a:t>
              </a:r>
              <a:r>
                <a:rPr lang="en-US" sz="1400" dirty="0" err="1">
                  <a:solidFill>
                    <a:srgbClr val="1B222C"/>
                  </a:solidFill>
                  <a:latin typeface="Bahnschrift Light" panose="020B0502040204020203" pitchFamily="34" charset="0"/>
                </a:rPr>
                <a:t>prenotarli</a:t>
              </a:r>
              <a:r>
                <a:rPr lang="en-US" sz="1400" dirty="0">
                  <a:solidFill>
                    <a:srgbClr val="1B222C"/>
                  </a:solidFill>
                  <a:latin typeface="Bahnschrift Light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1B222C"/>
                  </a:solidFill>
                  <a:latin typeface="Bahnschrift Light" panose="020B0502040204020203" pitchFamily="34" charset="0"/>
                </a:rPr>
                <a:t>anche</a:t>
              </a:r>
              <a:r>
                <a:rPr lang="en-US" sz="1400" dirty="0">
                  <a:solidFill>
                    <a:srgbClr val="1B222C"/>
                  </a:solidFill>
                  <a:latin typeface="Bahnschrift Light" panose="020B0502040204020203" pitchFamily="34" charset="0"/>
                </a:rPr>
                <a:t> come chef </a:t>
              </a:r>
              <a:r>
                <a:rPr lang="en-US" sz="1400" dirty="0" err="1">
                  <a:solidFill>
                    <a:srgbClr val="1B222C"/>
                  </a:solidFill>
                  <a:latin typeface="Bahnschrift Light" panose="020B0502040204020203" pitchFamily="34" charset="0"/>
                </a:rPr>
                <a:t>personali</a:t>
              </a:r>
              <a:r>
                <a:rPr lang="en-US" sz="1400" dirty="0">
                  <a:solidFill>
                    <a:srgbClr val="1B222C"/>
                  </a:solidFill>
                  <a:latin typeface="Bahnschrift Light" panose="020B0502040204020203" pitchFamily="34" charset="0"/>
                </a:rPr>
                <a:t> per un </a:t>
              </a:r>
              <a:r>
                <a:rPr lang="en-US" sz="1400" dirty="0" err="1">
                  <a:solidFill>
                    <a:srgbClr val="1B222C"/>
                  </a:solidFill>
                  <a:latin typeface="Bahnschrift Light" panose="020B0502040204020203" pitchFamily="34" charset="0"/>
                </a:rPr>
                <a:t>evento</a:t>
              </a:r>
              <a:r>
                <a:rPr lang="en-US" sz="1400" dirty="0">
                  <a:solidFill>
                    <a:srgbClr val="1B222C"/>
                  </a:solidFill>
                  <a:latin typeface="Bahnschrift Light" panose="020B0502040204020203" pitchFamily="34" charset="0"/>
                </a:rPr>
                <a:t>, </a:t>
              </a:r>
              <a:r>
                <a:rPr lang="en-US" sz="1400" dirty="0" err="1">
                  <a:solidFill>
                    <a:srgbClr val="1B222C"/>
                  </a:solidFill>
                  <a:latin typeface="Bahnschrift Light" panose="020B0502040204020203" pitchFamily="34" charset="0"/>
                </a:rPr>
                <a:t>ecc</a:t>
              </a:r>
              <a:r>
                <a:rPr lang="en-US" sz="1400" dirty="0">
                  <a:solidFill>
                    <a:srgbClr val="1B222C"/>
                  </a:solidFill>
                  <a:latin typeface="Bahnschrift Light" panose="020B0502040204020203" pitchFamily="34" charset="0"/>
                </a:rPr>
                <a:t>.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72902" y="3474501"/>
            <a:ext cx="111016" cy="597106"/>
            <a:chOff x="6854529" y="2902418"/>
            <a:chExt cx="147763" cy="794749"/>
          </a:xfrm>
        </p:grpSpPr>
        <p:sp>
          <p:nvSpPr>
            <p:cNvPr id="16" name="Oval 15"/>
            <p:cNvSpPr/>
            <p:nvPr/>
          </p:nvSpPr>
          <p:spPr>
            <a:xfrm>
              <a:off x="6854529" y="2902418"/>
              <a:ext cx="147763" cy="147763"/>
            </a:xfrm>
            <a:prstGeom prst="ellipse">
              <a:avLst/>
            </a:prstGeom>
            <a:solidFill>
              <a:srgbClr val="BC00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854529" y="3225911"/>
              <a:ext cx="147763" cy="147763"/>
            </a:xfrm>
            <a:prstGeom prst="ellipse">
              <a:avLst/>
            </a:prstGeom>
            <a:solidFill>
              <a:srgbClr val="BC00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854529" y="3549404"/>
              <a:ext cx="147763" cy="147763"/>
            </a:xfrm>
            <a:prstGeom prst="ellipse">
              <a:avLst/>
            </a:prstGeom>
            <a:solidFill>
              <a:srgbClr val="BC00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ounded Rectangle 22"/>
          <p:cNvSpPr/>
          <p:nvPr/>
        </p:nvSpPr>
        <p:spPr>
          <a:xfrm flipH="1">
            <a:off x="10392229" y="6356350"/>
            <a:ext cx="1215571" cy="365125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C00000"/>
              </a:gs>
              <a:gs pos="75000">
                <a:srgbClr val="E1B597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117C3-953C-4526-B0C6-2FD1C4FC1E6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737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0"/>
            <a:ext cx="12214282" cy="6858000"/>
            <a:chOff x="0" y="0"/>
            <a:chExt cx="12214282" cy="6858000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" t="5906" r="622" b="10183"/>
            <a:stretch/>
          </p:blipFill>
          <p:spPr>
            <a:xfrm>
              <a:off x="0" y="0"/>
              <a:ext cx="12214282" cy="6855766"/>
            </a:xfrm>
            <a:custGeom>
              <a:avLst/>
              <a:gdLst>
                <a:gd name="connsiteX0" fmla="*/ 0 w 6544235"/>
                <a:gd name="connsiteY0" fmla="*/ 0 h 6230470"/>
                <a:gd name="connsiteX1" fmla="*/ 6544235 w 6544235"/>
                <a:gd name="connsiteY1" fmla="*/ 0 h 6230470"/>
                <a:gd name="connsiteX2" fmla="*/ 6544235 w 6544235"/>
                <a:gd name="connsiteY2" fmla="*/ 6230470 h 6230470"/>
                <a:gd name="connsiteX3" fmla="*/ 0 w 6544235"/>
                <a:gd name="connsiteY3" fmla="*/ 6230470 h 6230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44235" h="6230470">
                  <a:moveTo>
                    <a:pt x="0" y="0"/>
                  </a:moveTo>
                  <a:lnTo>
                    <a:pt x="6544235" y="0"/>
                  </a:lnTo>
                  <a:lnTo>
                    <a:pt x="6544235" y="6230470"/>
                  </a:lnTo>
                  <a:lnTo>
                    <a:pt x="0" y="6230470"/>
                  </a:lnTo>
                  <a:close/>
                </a:path>
              </a:pathLst>
            </a:custGeom>
          </p:spPr>
        </p:pic>
        <p:sp>
          <p:nvSpPr>
            <p:cNvPr id="17" name="Rounded Rectangle 16"/>
            <p:cNvSpPr/>
            <p:nvPr/>
          </p:nvSpPr>
          <p:spPr>
            <a:xfrm>
              <a:off x="0" y="0"/>
              <a:ext cx="12214281" cy="6858000"/>
            </a:xfrm>
            <a:prstGeom prst="roundRect">
              <a:avLst>
                <a:gd name="adj" fmla="val 0"/>
              </a:avLst>
            </a:pr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56522" y="0"/>
            <a:ext cx="3135478" cy="391885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939143"/>
            <a:ext cx="3135085" cy="391885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-1"/>
            <a:ext cx="3135085" cy="29391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56522" y="3918857"/>
            <a:ext cx="3135478" cy="2939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87376" y="1342123"/>
            <a:ext cx="2126795" cy="64633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400" dirty="0">
                <a:solidFill>
                  <a:srgbClr val="1B222C"/>
                </a:solidFill>
                <a:latin typeface="Bahnschrift Light" panose="020B0502040204020203" pitchFamily="34" charset="0"/>
              </a:rPr>
              <a:t>Design </a:t>
            </a:r>
            <a:r>
              <a:rPr lang="en-US" sz="1400" b="1" dirty="0" err="1">
                <a:solidFill>
                  <a:srgbClr val="1B222C"/>
                </a:solidFill>
                <a:latin typeface="Bahnschrift Light" panose="020B0502040204020203" pitchFamily="34" charset="0"/>
              </a:rPr>
              <a:t>accattivante</a:t>
            </a:r>
            <a:r>
              <a:rPr lang="en-US" sz="1400" dirty="0">
                <a:solidFill>
                  <a:srgbClr val="1B222C"/>
                </a:solidFill>
                <a:latin typeface="Bahnschrift Light" panose="020B0502040204020203" pitchFamily="34" charset="0"/>
              </a:rPr>
              <a:t> e </a:t>
            </a:r>
            <a:r>
              <a:rPr lang="en-US" sz="1400" b="1" dirty="0">
                <a:solidFill>
                  <a:srgbClr val="1B222C"/>
                </a:solidFill>
                <a:latin typeface="Bahnschrift Light" panose="020B0502040204020203" pitchFamily="34" charset="0"/>
              </a:rPr>
              <a:t>semplice</a:t>
            </a:r>
            <a:r>
              <a:rPr lang="en-US" sz="1400" dirty="0">
                <a:solidFill>
                  <a:srgbClr val="1B222C"/>
                </a:solidFill>
                <a:latin typeface="Bahnschrift Light" panose="020B0502040204020203" pitchFamily="34" charset="0"/>
              </a:rPr>
              <a:t> da </a:t>
            </a:r>
            <a:r>
              <a:rPr lang="en-US" sz="1400" dirty="0" err="1">
                <a:solidFill>
                  <a:srgbClr val="1B222C"/>
                </a:solidFill>
                <a:latin typeface="Bahnschrift Light" panose="020B0502040204020203" pitchFamily="34" charset="0"/>
              </a:rPr>
              <a:t>utilizzare</a:t>
            </a:r>
            <a:r>
              <a:rPr lang="en-US" sz="1400" dirty="0">
                <a:solidFill>
                  <a:srgbClr val="1B222C"/>
                </a:solidFill>
                <a:latin typeface="Bahnschrift Light" panose="020B0502040204020203" pitchFamily="34" charset="0"/>
              </a:rPr>
              <a:t>, </a:t>
            </a:r>
            <a:r>
              <a:rPr lang="en-US" sz="1400" dirty="0" err="1">
                <a:solidFill>
                  <a:srgbClr val="1B222C"/>
                </a:solidFill>
                <a:latin typeface="Bahnschrift Light" panose="020B0502040204020203" pitchFamily="34" charset="0"/>
              </a:rPr>
              <a:t>Ricette</a:t>
            </a:r>
            <a:r>
              <a:rPr lang="en-US" sz="1400" dirty="0">
                <a:solidFill>
                  <a:srgbClr val="1B222C"/>
                </a:solidFill>
                <a:latin typeface="Bahnschrift Light" panose="020B0502040204020203" pitchFamily="34" charset="0"/>
              </a:rPr>
              <a:t> a </a:t>
            </a:r>
            <a:r>
              <a:rPr lang="en-US" sz="1400" dirty="0" err="1">
                <a:solidFill>
                  <a:srgbClr val="1B222C"/>
                </a:solidFill>
                <a:latin typeface="Bahnschrift Light" panose="020B0502040204020203" pitchFamily="34" charset="0"/>
              </a:rPr>
              <a:t>portata</a:t>
            </a:r>
            <a:r>
              <a:rPr lang="en-US" sz="1400" dirty="0">
                <a:solidFill>
                  <a:srgbClr val="1B222C"/>
                </a:solidFill>
                <a:latin typeface="Bahnschrift Light" panose="020B0502040204020203" pitchFamily="34" charset="0"/>
              </a:rPr>
              <a:t> di click.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271186" y="5029881"/>
            <a:ext cx="269701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400" dirty="0">
                <a:solidFill>
                  <a:srgbClr val="1B222C"/>
                </a:solidFill>
                <a:latin typeface="Bahnschrift Light" panose="020B0502040204020203" pitchFamily="34" charset="0"/>
              </a:rPr>
              <a:t>Design e </a:t>
            </a:r>
            <a:r>
              <a:rPr lang="en-US" sz="1400" dirty="0" err="1">
                <a:solidFill>
                  <a:srgbClr val="1B222C"/>
                </a:solidFill>
                <a:latin typeface="Bahnschrift Light" panose="020B0502040204020203" pitchFamily="34" charset="0"/>
              </a:rPr>
              <a:t>sviluppo</a:t>
            </a:r>
            <a:r>
              <a:rPr lang="en-US" sz="1400" dirty="0">
                <a:solidFill>
                  <a:srgbClr val="1B222C"/>
                </a:solidFill>
                <a:latin typeface="Bahnschrift Light" panose="020B0502040204020203" pitchFamily="34" charset="0"/>
              </a:rPr>
              <a:t>: Alessio Furlan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-9524" y="2939142"/>
            <a:ext cx="3144609" cy="3418782"/>
          </a:xfrm>
          <a:prstGeom prst="roundRect">
            <a:avLst>
              <a:gd name="adj" fmla="val 0"/>
            </a:avLst>
          </a:prstGeom>
          <a:gradFill>
            <a:gsLst>
              <a:gs pos="33302">
                <a:srgbClr val="1B222C">
                  <a:alpha val="85000"/>
                </a:srgbClr>
              </a:gs>
              <a:gs pos="2000">
                <a:srgbClr val="1B222C"/>
              </a:gs>
              <a:gs pos="96000">
                <a:srgbClr val="1B222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 flipV="1">
            <a:off x="9047391" y="500075"/>
            <a:ext cx="3144609" cy="3418782"/>
          </a:xfrm>
          <a:prstGeom prst="roundRect">
            <a:avLst>
              <a:gd name="adj" fmla="val 0"/>
            </a:avLst>
          </a:prstGeom>
          <a:gradFill>
            <a:gsLst>
              <a:gs pos="33302">
                <a:srgbClr val="1B222C">
                  <a:alpha val="85000"/>
                </a:srgbClr>
              </a:gs>
              <a:gs pos="2000">
                <a:srgbClr val="1B222C"/>
              </a:gs>
              <a:gs pos="96000">
                <a:srgbClr val="1B222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90274" y="0"/>
            <a:ext cx="3811452" cy="6855766"/>
          </a:xfrm>
          <a:prstGeom prst="rect">
            <a:avLst/>
          </a:prstGeom>
          <a:solidFill>
            <a:srgbClr val="1B222C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71680" y="2939142"/>
            <a:ext cx="344863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3600" dirty="0">
                <a:solidFill>
                  <a:schemeClr val="bg1"/>
                </a:solidFill>
                <a:latin typeface="Bahnschrift Light" panose="020B0502040204020203" pitchFamily="34" charset="0"/>
              </a:rPr>
              <a:t>MyPersonalChef</a:t>
            </a:r>
            <a:endParaRPr lang="en-US" sz="36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3874573" y="4592452"/>
            <a:ext cx="612239" cy="612239"/>
            <a:chOff x="3874573" y="4592452"/>
            <a:chExt cx="612239" cy="612239"/>
          </a:xfrm>
        </p:grpSpPr>
        <p:sp>
          <p:nvSpPr>
            <p:cNvPr id="20" name="Oval 19"/>
            <p:cNvSpPr/>
            <p:nvPr/>
          </p:nvSpPr>
          <p:spPr>
            <a:xfrm>
              <a:off x="3874573" y="4592452"/>
              <a:ext cx="612239" cy="612239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4050686" y="4782878"/>
              <a:ext cx="260012" cy="231386"/>
              <a:chOff x="4119563" y="1112838"/>
              <a:chExt cx="346075" cy="307976"/>
            </a:xfrm>
          </p:grpSpPr>
          <p:sp>
            <p:nvSpPr>
              <p:cNvPr id="22" name="Freeform 360"/>
              <p:cNvSpPr>
                <a:spLocks/>
              </p:cNvSpPr>
              <p:nvPr/>
            </p:nvSpPr>
            <p:spPr bwMode="auto">
              <a:xfrm>
                <a:off x="4421188" y="1112838"/>
                <a:ext cx="44450" cy="307975"/>
              </a:xfrm>
              <a:custGeom>
                <a:avLst/>
                <a:gdLst>
                  <a:gd name="T0" fmla="*/ 0 w 12"/>
                  <a:gd name="T1" fmla="*/ 54 h 82"/>
                  <a:gd name="T2" fmla="*/ 12 w 12"/>
                  <a:gd name="T3" fmla="*/ 54 h 82"/>
                  <a:gd name="T4" fmla="*/ 1 w 12"/>
                  <a:gd name="T5" fmla="*/ 0 h 82"/>
                  <a:gd name="T6" fmla="*/ 0 w 12"/>
                  <a:gd name="T7" fmla="*/ 0 h 82"/>
                  <a:gd name="T8" fmla="*/ 0 w 12"/>
                  <a:gd name="T9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82">
                    <a:moveTo>
                      <a:pt x="0" y="54"/>
                    </a:moveTo>
                    <a:cubicBezTo>
                      <a:pt x="12" y="54"/>
                      <a:pt x="12" y="54"/>
                      <a:pt x="12" y="54"/>
                    </a:cubicBezTo>
                    <a:cubicBezTo>
                      <a:pt x="12" y="22"/>
                      <a:pt x="6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82"/>
                      <a:pt x="0" y="82"/>
                      <a:pt x="0" y="82"/>
                    </a:cubicBezTo>
                  </a:path>
                </a:pathLst>
              </a:custGeom>
              <a:noFill/>
              <a:ln w="12700" cap="rnd">
                <a:solidFill>
                  <a:srgbClr val="1B222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3" name="Freeform 361"/>
              <p:cNvSpPr>
                <a:spLocks/>
              </p:cNvSpPr>
              <p:nvPr/>
            </p:nvSpPr>
            <p:spPr bwMode="auto">
              <a:xfrm>
                <a:off x="4119563" y="1127126"/>
                <a:ext cx="90488" cy="106363"/>
              </a:xfrm>
              <a:custGeom>
                <a:avLst/>
                <a:gdLst>
                  <a:gd name="T0" fmla="*/ 0 w 24"/>
                  <a:gd name="T1" fmla="*/ 0 h 28"/>
                  <a:gd name="T2" fmla="*/ 0 w 24"/>
                  <a:gd name="T3" fmla="*/ 16 h 28"/>
                  <a:gd name="T4" fmla="*/ 12 w 24"/>
                  <a:gd name="T5" fmla="*/ 28 h 28"/>
                  <a:gd name="T6" fmla="*/ 24 w 24"/>
                  <a:gd name="T7" fmla="*/ 16 h 28"/>
                  <a:gd name="T8" fmla="*/ 24 w 24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8">
                    <a:moveTo>
                      <a:pt x="0" y="0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23"/>
                      <a:pt x="5" y="28"/>
                      <a:pt x="12" y="28"/>
                    </a:cubicBezTo>
                    <a:cubicBezTo>
                      <a:pt x="19" y="28"/>
                      <a:pt x="24" y="23"/>
                      <a:pt x="24" y="16"/>
                    </a:cubicBezTo>
                    <a:cubicBezTo>
                      <a:pt x="24" y="0"/>
                      <a:pt x="24" y="0"/>
                      <a:pt x="24" y="0"/>
                    </a:cubicBezTo>
                  </a:path>
                </a:pathLst>
              </a:custGeom>
              <a:noFill/>
              <a:ln w="12700" cap="rnd">
                <a:solidFill>
                  <a:srgbClr val="1B222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4" name="Line 362"/>
              <p:cNvSpPr>
                <a:spLocks noChangeShapeType="1"/>
              </p:cNvSpPr>
              <p:nvPr/>
            </p:nvSpPr>
            <p:spPr bwMode="auto">
              <a:xfrm>
                <a:off x="4165600" y="1127126"/>
                <a:ext cx="0" cy="293688"/>
              </a:xfrm>
              <a:prstGeom prst="line">
                <a:avLst/>
              </a:prstGeom>
              <a:noFill/>
              <a:ln w="12700" cap="rnd">
                <a:solidFill>
                  <a:srgbClr val="1B222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5" name="Oval 363"/>
              <p:cNvSpPr>
                <a:spLocks noChangeArrowheads="1"/>
              </p:cNvSpPr>
              <p:nvPr/>
            </p:nvSpPr>
            <p:spPr bwMode="auto">
              <a:xfrm>
                <a:off x="4195763" y="1225551"/>
                <a:ext cx="195263" cy="195263"/>
              </a:xfrm>
              <a:prstGeom prst="ellipse">
                <a:avLst/>
              </a:prstGeom>
              <a:noFill/>
              <a:ln w="12700" cap="flat">
                <a:solidFill>
                  <a:srgbClr val="1B222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6" name="Freeform 364"/>
              <p:cNvSpPr>
                <a:spLocks/>
              </p:cNvSpPr>
              <p:nvPr/>
            </p:nvSpPr>
            <p:spPr bwMode="auto">
              <a:xfrm>
                <a:off x="4244975" y="1270001"/>
                <a:ext cx="96838" cy="106363"/>
              </a:xfrm>
              <a:custGeom>
                <a:avLst/>
                <a:gdLst>
                  <a:gd name="T0" fmla="*/ 13 w 26"/>
                  <a:gd name="T1" fmla="*/ 28 h 28"/>
                  <a:gd name="T2" fmla="*/ 26 w 26"/>
                  <a:gd name="T3" fmla="*/ 11 h 28"/>
                  <a:gd name="T4" fmla="*/ 13 w 26"/>
                  <a:gd name="T5" fmla="*/ 10 h 28"/>
                  <a:gd name="T6" fmla="*/ 0 w 26"/>
                  <a:gd name="T7" fmla="*/ 11 h 28"/>
                  <a:gd name="T8" fmla="*/ 13 w 26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28">
                    <a:moveTo>
                      <a:pt x="13" y="28"/>
                    </a:moveTo>
                    <a:cubicBezTo>
                      <a:pt x="13" y="28"/>
                      <a:pt x="26" y="18"/>
                      <a:pt x="26" y="11"/>
                    </a:cubicBezTo>
                    <a:cubicBezTo>
                      <a:pt x="26" y="3"/>
                      <a:pt x="15" y="0"/>
                      <a:pt x="13" y="10"/>
                    </a:cubicBezTo>
                    <a:cubicBezTo>
                      <a:pt x="11" y="0"/>
                      <a:pt x="0" y="3"/>
                      <a:pt x="0" y="11"/>
                    </a:cubicBezTo>
                    <a:cubicBezTo>
                      <a:pt x="0" y="18"/>
                      <a:pt x="13" y="28"/>
                      <a:pt x="13" y="28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1B222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33" name="Group 32"/>
          <p:cNvGrpSpPr/>
          <p:nvPr/>
        </p:nvGrpSpPr>
        <p:grpSpPr>
          <a:xfrm>
            <a:off x="7704737" y="1653309"/>
            <a:ext cx="612239" cy="612239"/>
            <a:chOff x="7704737" y="1653309"/>
            <a:chExt cx="612239" cy="612239"/>
          </a:xfrm>
        </p:grpSpPr>
        <p:sp>
          <p:nvSpPr>
            <p:cNvPr id="19" name="Oval 18"/>
            <p:cNvSpPr/>
            <p:nvPr/>
          </p:nvSpPr>
          <p:spPr>
            <a:xfrm>
              <a:off x="7704737" y="1653309"/>
              <a:ext cx="612239" cy="612239"/>
            </a:xfrm>
            <a:prstGeom prst="ellipse">
              <a:avLst/>
            </a:prstGeom>
            <a:solidFill>
              <a:srgbClr val="BC002D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7880850" y="1843735"/>
              <a:ext cx="260012" cy="231386"/>
              <a:chOff x="4119563" y="1112838"/>
              <a:chExt cx="346075" cy="307976"/>
            </a:xfrm>
          </p:grpSpPr>
          <p:sp>
            <p:nvSpPr>
              <p:cNvPr id="28" name="Freeform 360"/>
              <p:cNvSpPr>
                <a:spLocks/>
              </p:cNvSpPr>
              <p:nvPr/>
            </p:nvSpPr>
            <p:spPr bwMode="auto">
              <a:xfrm>
                <a:off x="4421188" y="1112838"/>
                <a:ext cx="44450" cy="307975"/>
              </a:xfrm>
              <a:custGeom>
                <a:avLst/>
                <a:gdLst>
                  <a:gd name="T0" fmla="*/ 0 w 12"/>
                  <a:gd name="T1" fmla="*/ 54 h 82"/>
                  <a:gd name="T2" fmla="*/ 12 w 12"/>
                  <a:gd name="T3" fmla="*/ 54 h 82"/>
                  <a:gd name="T4" fmla="*/ 1 w 12"/>
                  <a:gd name="T5" fmla="*/ 0 h 82"/>
                  <a:gd name="T6" fmla="*/ 0 w 12"/>
                  <a:gd name="T7" fmla="*/ 0 h 82"/>
                  <a:gd name="T8" fmla="*/ 0 w 12"/>
                  <a:gd name="T9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82">
                    <a:moveTo>
                      <a:pt x="0" y="54"/>
                    </a:moveTo>
                    <a:cubicBezTo>
                      <a:pt x="12" y="54"/>
                      <a:pt x="12" y="54"/>
                      <a:pt x="12" y="54"/>
                    </a:cubicBezTo>
                    <a:cubicBezTo>
                      <a:pt x="12" y="22"/>
                      <a:pt x="6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82"/>
                      <a:pt x="0" y="82"/>
                      <a:pt x="0" y="82"/>
                    </a:cubicBezTo>
                  </a:path>
                </a:pathLst>
              </a:custGeom>
              <a:noFill/>
              <a:ln w="12700" cap="rnd">
                <a:solidFill>
                  <a:srgbClr val="1B222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9" name="Freeform 361"/>
              <p:cNvSpPr>
                <a:spLocks/>
              </p:cNvSpPr>
              <p:nvPr/>
            </p:nvSpPr>
            <p:spPr bwMode="auto">
              <a:xfrm>
                <a:off x="4119563" y="1127126"/>
                <a:ext cx="90488" cy="106363"/>
              </a:xfrm>
              <a:custGeom>
                <a:avLst/>
                <a:gdLst>
                  <a:gd name="T0" fmla="*/ 0 w 24"/>
                  <a:gd name="T1" fmla="*/ 0 h 28"/>
                  <a:gd name="T2" fmla="*/ 0 w 24"/>
                  <a:gd name="T3" fmla="*/ 16 h 28"/>
                  <a:gd name="T4" fmla="*/ 12 w 24"/>
                  <a:gd name="T5" fmla="*/ 28 h 28"/>
                  <a:gd name="T6" fmla="*/ 24 w 24"/>
                  <a:gd name="T7" fmla="*/ 16 h 28"/>
                  <a:gd name="T8" fmla="*/ 24 w 24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8">
                    <a:moveTo>
                      <a:pt x="0" y="0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23"/>
                      <a:pt x="5" y="28"/>
                      <a:pt x="12" y="28"/>
                    </a:cubicBezTo>
                    <a:cubicBezTo>
                      <a:pt x="19" y="28"/>
                      <a:pt x="24" y="23"/>
                      <a:pt x="24" y="16"/>
                    </a:cubicBezTo>
                    <a:cubicBezTo>
                      <a:pt x="24" y="0"/>
                      <a:pt x="24" y="0"/>
                      <a:pt x="24" y="0"/>
                    </a:cubicBezTo>
                  </a:path>
                </a:pathLst>
              </a:custGeom>
              <a:noFill/>
              <a:ln w="12700" cap="rnd">
                <a:solidFill>
                  <a:srgbClr val="1B222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0" name="Line 362"/>
              <p:cNvSpPr>
                <a:spLocks noChangeShapeType="1"/>
              </p:cNvSpPr>
              <p:nvPr/>
            </p:nvSpPr>
            <p:spPr bwMode="auto">
              <a:xfrm>
                <a:off x="4165600" y="1127126"/>
                <a:ext cx="0" cy="293688"/>
              </a:xfrm>
              <a:prstGeom prst="line">
                <a:avLst/>
              </a:prstGeom>
              <a:noFill/>
              <a:ln w="12700" cap="rnd">
                <a:solidFill>
                  <a:srgbClr val="1B222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" name="Oval 363"/>
              <p:cNvSpPr>
                <a:spLocks noChangeArrowheads="1"/>
              </p:cNvSpPr>
              <p:nvPr/>
            </p:nvSpPr>
            <p:spPr bwMode="auto">
              <a:xfrm>
                <a:off x="4195763" y="1225551"/>
                <a:ext cx="195263" cy="195263"/>
              </a:xfrm>
              <a:prstGeom prst="ellipse">
                <a:avLst/>
              </a:prstGeom>
              <a:noFill/>
              <a:ln w="12700" cap="flat">
                <a:solidFill>
                  <a:srgbClr val="1B222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2" name="Freeform 364"/>
              <p:cNvSpPr>
                <a:spLocks/>
              </p:cNvSpPr>
              <p:nvPr/>
            </p:nvSpPr>
            <p:spPr bwMode="auto">
              <a:xfrm>
                <a:off x="4244975" y="1270001"/>
                <a:ext cx="96838" cy="106363"/>
              </a:xfrm>
              <a:custGeom>
                <a:avLst/>
                <a:gdLst>
                  <a:gd name="T0" fmla="*/ 13 w 26"/>
                  <a:gd name="T1" fmla="*/ 28 h 28"/>
                  <a:gd name="T2" fmla="*/ 26 w 26"/>
                  <a:gd name="T3" fmla="*/ 11 h 28"/>
                  <a:gd name="T4" fmla="*/ 13 w 26"/>
                  <a:gd name="T5" fmla="*/ 10 h 28"/>
                  <a:gd name="T6" fmla="*/ 0 w 26"/>
                  <a:gd name="T7" fmla="*/ 11 h 28"/>
                  <a:gd name="T8" fmla="*/ 13 w 26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28">
                    <a:moveTo>
                      <a:pt x="13" y="28"/>
                    </a:moveTo>
                    <a:cubicBezTo>
                      <a:pt x="13" y="28"/>
                      <a:pt x="26" y="18"/>
                      <a:pt x="26" y="11"/>
                    </a:cubicBezTo>
                    <a:cubicBezTo>
                      <a:pt x="26" y="3"/>
                      <a:pt x="15" y="0"/>
                      <a:pt x="13" y="10"/>
                    </a:cubicBezTo>
                    <a:cubicBezTo>
                      <a:pt x="11" y="0"/>
                      <a:pt x="0" y="3"/>
                      <a:pt x="0" y="11"/>
                    </a:cubicBezTo>
                    <a:cubicBezTo>
                      <a:pt x="0" y="18"/>
                      <a:pt x="13" y="28"/>
                      <a:pt x="13" y="28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1B222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sp>
        <p:nvSpPr>
          <p:cNvPr id="35" name="Freeform 34"/>
          <p:cNvSpPr/>
          <p:nvPr/>
        </p:nvSpPr>
        <p:spPr>
          <a:xfrm flipV="1">
            <a:off x="4189881" y="-4"/>
            <a:ext cx="5185028" cy="2600113"/>
          </a:xfrm>
          <a:custGeom>
            <a:avLst/>
            <a:gdLst>
              <a:gd name="connsiteX0" fmla="*/ 8883765 w 8883765"/>
              <a:gd name="connsiteY0" fmla="*/ 0 h 5648881"/>
              <a:gd name="connsiteX1" fmla="*/ 8883765 w 8883765"/>
              <a:gd name="connsiteY1" fmla="*/ 5648881 h 5648881"/>
              <a:gd name="connsiteX2" fmla="*/ 0 w 8883765"/>
              <a:gd name="connsiteY2" fmla="*/ 5648881 h 5648881"/>
              <a:gd name="connsiteX3" fmla="*/ 0 w 8883765"/>
              <a:gd name="connsiteY3" fmla="*/ 4321364 h 5648881"/>
              <a:gd name="connsiteX4" fmla="*/ 129878 w 8883765"/>
              <a:gd name="connsiteY4" fmla="*/ 4338417 h 5648881"/>
              <a:gd name="connsiteX5" fmla="*/ 4292600 w 8883765"/>
              <a:gd name="connsiteY5" fmla="*/ 4559873 h 5648881"/>
              <a:gd name="connsiteX6" fmla="*/ 8823486 w 8883765"/>
              <a:gd name="connsiteY6" fmla="*/ 31405 h 5648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83765" h="5648881">
                <a:moveTo>
                  <a:pt x="8883765" y="0"/>
                </a:moveTo>
                <a:lnTo>
                  <a:pt x="8883765" y="5648881"/>
                </a:lnTo>
                <a:lnTo>
                  <a:pt x="0" y="5648881"/>
                </a:lnTo>
                <a:lnTo>
                  <a:pt x="0" y="4321364"/>
                </a:lnTo>
                <a:lnTo>
                  <a:pt x="129878" y="4338417"/>
                </a:lnTo>
                <a:cubicBezTo>
                  <a:pt x="1316832" y="4525345"/>
                  <a:pt x="3046413" y="5117086"/>
                  <a:pt x="4292600" y="4559873"/>
                </a:cubicBezTo>
                <a:cubicBezTo>
                  <a:pt x="5850335" y="3863358"/>
                  <a:pt x="7290867" y="902794"/>
                  <a:pt x="8823486" y="31405"/>
                </a:cubicBezTo>
                <a:close/>
              </a:path>
            </a:pathLst>
          </a:custGeom>
          <a:gradFill>
            <a:gsLst>
              <a:gs pos="0">
                <a:srgbClr val="E1B597">
                  <a:alpha val="20000"/>
                </a:srgbClr>
              </a:gs>
              <a:gs pos="68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reeform 35"/>
          <p:cNvSpPr/>
          <p:nvPr/>
        </p:nvSpPr>
        <p:spPr>
          <a:xfrm flipH="1">
            <a:off x="2096655" y="2602345"/>
            <a:ext cx="5905070" cy="4255655"/>
          </a:xfrm>
          <a:custGeom>
            <a:avLst/>
            <a:gdLst>
              <a:gd name="connsiteX0" fmla="*/ 8883765 w 8883765"/>
              <a:gd name="connsiteY0" fmla="*/ 0 h 5648881"/>
              <a:gd name="connsiteX1" fmla="*/ 8883765 w 8883765"/>
              <a:gd name="connsiteY1" fmla="*/ 5648881 h 5648881"/>
              <a:gd name="connsiteX2" fmla="*/ 0 w 8883765"/>
              <a:gd name="connsiteY2" fmla="*/ 5648881 h 5648881"/>
              <a:gd name="connsiteX3" fmla="*/ 0 w 8883765"/>
              <a:gd name="connsiteY3" fmla="*/ 4321364 h 5648881"/>
              <a:gd name="connsiteX4" fmla="*/ 129878 w 8883765"/>
              <a:gd name="connsiteY4" fmla="*/ 4338417 h 5648881"/>
              <a:gd name="connsiteX5" fmla="*/ 4292600 w 8883765"/>
              <a:gd name="connsiteY5" fmla="*/ 4559873 h 5648881"/>
              <a:gd name="connsiteX6" fmla="*/ 8823486 w 8883765"/>
              <a:gd name="connsiteY6" fmla="*/ 31405 h 5648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83765" h="5648881">
                <a:moveTo>
                  <a:pt x="8883765" y="0"/>
                </a:moveTo>
                <a:lnTo>
                  <a:pt x="8883765" y="5648881"/>
                </a:lnTo>
                <a:lnTo>
                  <a:pt x="0" y="5648881"/>
                </a:lnTo>
                <a:lnTo>
                  <a:pt x="0" y="4321364"/>
                </a:lnTo>
                <a:lnTo>
                  <a:pt x="129878" y="4338417"/>
                </a:lnTo>
                <a:cubicBezTo>
                  <a:pt x="1316832" y="4525345"/>
                  <a:pt x="3046413" y="5117086"/>
                  <a:pt x="4292600" y="4559873"/>
                </a:cubicBezTo>
                <a:cubicBezTo>
                  <a:pt x="5850335" y="3863358"/>
                  <a:pt x="7290867" y="902794"/>
                  <a:pt x="8823486" y="31405"/>
                </a:cubicBezTo>
                <a:close/>
              </a:path>
            </a:pathLst>
          </a:custGeom>
          <a:gradFill>
            <a:gsLst>
              <a:gs pos="0">
                <a:srgbClr val="E1B597">
                  <a:alpha val="20000"/>
                </a:srgbClr>
              </a:gs>
              <a:gs pos="68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073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1197</TotalTime>
  <Words>276</Words>
  <Application>Microsoft Office PowerPoint</Application>
  <PresentationFormat>Widescreen</PresentationFormat>
  <Paragraphs>29</Paragraphs>
  <Slides>6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1" baseType="lpstr">
      <vt:lpstr>Arial</vt:lpstr>
      <vt:lpstr>Bahnschrift Light</vt:lpstr>
      <vt:lpstr>Calibri</vt:lpstr>
      <vt:lpstr>Calibri Light</vt:lpstr>
      <vt:lpstr>Office Theme</vt:lpstr>
      <vt:lpstr>Presentazione standard di PowerPoint</vt:lpstr>
      <vt:lpstr>Presentazione standard di PowerPoint</vt:lpstr>
      <vt:lpstr>Il design</vt:lpstr>
      <vt:lpstr>Il database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MyPersonalChef</dc:title>
  <dc:creator>Alessio Furlan Photography</dc:creator>
  <cp:lastModifiedBy>Alessio Furlan</cp:lastModifiedBy>
  <cp:revision>116</cp:revision>
  <dcterms:created xsi:type="dcterms:W3CDTF">2019-07-18T05:26:05Z</dcterms:created>
  <dcterms:modified xsi:type="dcterms:W3CDTF">2021-02-17T19:15:47Z</dcterms:modified>
</cp:coreProperties>
</file>